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6" r:id="rId5"/>
    <p:sldId id="267" r:id="rId6"/>
    <p:sldId id="264" r:id="rId7"/>
    <p:sldId id="265" r:id="rId8"/>
    <p:sldId id="268" r:id="rId9"/>
    <p:sldId id="269" r:id="rId10"/>
    <p:sldId id="273" r:id="rId11"/>
    <p:sldId id="270" r:id="rId12"/>
    <p:sldId id="271" r:id="rId13"/>
    <p:sldId id="272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6CA2C-441B-D55B-96F1-2753F5D95576}" v="176" dt="2023-08-21T06:22:09.801"/>
    <p1510:client id="{FB937B25-6E1A-923D-E628-611CD8CCFA80}" v="21" dt="2023-08-21T15:57:04.775"/>
    <p1510:client id="{FE308305-50FA-7516-79B4-4FED7BC0824C}" v="3" dt="2023-08-21T06:51:53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CC4377C-6A01-406C-9E7A-B8360A191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F06597-B2E9-4D40-B772-351B3CED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04115-D3DC-49E7-88B5-4BCDB98C33A7}" type="datetimeFigureOut">
              <a:rPr lang="es-ES" smtClean="0"/>
              <a:t>21/08/2023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7BDFB4-56A0-403D-A5A2-14984C6B38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2DCD5-E812-47D0-8D59-A6735F8C27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EC9E-403C-44B6-BECF-C44208F229B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19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3A87E-803F-4DDB-926C-89484ADC49C3}" type="datetimeFigureOut">
              <a:rPr lang="es-ES" noProof="0" smtClean="0"/>
              <a:t>21/08/2023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C456A-7529-4478-B76A-5BB528428C2A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2752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C456A-7529-4478-B76A-5BB528428C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2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8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5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7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49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9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11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280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8/21/2023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2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6800" b="1">
                <a:solidFill>
                  <a:schemeClr val="bg1"/>
                </a:solidFill>
              </a:rPr>
              <a:t>REDES DE DATOS</a:t>
            </a:r>
            <a:br>
              <a:rPr lang="es-ES" sz="6800" b="1">
                <a:solidFill>
                  <a:schemeClr val="bg1"/>
                </a:solidFill>
              </a:rPr>
            </a:br>
            <a:r>
              <a:rPr lang="es-ES" sz="68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1000"/>
              </a:lnSpc>
            </a:pPr>
            <a:r>
              <a:rPr lang="es-ES" sz="2800"/>
              <a:t>Ayudantías segundo semestre 2023</a:t>
            </a:r>
          </a:p>
          <a:p>
            <a:pPr algn="l">
              <a:lnSpc>
                <a:spcPct val="91000"/>
              </a:lnSpc>
            </a:pPr>
            <a:r>
              <a:rPr lang="es-ES" sz="2800"/>
              <a:t>Benjamín Morales Pizarro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470B8-AB2A-0389-A802-022ACDD85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10" r="7644" b="6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BB1098-86E8-4182-A44B-48EC5298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US"/>
              <a:t>PROTOCOLOS (algunos)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DDB1E-AF8A-01AD-ED6B-E5108219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s-US" sz="2400" b="1" dirty="0"/>
              <a:t>TCP</a:t>
            </a:r>
            <a:r>
              <a:rPr lang="es-US" sz="2400" dirty="0"/>
              <a:t>: Garantiza entrega confiable de datos.
HTTP: Comunicación navegador-servidor, páginas web.
ARP: Relaciona IP con dirección MAC.
ICMP: Control de conectividad en red.
DNS: Traduce nombres de dominio a direcciones IP.</a:t>
            </a:r>
          </a:p>
        </p:txBody>
      </p:sp>
      <p:pic>
        <p:nvPicPr>
          <p:cNvPr id="4" name="Picture 3" descr="A blue background with black text and a shark fin&#10;&#10;Description automatically generated">
            <a:extLst>
              <a:ext uri="{FF2B5EF4-FFF2-40B4-BE49-F238E27FC236}">
                <a16:creationId xmlns:a16="http://schemas.microsoft.com/office/drawing/2014/main" id="{233ABD1D-670A-A7E7-091D-7747BF931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7" r="2" b="2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0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EBE16-5846-821A-892C-A4D29066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PING ICMP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erson and person playing ping pong&#10;&#10;Description automatically generated">
            <a:extLst>
              <a:ext uri="{FF2B5EF4-FFF2-40B4-BE49-F238E27FC236}">
                <a16:creationId xmlns:a16="http://schemas.microsoft.com/office/drawing/2014/main" id="{DD07994A-21AF-F50E-6539-3D4A49A51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8" r="11638" b="1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0FF0-E3D0-871C-452C-3AA7783BD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anchor="ctr">
            <a:normAutofit/>
          </a:bodyPr>
          <a:lstStyle/>
          <a:p>
            <a:r>
              <a:rPr lang="es-US" sz="2400"/>
              <a:t>El ping es una </a:t>
            </a:r>
            <a:r>
              <a:rPr lang="es-US" sz="2400" b="0" i="0">
                <a:effectLst/>
                <a:latin typeface="Roboto" panose="02000000000000000000" pitchFamily="2" charset="0"/>
              </a:rPr>
              <a:t>utilidad de diagnóstico en redes de computadoras que comprueba el estado de la comunicación del anfitrión local con uno o varios equipos remotos de una red que ejecuten IP.</a:t>
            </a:r>
          </a:p>
          <a:p>
            <a:r>
              <a:rPr lang="es-US" sz="2400" b="0" i="0">
                <a:effectLst/>
                <a:latin typeface="Google Sans"/>
              </a:rPr>
              <a:t>Al ejecutar el comando ping , el protocolo ICMP envía al host un determinado datagrama para solicitar una respuesta.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57044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B4C3-68F3-8706-8329-F0C19BC6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CONCEPTOS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A17A1-4628-BFB3-9A13-979DD0E3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US" dirty="0">
                <a:solidFill>
                  <a:schemeClr val="accent4"/>
                </a:solidFill>
              </a:rPr>
              <a:t>Dirección MAC</a:t>
            </a:r>
            <a:r>
              <a:rPr lang="es-US" dirty="0"/>
              <a:t>: dirección física única </a:t>
            </a:r>
          </a:p>
          <a:p>
            <a:r>
              <a:rPr lang="es-US" dirty="0">
                <a:solidFill>
                  <a:schemeClr val="accent4"/>
                </a:solidFill>
              </a:rPr>
              <a:t>Dirección IP</a:t>
            </a:r>
            <a:r>
              <a:rPr lang="es-US" dirty="0"/>
              <a:t>: dirección de red en internet</a:t>
            </a:r>
          </a:p>
          <a:p>
            <a:r>
              <a:rPr lang="es-US" dirty="0">
                <a:solidFill>
                  <a:schemeClr val="accent4"/>
                </a:solidFill>
              </a:rPr>
              <a:t>Puertos</a:t>
            </a:r>
            <a:r>
              <a:rPr lang="es-US" dirty="0"/>
              <a:t>: número que identifica una aplicación específica o un servicio en una computadora. Permite que varios servicios se ejecuten en la misma dirección IP pero en diferentes puertos, lo que facilita la comunicación y el enrutamiento adecuado del tráfico a la aplicación correcta en una misma máquina.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2720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scopio con material de vidrio para laboratorio">
            <a:extLst>
              <a:ext uri="{FF2B5EF4-FFF2-40B4-BE49-F238E27FC236}">
                <a16:creationId xmlns:a16="http://schemas.microsoft.com/office/drawing/2014/main" id="{12D4CF14-AD08-0813-55E7-05623C99B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7B1B871-D90C-C14E-ABA0-2D517F25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chemeClr val="tx1"/>
                </a:solidFill>
              </a:rPr>
              <a:t>Actividad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72205-C3C5-B955-6D30-093810352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 err="1"/>
              <a:t>Utilicemos</a:t>
            </a:r>
            <a:r>
              <a:rPr lang="en-US" sz="3600" dirty="0"/>
              <a:t> Wireshark</a:t>
            </a:r>
          </a:p>
        </p:txBody>
      </p:sp>
    </p:spTree>
    <p:extLst>
      <p:ext uri="{BB962C8B-B14F-4D97-AF65-F5344CB8AC3E}">
        <p14:creationId xmlns:p14="http://schemas.microsoft.com/office/powerpoint/2010/main" val="492476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ECA103-6E7D-A69D-09A2-6673155A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ES" dirty="0"/>
              <a:t>SOBRE MÍ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94FD5-508B-4333-7E5F-1CCC9927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Tercer año de ingeniería informática.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Primera ayudantía de redes, experiencia por 1 año y medio.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Utilizar bastante CANVAS.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GitHub con material y repaso de clase a clase.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Correo: benjamin.morales3@mail.udp.cl</a:t>
            </a:r>
          </a:p>
        </p:txBody>
      </p:sp>
    </p:spTree>
    <p:extLst>
      <p:ext uri="{BB962C8B-B14F-4D97-AF65-F5344CB8AC3E}">
        <p14:creationId xmlns:p14="http://schemas.microsoft.com/office/powerpoint/2010/main" val="57864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718E09-1725-E0BE-3A26-786F4189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s-ES" sz="5600" dirty="0"/>
              <a:t>SOBRE EL CURSO</a:t>
            </a:r>
          </a:p>
        </p:txBody>
      </p:sp>
      <p:pic>
        <p:nvPicPr>
          <p:cNvPr id="4" name="Imagen 3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9F8A7369-C61D-436E-AB47-563394841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" r="10952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AD430-A6DA-0F33-00A4-AF679D3A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6501428" cy="4205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Escuchar y poner atención en las clases.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Repasar y entender los conceptos.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No estudiar a última hora.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Puntos clave de la materia.</a:t>
            </a:r>
          </a:p>
          <a:p>
            <a:r>
              <a:rPr lang="es-ES" dirty="0"/>
              <a:t>¿Qué esperan aprender? ¿Les llama la atención las telecomunicaciones? ¿Algo les sorprende o tienen curiosidad?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723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6A4CF-5C4C-8244-4B69-2F08EB4A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r="-2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A1713-BCC6-8748-9790-00B4A9D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¿CAPAS DEL MODELO OSI?</a:t>
            </a:r>
          </a:p>
        </p:txBody>
      </p:sp>
    </p:spTree>
    <p:extLst>
      <p:ext uri="{BB962C8B-B14F-4D97-AF65-F5344CB8AC3E}">
        <p14:creationId xmlns:p14="http://schemas.microsoft.com/office/powerpoint/2010/main" val="356733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99AF9BF-F454-D8AA-C31C-268D1F881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A273354-1490-34DB-D413-A498FB7CC44E}"/>
              </a:ext>
            </a:extLst>
          </p:cNvPr>
          <p:cNvSpPr txBox="1"/>
          <p:nvPr/>
        </p:nvSpPr>
        <p:spPr>
          <a:xfrm>
            <a:off x="7930443" y="6415851"/>
            <a:ext cx="3593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Medios de transmisión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77260E-9B72-2841-7820-CC386D3FA976}"/>
              </a:ext>
            </a:extLst>
          </p:cNvPr>
          <p:cNvSpPr txBox="1"/>
          <p:nvPr/>
        </p:nvSpPr>
        <p:spPr>
          <a:xfrm>
            <a:off x="7996296" y="5653852"/>
            <a:ext cx="330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Control de errores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1FABA5-928F-4690-8F7A-3053D6BA5701}"/>
              </a:ext>
            </a:extLst>
          </p:cNvPr>
          <p:cNvSpPr txBox="1"/>
          <p:nvPr/>
        </p:nvSpPr>
        <p:spPr>
          <a:xfrm>
            <a:off x="7996296" y="4703703"/>
            <a:ext cx="330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Direccionamiento 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190132-9E4E-F467-B027-B95DE992CC09}"/>
              </a:ext>
            </a:extLst>
          </p:cNvPr>
          <p:cNvSpPr txBox="1"/>
          <p:nvPr/>
        </p:nvSpPr>
        <p:spPr>
          <a:xfrm>
            <a:off x="7996295" y="3857037"/>
            <a:ext cx="2709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Protocolos de transporte</a:t>
            </a:r>
          </a:p>
        </p:txBody>
      </p:sp>
    </p:spTree>
    <p:extLst>
      <p:ext uri="{BB962C8B-B14F-4D97-AF65-F5344CB8AC3E}">
        <p14:creationId xmlns:p14="http://schemas.microsoft.com/office/powerpoint/2010/main" val="249076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6A4CF-5C4C-8244-4B69-2F08EB4A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r="-2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A1713-BCC6-8748-9790-00B4A9D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¿QUÉ PROTOCOLOS CONOCEN?</a:t>
            </a:r>
          </a:p>
        </p:txBody>
      </p:sp>
    </p:spTree>
    <p:extLst>
      <p:ext uri="{BB962C8B-B14F-4D97-AF65-F5344CB8AC3E}">
        <p14:creationId xmlns:p14="http://schemas.microsoft.com/office/powerpoint/2010/main" val="150184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904B8566-39DD-04F8-DD37-4F0ABA212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4" r="6" b="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DD465C-7F9E-EBFE-2F56-517FCFF1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s-ES" dirty="0"/>
              <a:t>PROTOCOLOS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4199C-C936-0AD0-4E74-72AE42A7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2942513"/>
            <a:ext cx="4924426" cy="27954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1000"/>
              </a:lnSpc>
            </a:pPr>
            <a:r>
              <a:rPr lang="es-ES" sz="2400" i="1" dirty="0"/>
              <a:t>"</a:t>
            </a:r>
            <a:r>
              <a:rPr lang="es-ES" sz="2400" i="1" dirty="0">
                <a:ea typeface="+mn-lt"/>
                <a:cs typeface="+mn-lt"/>
              </a:rPr>
              <a:t>Reglas que permiten que dos o más entidades de un sistema de comunicación se comuniquen entre ellas para transmitir información por medio de cualquier tipo de variación de una magnitud física. "</a:t>
            </a:r>
            <a:endParaRPr lang="es-ES" sz="2400" i="1" dirty="0"/>
          </a:p>
          <a:p>
            <a:pPr>
              <a:lnSpc>
                <a:spcPct val="91000"/>
              </a:lnSpc>
              <a:buFont typeface="Calibri" panose="020B0604020202020204" pitchFamily="34" charset="0"/>
            </a:pPr>
            <a:r>
              <a:rPr lang="es-ES" sz="2400" dirty="0"/>
              <a:t>TCP, HTTP, ARP, IP, DNS</a:t>
            </a:r>
            <a:r>
              <a:rPr lang="es-US" sz="2400"/>
              <a:t>,  ICMP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92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C71C7-70F9-FAE6-2DB1-FE09647C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87" y="438797"/>
            <a:ext cx="4500737" cy="219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WIRESHARK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DDE37-3578-777E-FBF8-15BC78F5D5F2}"/>
              </a:ext>
            </a:extLst>
          </p:cNvPr>
          <p:cNvSpPr txBox="1"/>
          <p:nvPr/>
        </p:nvSpPr>
        <p:spPr>
          <a:xfrm>
            <a:off x="672892" y="2269955"/>
            <a:ext cx="5090208" cy="38395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101000"/>
              </a:lnSpc>
              <a:spcAft>
                <a:spcPts val="600"/>
              </a:spcAft>
            </a:pPr>
            <a:r>
              <a:rPr lang="en-US" sz="3200" spc="50" err="1">
                <a:solidFill>
                  <a:schemeClr val="bg1"/>
                </a:solidFill>
              </a:rPr>
              <a:t>Programa</a:t>
            </a:r>
            <a:r>
              <a:rPr lang="en-US" sz="3200" spc="50" dirty="0">
                <a:solidFill>
                  <a:schemeClr val="bg1"/>
                </a:solidFill>
              </a:rPr>
              <a:t> que </a:t>
            </a:r>
            <a:r>
              <a:rPr lang="en-US" sz="3200" spc="50" err="1">
                <a:solidFill>
                  <a:schemeClr val="bg1"/>
                </a:solidFill>
              </a:rPr>
              <a:t>permite</a:t>
            </a:r>
            <a:r>
              <a:rPr lang="en-US" sz="3200" spc="50" dirty="0">
                <a:solidFill>
                  <a:schemeClr val="bg1"/>
                </a:solidFill>
              </a:rPr>
              <a:t> </a:t>
            </a:r>
            <a:r>
              <a:rPr lang="en-US" sz="3200" spc="50" err="1">
                <a:solidFill>
                  <a:schemeClr val="bg1"/>
                </a:solidFill>
              </a:rPr>
              <a:t>analizar</a:t>
            </a:r>
            <a:r>
              <a:rPr lang="en-US" sz="3200" spc="50" dirty="0">
                <a:solidFill>
                  <a:schemeClr val="bg1"/>
                </a:solidFill>
              </a:rPr>
              <a:t> </a:t>
            </a:r>
            <a:r>
              <a:rPr lang="en-US" sz="3200" spc="50" err="1">
                <a:solidFill>
                  <a:schemeClr val="bg1"/>
                </a:solidFill>
              </a:rPr>
              <a:t>protocolos</a:t>
            </a:r>
            <a:r>
              <a:rPr lang="en-US" sz="3200" spc="50" dirty="0">
                <a:solidFill>
                  <a:schemeClr val="bg1"/>
                </a:solidFill>
              </a:rPr>
              <a:t>, </a:t>
            </a:r>
            <a:r>
              <a:rPr lang="en-US" sz="3200" spc="50" err="1">
                <a:solidFill>
                  <a:schemeClr val="bg1"/>
                </a:solidFill>
              </a:rPr>
              <a:t>solucionar</a:t>
            </a:r>
            <a:r>
              <a:rPr lang="en-US" sz="3200" spc="50" dirty="0">
                <a:solidFill>
                  <a:schemeClr val="bg1"/>
                </a:solidFill>
              </a:rPr>
              <a:t> </a:t>
            </a:r>
            <a:r>
              <a:rPr lang="en-US" sz="3200" spc="50" err="1">
                <a:solidFill>
                  <a:schemeClr val="bg1"/>
                </a:solidFill>
              </a:rPr>
              <a:t>problemas</a:t>
            </a:r>
            <a:r>
              <a:rPr lang="en-US" sz="3200" spc="50" dirty="0">
                <a:solidFill>
                  <a:schemeClr val="bg1"/>
                </a:solidFill>
              </a:rPr>
              <a:t> y </a:t>
            </a:r>
            <a:r>
              <a:rPr lang="en-US" sz="3200" spc="50" err="1">
                <a:solidFill>
                  <a:schemeClr val="bg1"/>
                </a:solidFill>
              </a:rPr>
              <a:t>obtener</a:t>
            </a:r>
            <a:r>
              <a:rPr lang="en-US" sz="3200" spc="50" dirty="0">
                <a:solidFill>
                  <a:schemeClr val="bg1"/>
                </a:solidFill>
              </a:rPr>
              <a:t> </a:t>
            </a:r>
            <a:r>
              <a:rPr lang="en-US" sz="3200" spc="50" err="1">
                <a:solidFill>
                  <a:schemeClr val="bg1"/>
                </a:solidFill>
              </a:rPr>
              <a:t>información</a:t>
            </a:r>
            <a:r>
              <a:rPr lang="en-US" sz="3200" spc="50" dirty="0">
                <a:solidFill>
                  <a:schemeClr val="bg1"/>
                </a:solidFill>
              </a:rPr>
              <a:t> de la </a:t>
            </a:r>
            <a:r>
              <a:rPr lang="en-US" sz="3200" spc="50" err="1">
                <a:solidFill>
                  <a:schemeClr val="bg1"/>
                </a:solidFill>
              </a:rPr>
              <a:t>transferencia</a:t>
            </a:r>
            <a:r>
              <a:rPr lang="en-US" sz="3200" spc="50" dirty="0">
                <a:solidFill>
                  <a:schemeClr val="bg1"/>
                </a:solidFill>
              </a:rPr>
              <a:t> de </a:t>
            </a:r>
            <a:r>
              <a:rPr lang="en-US" sz="3200" spc="50" err="1">
                <a:solidFill>
                  <a:schemeClr val="bg1"/>
                </a:solidFill>
              </a:rPr>
              <a:t>información</a:t>
            </a:r>
            <a:r>
              <a:rPr lang="en-US" sz="3200" spc="50" dirty="0">
                <a:solidFill>
                  <a:schemeClr val="bg1"/>
                </a:solidFill>
              </a:rPr>
              <a:t> </a:t>
            </a:r>
            <a:r>
              <a:rPr lang="en-US" sz="3200" spc="50" err="1">
                <a:solidFill>
                  <a:schemeClr val="bg1"/>
                </a:solidFill>
              </a:rPr>
              <a:t>en</a:t>
            </a:r>
            <a:r>
              <a:rPr lang="en-US" sz="3200" spc="50" dirty="0">
                <a:solidFill>
                  <a:schemeClr val="bg1"/>
                </a:solidFill>
              </a:rPr>
              <a:t> la red.</a:t>
            </a:r>
          </a:p>
          <a:p>
            <a:pPr defTabSz="914400">
              <a:lnSpc>
                <a:spcPct val="101000"/>
              </a:lnSpc>
              <a:spcAft>
                <a:spcPts val="600"/>
              </a:spcAft>
            </a:pPr>
            <a:r>
              <a:rPr lang="en-US" sz="3200" spc="50" dirty="0">
                <a:solidFill>
                  <a:schemeClr val="bg1"/>
                </a:solidFill>
              </a:rPr>
              <a:t>Es </a:t>
            </a:r>
            <a:r>
              <a:rPr lang="en-US" sz="3200" spc="50" err="1">
                <a:solidFill>
                  <a:schemeClr val="bg1"/>
                </a:solidFill>
              </a:rPr>
              <a:t>gratuito</a:t>
            </a:r>
            <a:r>
              <a:rPr lang="en-US" sz="3200" spc="50" dirty="0">
                <a:solidFill>
                  <a:schemeClr val="bg1"/>
                </a:solidFill>
              </a:rPr>
              <a:t> y </a:t>
            </a:r>
            <a:r>
              <a:rPr lang="en-US" sz="3200" spc="50" err="1">
                <a:solidFill>
                  <a:schemeClr val="bg1"/>
                </a:solidFill>
              </a:rPr>
              <a:t>educativo</a:t>
            </a:r>
            <a:r>
              <a:rPr lang="en-US" sz="3200" spc="5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Content Placeholder 3" descr="A black and white logo&#10;&#10;Description automatically generated">
            <a:extLst>
              <a:ext uri="{FF2B5EF4-FFF2-40B4-BE49-F238E27FC236}">
                <a16:creationId xmlns:a16="http://schemas.microsoft.com/office/drawing/2014/main" id="{9F731A79-ECA0-AF54-C2FC-75E9D4449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822" y="1031490"/>
            <a:ext cx="4795019" cy="47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04FE09-DE6B-57F9-5AB4-966F2A573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17D62-B1C9-0305-5E65-9DC13F6D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FILTRANDO PROTOCOLOS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1159634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BA"/>
      </a:accent1>
      <a:accent2>
        <a:srgbClr val="B317D5"/>
      </a:accent2>
      <a:accent3>
        <a:srgbClr val="7629E7"/>
      </a:accent3>
      <a:accent4>
        <a:srgbClr val="3436DA"/>
      </a:accent4>
      <a:accent5>
        <a:srgbClr val="297AE7"/>
      </a:accent5>
      <a:accent6>
        <a:srgbClr val="17B8D5"/>
      </a:accent6>
      <a:hlink>
        <a:srgbClr val="3F61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JuxtaposeVTI</vt:lpstr>
      <vt:lpstr>REDES DE DATOS INTRODUCCIÓN</vt:lpstr>
      <vt:lpstr>SOBRE MÍ</vt:lpstr>
      <vt:lpstr>SOBRE EL CURSO</vt:lpstr>
      <vt:lpstr>¿CAPAS DEL MODELO OSI?</vt:lpstr>
      <vt:lpstr>PowerPoint Presentation</vt:lpstr>
      <vt:lpstr>¿QUÉ PROTOCOLOS CONOCEN?</vt:lpstr>
      <vt:lpstr>PROTOCOLOS</vt:lpstr>
      <vt:lpstr>WIRESHARK</vt:lpstr>
      <vt:lpstr>FILTRANDO PROTOCOLOS</vt:lpstr>
      <vt:lpstr>PROTOCOLOS (algunos)</vt:lpstr>
      <vt:lpstr>PING ICMP</vt:lpstr>
      <vt:lpstr>CONCEPTOS </vt:lpstr>
      <vt:lpstr>Actividad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BENJAMÍN MORALES PIZARRO</cp:lastModifiedBy>
  <cp:revision>193</cp:revision>
  <dcterms:created xsi:type="dcterms:W3CDTF">2023-08-20T04:52:03Z</dcterms:created>
  <dcterms:modified xsi:type="dcterms:W3CDTF">2023-08-21T15:57:26Z</dcterms:modified>
</cp:coreProperties>
</file>