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6" r:id="rId4"/>
    <p:sldId id="267" r:id="rId5"/>
    <p:sldId id="264" r:id="rId6"/>
    <p:sldId id="265" r:id="rId7"/>
    <p:sldId id="271" r:id="rId8"/>
    <p:sldId id="272" r:id="rId9"/>
    <p:sldId id="275" r:id="rId10"/>
    <p:sldId id="276" r:id="rId11"/>
    <p:sldId id="277" r:id="rId12"/>
    <p:sldId id="273" r:id="rId13"/>
    <p:sldId id="278" r:id="rId14"/>
    <p:sldId id="274" r:id="rId15"/>
    <p:sldId id="279" r:id="rId16"/>
    <p:sldId id="280" r:id="rId17"/>
    <p:sldId id="288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6CED2-3C5A-2A7C-AC86-672C5A72E970}" v="1554" dt="2023-08-29T18:30:44.172"/>
    <p1510:client id="{36F26548-9AF2-1BE0-1627-B397FC0CDA95}" v="5" dt="2023-08-22T18:35:02.032"/>
    <p1510:client id="{80D3DD46-74FD-C788-1CC0-89A8FA31F961}" v="52" dt="2023-08-29T03:09:43.159"/>
    <p1510:client id="{8846CA2C-441B-D55B-96F1-2753F5D95576}" v="176" dt="2023-08-21T06:22:09.801"/>
    <p1510:client id="{A9A84576-2D8B-03D5-37D2-BEE53C79C939}" v="125" dt="2023-08-29T14:19:58.809"/>
    <p1510:client id="{FB937B25-6E1A-923D-E628-611CD8CCFA80}" v="21" dt="2023-08-21T15:57:04.775"/>
    <p1510:client id="{FE308305-50FA-7516-79B4-4FED7BC0824C}" v="3" dt="2023-08-21T06:51:53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CC4377C-6A01-406C-9E7A-B8360A191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F06597-B2E9-4D40-B772-351B3CED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04115-D3DC-49E7-88B5-4BCDB98C33A7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7BDFB4-56A0-403D-A5A2-14984C6B38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2DCD5-E812-47D0-8D59-A6735F8C27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EC9E-403C-44B6-BECF-C44208F229B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19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3A87E-803F-4DDB-926C-89484ADC49C3}" type="datetimeFigureOut">
              <a:rPr lang="es-ES" noProof="0" smtClean="0"/>
              <a:t>29/08/2023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C456A-7529-4478-B76A-5BB528428C2A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2752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C456A-7529-4478-B76A-5BB528428C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8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9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49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11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280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8/29/2023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6800" b="1">
                <a:solidFill>
                  <a:schemeClr val="bg1"/>
                </a:solidFill>
              </a:rPr>
              <a:t>REDES DE DATOS</a:t>
            </a:r>
            <a:br>
              <a:rPr lang="es-ES" sz="6800" b="1">
                <a:solidFill>
                  <a:schemeClr val="bg1"/>
                </a:solidFill>
              </a:rPr>
            </a:br>
            <a:r>
              <a:rPr lang="es-ES" sz="68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1000"/>
              </a:lnSpc>
            </a:pPr>
            <a:r>
              <a:rPr lang="es-ES" sz="2800"/>
              <a:t>Ayudantías segundo semestre 2023</a:t>
            </a:r>
          </a:p>
          <a:p>
            <a:pPr algn="l">
              <a:lnSpc>
                <a:spcPct val="91000"/>
              </a:lnSpc>
            </a:pPr>
            <a:r>
              <a:rPr lang="es-ES" sz="2800"/>
              <a:t>Benjamín Morales Pizarro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470B8-AB2A-0389-A802-022ACDD85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0" r="7644" b="6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F073B-94CC-48ED-887B-B750F4B5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CADA CAPA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F66B7-D9D7-E67E-3F14-C448C3EA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2" y="2361975"/>
            <a:ext cx="12140785" cy="44967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b="1" dirty="0">
                <a:ea typeface="+mn-lt"/>
                <a:cs typeface="+mn-lt"/>
              </a:rPr>
              <a:t>Capa de Presentación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Función: Se ocupa de la traducción, compresión y encriptación de los datos para que puedan ser intercambiados entre sistemas con diferentes formatos y codificaciones. También maneja la conversión entre representaciones de datos.</a:t>
            </a:r>
            <a:endParaRPr lang="es-ES" dirty="0"/>
          </a:p>
          <a:p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Capa de Aplicación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Función: Proporciona interfaces para que las aplicaciones puedan acceder a los servicios de red. Ofrece servicios de red como correo electrónico, transferencia de archivos y acceso remoto. Esta capa es la que interactúa directamente con las aplicaciones y los usuarios.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57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B4C3-68F3-8706-8329-F0C19BC6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MODELOS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A17A1-4628-BFB3-9A13-979DD0E3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US" dirty="0"/>
          </a:p>
          <a:p>
            <a:endParaRPr lang="es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69D3997-C4BF-B546-259F-89659323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2293618"/>
            <a:ext cx="4935125" cy="2694099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2D89F3D0-64A4-66B7-D9B9-8E8E27F5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104" y="2619043"/>
            <a:ext cx="7446903" cy="3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B4C3-68F3-8706-8329-F0C19BC6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encapsulamiento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A17A1-4628-BFB3-9A13-979DD0E3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2" y="2444317"/>
            <a:ext cx="6485606" cy="422112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s-US" b="1" dirty="0">
                <a:ea typeface="+mn-lt"/>
                <a:cs typeface="+mn-lt"/>
              </a:rPr>
              <a:t>Origen</a:t>
            </a:r>
            <a:r>
              <a:rPr lang="es-US" dirty="0">
                <a:ea typeface="+mn-lt"/>
                <a:cs typeface="+mn-lt"/>
              </a:rPr>
              <a:t>: Cuando una capa superior (por ejemplo, la capa de Aplicación) desea enviar datos a través de una red, estos datos se pasan hacia abajo a través de las capas del modelo OSI. El proceso comienza en la capa de Aplicación y se mueve hacia abajo, pasando por las capas de Presentación y Sesión.</a:t>
            </a:r>
            <a:endParaRPr lang="es-ES" dirty="0"/>
          </a:p>
          <a:p>
            <a:r>
              <a:rPr lang="es-US" b="1" dirty="0">
                <a:ea typeface="+mn-lt"/>
                <a:cs typeface="+mn-lt"/>
              </a:rPr>
              <a:t>Segmentación</a:t>
            </a:r>
            <a:r>
              <a:rPr lang="es-US" dirty="0">
                <a:ea typeface="+mn-lt"/>
                <a:cs typeface="+mn-lt"/>
              </a:rPr>
              <a:t>: En la capa de Transporte, los datos se dividen en segmentos más pequeños. Cada segmento está etiquetado con información de control que incluye los números de puerto de origen y destino.</a:t>
            </a:r>
            <a:endParaRPr lang="es-US" dirty="0"/>
          </a:p>
          <a:p>
            <a:r>
              <a:rPr lang="es-US" b="1" dirty="0">
                <a:ea typeface="+mn-lt"/>
                <a:cs typeface="+mn-lt"/>
              </a:rPr>
              <a:t>Encapsulamiento en Paquetes</a:t>
            </a:r>
            <a:r>
              <a:rPr lang="es-US" dirty="0">
                <a:ea typeface="+mn-lt"/>
                <a:cs typeface="+mn-lt"/>
              </a:rPr>
              <a:t>: En la capa de Red, los segmentos se encapsulan en paquetes o datagramas. Cada paquete recibe una dirección IP de origen y destino. Además, se agrega información de control para permitir el enrutamiento, como la dirección IP de destino y la información de protocolo.</a:t>
            </a:r>
            <a:endParaRPr lang="es-US" dirty="0"/>
          </a:p>
          <a:p>
            <a:r>
              <a:rPr lang="es-US" b="1" dirty="0">
                <a:ea typeface="+mn-lt"/>
                <a:cs typeface="+mn-lt"/>
              </a:rPr>
              <a:t>Encapsulamiento en Tramas</a:t>
            </a:r>
            <a:r>
              <a:rPr lang="es-US" dirty="0">
                <a:ea typeface="+mn-lt"/>
                <a:cs typeface="+mn-lt"/>
              </a:rPr>
              <a:t>: En la capa de Enlace de Datos, los paquetes se encapsulan en tramas. Cada trama incluye direcciones MAC de origen y destino, así como control de flujo y detección de errores. La trama resultante se transmite físicamente a través del medio de comunicación, como un cable.</a:t>
            </a:r>
            <a:endParaRPr lang="es-US" dirty="0"/>
          </a:p>
          <a:p>
            <a:endParaRPr lang="es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7BB815-9357-F800-4F6C-CFD4271C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59" y="2705234"/>
            <a:ext cx="5433718" cy="36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7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B4C3-68F3-8706-8329-F0C19BC6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DESencapsulamiento</a:t>
            </a:r>
            <a:r>
              <a:rPr lang="es-US" dirty="0"/>
              <a:t>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A17A1-4628-BFB3-9A13-979DD0E3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2" y="2444317"/>
            <a:ext cx="6485606" cy="422112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s-US" sz="2200" b="1" dirty="0">
                <a:ea typeface="+mn-lt"/>
                <a:cs typeface="+mn-lt"/>
              </a:rPr>
              <a:t>Recepción:</a:t>
            </a:r>
            <a:r>
              <a:rPr lang="es-US" sz="2200" dirty="0">
                <a:solidFill>
                  <a:srgbClr val="374151"/>
                </a:solidFill>
                <a:ea typeface="+mn-lt"/>
                <a:cs typeface="+mn-lt"/>
              </a:rPr>
              <a:t> En el lado receptor, la trama llega a través del medio de comunicación a la capa de Enlace de Datos. Aquí, la información de la trama, incluidas las direcciones MAC, se extrae para su procesamiento posterior.</a:t>
            </a:r>
            <a:endParaRPr lang="es-ES" sz="2200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s-US" sz="2200" b="1" dirty="0">
                <a:ea typeface="+mn-lt"/>
                <a:cs typeface="+mn-lt"/>
              </a:rPr>
              <a:t>Verificación de Errores:</a:t>
            </a:r>
            <a:r>
              <a:rPr lang="es-US" sz="2200" dirty="0">
                <a:solidFill>
                  <a:srgbClr val="374151"/>
                </a:solidFill>
                <a:ea typeface="+mn-lt"/>
                <a:cs typeface="+mn-lt"/>
              </a:rPr>
              <a:t> Se verifica si hay errores en la trama utilizando mecanismos de detección y corrección de errores, como el algoritmo de verificación de redundancia cíclica (CRC).</a:t>
            </a:r>
            <a:endParaRPr lang="es-US" dirty="0"/>
          </a:p>
          <a:p>
            <a:r>
              <a:rPr lang="es-US" sz="2200" b="1" dirty="0" err="1">
                <a:ea typeface="+mn-lt"/>
                <a:cs typeface="+mn-lt"/>
              </a:rPr>
              <a:t>Desencapsulamiento</a:t>
            </a:r>
            <a:r>
              <a:rPr lang="es-US" sz="2200" b="1" dirty="0">
                <a:ea typeface="+mn-lt"/>
                <a:cs typeface="+mn-lt"/>
              </a:rPr>
              <a:t> de Paquetes:</a:t>
            </a:r>
            <a:r>
              <a:rPr lang="es-US" sz="2200" dirty="0">
                <a:solidFill>
                  <a:srgbClr val="374151"/>
                </a:solidFill>
                <a:ea typeface="+mn-lt"/>
                <a:cs typeface="+mn-lt"/>
              </a:rPr>
              <a:t> Una vez que se ha verificado la integridad de la trama, esta se </a:t>
            </a:r>
            <a:r>
              <a:rPr lang="es-US" sz="2200" dirty="0" err="1">
                <a:solidFill>
                  <a:srgbClr val="374151"/>
                </a:solidFill>
                <a:ea typeface="+mn-lt"/>
                <a:cs typeface="+mn-lt"/>
              </a:rPr>
              <a:t>desencapsula</a:t>
            </a:r>
            <a:r>
              <a:rPr lang="es-US" sz="2200" dirty="0">
                <a:solidFill>
                  <a:srgbClr val="374151"/>
                </a:solidFill>
                <a:ea typeface="+mn-lt"/>
                <a:cs typeface="+mn-lt"/>
              </a:rPr>
              <a:t> en un paquete en la capa de Red. Se extrae la información de dirección IP y otra información de control para el siguiente paso.</a:t>
            </a:r>
          </a:p>
          <a:p>
            <a:r>
              <a:rPr lang="es-US" sz="2200" b="1" dirty="0" err="1">
                <a:ea typeface="+mn-lt"/>
                <a:cs typeface="+mn-lt"/>
              </a:rPr>
              <a:t>Desencapsulamiento</a:t>
            </a:r>
            <a:r>
              <a:rPr lang="es-US" sz="2200" b="1" dirty="0">
                <a:ea typeface="+mn-lt"/>
                <a:cs typeface="+mn-lt"/>
              </a:rPr>
              <a:t> de Segmentos:</a:t>
            </a:r>
            <a:r>
              <a:rPr lang="es-US" sz="2200" dirty="0">
                <a:solidFill>
                  <a:srgbClr val="374151"/>
                </a:solidFill>
                <a:ea typeface="+mn-lt"/>
                <a:cs typeface="+mn-lt"/>
              </a:rPr>
              <a:t> En la capa de Transporte, los paquetes se </a:t>
            </a:r>
            <a:r>
              <a:rPr lang="es-US" sz="2200" dirty="0" err="1">
                <a:solidFill>
                  <a:srgbClr val="374151"/>
                </a:solidFill>
                <a:ea typeface="+mn-lt"/>
                <a:cs typeface="+mn-lt"/>
              </a:rPr>
              <a:t>desencapsulan</a:t>
            </a:r>
            <a:r>
              <a:rPr lang="es-US" sz="2200" dirty="0">
                <a:solidFill>
                  <a:srgbClr val="374151"/>
                </a:solidFill>
                <a:ea typeface="+mn-lt"/>
                <a:cs typeface="+mn-lt"/>
              </a:rPr>
              <a:t> en segmentos. Se extraen los datos originales del segmento junto con la información de control asociada.</a:t>
            </a:r>
          </a:p>
          <a:p>
            <a:r>
              <a:rPr lang="es-US" sz="2200" b="1" dirty="0">
                <a:ea typeface="+mn-lt"/>
                <a:cs typeface="+mn-lt"/>
              </a:rPr>
              <a:t>Entrega a Capas Superiores:</a:t>
            </a:r>
            <a:r>
              <a:rPr lang="es-US" sz="2200" dirty="0">
                <a:solidFill>
                  <a:srgbClr val="374151"/>
                </a:solidFill>
                <a:ea typeface="+mn-lt"/>
                <a:cs typeface="+mn-lt"/>
              </a:rPr>
              <a:t> Finalmente, los segmentos se pasan hacia arriba a través de las capas de Sesión, Presentación y Aplicación. Cada capa superior extrae los datos relevantes y realiza las operaciones necesarias antes de entregar los datos al usuario final.</a:t>
            </a:r>
          </a:p>
          <a:p>
            <a:endParaRPr lang="es-US" dirty="0"/>
          </a:p>
          <a:p>
            <a:endParaRPr lang="es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7BB815-9357-F800-4F6C-CFD4271C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59" y="2705234"/>
            <a:ext cx="5433718" cy="36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B4C3-68F3-8706-8329-F0C19BC6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Capa física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A17A1-4628-BFB3-9A13-979DD0E3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US" dirty="0">
                <a:ea typeface="+mn-lt"/>
                <a:cs typeface="+mn-lt"/>
              </a:rPr>
              <a:t>Se encarga de la transmisión física de bits a través del medio de transmisión.</a:t>
            </a:r>
            <a:endParaRPr lang="es-ES" dirty="0"/>
          </a:p>
          <a:p>
            <a:r>
              <a:rPr lang="es-US" dirty="0">
                <a:ea typeface="+mn-lt"/>
                <a:cs typeface="+mn-lt"/>
              </a:rPr>
              <a:t>Describe las interfaces eléctricas/óptica, mecánica y funcional</a:t>
            </a:r>
            <a:endParaRPr lang="es-US" dirty="0"/>
          </a:p>
          <a:p>
            <a:r>
              <a:rPr lang="es-US" dirty="0">
                <a:ea typeface="+mn-lt"/>
                <a:cs typeface="+mn-lt"/>
              </a:rPr>
              <a:t>al medio físico, y lleva las señales hacia el resto de las capas superiores: cómo representar un 1 y un 0.</a:t>
            </a:r>
            <a:endParaRPr lang="es-US" dirty="0"/>
          </a:p>
          <a:p>
            <a:r>
              <a:rPr lang="es-US" dirty="0"/>
              <a:t>Codifica datos: interpreta la señal y obtiene información en binario para la máquina: cuando empieza, termina, habla, 1, 0, delimita trama. Veremos códigos de </a:t>
            </a:r>
            <a:r>
              <a:rPr lang="es-US" dirty="0" err="1"/>
              <a:t>linea</a:t>
            </a:r>
            <a:r>
              <a:rPr lang="es-US" dirty="0"/>
              <a:t>.</a:t>
            </a:r>
          </a:p>
          <a:p>
            <a:endParaRPr lang="es-US" dirty="0"/>
          </a:p>
          <a:p>
            <a:endParaRPr lang="es-US" dirty="0"/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1068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DB22-5E33-5310-F46A-5B5F236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ZERO: 0 </a:t>
            </a:r>
            <a:r>
              <a:rPr lang="en-US" dirty="0" err="1"/>
              <a:t>negativo</a:t>
            </a:r>
          </a:p>
        </p:txBody>
      </p:sp>
      <p:pic>
        <p:nvPicPr>
          <p:cNvPr id="4" name="Content Placeholder 3" descr="A diagram of a graph&#10;&#10;Description automatically generated">
            <a:extLst>
              <a:ext uri="{FF2B5EF4-FFF2-40B4-BE49-F238E27FC236}">
                <a16:creationId xmlns:a16="http://schemas.microsoft.com/office/drawing/2014/main" id="{75012B04-EDE5-443F-9485-18247A271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774" y="2428509"/>
            <a:ext cx="7361746" cy="4300266"/>
          </a:xfrm>
        </p:spPr>
      </p:pic>
    </p:spTree>
    <p:extLst>
      <p:ext uri="{BB962C8B-B14F-4D97-AF65-F5344CB8AC3E}">
        <p14:creationId xmlns:p14="http://schemas.microsoft.com/office/powerpoint/2010/main" val="84054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EDB22-5E33-5310-F46A-5B5F236A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NRZ-I: Si ves un 1 cambia</a:t>
            </a:r>
          </a:p>
        </p:txBody>
      </p:sp>
      <p:pic>
        <p:nvPicPr>
          <p:cNvPr id="4" name="Content Placeholder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93CFA6A-0F96-05BD-B4CF-40291F98C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98" y="639575"/>
            <a:ext cx="8388204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2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F3C73-699F-F32C-4E4B-C02995A6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NRZ-L: cero </a:t>
            </a:r>
            <a:r>
              <a:rPr lang="en-US" sz="7200" dirty="0" err="1"/>
              <a:t>arriba</a:t>
            </a:r>
            <a:r>
              <a:rPr lang="en-US" sz="7200" dirty="0"/>
              <a:t>, 1 </a:t>
            </a:r>
            <a:r>
              <a:rPr lang="en-US" sz="7200" dirty="0" err="1"/>
              <a:t>abajo</a:t>
            </a:r>
          </a:p>
        </p:txBody>
      </p:sp>
      <p:pic>
        <p:nvPicPr>
          <p:cNvPr id="4" name="Content Placeholder 3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FE910239-D552-A932-7595-09BCEAA60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0" y="639575"/>
            <a:ext cx="8503899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5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DB22-5E33-5310-F46A-5B5F236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Problemas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199E-D637-9449-3FB9-18179F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Tanto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NRZ-I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NRZ-L, las </a:t>
            </a:r>
            <a:r>
              <a:rPr lang="en-US" dirty="0" err="1">
                <a:ea typeface="+mn-lt"/>
                <a:cs typeface="+mn-lt"/>
              </a:rPr>
              <a:t>secuencias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largas</a:t>
            </a:r>
            <a:r>
              <a:rPr lang="en-US" dirty="0">
                <a:ea typeface="+mn-lt"/>
                <a:cs typeface="+mn-lt"/>
              </a:rPr>
              <a:t> de bits </a:t>
            </a:r>
            <a:r>
              <a:rPr lang="en-US" dirty="0" err="1">
                <a:ea typeface="+mn-lt"/>
                <a:cs typeface="+mn-lt"/>
              </a:rPr>
              <a:t>continuos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plantear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para la </a:t>
            </a:r>
            <a:r>
              <a:rPr lang="en-US" dirty="0" err="1">
                <a:ea typeface="+mn-lt"/>
                <a:cs typeface="+mn-lt"/>
              </a:rPr>
              <a:t>detección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precisa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cantidad</a:t>
            </a:r>
            <a:r>
              <a:rPr lang="en-US" dirty="0">
                <a:ea typeface="+mn-lt"/>
                <a:cs typeface="+mn-lt"/>
              </a:rPr>
              <a:t> de bits </a:t>
            </a:r>
            <a:r>
              <a:rPr lang="en-US" dirty="0" err="1">
                <a:ea typeface="+mn-lt"/>
                <a:cs typeface="+mn-lt"/>
              </a:rPr>
              <a:t>transmitidos</a:t>
            </a:r>
            <a:r>
              <a:rPr lang="en-US" dirty="0">
                <a:ea typeface="+mn-lt"/>
                <a:cs typeface="+mn-lt"/>
              </a:rPr>
              <a:t>. Se </a:t>
            </a:r>
            <a:r>
              <a:rPr lang="en-US" dirty="0" err="1">
                <a:ea typeface="+mn-lt"/>
                <a:cs typeface="+mn-lt"/>
              </a:rPr>
              <a:t>utilizan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técnicas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adicionales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mitigar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mantener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sincronización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comunicación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2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DB22-5E33-5310-F46A-5B5F236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TÉCNICA DE TRANSMISIÓN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199E-D637-9449-3FB9-18179F47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63" y="2314583"/>
            <a:ext cx="12195278" cy="45424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Por </a:t>
            </a:r>
            <a:r>
              <a:rPr lang="en-US" dirty="0" err="1"/>
              <a:t>banda</a:t>
            </a:r>
            <a:r>
              <a:rPr lang="en-US" dirty="0"/>
              <a:t> base: No hay </a:t>
            </a:r>
            <a:r>
              <a:rPr lang="en-US" dirty="0" err="1"/>
              <a:t>modulación</a:t>
            </a:r>
            <a:r>
              <a:rPr lang="en-US" dirty="0"/>
              <a:t>.</a:t>
            </a:r>
            <a:endParaRPr lang="en-US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Banda </a:t>
            </a:r>
            <a:r>
              <a:rPr lang="en-US" dirty="0" err="1"/>
              <a:t>ancha</a:t>
            </a:r>
            <a:r>
              <a:rPr lang="en-US" dirty="0"/>
              <a:t>: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modulación</a:t>
            </a:r>
            <a:r>
              <a:rPr lang="en-US" dirty="0"/>
              <a:t>, </a:t>
            </a:r>
            <a:r>
              <a:rPr lang="en-US" dirty="0" err="1"/>
              <a:t>optimiza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ancho </a:t>
            </a:r>
            <a:r>
              <a:rPr lang="en-US" dirty="0" err="1"/>
              <a:t>banda</a:t>
            </a:r>
            <a:r>
              <a:rPr lang="en-US" dirty="0"/>
              <a:t> </a:t>
            </a:r>
            <a:r>
              <a:rPr lang="en-US" dirty="0" err="1"/>
              <a:t>disposnible</a:t>
            </a:r>
            <a:r>
              <a:rPr lang="en-US" dirty="0"/>
              <a:t> del medio de </a:t>
            </a:r>
            <a:r>
              <a:rPr lang="en-US" dirty="0" err="1"/>
              <a:t>transimisión</a:t>
            </a:r>
            <a:r>
              <a:rPr lang="en-US" dirty="0"/>
              <a:t>.</a:t>
            </a:r>
          </a:p>
          <a:p>
            <a:r>
              <a:rPr lang="en-US" dirty="0"/>
              <a:t>Bando de </a:t>
            </a:r>
            <a:r>
              <a:rPr lang="en-US" err="1"/>
              <a:t>ancha</a:t>
            </a:r>
            <a:r>
              <a:rPr lang="en-US" dirty="0"/>
              <a:t> del medio: La </a:t>
            </a:r>
            <a:r>
              <a:rPr lang="en-US" err="1"/>
              <a:t>máxima</a:t>
            </a:r>
            <a:r>
              <a:rPr lang="en-US" dirty="0"/>
              <a:t> </a:t>
            </a:r>
            <a:r>
              <a:rPr lang="en-US" err="1"/>
              <a:t>información</a:t>
            </a:r>
            <a:r>
              <a:rPr lang="en-US" dirty="0"/>
              <a:t> que se </a:t>
            </a:r>
            <a:r>
              <a:rPr lang="en-US" err="1"/>
              <a:t>puede</a:t>
            </a:r>
            <a:r>
              <a:rPr lang="en-US" dirty="0"/>
              <a:t> </a:t>
            </a:r>
            <a:r>
              <a:rPr lang="en-US" err="1"/>
              <a:t>transmitir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un medio, </a:t>
            </a:r>
            <a:r>
              <a:rPr lang="en-US" err="1"/>
              <a:t>el</a:t>
            </a:r>
            <a:r>
              <a:rPr lang="en-US" dirty="0"/>
              <a:t> tope, no la real. Se da </a:t>
            </a:r>
            <a:r>
              <a:rPr lang="en-US" err="1"/>
              <a:t>en</a:t>
            </a:r>
            <a:r>
              <a:rPr lang="en-US" dirty="0"/>
              <a:t> bps </a:t>
            </a:r>
            <a:r>
              <a:rPr lang="en-US" err="1"/>
              <a:t>usualmente</a:t>
            </a:r>
            <a:r>
              <a:rPr lang="en-US" dirty="0"/>
              <a:t>. El throughput es la </a:t>
            </a:r>
            <a:r>
              <a:rPr lang="en-US" err="1"/>
              <a:t>velocidad</a:t>
            </a:r>
            <a:r>
              <a:rPr lang="en-US" dirty="0"/>
              <a:t> real.</a:t>
            </a:r>
          </a:p>
          <a:p>
            <a:r>
              <a:rPr lang="en-US" dirty="0"/>
              <a:t>Al modular se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porción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estrecha</a:t>
            </a:r>
            <a:r>
              <a:rPr lang="en-US" dirty="0"/>
              <a:t> del ancho de </a:t>
            </a:r>
            <a:r>
              <a:rPr lang="en-US" dirty="0" err="1"/>
              <a:t>banda</a:t>
            </a:r>
            <a:r>
              <a:rPr lang="en-US" dirty="0"/>
              <a:t> </a:t>
            </a:r>
            <a:r>
              <a:rPr lang="en-US" dirty="0" err="1"/>
              <a:t>dissponible</a:t>
            </a:r>
            <a:r>
              <a:rPr lang="en-US" dirty="0"/>
              <a:t>. Permite </a:t>
            </a:r>
            <a:r>
              <a:rPr lang="en-US" dirty="0" err="1"/>
              <a:t>compartir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 canal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.</a:t>
            </a:r>
          </a:p>
          <a:p>
            <a:r>
              <a:rPr lang="en-US" dirty="0"/>
              <a:t>Modular es </a:t>
            </a:r>
            <a:r>
              <a:rPr lang="en-US" dirty="0" err="1"/>
              <a:t>alterar</a:t>
            </a:r>
            <a:r>
              <a:rPr lang="en-US" dirty="0"/>
              <a:t> la </a:t>
            </a:r>
            <a:r>
              <a:rPr lang="en-US" dirty="0" err="1"/>
              <a:t>señal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lo que se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transmitir</a:t>
            </a:r>
            <a:r>
              <a:rPr lang="en-US" dirty="0"/>
              <a:t>. Hacer compatible con </a:t>
            </a:r>
            <a:r>
              <a:rPr lang="en-US" dirty="0" err="1"/>
              <a:t>el</a:t>
            </a:r>
            <a:r>
              <a:rPr lang="en-US" dirty="0"/>
              <a:t> medio y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al medio.</a:t>
            </a:r>
          </a:p>
        </p:txBody>
      </p:sp>
    </p:spTree>
    <p:extLst>
      <p:ext uri="{BB962C8B-B14F-4D97-AF65-F5344CB8AC3E}">
        <p14:creationId xmlns:p14="http://schemas.microsoft.com/office/powerpoint/2010/main" val="44173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ECA103-6E7D-A69D-09A2-6673155A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67" y="643467"/>
            <a:ext cx="4557298" cy="5571066"/>
          </a:xfrm>
        </p:spPr>
        <p:txBody>
          <a:bodyPr>
            <a:normAutofit/>
          </a:bodyPr>
          <a:lstStyle/>
          <a:p>
            <a:r>
              <a:rPr lang="es-ES" sz="4800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94FD5-508B-4333-7E5F-1CCC9927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Modelo OSI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Encapsulamiento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Capa física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Códigos de línea</a:t>
            </a:r>
          </a:p>
        </p:txBody>
      </p:sp>
    </p:spTree>
    <p:extLst>
      <p:ext uri="{BB962C8B-B14F-4D97-AF65-F5344CB8AC3E}">
        <p14:creationId xmlns:p14="http://schemas.microsoft.com/office/powerpoint/2010/main" val="578640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DB22-5E33-5310-F46A-5B5F236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MODOS DE TRANSMITIR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199E-D637-9449-3FB9-18179F47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63" y="2314583"/>
            <a:ext cx="12195278" cy="4542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SIMPLEX: </a:t>
            </a:r>
            <a:r>
              <a:rPr lang="en-US" dirty="0" err="1"/>
              <a:t>Unidireccional</a:t>
            </a:r>
            <a:r>
              <a:rPr lang="en-US" dirty="0"/>
              <a:t>. No es </a:t>
            </a:r>
            <a:r>
              <a:rPr lang="en-US" dirty="0" err="1"/>
              <a:t>posible</a:t>
            </a:r>
            <a:r>
              <a:rPr lang="en-US" dirty="0"/>
              <a:t> responder al </a:t>
            </a:r>
            <a:r>
              <a:rPr lang="en-US" dirty="0" err="1"/>
              <a:t>emisor</a:t>
            </a:r>
            <a:r>
              <a:rPr lang="en-US" dirty="0"/>
              <a:t>. Televisión o radio.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HALF-DUPLEX: </a:t>
            </a:r>
            <a:r>
              <a:rPr lang="en-US" err="1"/>
              <a:t>Transmite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ambas </a:t>
            </a:r>
            <a:r>
              <a:rPr lang="en-US" err="1"/>
              <a:t>direcciones</a:t>
            </a:r>
            <a:r>
              <a:rPr lang="en-US" dirty="0"/>
              <a:t>, </a:t>
            </a:r>
            <a:r>
              <a:rPr lang="en-US" err="1"/>
              <a:t>pero</a:t>
            </a:r>
            <a:r>
              <a:rPr lang="en-US" dirty="0"/>
              <a:t> es </a:t>
            </a:r>
            <a:r>
              <a:rPr lang="en-US" err="1"/>
              <a:t>en</a:t>
            </a:r>
            <a:r>
              <a:rPr lang="en-US" dirty="0"/>
              <a:t> </a:t>
            </a:r>
            <a:r>
              <a:rPr lang="en-US" err="1"/>
              <a:t>una</a:t>
            </a:r>
            <a:r>
              <a:rPr lang="en-US" dirty="0"/>
              <a:t> </a:t>
            </a:r>
            <a:r>
              <a:rPr lang="en-US" err="1"/>
              <a:t>dirección</a:t>
            </a:r>
            <a:r>
              <a:rPr lang="en-US" dirty="0"/>
              <a:t> a la </a:t>
            </a:r>
            <a:r>
              <a:rPr lang="en-US" err="1"/>
              <a:t>vez</a:t>
            </a:r>
            <a:r>
              <a:rPr lang="en-US" dirty="0"/>
              <a:t>, no al </a:t>
            </a:r>
            <a:r>
              <a:rPr lang="en-US" err="1"/>
              <a:t>mismo</a:t>
            </a:r>
            <a:r>
              <a:rPr lang="en-US" dirty="0"/>
              <a:t> </a:t>
            </a:r>
            <a:r>
              <a:rPr lang="en-US" err="1"/>
              <a:t>tiempo</a:t>
            </a:r>
            <a:r>
              <a:rPr lang="en-US" dirty="0"/>
              <a:t>. Walkie-talkies o CB Radio.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FULL-DUPLEX: Permite </a:t>
            </a:r>
            <a:r>
              <a:rPr lang="en-US" dirty="0" err="1"/>
              <a:t>transmitir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ambas </a:t>
            </a:r>
            <a:r>
              <a:rPr lang="en-US" dirty="0" err="1"/>
              <a:t>direcciones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, </a:t>
            </a:r>
            <a:r>
              <a:rPr lang="en-US" dirty="0" err="1"/>
              <a:t>simultáneamente</a:t>
            </a:r>
            <a:r>
              <a:rPr lang="en-US" dirty="0"/>
              <a:t>. La </a:t>
            </a:r>
            <a:r>
              <a:rPr lang="en-US" dirty="0" err="1"/>
              <a:t>telefonia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mismo</a:t>
            </a:r>
            <a:r>
              <a:rPr lang="en-US" dirty="0"/>
              <a:t> canal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dos </a:t>
            </a:r>
            <a:r>
              <a:rPr lang="en-US" dirty="0" err="1"/>
              <a:t>frecuencias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40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DB22-5E33-5310-F46A-5B5F236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MEDIOS DE TRANSMISIÓN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199E-D637-9449-3FB9-18179F47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63" y="2314583"/>
            <a:ext cx="6832524" cy="45424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GUIADOS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Cable par </a:t>
            </a:r>
            <a:r>
              <a:rPr lang="en-US" dirty="0" err="1"/>
              <a:t>trenzado</a:t>
            </a:r>
            <a:r>
              <a:rPr lang="en-US" dirty="0"/>
              <a:t>: Campo </a:t>
            </a:r>
            <a:r>
              <a:rPr lang="en-US" dirty="0" err="1"/>
              <a:t>magnético</a:t>
            </a:r>
            <a:r>
              <a:rPr lang="en-US" dirty="0"/>
              <a:t> con </a:t>
            </a:r>
            <a:r>
              <a:rPr lang="en-US" dirty="0" err="1"/>
              <a:t>electrones</a:t>
            </a:r>
            <a:r>
              <a:rPr lang="en-US" dirty="0"/>
              <a:t>, al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trenzado</a:t>
            </a:r>
            <a:r>
              <a:rPr lang="en-US" dirty="0"/>
              <a:t> se </a:t>
            </a:r>
            <a:r>
              <a:rPr lang="en-US" dirty="0" err="1"/>
              <a:t>cancelan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campos.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efecto</a:t>
            </a:r>
            <a:r>
              <a:rPr lang="en-US" dirty="0"/>
              <a:t> de </a:t>
            </a:r>
            <a:r>
              <a:rPr lang="en-US" dirty="0" err="1"/>
              <a:t>cancelación</a:t>
            </a:r>
            <a:r>
              <a:rPr lang="en-US" dirty="0"/>
              <a:t>,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ralentizar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la </a:t>
            </a:r>
            <a:r>
              <a:rPr lang="en-US" dirty="0" err="1"/>
              <a:t>interferencia</a:t>
            </a:r>
            <a:r>
              <a:rPr lang="en-US" dirty="0"/>
              <a:t> (crosstalk). Normas T568A y T568B. </a:t>
            </a:r>
            <a:r>
              <a:rPr lang="en-US" dirty="0" err="1"/>
              <a:t>Cableado</a:t>
            </a:r>
            <a:r>
              <a:rPr lang="en-US" dirty="0"/>
              <a:t> de </a:t>
            </a:r>
            <a:r>
              <a:rPr lang="en-US" dirty="0" err="1"/>
              <a:t>cobre</a:t>
            </a:r>
            <a:r>
              <a:rPr lang="en-US" dirty="0"/>
              <a:t> y par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Fibra </a:t>
            </a:r>
            <a:r>
              <a:rPr lang="en-US" dirty="0" err="1"/>
              <a:t>óptica</a:t>
            </a:r>
            <a:r>
              <a:rPr lang="en-US" dirty="0"/>
              <a:t>: El </a:t>
            </a:r>
            <a:r>
              <a:rPr lang="en-US" dirty="0" err="1"/>
              <a:t>emisor</a:t>
            </a:r>
            <a:r>
              <a:rPr lang="en-US" dirty="0"/>
              <a:t> es un </a:t>
            </a:r>
            <a:r>
              <a:rPr lang="en-US" dirty="0" err="1"/>
              <a:t>láser</a:t>
            </a:r>
            <a:r>
              <a:rPr lang="en-US" dirty="0"/>
              <a:t> o led. El led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barato</a:t>
            </a:r>
            <a:r>
              <a:rPr lang="en-US" dirty="0"/>
              <a:t> y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potente</a:t>
            </a:r>
            <a:r>
              <a:rPr lang="en-US" dirty="0"/>
              <a:t>, a </a:t>
            </a:r>
            <a:r>
              <a:rPr lang="en-US" dirty="0" err="1"/>
              <a:t>diferencia</a:t>
            </a:r>
            <a:r>
              <a:rPr lang="en-US" dirty="0"/>
              <a:t> del </a:t>
            </a:r>
            <a:r>
              <a:rPr lang="en-US" dirty="0" err="1"/>
              <a:t>láser</a:t>
            </a:r>
            <a:r>
              <a:rPr lang="en-US" dirty="0"/>
              <a:t>.</a:t>
            </a: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B94455D6-6096-5662-1F4A-78D0329F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09" y="2596282"/>
            <a:ext cx="4993616" cy="4095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72AE1-B540-7E72-B129-D50A8B902D2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E0D6-4EFA-B86C-C6A3-80B76F6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MEDIOS DE TRANSMISIÓN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CF9B-2F2C-BA0D-4D40-1520EB4D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1" y="2285828"/>
            <a:ext cx="12051504" cy="45568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La </a:t>
            </a:r>
            <a:r>
              <a:rPr lang="en-US" err="1"/>
              <a:t>fibra</a:t>
            </a:r>
            <a:r>
              <a:rPr lang="en-US" dirty="0"/>
              <a:t> </a:t>
            </a:r>
            <a:r>
              <a:rPr lang="en-US" err="1"/>
              <a:t>óptica</a:t>
            </a:r>
            <a:r>
              <a:rPr lang="en-US" dirty="0"/>
              <a:t> </a:t>
            </a:r>
            <a:r>
              <a:rPr lang="en-US" err="1"/>
              <a:t>usa</a:t>
            </a:r>
            <a:r>
              <a:rPr lang="en-US" dirty="0"/>
              <a:t> </a:t>
            </a:r>
            <a:r>
              <a:rPr lang="en-US" err="1"/>
              <a:t>reflexión</a:t>
            </a:r>
            <a:r>
              <a:rPr lang="en-US" dirty="0"/>
              <a:t> interna total, </a:t>
            </a:r>
            <a:r>
              <a:rPr lang="en-US" err="1"/>
              <a:t>cuando</a:t>
            </a:r>
            <a:r>
              <a:rPr lang="en-US" dirty="0"/>
              <a:t> se </a:t>
            </a:r>
            <a:r>
              <a:rPr lang="en-US" err="1"/>
              <a:t>atraviesa</a:t>
            </a:r>
            <a:r>
              <a:rPr lang="en-US" dirty="0"/>
              <a:t> y </a:t>
            </a:r>
            <a:r>
              <a:rPr lang="en-US" err="1"/>
              <a:t>pasa</a:t>
            </a:r>
            <a:r>
              <a:rPr lang="en-US" dirty="0"/>
              <a:t> a un medio de </a:t>
            </a:r>
            <a:r>
              <a:rPr lang="en-US" err="1"/>
              <a:t>reflexión</a:t>
            </a:r>
            <a:r>
              <a:rPr lang="en-US" dirty="0"/>
              <a:t> </a:t>
            </a:r>
            <a:r>
              <a:rPr lang="en-US" err="1"/>
              <a:t>más</a:t>
            </a:r>
            <a:r>
              <a:rPr lang="en-US" dirty="0"/>
              <a:t> bajo. Es </a:t>
            </a:r>
            <a:r>
              <a:rPr lang="en-US" err="1"/>
              <a:t>decir</a:t>
            </a:r>
            <a:r>
              <a:rPr lang="en-US" dirty="0"/>
              <a:t>, </a:t>
            </a:r>
            <a:r>
              <a:rPr lang="en-US" err="1"/>
              <a:t>pasa</a:t>
            </a:r>
            <a:r>
              <a:rPr lang="en-US" dirty="0"/>
              <a:t> de uno alto a uno bajo. Se </a:t>
            </a:r>
            <a:r>
              <a:rPr lang="en-US" err="1"/>
              <a:t>refleja</a:t>
            </a:r>
            <a:r>
              <a:rPr lang="en-US" dirty="0"/>
              <a:t> </a:t>
            </a:r>
            <a:r>
              <a:rPr lang="en-US" err="1"/>
              <a:t>completamente</a:t>
            </a:r>
            <a:r>
              <a:rPr lang="en-US" dirty="0"/>
              <a:t> </a:t>
            </a:r>
            <a:r>
              <a:rPr lang="en-US" err="1"/>
              <a:t>pues</a:t>
            </a:r>
            <a:r>
              <a:rPr lang="en-US" dirty="0"/>
              <a:t> no es </a:t>
            </a:r>
            <a:r>
              <a:rPr lang="en-US" err="1"/>
              <a:t>capaz</a:t>
            </a:r>
            <a:r>
              <a:rPr lang="en-US" dirty="0"/>
              <a:t> de </a:t>
            </a:r>
            <a:r>
              <a:rPr lang="en-US" err="1"/>
              <a:t>atravesar</a:t>
            </a:r>
            <a:r>
              <a:rPr lang="en-US" dirty="0"/>
              <a:t> la </a:t>
            </a:r>
            <a:r>
              <a:rPr lang="en-US" err="1"/>
              <a:t>superficie</a:t>
            </a:r>
            <a:r>
              <a:rPr lang="en-US" dirty="0"/>
              <a:t> entre ambos </a:t>
            </a:r>
            <a:r>
              <a:rPr lang="en-US" err="1"/>
              <a:t>medios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fibra</a:t>
            </a:r>
            <a:r>
              <a:rPr lang="en-US" dirty="0"/>
              <a:t> es un conductor de </a:t>
            </a:r>
            <a:r>
              <a:rPr lang="en-US" dirty="0" err="1"/>
              <a:t>cristal</a:t>
            </a:r>
            <a:r>
              <a:rPr lang="en-US" dirty="0"/>
              <a:t> o </a:t>
            </a:r>
            <a:r>
              <a:rPr lang="en-US" dirty="0" err="1"/>
              <a:t>plástico</a:t>
            </a:r>
            <a:r>
              <a:rPr lang="en-US" dirty="0"/>
              <a:t>. No hay </a:t>
            </a:r>
            <a:r>
              <a:rPr lang="en-US" dirty="0" err="1"/>
              <a:t>interferencia</a:t>
            </a:r>
            <a:r>
              <a:rPr lang="en-US" dirty="0"/>
              <a:t> </a:t>
            </a:r>
            <a:r>
              <a:rPr lang="en-US" dirty="0" err="1"/>
              <a:t>electromagnética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radiofrecuencia</a:t>
            </a:r>
            <a:r>
              <a:rPr lang="en-US" dirty="0"/>
              <a:t> al ser de </a:t>
            </a:r>
            <a:r>
              <a:rPr lang="en-US" dirty="0" err="1"/>
              <a:t>cristal</a:t>
            </a:r>
            <a:r>
              <a:rPr lang="en-US" dirty="0"/>
              <a:t>. Toda </a:t>
            </a:r>
            <a:r>
              <a:rPr lang="en-US" dirty="0" err="1"/>
              <a:t>señal</a:t>
            </a:r>
            <a:r>
              <a:rPr lang="en-US" dirty="0"/>
              <a:t> se </a:t>
            </a:r>
            <a:r>
              <a:rPr lang="en-US" dirty="0" err="1"/>
              <a:t>pasa</a:t>
            </a:r>
            <a:r>
              <a:rPr lang="en-US" dirty="0"/>
              <a:t> a </a:t>
            </a:r>
            <a:r>
              <a:rPr lang="en-US" dirty="0" err="1"/>
              <a:t>pulsos</a:t>
            </a:r>
            <a:r>
              <a:rPr lang="en-US" dirty="0"/>
              <a:t> de luz y luego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eléctricas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salen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.</a:t>
            </a:r>
          </a:p>
          <a:p>
            <a:r>
              <a:rPr lang="en-US" dirty="0" err="1"/>
              <a:t>Multimodo</a:t>
            </a:r>
            <a:r>
              <a:rPr lang="en-US" dirty="0"/>
              <a:t> es un </a:t>
            </a:r>
            <a:r>
              <a:rPr lang="en-US" dirty="0" err="1"/>
              <a:t>núcleo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grueso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cable, </a:t>
            </a:r>
            <a:r>
              <a:rPr lang="en-US" dirty="0" err="1"/>
              <a:t>permite</a:t>
            </a:r>
            <a:r>
              <a:rPr lang="en-US" dirty="0"/>
              <a:t> usar LED y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kilómetros</a:t>
            </a:r>
            <a:r>
              <a:rPr lang="en-US" dirty="0"/>
              <a:t>. </a:t>
            </a:r>
          </a:p>
          <a:p>
            <a:r>
              <a:rPr lang="en-US" dirty="0" err="1"/>
              <a:t>Monomodo</a:t>
            </a:r>
            <a:r>
              <a:rPr lang="en-US" dirty="0"/>
              <a:t> es un </a:t>
            </a:r>
            <a:r>
              <a:rPr lang="en-US" dirty="0" err="1"/>
              <a:t>núcleo</a:t>
            </a:r>
            <a:r>
              <a:rPr lang="en-US" dirty="0"/>
              <a:t> </a:t>
            </a:r>
            <a:r>
              <a:rPr lang="en-US" dirty="0" err="1"/>
              <a:t>delgado</a:t>
            </a:r>
            <a:r>
              <a:rPr lang="en-US" dirty="0"/>
              <a:t>,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láser</a:t>
            </a:r>
            <a:r>
              <a:rPr lang="en-US" dirty="0"/>
              <a:t> y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muchos</a:t>
            </a:r>
            <a:r>
              <a:rPr lang="en-US" dirty="0"/>
              <a:t> km.</a:t>
            </a:r>
          </a:p>
        </p:txBody>
      </p:sp>
    </p:spTree>
    <p:extLst>
      <p:ext uri="{BB962C8B-B14F-4D97-AF65-F5344CB8AC3E}">
        <p14:creationId xmlns:p14="http://schemas.microsoft.com/office/powerpoint/2010/main" val="189918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C0B5-527E-4B90-68F3-E1106F4C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MEDIOS DE TRANSMISIÓN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AB0A-5BF8-8774-1705-12DC8837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5" y="2343337"/>
            <a:ext cx="12180900" cy="4513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Cable coaxial: </a:t>
            </a:r>
            <a:r>
              <a:rPr lang="en-US" err="1"/>
              <a:t>Contiene</a:t>
            </a:r>
            <a:r>
              <a:rPr lang="en-US" dirty="0"/>
              <a:t> </a:t>
            </a:r>
            <a:r>
              <a:rPr lang="en-US" err="1"/>
              <a:t>una</a:t>
            </a:r>
            <a:r>
              <a:rPr lang="en-US" dirty="0"/>
              <a:t> </a:t>
            </a:r>
            <a:r>
              <a:rPr lang="en-US" err="1"/>
              <a:t>capa</a:t>
            </a:r>
            <a:r>
              <a:rPr lang="en-US" dirty="0"/>
              <a:t> </a:t>
            </a:r>
            <a:r>
              <a:rPr lang="en-US" err="1"/>
              <a:t>aislante</a:t>
            </a:r>
            <a:r>
              <a:rPr lang="en-US" dirty="0"/>
              <a:t> </a:t>
            </a:r>
            <a:r>
              <a:rPr lang="en-US" err="1"/>
              <a:t>llamada</a:t>
            </a:r>
            <a:r>
              <a:rPr lang="en-US" dirty="0"/>
              <a:t> </a:t>
            </a:r>
            <a:r>
              <a:rPr lang="en-US" err="1"/>
              <a:t>dieléctrico</a:t>
            </a:r>
            <a:r>
              <a:rPr lang="en-US" dirty="0"/>
              <a:t>. Se </a:t>
            </a:r>
            <a:r>
              <a:rPr lang="en-US" err="1"/>
              <a:t>usa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las LAN o internet antes de </a:t>
            </a:r>
            <a:r>
              <a:rPr lang="en-US" err="1"/>
              <a:t>fibra</a:t>
            </a:r>
            <a:r>
              <a:rPr lang="en-US" dirty="0"/>
              <a:t> </a:t>
            </a:r>
            <a:r>
              <a:rPr lang="en-US" err="1"/>
              <a:t>óptica</a:t>
            </a:r>
            <a:r>
              <a:rPr lang="en-US" dirty="0"/>
              <a:t>.</a:t>
            </a:r>
          </a:p>
          <a:p>
            <a:r>
              <a:rPr lang="en-US" dirty="0"/>
              <a:t>Al </a:t>
            </a:r>
            <a:r>
              <a:rPr lang="en-US" err="1"/>
              <a:t>estar</a:t>
            </a:r>
            <a:r>
              <a:rPr lang="en-US" dirty="0"/>
              <a:t> </a:t>
            </a:r>
            <a:r>
              <a:rPr lang="en-US" err="1"/>
              <a:t>protegido</a:t>
            </a:r>
            <a:r>
              <a:rPr lang="en-US" dirty="0"/>
              <a:t> </a:t>
            </a:r>
            <a:r>
              <a:rPr lang="en-US" err="1"/>
              <a:t>resiste</a:t>
            </a:r>
            <a:r>
              <a:rPr lang="en-US" dirty="0"/>
              <a:t> </a:t>
            </a:r>
            <a:r>
              <a:rPr lang="en-US" err="1"/>
              <a:t>más</a:t>
            </a:r>
            <a:r>
              <a:rPr lang="en-US" dirty="0"/>
              <a:t> a la </a:t>
            </a:r>
            <a:r>
              <a:rPr lang="en-US" err="1"/>
              <a:t>interferencia</a:t>
            </a:r>
            <a:r>
              <a:rPr lang="en-US" dirty="0"/>
              <a:t> de </a:t>
            </a:r>
            <a:r>
              <a:rPr lang="en-US" err="1"/>
              <a:t>señales</a:t>
            </a:r>
            <a:r>
              <a:rPr lang="en-US" dirty="0"/>
              <a:t> </a:t>
            </a:r>
            <a:r>
              <a:rPr lang="en-US" err="1"/>
              <a:t>externas</a:t>
            </a:r>
            <a:r>
              <a:rPr lang="en-US" dirty="0"/>
              <a:t> (1), </a:t>
            </a:r>
            <a:r>
              <a:rPr lang="en-US" err="1"/>
              <a:t>previene</a:t>
            </a:r>
            <a:r>
              <a:rPr lang="en-US" dirty="0"/>
              <a:t> </a:t>
            </a:r>
            <a:r>
              <a:rPr lang="en-US" err="1"/>
              <a:t>fuga</a:t>
            </a:r>
            <a:r>
              <a:rPr lang="en-US" dirty="0"/>
              <a:t> de </a:t>
            </a:r>
            <a:r>
              <a:rPr lang="en-US" err="1"/>
              <a:t>señales</a:t>
            </a:r>
            <a:r>
              <a:rPr lang="en-US" dirty="0"/>
              <a:t>, a </a:t>
            </a:r>
            <a:r>
              <a:rPr lang="en-US" err="1"/>
              <a:t>diferencia</a:t>
            </a:r>
            <a:r>
              <a:rPr lang="en-US" dirty="0"/>
              <a:t> del </a:t>
            </a:r>
            <a:r>
              <a:rPr lang="en-US" err="1"/>
              <a:t>trenzado</a:t>
            </a:r>
            <a:r>
              <a:rPr lang="en-US" dirty="0"/>
              <a:t> que </a:t>
            </a:r>
            <a:r>
              <a:rPr lang="en-US" err="1"/>
              <a:t>previene</a:t>
            </a:r>
            <a:r>
              <a:rPr lang="en-US" dirty="0"/>
              <a:t> </a:t>
            </a:r>
            <a:r>
              <a:rPr lang="en-US" err="1"/>
              <a:t>internamente</a:t>
            </a:r>
            <a:r>
              <a:rPr lang="en-US" dirty="0"/>
              <a:t> la </a:t>
            </a:r>
            <a:r>
              <a:rPr lang="en-US" err="1"/>
              <a:t>intereferencia</a:t>
            </a:r>
            <a:r>
              <a:rPr lang="en-US" dirty="0"/>
              <a:t> </a:t>
            </a:r>
            <a:r>
              <a:rPr lang="en-US" err="1"/>
              <a:t>electromagnética</a:t>
            </a:r>
            <a:r>
              <a:rPr lang="en-US" dirty="0"/>
              <a:t>.</a:t>
            </a:r>
          </a:p>
          <a:p>
            <a:r>
              <a:rPr lang="en-US" dirty="0"/>
              <a:t>Tiene mayor </a:t>
            </a:r>
            <a:r>
              <a:rPr lang="en-US" err="1"/>
              <a:t>apantallamiento</a:t>
            </a:r>
            <a:r>
              <a:rPr lang="en-US" dirty="0"/>
              <a:t> (1), mayor ancho de </a:t>
            </a:r>
            <a:r>
              <a:rPr lang="en-US" err="1"/>
              <a:t>banda</a:t>
            </a:r>
            <a:r>
              <a:rPr lang="en-US" dirty="0"/>
              <a:t>, mayor </a:t>
            </a:r>
            <a:r>
              <a:rPr lang="en-US" err="1"/>
              <a:t>distancia</a:t>
            </a:r>
            <a:r>
              <a:rPr lang="en-US" dirty="0"/>
              <a:t> de </a:t>
            </a:r>
            <a:r>
              <a:rPr lang="en-US" err="1"/>
              <a:t>transmisión</a:t>
            </a:r>
            <a:r>
              <a:rPr lang="en-US" dirty="0"/>
              <a:t>.</a:t>
            </a:r>
          </a:p>
          <a:p>
            <a:r>
              <a:rPr lang="en-US" dirty="0" err="1"/>
              <a:t>Usos</a:t>
            </a:r>
            <a:r>
              <a:rPr lang="en-US" dirty="0"/>
              <a:t> coaxial: TV cable,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velocidad</a:t>
            </a:r>
            <a:r>
              <a:rPr lang="en-US" dirty="0"/>
              <a:t> y </a:t>
            </a:r>
            <a:r>
              <a:rPr lang="en-US" dirty="0" err="1"/>
              <a:t>radiofrecuencia</a:t>
            </a:r>
            <a:r>
              <a:rPr lang="en-US" dirty="0"/>
              <a:t>, red </a:t>
            </a:r>
            <a:r>
              <a:rPr lang="en-US" dirty="0" err="1"/>
              <a:t>híbrida</a:t>
            </a:r>
            <a:r>
              <a:rPr lang="en-US" dirty="0"/>
              <a:t>.</a:t>
            </a:r>
          </a:p>
          <a:p>
            <a:r>
              <a:rPr lang="en-US" dirty="0"/>
              <a:t>Par </a:t>
            </a:r>
            <a:r>
              <a:rPr lang="en-US" dirty="0" err="1"/>
              <a:t>trenzado</a:t>
            </a:r>
            <a:r>
              <a:rPr lang="en-US" dirty="0"/>
              <a:t>: Ethernet, </a:t>
            </a:r>
            <a:r>
              <a:rPr lang="en-US" dirty="0" err="1"/>
              <a:t>telefonía</a:t>
            </a:r>
            <a:r>
              <a:rPr lang="en-US" dirty="0"/>
              <a:t>, </a:t>
            </a:r>
            <a:r>
              <a:rPr lang="en-US" dirty="0" err="1"/>
              <a:t>distancias</a:t>
            </a:r>
            <a:r>
              <a:rPr lang="en-US" dirty="0"/>
              <a:t> </a:t>
            </a:r>
            <a:r>
              <a:rPr lang="en-US" dirty="0" err="1"/>
              <a:t>cortas</a:t>
            </a:r>
            <a:r>
              <a:rPr lang="en-US" dirty="0"/>
              <a:t> y </a:t>
            </a:r>
            <a:r>
              <a:rPr lang="en-US" dirty="0" err="1"/>
              <a:t>moderadas</a:t>
            </a:r>
            <a:r>
              <a:rPr lang="en-US" dirty="0"/>
              <a:t>. </a:t>
            </a:r>
            <a:r>
              <a:rPr lang="en-US" dirty="0" err="1"/>
              <a:t>Conector</a:t>
            </a:r>
            <a:r>
              <a:rPr lang="en-US" dirty="0"/>
              <a:t> RJ-45.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56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C988-C93B-1227-9F33-C76D53A3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GUIADOS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953F-B78C-F97F-9D48-92E500D9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66" y="2285828"/>
            <a:ext cx="12051503" cy="4556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Ondas de radio: </a:t>
            </a:r>
            <a:r>
              <a:rPr lang="en-US" dirty="0" err="1"/>
              <a:t>antenas</a:t>
            </a:r>
            <a:r>
              <a:rPr lang="en-US" dirty="0"/>
              <a:t>, </a:t>
            </a:r>
            <a:r>
              <a:rPr lang="en-US" dirty="0" err="1"/>
              <a:t>viajan</a:t>
            </a:r>
            <a:r>
              <a:rPr lang="en-US" dirty="0"/>
              <a:t> con </a:t>
            </a:r>
            <a:r>
              <a:rPr lang="en-US" dirty="0" err="1"/>
              <a:t>gravedad</a:t>
            </a:r>
            <a:r>
              <a:rPr lang="en-US" dirty="0"/>
              <a:t>. </a:t>
            </a:r>
            <a:r>
              <a:rPr lang="en-US" dirty="0" err="1"/>
              <a:t>Usos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walkie-talkies, </a:t>
            </a:r>
            <a:r>
              <a:rPr lang="en-US" dirty="0" err="1"/>
              <a:t>radiodifusión</a:t>
            </a:r>
            <a:r>
              <a:rPr lang="en-US" dirty="0"/>
              <a:t> AM y FM, </a:t>
            </a:r>
            <a:r>
              <a:rPr lang="en-US" dirty="0" err="1"/>
              <a:t>los</a:t>
            </a:r>
            <a:r>
              <a:rPr lang="en-US" dirty="0"/>
              <a:t> GPS,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distancia</a:t>
            </a:r>
            <a:r>
              <a:rPr lang="en-US" dirty="0"/>
              <a:t>. </a:t>
            </a:r>
            <a:r>
              <a:rPr lang="en-US" dirty="0" err="1"/>
              <a:t>Penetran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solidos</a:t>
            </a:r>
            <a:r>
              <a:rPr lang="en-US" dirty="0"/>
              <a:t>, </a:t>
            </a:r>
            <a:r>
              <a:rPr lang="en-US" dirty="0" err="1"/>
              <a:t>obstáculos</a:t>
            </a:r>
            <a:r>
              <a:rPr lang="en-US" dirty="0"/>
              <a:t>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 err="1"/>
              <a:t>Microondas</a:t>
            </a:r>
            <a:r>
              <a:rPr lang="en-US" dirty="0"/>
              <a:t>: </a:t>
            </a:r>
            <a:r>
              <a:rPr lang="en-US" dirty="0" err="1"/>
              <a:t>Viajan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recta, </a:t>
            </a:r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visión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,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torres</a:t>
            </a:r>
            <a:r>
              <a:rPr lang="en-US" dirty="0"/>
              <a:t>. Tiene </a:t>
            </a:r>
            <a:r>
              <a:rPr lang="en-US" dirty="0" err="1"/>
              <a:t>frecuencia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tanto, </a:t>
            </a:r>
            <a:r>
              <a:rPr lang="en-US" dirty="0" err="1"/>
              <a:t>longitud</a:t>
            </a:r>
            <a:r>
              <a:rPr lang="en-US" dirty="0"/>
              <a:t> de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 </a:t>
            </a:r>
            <a:r>
              <a:rPr lang="en-US" dirty="0" err="1"/>
              <a:t>cortas</a:t>
            </a:r>
            <a:r>
              <a:rPr lang="en-US" dirty="0"/>
              <a:t>.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comunicaciones</a:t>
            </a:r>
            <a:r>
              <a:rPr lang="en-US" dirty="0"/>
              <a:t> de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Wi-Fi o Bluetooth, </a:t>
            </a:r>
            <a:r>
              <a:rPr lang="en-US" dirty="0" err="1"/>
              <a:t>satelites</a:t>
            </a:r>
            <a:r>
              <a:rPr lang="en-US" dirty="0"/>
              <a:t>, </a:t>
            </a:r>
            <a:r>
              <a:rPr lang="en-US" dirty="0" err="1"/>
              <a:t>raderes</a:t>
            </a:r>
            <a:r>
              <a:rPr lang="en-US" dirty="0"/>
              <a:t>, </a:t>
            </a:r>
            <a:r>
              <a:rPr lang="en-US" dirty="0" err="1"/>
              <a:t>tecnología</a:t>
            </a:r>
            <a:r>
              <a:rPr lang="en-US" dirty="0"/>
              <a:t> de enlace punto a punto (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). No </a:t>
            </a:r>
            <a:r>
              <a:rPr lang="en-US" dirty="0" err="1"/>
              <a:t>penetran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42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A4CF-5C4C-8244-4B69-2F08EB4A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r="-2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A1713-BCC6-8748-9790-00B4A9D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¿CAPAS DEL MODELO OSI?</a:t>
            </a:r>
          </a:p>
        </p:txBody>
      </p:sp>
    </p:spTree>
    <p:extLst>
      <p:ext uri="{BB962C8B-B14F-4D97-AF65-F5344CB8AC3E}">
        <p14:creationId xmlns:p14="http://schemas.microsoft.com/office/powerpoint/2010/main" val="356733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99AF9BF-F454-D8AA-C31C-268D1F881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A273354-1490-34DB-D413-A498FB7CC44E}"/>
              </a:ext>
            </a:extLst>
          </p:cNvPr>
          <p:cNvSpPr txBox="1"/>
          <p:nvPr/>
        </p:nvSpPr>
        <p:spPr>
          <a:xfrm>
            <a:off x="7930443" y="6415851"/>
            <a:ext cx="3593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Medios de transmisión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77260E-9B72-2841-7820-CC386D3FA976}"/>
              </a:ext>
            </a:extLst>
          </p:cNvPr>
          <p:cNvSpPr txBox="1"/>
          <p:nvPr/>
        </p:nvSpPr>
        <p:spPr>
          <a:xfrm>
            <a:off x="7996296" y="5653852"/>
            <a:ext cx="330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Control de errores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1FABA5-928F-4690-8F7A-3053D6BA5701}"/>
              </a:ext>
            </a:extLst>
          </p:cNvPr>
          <p:cNvSpPr txBox="1"/>
          <p:nvPr/>
        </p:nvSpPr>
        <p:spPr>
          <a:xfrm>
            <a:off x="7996296" y="4703703"/>
            <a:ext cx="330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Direccionamiento 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190132-9E4E-F467-B027-B95DE992CC09}"/>
              </a:ext>
            </a:extLst>
          </p:cNvPr>
          <p:cNvSpPr txBox="1"/>
          <p:nvPr/>
        </p:nvSpPr>
        <p:spPr>
          <a:xfrm>
            <a:off x="7996295" y="3857037"/>
            <a:ext cx="2709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Protocolos de transporte</a:t>
            </a:r>
          </a:p>
        </p:txBody>
      </p:sp>
    </p:spTree>
    <p:extLst>
      <p:ext uri="{BB962C8B-B14F-4D97-AF65-F5344CB8AC3E}">
        <p14:creationId xmlns:p14="http://schemas.microsoft.com/office/powerpoint/2010/main" val="249076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A4CF-5C4C-8244-4B69-2F08EB4A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r="-2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A1713-BCC6-8748-9790-00B4A9D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¿QUÉ PROTOCOLOS CONOCEN?</a:t>
            </a:r>
          </a:p>
        </p:txBody>
      </p:sp>
    </p:spTree>
    <p:extLst>
      <p:ext uri="{BB962C8B-B14F-4D97-AF65-F5344CB8AC3E}">
        <p14:creationId xmlns:p14="http://schemas.microsoft.com/office/powerpoint/2010/main" val="15018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904B8566-39DD-04F8-DD37-4F0ABA21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4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D465C-7F9E-EBFE-2F56-517FCFF1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ES"/>
              <a:t>PROTOCOLOS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4199C-C936-0AD0-4E74-72AE42A7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2942513"/>
            <a:ext cx="4924426" cy="27954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1000"/>
              </a:lnSpc>
            </a:pPr>
            <a:r>
              <a:rPr lang="es-ES" sz="2400" i="1"/>
              <a:t>"</a:t>
            </a:r>
            <a:r>
              <a:rPr lang="es-ES" sz="2400" i="1">
                <a:ea typeface="+mn-lt"/>
                <a:cs typeface="+mn-lt"/>
              </a:rPr>
              <a:t>Reglas que permiten que dos o más entidades de un sistema de comunicación se comuniquen entre ellas para transmitir información por medio de cualquier tipo de variación de una magnitud física. "</a:t>
            </a:r>
            <a:endParaRPr lang="es-ES" sz="2400" i="1"/>
          </a:p>
          <a:p>
            <a:pPr>
              <a:lnSpc>
                <a:spcPct val="91000"/>
              </a:lnSpc>
              <a:buFont typeface="Calibri" panose="020B0604020202020204" pitchFamily="34" charset="0"/>
            </a:pPr>
            <a:r>
              <a:rPr lang="es-ES" sz="2400"/>
              <a:t>TCP, HTTP, ARP, IP, DNS</a:t>
            </a:r>
            <a:r>
              <a:rPr lang="es-US" sz="2400"/>
              <a:t>,  ICMP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92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B4C3-68F3-8706-8329-F0C19BC6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CONCEPTOS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A17A1-4628-BFB3-9A13-979DD0E3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US">
                <a:solidFill>
                  <a:schemeClr val="accent4"/>
                </a:solidFill>
              </a:rPr>
              <a:t>Dirección MAC</a:t>
            </a:r>
            <a:r>
              <a:rPr lang="es-US"/>
              <a:t>: dirección física única </a:t>
            </a:r>
          </a:p>
          <a:p>
            <a:r>
              <a:rPr lang="es-US">
                <a:solidFill>
                  <a:schemeClr val="accent4"/>
                </a:solidFill>
              </a:rPr>
              <a:t>Dirección IP</a:t>
            </a:r>
            <a:r>
              <a:rPr lang="es-US"/>
              <a:t>: dirección de red en internet</a:t>
            </a:r>
          </a:p>
          <a:p>
            <a:r>
              <a:rPr lang="es-US">
                <a:solidFill>
                  <a:schemeClr val="accent4"/>
                </a:solidFill>
              </a:rPr>
              <a:t>Puertos</a:t>
            </a:r>
            <a:r>
              <a:rPr lang="es-US"/>
              <a:t>: número que identifica una aplicación específica o un servicio en una computadora. Permite que varios servicios se ejecuten en la misma dirección IP pero en diferentes puertos, lo que facilita la comunicación y el enrutamiento adecuado del tráfico a la aplicación correcta en una misma máquina.</a:t>
            </a: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2720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F073B-94CC-48ED-887B-B750F4B5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CADA CAPA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F66B7-D9D7-E67E-3F14-C448C3EA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2" y="2361975"/>
            <a:ext cx="12140785" cy="449670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S" b="1" dirty="0">
                <a:ea typeface="+mn-lt"/>
                <a:cs typeface="+mn-lt"/>
              </a:rPr>
              <a:t>Capa Física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Función: Se encarga de la transmisión física de bits a través del medio de comunicación, ya sea cable, fibra óptica o señales inalámbricas. Define las características eléctricas, mecánicas y funcionales del hardware utilizado para la transmisión.</a:t>
            </a:r>
            <a:endParaRPr lang="es-ES" dirty="0"/>
          </a:p>
          <a:p>
            <a:r>
              <a:rPr lang="es-ES" b="1" dirty="0">
                <a:ea typeface="+mn-lt"/>
                <a:cs typeface="+mn-lt"/>
              </a:rPr>
              <a:t>Capa de Enlace de Datos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Función: Proporciona la transferencia confiable de tramas (paquetes de datos) entre nodos directamente conectados en una red. Controla el acceso al medio, detecta y corrige errores, y administra la dirección física (MAC).</a:t>
            </a:r>
            <a:endParaRPr lang="es-ES" dirty="0"/>
          </a:p>
          <a:p>
            <a:r>
              <a:rPr lang="es-ES" b="1" dirty="0">
                <a:ea typeface="+mn-lt"/>
                <a:cs typeface="+mn-lt"/>
              </a:rPr>
              <a:t>Capa de Red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Función: Encargada de enrutar los paquetes de datos entre diferentes redes y subredes. Se encarga de la determinación de rutas, la segmentación de paquetes y la gestión de congestiones.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44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F073B-94CC-48ED-887B-B750F4B5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CADA CAPA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F66B7-D9D7-E67E-3F14-C448C3EA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2" y="2361975"/>
            <a:ext cx="12140785" cy="44967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b="1" dirty="0">
                <a:ea typeface="+mn-lt"/>
                <a:cs typeface="+mn-lt"/>
              </a:rPr>
              <a:t>Capa de Transporte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Función: Proporciona servicios de transporte extremo a extremo, asegurando la entrega confiable de datos y el control de flujo. Se encarga de dividir los datos en segmentos, administrar el control de errores y asegurar que los datos lleguen en el orden correcto.</a:t>
            </a:r>
            <a:endParaRPr lang="es-ES" dirty="0"/>
          </a:p>
          <a:p>
            <a:endParaRPr lang="es-ES"/>
          </a:p>
          <a:p>
            <a:r>
              <a:rPr lang="es-ES" b="1" dirty="0">
                <a:ea typeface="+mn-lt"/>
                <a:cs typeface="+mn-lt"/>
              </a:rPr>
              <a:t>Capa de Sesión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Función: Gestiona el establecimiento, mantenimiento y finalización de sesiones de comunicación entre aplicaciones en diferentes dispositivos. También maneja la sincronización de datos y el control de diálogo.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107477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A"/>
      </a:accent1>
      <a:accent2>
        <a:srgbClr val="B317D5"/>
      </a:accent2>
      <a:accent3>
        <a:srgbClr val="7629E7"/>
      </a:accent3>
      <a:accent4>
        <a:srgbClr val="3436DA"/>
      </a:accent4>
      <a:accent5>
        <a:srgbClr val="297AE7"/>
      </a:accent5>
      <a:accent6>
        <a:srgbClr val="17B8D5"/>
      </a:accent6>
      <a:hlink>
        <a:srgbClr val="3F61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Application>Microsoft Office PowerPoint</Application>
  <PresentationFormat>Widescreen</PresentationFormat>
  <Slides>24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JuxtaposeVTI</vt:lpstr>
      <vt:lpstr>REDES DE DATOS INTRODUCCIÓN</vt:lpstr>
      <vt:lpstr>CONTENIDOS</vt:lpstr>
      <vt:lpstr>¿CAPAS DEL MODELO OSI?</vt:lpstr>
      <vt:lpstr>PowerPoint Presentation</vt:lpstr>
      <vt:lpstr>¿QUÉ PROTOCOLOS CONOCEN?</vt:lpstr>
      <vt:lpstr>PROTOCOLOS</vt:lpstr>
      <vt:lpstr>CONCEPTOS </vt:lpstr>
      <vt:lpstr>SOBRE CADA CAPA</vt:lpstr>
      <vt:lpstr>SOBRE CADA CAPA</vt:lpstr>
      <vt:lpstr>SOBRE CADA CAPA</vt:lpstr>
      <vt:lpstr>MODELOS </vt:lpstr>
      <vt:lpstr>encapsulamiento </vt:lpstr>
      <vt:lpstr>DESencapsulamiento </vt:lpstr>
      <vt:lpstr>Capa física</vt:lpstr>
      <vt:lpstr>RETURN TO ZERO: 0 negativo</vt:lpstr>
      <vt:lpstr>NRZ-I: Si ves un 1 cambia</vt:lpstr>
      <vt:lpstr>NRZ-L: cero arriba, 1 abajo</vt:lpstr>
      <vt:lpstr>Problemas</vt:lpstr>
      <vt:lpstr>TÉCNICA DE TRANSMISIÓN</vt:lpstr>
      <vt:lpstr>MODOS DE TRANSMITIR</vt:lpstr>
      <vt:lpstr>MEDIOS DE TRANSMISIÓN</vt:lpstr>
      <vt:lpstr>MEDIOS DE TRANSMISIÓN</vt:lpstr>
      <vt:lpstr>MEDIOS DE TRANSMISIÓN</vt:lpstr>
      <vt:lpstr>NO GUIADOS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269</cp:revision>
  <dcterms:created xsi:type="dcterms:W3CDTF">2023-08-20T04:52:03Z</dcterms:created>
  <dcterms:modified xsi:type="dcterms:W3CDTF">2023-08-29T18:30:59Z</dcterms:modified>
</cp:coreProperties>
</file>