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19350" cy="2138362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10860" algn="l" rtl="0" fontAlgn="base">
      <a:spcBef>
        <a:spcPct val="0"/>
      </a:spcBef>
      <a:spcAft>
        <a:spcPct val="0"/>
      </a:spcAft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21720" algn="l" rtl="0" fontAlgn="base">
      <a:spcBef>
        <a:spcPct val="0"/>
      </a:spcBef>
      <a:spcAft>
        <a:spcPct val="0"/>
      </a:spcAft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32580" algn="l" rtl="0" fontAlgn="base">
      <a:spcBef>
        <a:spcPct val="0"/>
      </a:spcBef>
      <a:spcAft>
        <a:spcPct val="0"/>
      </a:spcAft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43440" algn="l" rtl="0" fontAlgn="base">
      <a:spcBef>
        <a:spcPct val="0"/>
      </a:spcBef>
      <a:spcAft>
        <a:spcPct val="0"/>
      </a:spcAft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54300" algn="l" defTabSz="1221720" rtl="0" eaLnBrk="1" latinLnBrk="0" hangingPunct="1"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665159" algn="l" defTabSz="1221720" rtl="0" eaLnBrk="1" latinLnBrk="0" hangingPunct="1"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4276020" algn="l" defTabSz="1221720" rtl="0" eaLnBrk="1" latinLnBrk="0" hangingPunct="1"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886878" algn="l" defTabSz="1221720" rtl="0" eaLnBrk="1" latinLnBrk="0" hangingPunct="1">
      <a:defRPr sz="3209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1223C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4" autoAdjust="0"/>
    <p:restoredTop sz="99115" autoAdjust="0"/>
  </p:normalViewPr>
  <p:slideViewPr>
    <p:cSldViewPr snapToGrid="0">
      <p:cViewPr varScale="1">
        <p:scale>
          <a:sx n="21" d="100"/>
          <a:sy n="21" d="100"/>
        </p:scale>
        <p:origin x="2496" y="80"/>
      </p:cViewPr>
      <p:guideLst>
        <p:guide orient="horz" pos="6735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3513" y="2243138"/>
            <a:ext cx="7899400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4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10860" algn="l" rtl="0" eaLnBrk="0" fontAlgn="base" hangingPunct="0">
      <a:spcBef>
        <a:spcPct val="30000"/>
      </a:spcBef>
      <a:spcAft>
        <a:spcPct val="0"/>
      </a:spcAft>
      <a:defRPr sz="1604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21720" algn="l" rtl="0" eaLnBrk="0" fontAlgn="base" hangingPunct="0">
      <a:spcBef>
        <a:spcPct val="30000"/>
      </a:spcBef>
      <a:spcAft>
        <a:spcPct val="0"/>
      </a:spcAft>
      <a:defRPr sz="1604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832580" algn="l" rtl="0" eaLnBrk="0" fontAlgn="base" hangingPunct="0">
      <a:spcBef>
        <a:spcPct val="30000"/>
      </a:spcBef>
      <a:spcAft>
        <a:spcPct val="0"/>
      </a:spcAft>
      <a:defRPr sz="1604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443440" algn="l" rtl="0" eaLnBrk="0" fontAlgn="base" hangingPunct="0">
      <a:spcBef>
        <a:spcPct val="30000"/>
      </a:spcBef>
      <a:spcAft>
        <a:spcPct val="0"/>
      </a:spcAft>
      <a:defRPr sz="1604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054300" algn="l" defTabSz="1221720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159" algn="l" defTabSz="1221720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020" algn="l" defTabSz="1221720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6878" algn="l" defTabSz="1221720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3513" y="2243138"/>
            <a:ext cx="7899400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3" y="6641265"/>
            <a:ext cx="12851447" cy="45851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12117395"/>
            <a:ext cx="10583545" cy="5465848"/>
          </a:xfrm>
        </p:spPr>
        <p:txBody>
          <a:bodyPr/>
          <a:lstStyle>
            <a:lvl1pPr marL="0" indent="0" algn="ctr">
              <a:buNone/>
              <a:defRPr/>
            </a:lvl1pPr>
            <a:lvl2pPr marL="1044614" indent="0" algn="ctr">
              <a:buNone/>
              <a:defRPr/>
            </a:lvl2pPr>
            <a:lvl3pPr marL="2089229" indent="0" algn="ctr">
              <a:buNone/>
              <a:defRPr/>
            </a:lvl3pPr>
            <a:lvl4pPr marL="3133842" indent="0" algn="ctr">
              <a:buNone/>
              <a:defRPr/>
            </a:lvl4pPr>
            <a:lvl5pPr marL="4178455" indent="0" algn="ctr">
              <a:buNone/>
              <a:defRPr/>
            </a:lvl5pPr>
            <a:lvl6pPr marL="5223069" indent="0" algn="ctr">
              <a:buNone/>
              <a:defRPr/>
            </a:lvl6pPr>
            <a:lvl7pPr marL="6267681" indent="0" algn="ctr">
              <a:buNone/>
              <a:defRPr/>
            </a:lvl7pPr>
            <a:lvl8pPr marL="7312297" indent="0" algn="ctr">
              <a:buNone/>
              <a:defRPr/>
            </a:lvl8pPr>
            <a:lvl9pPr marL="835690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2545" y="1901909"/>
            <a:ext cx="3212862" cy="1710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960" y="1901909"/>
            <a:ext cx="9302600" cy="1710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51" y="13741729"/>
            <a:ext cx="12851447" cy="4245885"/>
          </a:xfrm>
        </p:spPr>
        <p:txBody>
          <a:bodyPr anchor="t"/>
          <a:lstStyle>
            <a:lvl1pPr algn="l">
              <a:defRPr sz="9119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451" y="9064062"/>
            <a:ext cx="12851447" cy="4677666"/>
          </a:xfrm>
        </p:spPr>
        <p:txBody>
          <a:bodyPr anchor="b"/>
          <a:lstStyle>
            <a:lvl1pPr marL="0" indent="0">
              <a:buNone/>
              <a:defRPr sz="4596"/>
            </a:lvl1pPr>
            <a:lvl2pPr marL="1044614" indent="0">
              <a:buNone/>
              <a:defRPr sz="4078"/>
            </a:lvl2pPr>
            <a:lvl3pPr marL="2089229" indent="0">
              <a:buNone/>
              <a:defRPr sz="3634"/>
            </a:lvl3pPr>
            <a:lvl4pPr marL="3133842" indent="0">
              <a:buNone/>
              <a:defRPr sz="3189"/>
            </a:lvl4pPr>
            <a:lvl5pPr marL="4178455" indent="0">
              <a:buNone/>
              <a:defRPr sz="3189"/>
            </a:lvl5pPr>
            <a:lvl6pPr marL="5223069" indent="0">
              <a:buNone/>
              <a:defRPr sz="3189"/>
            </a:lvl6pPr>
            <a:lvl7pPr marL="6267681" indent="0">
              <a:buNone/>
              <a:defRPr sz="3189"/>
            </a:lvl7pPr>
            <a:lvl8pPr marL="7312297" indent="0">
              <a:buNone/>
              <a:defRPr sz="3189"/>
            </a:lvl8pPr>
            <a:lvl9pPr marL="8356908" indent="0">
              <a:buNone/>
              <a:defRPr sz="31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951" y="6178637"/>
            <a:ext cx="6257731" cy="12830175"/>
          </a:xfrm>
        </p:spPr>
        <p:txBody>
          <a:bodyPr/>
          <a:lstStyle>
            <a:lvl1pPr>
              <a:defRPr sz="6377"/>
            </a:lvl1pPr>
            <a:lvl2pPr>
              <a:defRPr sz="5488"/>
            </a:lvl2pPr>
            <a:lvl3pPr>
              <a:defRPr sz="4596"/>
            </a:lvl3pPr>
            <a:lvl4pPr>
              <a:defRPr sz="4078"/>
            </a:lvl4pPr>
            <a:lvl5pPr>
              <a:defRPr sz="4078"/>
            </a:lvl5pPr>
            <a:lvl6pPr>
              <a:defRPr sz="4078"/>
            </a:lvl6pPr>
            <a:lvl7pPr>
              <a:defRPr sz="4078"/>
            </a:lvl7pPr>
            <a:lvl8pPr>
              <a:defRPr sz="4078"/>
            </a:lvl8pPr>
            <a:lvl9pPr>
              <a:defRPr sz="4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7668" y="6178637"/>
            <a:ext cx="6257731" cy="12830175"/>
          </a:xfrm>
        </p:spPr>
        <p:txBody>
          <a:bodyPr/>
          <a:lstStyle>
            <a:lvl1pPr>
              <a:defRPr sz="6377"/>
            </a:lvl1pPr>
            <a:lvl2pPr>
              <a:defRPr sz="5488"/>
            </a:lvl2pPr>
            <a:lvl3pPr>
              <a:defRPr sz="4596"/>
            </a:lvl3pPr>
            <a:lvl4pPr>
              <a:defRPr sz="4078"/>
            </a:lvl4pPr>
            <a:lvl5pPr>
              <a:defRPr sz="4078"/>
            </a:lvl5pPr>
            <a:lvl6pPr>
              <a:defRPr sz="4078"/>
            </a:lvl6pPr>
            <a:lvl7pPr>
              <a:defRPr sz="4078"/>
            </a:lvl7pPr>
            <a:lvl8pPr>
              <a:defRPr sz="4078"/>
            </a:lvl8pPr>
            <a:lvl9pPr>
              <a:defRPr sz="4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8" y="856716"/>
            <a:ext cx="13607415" cy="35639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9" y="4787331"/>
            <a:ext cx="6681213" cy="1994434"/>
          </a:xfrm>
        </p:spPr>
        <p:txBody>
          <a:bodyPr anchor="b"/>
          <a:lstStyle>
            <a:lvl1pPr marL="0" indent="0">
              <a:buNone/>
              <a:defRPr sz="5488" b="1"/>
            </a:lvl1pPr>
            <a:lvl2pPr marL="1044614" indent="0">
              <a:buNone/>
              <a:defRPr sz="4596" b="1"/>
            </a:lvl2pPr>
            <a:lvl3pPr marL="2089229" indent="0">
              <a:buNone/>
              <a:defRPr sz="4078" b="1"/>
            </a:lvl3pPr>
            <a:lvl4pPr marL="3133842" indent="0">
              <a:buNone/>
              <a:defRPr sz="3634" b="1"/>
            </a:lvl4pPr>
            <a:lvl5pPr marL="4178455" indent="0">
              <a:buNone/>
              <a:defRPr sz="3634" b="1"/>
            </a:lvl5pPr>
            <a:lvl6pPr marL="5223069" indent="0">
              <a:buNone/>
              <a:defRPr sz="3634" b="1"/>
            </a:lvl6pPr>
            <a:lvl7pPr marL="6267681" indent="0">
              <a:buNone/>
              <a:defRPr sz="3634" b="1"/>
            </a:lvl7pPr>
            <a:lvl8pPr marL="7312297" indent="0">
              <a:buNone/>
              <a:defRPr sz="3634" b="1"/>
            </a:lvl8pPr>
            <a:lvl9pPr marL="8356908" indent="0">
              <a:buNone/>
              <a:defRPr sz="3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9" y="6781765"/>
            <a:ext cx="6681213" cy="12319571"/>
          </a:xfrm>
        </p:spPr>
        <p:txBody>
          <a:bodyPr/>
          <a:lstStyle>
            <a:lvl1pPr>
              <a:defRPr sz="5488"/>
            </a:lvl1pPr>
            <a:lvl2pPr>
              <a:defRPr sz="4596"/>
            </a:lvl2pPr>
            <a:lvl3pPr>
              <a:defRPr sz="4078"/>
            </a:lvl3pPr>
            <a:lvl4pPr>
              <a:defRPr sz="3634"/>
            </a:lvl4pPr>
            <a:lvl5pPr>
              <a:defRPr sz="3634"/>
            </a:lvl5pPr>
            <a:lvl6pPr>
              <a:defRPr sz="3634"/>
            </a:lvl6pPr>
            <a:lvl7pPr>
              <a:defRPr sz="3634"/>
            </a:lvl7pPr>
            <a:lvl8pPr>
              <a:defRPr sz="3634"/>
            </a:lvl8pPr>
            <a:lvl9pPr>
              <a:defRPr sz="3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177" y="4787331"/>
            <a:ext cx="6681212" cy="1994434"/>
          </a:xfrm>
        </p:spPr>
        <p:txBody>
          <a:bodyPr anchor="b"/>
          <a:lstStyle>
            <a:lvl1pPr marL="0" indent="0">
              <a:buNone/>
              <a:defRPr sz="5488" b="1"/>
            </a:lvl1pPr>
            <a:lvl2pPr marL="1044614" indent="0">
              <a:buNone/>
              <a:defRPr sz="4596" b="1"/>
            </a:lvl2pPr>
            <a:lvl3pPr marL="2089229" indent="0">
              <a:buNone/>
              <a:defRPr sz="4078" b="1"/>
            </a:lvl3pPr>
            <a:lvl4pPr marL="3133842" indent="0">
              <a:buNone/>
              <a:defRPr sz="3634" b="1"/>
            </a:lvl4pPr>
            <a:lvl5pPr marL="4178455" indent="0">
              <a:buNone/>
              <a:defRPr sz="3634" b="1"/>
            </a:lvl5pPr>
            <a:lvl6pPr marL="5223069" indent="0">
              <a:buNone/>
              <a:defRPr sz="3634" b="1"/>
            </a:lvl6pPr>
            <a:lvl7pPr marL="6267681" indent="0">
              <a:buNone/>
              <a:defRPr sz="3634" b="1"/>
            </a:lvl7pPr>
            <a:lvl8pPr marL="7312297" indent="0">
              <a:buNone/>
              <a:defRPr sz="3634" b="1"/>
            </a:lvl8pPr>
            <a:lvl9pPr marL="8356908" indent="0">
              <a:buNone/>
              <a:defRPr sz="3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177" y="6781765"/>
            <a:ext cx="6681212" cy="12319571"/>
          </a:xfrm>
        </p:spPr>
        <p:txBody>
          <a:bodyPr/>
          <a:lstStyle>
            <a:lvl1pPr>
              <a:defRPr sz="5488"/>
            </a:lvl1pPr>
            <a:lvl2pPr>
              <a:defRPr sz="4596"/>
            </a:lvl2pPr>
            <a:lvl3pPr>
              <a:defRPr sz="4078"/>
            </a:lvl3pPr>
            <a:lvl4pPr>
              <a:defRPr sz="3634"/>
            </a:lvl4pPr>
            <a:lvl5pPr>
              <a:defRPr sz="3634"/>
            </a:lvl5pPr>
            <a:lvl6pPr>
              <a:defRPr sz="3634"/>
            </a:lvl6pPr>
            <a:lvl7pPr>
              <a:defRPr sz="3634"/>
            </a:lvl7pPr>
            <a:lvl8pPr>
              <a:defRPr sz="3634"/>
            </a:lvl8pPr>
            <a:lvl9pPr>
              <a:defRPr sz="3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3" y="849864"/>
            <a:ext cx="4973286" cy="3625622"/>
          </a:xfrm>
        </p:spPr>
        <p:txBody>
          <a:bodyPr anchor="b"/>
          <a:lstStyle>
            <a:lvl1pPr algn="l">
              <a:defRPr sz="4596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849866"/>
            <a:ext cx="8452136" cy="18251472"/>
          </a:xfrm>
        </p:spPr>
        <p:txBody>
          <a:bodyPr/>
          <a:lstStyle>
            <a:lvl1pPr>
              <a:defRPr sz="7341"/>
            </a:lvl1pPr>
            <a:lvl2pPr>
              <a:defRPr sz="6377"/>
            </a:lvl2pPr>
            <a:lvl3pPr>
              <a:defRPr sz="5488"/>
            </a:lvl3pPr>
            <a:lvl4pPr>
              <a:defRPr sz="4596"/>
            </a:lvl4pPr>
            <a:lvl5pPr>
              <a:defRPr sz="4596"/>
            </a:lvl5pPr>
            <a:lvl6pPr>
              <a:defRPr sz="4596"/>
            </a:lvl6pPr>
            <a:lvl7pPr>
              <a:defRPr sz="4596"/>
            </a:lvl7pPr>
            <a:lvl8pPr>
              <a:defRPr sz="4596"/>
            </a:lvl8pPr>
            <a:lvl9pPr>
              <a:defRPr sz="4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3" y="4475485"/>
            <a:ext cx="4973286" cy="14625851"/>
          </a:xfrm>
        </p:spPr>
        <p:txBody>
          <a:bodyPr/>
          <a:lstStyle>
            <a:lvl1pPr marL="0" indent="0">
              <a:buNone/>
              <a:defRPr sz="3189"/>
            </a:lvl1pPr>
            <a:lvl2pPr marL="1044614" indent="0">
              <a:buNone/>
              <a:defRPr sz="2743"/>
            </a:lvl2pPr>
            <a:lvl3pPr marL="2089229" indent="0">
              <a:buNone/>
              <a:defRPr sz="2299"/>
            </a:lvl3pPr>
            <a:lvl4pPr marL="3133842" indent="0">
              <a:buNone/>
              <a:defRPr sz="2077"/>
            </a:lvl4pPr>
            <a:lvl5pPr marL="4178455" indent="0">
              <a:buNone/>
              <a:defRPr sz="2077"/>
            </a:lvl5pPr>
            <a:lvl6pPr marL="5223069" indent="0">
              <a:buNone/>
              <a:defRPr sz="2077"/>
            </a:lvl6pPr>
            <a:lvl7pPr marL="6267681" indent="0">
              <a:buNone/>
              <a:defRPr sz="2077"/>
            </a:lvl7pPr>
            <a:lvl8pPr marL="7312297" indent="0">
              <a:buNone/>
              <a:defRPr sz="2077"/>
            </a:lvl8pPr>
            <a:lvl9pPr marL="8356908" indent="0">
              <a:buNone/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374" y="14968537"/>
            <a:ext cx="9071610" cy="1768262"/>
          </a:xfrm>
        </p:spPr>
        <p:txBody>
          <a:bodyPr anchor="b"/>
          <a:lstStyle>
            <a:lvl1pPr algn="l">
              <a:defRPr sz="4596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374" y="1912191"/>
            <a:ext cx="9071610" cy="12830175"/>
          </a:xfrm>
        </p:spPr>
        <p:txBody>
          <a:bodyPr/>
          <a:lstStyle>
            <a:lvl1pPr marL="0" indent="0">
              <a:buNone/>
              <a:defRPr sz="7341"/>
            </a:lvl1pPr>
            <a:lvl2pPr marL="1044614" indent="0">
              <a:buNone/>
              <a:defRPr sz="6377"/>
            </a:lvl2pPr>
            <a:lvl3pPr marL="2089229" indent="0">
              <a:buNone/>
              <a:defRPr sz="5488"/>
            </a:lvl3pPr>
            <a:lvl4pPr marL="3133842" indent="0">
              <a:buNone/>
              <a:defRPr sz="4596"/>
            </a:lvl4pPr>
            <a:lvl5pPr marL="4178455" indent="0">
              <a:buNone/>
              <a:defRPr sz="4596"/>
            </a:lvl5pPr>
            <a:lvl6pPr marL="5223069" indent="0">
              <a:buNone/>
              <a:defRPr sz="4596"/>
            </a:lvl6pPr>
            <a:lvl7pPr marL="6267681" indent="0">
              <a:buNone/>
              <a:defRPr sz="4596"/>
            </a:lvl7pPr>
            <a:lvl8pPr marL="7312297" indent="0">
              <a:buNone/>
              <a:defRPr sz="4596"/>
            </a:lvl8pPr>
            <a:lvl9pPr marL="8356908" indent="0">
              <a:buNone/>
              <a:defRPr sz="4596"/>
            </a:lvl9pPr>
          </a:lstStyle>
          <a:p>
            <a:pPr lvl="0"/>
            <a:endParaRPr lang="en-I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374" y="16736800"/>
            <a:ext cx="9071610" cy="2508463"/>
          </a:xfrm>
        </p:spPr>
        <p:txBody>
          <a:bodyPr/>
          <a:lstStyle>
            <a:lvl1pPr marL="0" indent="0">
              <a:buNone/>
              <a:defRPr sz="3189"/>
            </a:lvl1pPr>
            <a:lvl2pPr marL="1044614" indent="0">
              <a:buNone/>
              <a:defRPr sz="2743"/>
            </a:lvl2pPr>
            <a:lvl3pPr marL="2089229" indent="0">
              <a:buNone/>
              <a:defRPr sz="2299"/>
            </a:lvl3pPr>
            <a:lvl4pPr marL="3133842" indent="0">
              <a:buNone/>
              <a:defRPr sz="2077"/>
            </a:lvl4pPr>
            <a:lvl5pPr marL="4178455" indent="0">
              <a:buNone/>
              <a:defRPr sz="2077"/>
            </a:lvl5pPr>
            <a:lvl6pPr marL="5223069" indent="0">
              <a:buNone/>
              <a:defRPr sz="2077"/>
            </a:lvl6pPr>
            <a:lvl7pPr marL="6267681" indent="0">
              <a:buNone/>
              <a:defRPr sz="2077"/>
            </a:lvl7pPr>
            <a:lvl8pPr marL="7312297" indent="0">
              <a:buNone/>
              <a:defRPr sz="2077"/>
            </a:lvl8pPr>
            <a:lvl9pPr marL="8356908" indent="0">
              <a:buNone/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33953" y="1901911"/>
            <a:ext cx="12851447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3953" y="6178637"/>
            <a:ext cx="12851447" cy="128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33951" y="19481718"/>
            <a:ext cx="3149864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3189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80" y="19481718"/>
            <a:ext cx="4787794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3189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5" y="19481718"/>
            <a:ext cx="3149864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3189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5pPr>
      <a:lvl6pPr marL="1044614" algn="ctr" rtl="0" fontAlgn="base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6pPr>
      <a:lvl7pPr marL="2089229" algn="ctr" rtl="0" fontAlgn="base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7pPr>
      <a:lvl8pPr marL="3133842" algn="ctr" rtl="0" fontAlgn="base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8pPr>
      <a:lvl9pPr marL="4178455" algn="ctr" rtl="0" fontAlgn="base">
        <a:spcBef>
          <a:spcPct val="0"/>
        </a:spcBef>
        <a:spcAft>
          <a:spcPct val="0"/>
        </a:spcAft>
        <a:defRPr sz="10084">
          <a:solidFill>
            <a:schemeClr val="tx2"/>
          </a:solidFill>
          <a:latin typeface="Times New Roman" pitchFamily="18" charset="0"/>
        </a:defRPr>
      </a:lvl9pPr>
    </p:titleStyle>
    <p:bodyStyle>
      <a:lvl1pPr marL="783461" indent="-783461" algn="l" rtl="0" eaLnBrk="0" fontAlgn="base" hangingPunct="0">
        <a:spcBef>
          <a:spcPct val="20000"/>
        </a:spcBef>
        <a:spcAft>
          <a:spcPct val="0"/>
        </a:spcAft>
        <a:buChar char="•"/>
        <a:defRPr sz="7341">
          <a:solidFill>
            <a:schemeClr val="tx1"/>
          </a:solidFill>
          <a:latin typeface="+mn-lt"/>
          <a:ea typeface="+mn-ea"/>
          <a:cs typeface="+mn-cs"/>
        </a:defRPr>
      </a:lvl1pPr>
      <a:lvl2pPr marL="1697498" indent="-652883" algn="l" rtl="0" eaLnBrk="0" fontAlgn="base" hangingPunct="0">
        <a:spcBef>
          <a:spcPct val="20000"/>
        </a:spcBef>
        <a:spcAft>
          <a:spcPct val="0"/>
        </a:spcAft>
        <a:buChar char="–"/>
        <a:defRPr sz="6377">
          <a:solidFill>
            <a:schemeClr val="tx1"/>
          </a:solidFill>
          <a:latin typeface="+mn-lt"/>
        </a:defRPr>
      </a:lvl2pPr>
      <a:lvl3pPr marL="2611533" indent="-522306" algn="l" rtl="0" eaLnBrk="0" fontAlgn="base" hangingPunct="0">
        <a:spcBef>
          <a:spcPct val="20000"/>
        </a:spcBef>
        <a:spcAft>
          <a:spcPct val="0"/>
        </a:spcAft>
        <a:buChar char="•"/>
        <a:defRPr sz="5488">
          <a:solidFill>
            <a:schemeClr val="tx1"/>
          </a:solidFill>
          <a:latin typeface="+mn-lt"/>
        </a:defRPr>
      </a:lvl3pPr>
      <a:lvl4pPr marL="3656147" indent="-522306" algn="l" rtl="0" eaLnBrk="0" fontAlgn="base" hangingPunct="0">
        <a:spcBef>
          <a:spcPct val="20000"/>
        </a:spcBef>
        <a:spcAft>
          <a:spcPct val="0"/>
        </a:spcAft>
        <a:buChar char="–"/>
        <a:defRPr sz="4596">
          <a:solidFill>
            <a:schemeClr val="tx1"/>
          </a:solidFill>
          <a:latin typeface="+mn-lt"/>
        </a:defRPr>
      </a:lvl4pPr>
      <a:lvl5pPr marL="4700761" indent="-522306" algn="l" rtl="0" eaLnBrk="0" fontAlgn="base" hangingPunct="0">
        <a:spcBef>
          <a:spcPct val="20000"/>
        </a:spcBef>
        <a:spcAft>
          <a:spcPct val="0"/>
        </a:spcAft>
        <a:buChar char="»"/>
        <a:defRPr sz="4596">
          <a:solidFill>
            <a:schemeClr val="tx1"/>
          </a:solidFill>
          <a:latin typeface="+mn-lt"/>
        </a:defRPr>
      </a:lvl5pPr>
      <a:lvl6pPr marL="5745375" indent="-522306" algn="l" rtl="0" fontAlgn="base">
        <a:spcBef>
          <a:spcPct val="20000"/>
        </a:spcBef>
        <a:spcAft>
          <a:spcPct val="0"/>
        </a:spcAft>
        <a:buChar char="»"/>
        <a:defRPr sz="4596">
          <a:solidFill>
            <a:schemeClr val="tx1"/>
          </a:solidFill>
          <a:latin typeface="+mn-lt"/>
        </a:defRPr>
      </a:lvl6pPr>
      <a:lvl7pPr marL="6789990" indent="-522306" algn="l" rtl="0" fontAlgn="base">
        <a:spcBef>
          <a:spcPct val="20000"/>
        </a:spcBef>
        <a:spcAft>
          <a:spcPct val="0"/>
        </a:spcAft>
        <a:buChar char="»"/>
        <a:defRPr sz="4596">
          <a:solidFill>
            <a:schemeClr val="tx1"/>
          </a:solidFill>
          <a:latin typeface="+mn-lt"/>
        </a:defRPr>
      </a:lvl7pPr>
      <a:lvl8pPr marL="7834604" indent="-522306" algn="l" rtl="0" fontAlgn="base">
        <a:spcBef>
          <a:spcPct val="20000"/>
        </a:spcBef>
        <a:spcAft>
          <a:spcPct val="0"/>
        </a:spcAft>
        <a:buChar char="»"/>
        <a:defRPr sz="4596">
          <a:solidFill>
            <a:schemeClr val="tx1"/>
          </a:solidFill>
          <a:latin typeface="+mn-lt"/>
        </a:defRPr>
      </a:lvl8pPr>
      <a:lvl9pPr marL="8879217" indent="-522306" algn="l" rtl="0" fontAlgn="base">
        <a:spcBef>
          <a:spcPct val="20000"/>
        </a:spcBef>
        <a:spcAft>
          <a:spcPct val="0"/>
        </a:spcAft>
        <a:buChar char="»"/>
        <a:defRPr sz="459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1pPr>
      <a:lvl2pPr marL="1044614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2pPr>
      <a:lvl3pPr marL="2089229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3pPr>
      <a:lvl4pPr marL="3133842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4pPr>
      <a:lvl5pPr marL="4178455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5pPr>
      <a:lvl6pPr marL="5223069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6pPr>
      <a:lvl7pPr marL="6267681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7pPr>
      <a:lvl8pPr marL="7312297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8pPr>
      <a:lvl9pPr marL="8356908" algn="l" defTabSz="2089229" rtl="0" eaLnBrk="1" latinLnBrk="0" hangingPunct="1">
        <a:defRPr sz="40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ABC52C-FDFE-636A-2B82-C4A81416F394}"/>
              </a:ext>
            </a:extLst>
          </p:cNvPr>
          <p:cNvSpPr/>
          <p:nvPr/>
        </p:nvSpPr>
        <p:spPr>
          <a:xfrm>
            <a:off x="0" y="3725161"/>
            <a:ext cx="13609685" cy="164666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PROJECT AIM: </a:t>
            </a:r>
            <a:r>
              <a:rPr lang="en-GB" sz="2800" dirty="0">
                <a:latin typeface="Abadi" panose="020B0604020104020204" pitchFamily="34" charset="0"/>
              </a:rPr>
              <a:t>Determine which classification model is best for predicting someone being diabetic by using suitable data analysis to understand the links between lifestyle data features and the incidence of diabetes.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1894804" y="1711217"/>
            <a:ext cx="642377" cy="51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8917" tIns="104458" rIns="208917" bIns="10445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54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2" y="2652430"/>
            <a:ext cx="15119348" cy="10727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 lIns="208917" tIns="104458" rIns="208917" bIns="10445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b="1" dirty="0">
                <a:solidFill>
                  <a:srgbClr val="11223C"/>
                </a:solidFill>
                <a:latin typeface="Abadi" panose="020B0604020104020204" pitchFamily="34" charset="0"/>
                <a:cs typeface="Lucida Sans"/>
              </a:rPr>
              <a:t>An analysis of the causes and prevention of diabetes</a:t>
            </a:r>
          </a:p>
          <a:p>
            <a:pPr lvl="0" algn="ctr"/>
            <a:r>
              <a:rPr lang="en-GB" sz="2800" dirty="0">
                <a:solidFill>
                  <a:srgbClr val="11223C"/>
                </a:solidFill>
                <a:latin typeface="Abadi" panose="020B0604020104020204" pitchFamily="34" charset="0"/>
                <a:cs typeface="Lucida Sans"/>
              </a:rPr>
              <a:t>Benjamin Kelly, BSc. Honours in Data Science</a:t>
            </a:r>
            <a:endParaRPr lang="en-US" sz="2800" dirty="0">
              <a:solidFill>
                <a:srgbClr val="11223C"/>
              </a:solidFill>
              <a:latin typeface="Abadi" panose="020B0604020104020204" pitchFamily="34" charset="0"/>
              <a:cs typeface="Lucida Sans"/>
            </a:endParaRP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17828346" y="14217855"/>
            <a:ext cx="425805" cy="51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8917" tIns="104458" rIns="208917" bIns="10445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54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497120" y="17695669"/>
            <a:ext cx="6680809" cy="42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695" tIns="6847" rIns="13695" bIns="6847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334" b="1" dirty="0">
              <a:latin typeface="Arial" charset="0"/>
            </a:endParaRPr>
          </a:p>
          <a:p>
            <a:r>
              <a:rPr lang="en-GB" sz="1334" b="1" dirty="0">
                <a:latin typeface="Arial" charset="0"/>
              </a:rPr>
              <a:t> </a:t>
            </a:r>
            <a:endParaRPr lang="en-US" sz="1854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1738804" y="5709093"/>
            <a:ext cx="2888862" cy="29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8957" tIns="104479" rIns="208957" bIns="104479"/>
          <a:lstStyle/>
          <a:p>
            <a:endParaRPr lang="en-IE" sz="2380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1593807" y="7182057"/>
            <a:ext cx="2954934" cy="364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8957" tIns="104479" rIns="208957" bIns="104479"/>
          <a:lstStyle/>
          <a:p>
            <a:endParaRPr lang="en-IE" sz="238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9127443-5743-0999-3C3D-C5CED4D9C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5"/>
            <a:ext cx="15119350" cy="2688318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AFDE814-69BD-55DB-850B-7B27B9BB3F21}"/>
              </a:ext>
            </a:extLst>
          </p:cNvPr>
          <p:cNvSpPr/>
          <p:nvPr/>
        </p:nvSpPr>
        <p:spPr>
          <a:xfrm>
            <a:off x="11012639" y="6247816"/>
            <a:ext cx="3351878" cy="4920987"/>
          </a:xfrm>
          <a:prstGeom prst="cloudCallout">
            <a:avLst>
              <a:gd name="adj1" fmla="val -11616"/>
              <a:gd name="adj2" fmla="val 94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400" i="1" dirty="0">
                <a:solidFill>
                  <a:schemeClr val="bg1"/>
                </a:solidFill>
                <a:latin typeface="Abadi" panose="020B0604020104020204" pitchFamily="34" charset="0"/>
              </a:rPr>
              <a:t>“Given relevant data and the application of classifiers on that data, what is the likelihood of someone being diagnosed as a diabetic?”.</a:t>
            </a:r>
          </a:p>
        </p:txBody>
      </p:sp>
      <p:pic>
        <p:nvPicPr>
          <p:cNvPr id="1026" name="Picture 2" descr="Images Of People Thinking | Free download on ClipArtMag">
            <a:extLst>
              <a:ext uri="{FF2B5EF4-FFF2-40B4-BE49-F238E27FC236}">
                <a16:creationId xmlns:a16="http://schemas.microsoft.com/office/drawing/2014/main" id="{3453472A-5475-E6C7-2D69-C6C68036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71302" y="13599144"/>
            <a:ext cx="1903309" cy="27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n arrow hitting a bull's eye target">
            <a:extLst>
              <a:ext uri="{FF2B5EF4-FFF2-40B4-BE49-F238E27FC236}">
                <a16:creationId xmlns:a16="http://schemas.microsoft.com/office/drawing/2014/main" id="{CCE6B30E-56B3-AF29-5EF9-F111591A43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86" y="3725161"/>
            <a:ext cx="1509663" cy="1646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B10022-1E3B-5699-7AD7-768DE9D89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0703" y="17061975"/>
            <a:ext cx="5182534" cy="4161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451FC-E3E7-3A4C-0216-E82AAAE3C2C8}"/>
              </a:ext>
            </a:extLst>
          </p:cNvPr>
          <p:cNvSpPr/>
          <p:nvPr/>
        </p:nvSpPr>
        <p:spPr>
          <a:xfrm>
            <a:off x="70494" y="5486727"/>
            <a:ext cx="9655397" cy="6707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Abadi" panose="020B0604020104020204" pitchFamily="34" charset="0"/>
              </a:rPr>
              <a:t>Technology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134B4F8-EBC1-18F4-2F07-C1F3489FCEC8}"/>
              </a:ext>
            </a:extLst>
          </p:cNvPr>
          <p:cNvSpPr/>
          <p:nvPr/>
        </p:nvSpPr>
        <p:spPr>
          <a:xfrm>
            <a:off x="70495" y="6157436"/>
            <a:ext cx="9629654" cy="1785625"/>
          </a:xfrm>
          <a:prstGeom prst="downArrowCallout">
            <a:avLst>
              <a:gd name="adj1" fmla="val 22449"/>
              <a:gd name="adj2" fmla="val 17346"/>
              <a:gd name="adj3" fmla="val 19707"/>
              <a:gd name="adj4" fmla="val 6734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Power BI </a:t>
            </a:r>
            <a:r>
              <a:rPr lang="en-IE" sz="2400" dirty="0">
                <a:latin typeface="Abadi" panose="020B0604020104020204" pitchFamily="34" charset="0"/>
              </a:rPr>
              <a:t>– Visualisations , Correlations and Patterns</a:t>
            </a:r>
          </a:p>
          <a:p>
            <a:pPr lvl="0" algn="ctr"/>
            <a:r>
              <a:rPr lang="en-IE" sz="2400" b="1" dirty="0" err="1">
                <a:latin typeface="Abadi" panose="020B0604020104020204" pitchFamily="34" charset="0"/>
              </a:rPr>
              <a:t>Jupyter</a:t>
            </a:r>
            <a:r>
              <a:rPr lang="en-IE" sz="2400" dirty="0">
                <a:latin typeface="Abadi" panose="020B0604020104020204" pitchFamily="34" charset="0"/>
              </a:rPr>
              <a:t> – Python and Neural Networks Implementation</a:t>
            </a:r>
          </a:p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R Studio </a:t>
            </a:r>
            <a:r>
              <a:rPr lang="en-IE" sz="2400" dirty="0">
                <a:latin typeface="Abadi" panose="020B0604020104020204" pitchFamily="34" charset="0"/>
              </a:rPr>
              <a:t>– Statistical Analysis and Classification Model Implementation </a:t>
            </a:r>
            <a:endParaRPr lang="en-IE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2C02FF-CD14-589C-025A-EC2690FC95E0}"/>
              </a:ext>
            </a:extLst>
          </p:cNvPr>
          <p:cNvSpPr/>
          <p:nvPr/>
        </p:nvSpPr>
        <p:spPr>
          <a:xfrm>
            <a:off x="84485" y="7773281"/>
            <a:ext cx="9629654" cy="6707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Abadi" panose="020B0604020104020204" pitchFamily="34" charset="0"/>
              </a:rPr>
              <a:t>Datasets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82198BBA-48A1-E98F-7400-13776BACB9D4}"/>
              </a:ext>
            </a:extLst>
          </p:cNvPr>
          <p:cNvSpPr/>
          <p:nvPr/>
        </p:nvSpPr>
        <p:spPr>
          <a:xfrm>
            <a:off x="84485" y="8388573"/>
            <a:ext cx="9629654" cy="1556912"/>
          </a:xfrm>
          <a:prstGeom prst="downArrowCallou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2400" dirty="0">
                <a:latin typeface="Abadi" panose="020B0604020104020204" pitchFamily="34" charset="0"/>
              </a:rPr>
              <a:t>10 Years Diabetes Dataset (Kaggle)</a:t>
            </a:r>
          </a:p>
          <a:p>
            <a:pPr lvl="0" algn="ctr"/>
            <a:r>
              <a:rPr lang="en-IE" sz="2400" dirty="0">
                <a:latin typeface="Abadi" panose="020B0604020104020204" pitchFamily="34" charset="0"/>
              </a:rPr>
              <a:t>Diabetes Health Indicators Dataset (Kaggle)</a:t>
            </a:r>
            <a:endParaRPr lang="en-IE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5954C8-9BA9-1C05-8788-1AD6225E1C8E}"/>
              </a:ext>
            </a:extLst>
          </p:cNvPr>
          <p:cNvSpPr/>
          <p:nvPr/>
        </p:nvSpPr>
        <p:spPr>
          <a:xfrm>
            <a:off x="123947" y="9779231"/>
            <a:ext cx="9629654" cy="6707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Abadi" panose="020B0604020104020204" pitchFamily="34" charset="0"/>
              </a:rPr>
              <a:t>Data Analysis and Preparation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E89CC4AF-2A20-0846-5088-C26EF3E31388}"/>
              </a:ext>
            </a:extLst>
          </p:cNvPr>
          <p:cNvSpPr/>
          <p:nvPr/>
        </p:nvSpPr>
        <p:spPr>
          <a:xfrm>
            <a:off x="123946" y="10394523"/>
            <a:ext cx="9619109" cy="3546242"/>
          </a:xfrm>
          <a:prstGeom prst="downArrowCallout">
            <a:avLst>
              <a:gd name="adj1" fmla="val 11432"/>
              <a:gd name="adj2" fmla="val 10225"/>
              <a:gd name="adj3" fmla="val 15430"/>
              <a:gd name="adj4" fmla="val 81262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400" b="1" dirty="0">
                <a:latin typeface="Abadi" panose="020B0604020104020204" pitchFamily="34" charset="0"/>
              </a:rPr>
              <a:t>Visualisation Analysis: </a:t>
            </a:r>
            <a:r>
              <a:rPr lang="en-IE" sz="2400" dirty="0" err="1">
                <a:latin typeface="Abadi" panose="020B0604020104020204" pitchFamily="34" charset="0"/>
              </a:rPr>
              <a:t>PowerBI</a:t>
            </a:r>
            <a:endParaRPr lang="en-IE" sz="2400" dirty="0">
              <a:latin typeface="Abadi" panose="020B0604020104020204" pitchFamily="34" charset="0"/>
            </a:endParaRPr>
          </a:p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400" b="1" dirty="0">
                <a:latin typeface="Abadi" panose="020B0604020104020204" pitchFamily="34" charset="0"/>
              </a:rPr>
              <a:t>Statistical Analysis </a:t>
            </a:r>
            <a:r>
              <a:rPr lang="en-IE" sz="2400" dirty="0">
                <a:latin typeface="Abadi" panose="020B0604020104020204" pitchFamily="34" charset="0"/>
              </a:rPr>
              <a:t>: Correlation analysis / Histogram / </a:t>
            </a:r>
            <a:r>
              <a:rPr lang="en-GB" sz="2400" dirty="0">
                <a:latin typeface="Abadi" panose="020B0604020104020204" pitchFamily="34" charset="0"/>
              </a:rPr>
              <a:t>Mean + standard deviation analysis / </a:t>
            </a:r>
            <a:r>
              <a:rPr lang="en-IE" sz="2400" dirty="0">
                <a:latin typeface="Abadi" panose="020B0604020104020204" pitchFamily="34" charset="0"/>
              </a:rPr>
              <a:t>Frequency analysis /Pearson Chi-Squared test / Student T Tests / Non-parametric tests /Cohens Kappa Score / Imputation</a:t>
            </a:r>
          </a:p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400" b="1" dirty="0">
                <a:latin typeface="Abadi" panose="020B0604020104020204" pitchFamily="34" charset="0"/>
              </a:rPr>
              <a:t>Preparation:</a:t>
            </a:r>
            <a:r>
              <a:rPr lang="en-IE" sz="2400" dirty="0">
                <a:latin typeface="Abadi" panose="020B0604020104020204" pitchFamily="34" charset="0"/>
              </a:rPr>
              <a:t> Replacing values / Creating data subsets / Merging data frames / </a:t>
            </a:r>
            <a:r>
              <a:rPr lang="en-GB" sz="2400" dirty="0">
                <a:latin typeface="Abadi" panose="020B0604020104020204" pitchFamily="34" charset="0"/>
              </a:rPr>
              <a:t>One-Hot encoding and Encoding values</a:t>
            </a:r>
            <a:endParaRPr lang="en-IE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C4301D-417A-82D1-BD1F-296EEFB86097}"/>
              </a:ext>
            </a:extLst>
          </p:cNvPr>
          <p:cNvSpPr/>
          <p:nvPr/>
        </p:nvSpPr>
        <p:spPr>
          <a:xfrm>
            <a:off x="181594" y="13635967"/>
            <a:ext cx="9619109" cy="6707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Abadi" panose="020B0604020104020204" pitchFamily="34" charset="0"/>
              </a:rPr>
              <a:t>Modelling</a:t>
            </a:r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3F119320-F0B7-E8DF-AAE5-1FB57578D7ED}"/>
              </a:ext>
            </a:extLst>
          </p:cNvPr>
          <p:cNvSpPr/>
          <p:nvPr/>
        </p:nvSpPr>
        <p:spPr>
          <a:xfrm>
            <a:off x="181594" y="14251259"/>
            <a:ext cx="9619109" cy="2875533"/>
          </a:xfrm>
          <a:prstGeom prst="downArrowCallout">
            <a:avLst>
              <a:gd name="adj1" fmla="val 18986"/>
              <a:gd name="adj2" fmla="val 13090"/>
              <a:gd name="adj3" fmla="val 30572"/>
              <a:gd name="adj4" fmla="val 64013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Models</a:t>
            </a:r>
            <a:r>
              <a:rPr lang="en-IE" sz="2400" dirty="0">
                <a:latin typeface="Abadi" panose="020B0604020104020204" pitchFamily="34" charset="0"/>
              </a:rPr>
              <a:t>: Random Forest / Decision trees / Naïve Bayes and  Neural Networks</a:t>
            </a:r>
          </a:p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Dataset approach: </a:t>
            </a:r>
            <a:r>
              <a:rPr lang="en-IE" sz="2400" dirty="0">
                <a:latin typeface="Abadi" panose="020B0604020104020204" pitchFamily="34" charset="0"/>
              </a:rPr>
              <a:t>Regular Splitting/Data Subsets/ Down Sample and Smote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AB3570-89AD-D46F-F1F4-38F9D4F9157B}"/>
              </a:ext>
            </a:extLst>
          </p:cNvPr>
          <p:cNvSpPr/>
          <p:nvPr/>
        </p:nvSpPr>
        <p:spPr>
          <a:xfrm>
            <a:off x="312580" y="16446683"/>
            <a:ext cx="9522001" cy="67070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latin typeface="Abadi" panose="020B0604020104020204" pitchFamily="34" charset="0"/>
              </a:rPr>
              <a:t>Activities and Results</a:t>
            </a:r>
          </a:p>
        </p:txBody>
      </p:sp>
      <p:sp>
        <p:nvSpPr>
          <p:cNvPr id="19" name="Callout: Down Arrow 18">
            <a:extLst>
              <a:ext uri="{FF2B5EF4-FFF2-40B4-BE49-F238E27FC236}">
                <a16:creationId xmlns:a16="http://schemas.microsoft.com/office/drawing/2014/main" id="{99D78F64-24DF-FC93-EFA4-A4BC634B84E5}"/>
              </a:ext>
            </a:extLst>
          </p:cNvPr>
          <p:cNvSpPr/>
          <p:nvPr/>
        </p:nvSpPr>
        <p:spPr>
          <a:xfrm>
            <a:off x="312580" y="17061975"/>
            <a:ext cx="9522001" cy="3546242"/>
          </a:xfrm>
          <a:prstGeom prst="downArrowCallout">
            <a:avLst>
              <a:gd name="adj1" fmla="val 11432"/>
              <a:gd name="adj2" fmla="val 10225"/>
              <a:gd name="adj3" fmla="val 16212"/>
              <a:gd name="adj4" fmla="val 81262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Activities: </a:t>
            </a:r>
            <a:r>
              <a:rPr lang="en-IE" sz="2400" dirty="0">
                <a:latin typeface="Abadi" panose="020B0604020104020204" pitchFamily="34" charset="0"/>
              </a:rPr>
              <a:t>Splitting the data / Train and test  / Checking proportions / Factoring variables /</a:t>
            </a:r>
            <a:r>
              <a:rPr lang="en-GB" sz="2400" dirty="0">
                <a:latin typeface="Abadi" panose="020B0604020104020204" pitchFamily="34" charset="0"/>
              </a:rPr>
              <a:t>Fitting data / </a:t>
            </a:r>
            <a:r>
              <a:rPr lang="en-IE" sz="2400" dirty="0">
                <a:latin typeface="Abadi" panose="020B0604020104020204" pitchFamily="34" charset="0"/>
              </a:rPr>
              <a:t>Collecting predictions / Confusion matrix / Plot models</a:t>
            </a:r>
          </a:p>
          <a:p>
            <a:pPr lvl="0" algn="ctr"/>
            <a:r>
              <a:rPr lang="en-IE" sz="2400" b="1" dirty="0">
                <a:latin typeface="Abadi" panose="020B0604020104020204" pitchFamily="34" charset="0"/>
              </a:rPr>
              <a:t>Tools: </a:t>
            </a:r>
            <a:r>
              <a:rPr lang="en-IE" sz="2400" b="0" dirty="0">
                <a:latin typeface="Abadi" panose="020B0604020104020204" pitchFamily="34" charset="0"/>
              </a:rPr>
              <a:t>N</a:t>
            </a:r>
            <a:r>
              <a:rPr lang="en-IE" sz="2400" dirty="0">
                <a:latin typeface="Abadi" panose="020B0604020104020204" pitchFamily="34" charset="0"/>
              </a:rPr>
              <a:t>etwork models / </a:t>
            </a:r>
            <a:r>
              <a:rPr lang="en-IE" sz="2400" dirty="0" err="1">
                <a:latin typeface="Abadi" panose="020B0604020104020204" pitchFamily="34" charset="0"/>
              </a:rPr>
              <a:t>Hypermodel</a:t>
            </a:r>
            <a:r>
              <a:rPr lang="en-IE" sz="2400" dirty="0">
                <a:latin typeface="Abadi" panose="020B0604020104020204" pitchFamily="34" charset="0"/>
              </a:rPr>
              <a:t> / </a:t>
            </a:r>
            <a:r>
              <a:rPr lang="en-IE" sz="2400" dirty="0" err="1">
                <a:latin typeface="Abadi" panose="020B0604020104020204" pitchFamily="34" charset="0"/>
              </a:rPr>
              <a:t>tensorflow</a:t>
            </a:r>
            <a:r>
              <a:rPr lang="en-IE" sz="2400" dirty="0">
                <a:latin typeface="Abadi" panose="020B0604020104020204" pitchFamily="34" charset="0"/>
              </a:rPr>
              <a:t> / </a:t>
            </a:r>
            <a:r>
              <a:rPr lang="en-IE" sz="2400" dirty="0" err="1">
                <a:latin typeface="Abadi" panose="020B0604020104020204" pitchFamily="34" charset="0"/>
              </a:rPr>
              <a:t>tensorflow.keras.layers</a:t>
            </a:r>
            <a:r>
              <a:rPr lang="en-IE" sz="2400" dirty="0">
                <a:latin typeface="Abadi" panose="020B0604020104020204" pitchFamily="34" charset="0"/>
              </a:rPr>
              <a:t> / </a:t>
            </a:r>
            <a:r>
              <a:rPr lang="en-IE" sz="2400" dirty="0" err="1">
                <a:latin typeface="Abadi" panose="020B0604020104020204" pitchFamily="34" charset="0"/>
              </a:rPr>
              <a:t>keras_tuner</a:t>
            </a:r>
            <a:r>
              <a:rPr lang="en-IE" sz="2400" dirty="0">
                <a:latin typeface="Abadi" panose="020B0604020104020204" pitchFamily="34" charset="0"/>
              </a:rPr>
              <a:t> </a:t>
            </a:r>
          </a:p>
          <a:p>
            <a:pPr lvl="0" algn="ctr"/>
            <a:r>
              <a:rPr lang="en-IE" sz="2400" b="1" dirty="0">
                <a:solidFill>
                  <a:schemeClr val="tx1"/>
                </a:solidFill>
                <a:latin typeface="Abadi" panose="020B0604020104020204" pitchFamily="34" charset="0"/>
              </a:rPr>
              <a:t>Results Top models </a:t>
            </a:r>
            <a:r>
              <a:rPr lang="en-IE" sz="2400" b="1" dirty="0">
                <a:solidFill>
                  <a:srgbClr val="00B050"/>
                </a:solidFill>
                <a:latin typeface="Abadi" panose="020B0604020104020204" pitchFamily="34" charset="0"/>
              </a:rPr>
              <a:t>1) </a:t>
            </a:r>
            <a:r>
              <a:rPr lang="en-GB" sz="2400" b="1" dirty="0">
                <a:solidFill>
                  <a:srgbClr val="00B050"/>
                </a:solidFill>
                <a:latin typeface="Abadi" panose="020B0604020104020204" pitchFamily="34" charset="0"/>
              </a:rPr>
              <a:t>Neural Networks Smote Hyper Model 2) Random Forest Down sampled model 3) Down sampled Decision Tree model. </a:t>
            </a:r>
            <a:endParaRPr lang="en-IE" sz="2400" b="1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5EB82-96C0-F0ED-A607-5B5C51EAE8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90" t="68583" r="8163" b="7034"/>
          <a:stretch/>
        </p:blipFill>
        <p:spPr>
          <a:xfrm>
            <a:off x="474677" y="20191185"/>
            <a:ext cx="9163929" cy="1052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277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Abadi</vt:lpstr>
      <vt:lpstr>Arial</vt:lpstr>
      <vt:lpstr>Times New Roman</vt:lpstr>
      <vt:lpstr>Default Design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BSHDS4 Honours in Data Science Project Presentation</dc:title>
  <dc:creator>Benjamin Kelly</dc:creator>
  <cp:lastModifiedBy>Benjamin Kelly</cp:lastModifiedBy>
  <cp:revision>235</cp:revision>
  <cp:lastPrinted>2010-10-11T09:33:37Z</cp:lastPrinted>
  <dcterms:created xsi:type="dcterms:W3CDTF">2013-05-01T11:03:42Z</dcterms:created>
  <dcterms:modified xsi:type="dcterms:W3CDTF">2023-05-21T12:08:21Z</dcterms:modified>
</cp:coreProperties>
</file>