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4"/>
  </p:sldMasterIdLst>
  <p:notesMasterIdLst>
    <p:notesMasterId r:id="rId25"/>
  </p:notesMasterIdLst>
  <p:sldIdLst>
    <p:sldId id="256" r:id="rId5"/>
    <p:sldId id="278" r:id="rId6"/>
    <p:sldId id="285" r:id="rId7"/>
    <p:sldId id="279" r:id="rId8"/>
    <p:sldId id="286" r:id="rId9"/>
    <p:sldId id="284" r:id="rId10"/>
    <p:sldId id="287" r:id="rId11"/>
    <p:sldId id="289" r:id="rId12"/>
    <p:sldId id="290" r:id="rId13"/>
    <p:sldId id="280" r:id="rId14"/>
    <p:sldId id="291" r:id="rId15"/>
    <p:sldId id="282" r:id="rId16"/>
    <p:sldId id="281" r:id="rId17"/>
    <p:sldId id="283" r:id="rId18"/>
    <p:sldId id="270" r:id="rId19"/>
    <p:sldId id="293" r:id="rId20"/>
    <p:sldId id="292" r:id="rId21"/>
    <p:sldId id="294" r:id="rId22"/>
    <p:sldId id="295" r:id="rId23"/>
    <p:sldId id="296" r:id="rId24"/>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Kelly" userId="33aabdfa2ba2cda6" providerId="LiveId" clId="{795011B7-7F55-4608-BA5F-1A53C9B90000}"/>
    <pc:docChg chg="custSel modSld">
      <pc:chgData name="Benjamin Kelly" userId="33aabdfa2ba2cda6" providerId="LiveId" clId="{795011B7-7F55-4608-BA5F-1A53C9B90000}" dt="2023-05-14T19:41:32.231" v="0" actId="313"/>
      <pc:docMkLst>
        <pc:docMk/>
      </pc:docMkLst>
      <pc:sldChg chg="modSp mod">
        <pc:chgData name="Benjamin Kelly" userId="33aabdfa2ba2cda6" providerId="LiveId" clId="{795011B7-7F55-4608-BA5F-1A53C9B90000}" dt="2023-05-14T19:41:32.231" v="0" actId="313"/>
        <pc:sldMkLst>
          <pc:docMk/>
          <pc:sldMk cId="399424599" sldId="286"/>
        </pc:sldMkLst>
        <pc:spChg chg="mod">
          <ac:chgData name="Benjamin Kelly" userId="33aabdfa2ba2cda6" providerId="LiveId" clId="{795011B7-7F55-4608-BA5F-1A53C9B90000}" dt="2023-05-14T19:41:32.231" v="0" actId="313"/>
          <ac:spMkLst>
            <pc:docMk/>
            <pc:sldMk cId="399424599" sldId="286"/>
            <ac:spMk id="3" creationId="{91D880BA-7F4C-119B-6D63-3D88EA44D3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90F5D9B4-0718-4664-8664-1A2B4B84B766}" type="datetimeFigureOut">
              <a:rPr lang="en-IE" smtClean="0"/>
              <a:t>14/05/2023</a:t>
            </a:fld>
            <a:endParaRPr lang="en-IE"/>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450" y="4778375"/>
            <a:ext cx="5438775" cy="3910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49688" y="9431338"/>
            <a:ext cx="2946400" cy="498475"/>
          </a:xfrm>
          <a:prstGeom prst="rect">
            <a:avLst/>
          </a:prstGeom>
        </p:spPr>
        <p:txBody>
          <a:bodyPr vert="horz" lIns="91440" tIns="45720" rIns="91440" bIns="45720" rtlCol="0" anchor="b"/>
          <a:lstStyle>
            <a:lvl1pPr algn="r">
              <a:defRPr sz="1200"/>
            </a:lvl1pPr>
          </a:lstStyle>
          <a:p>
            <a:fld id="{094333F9-B386-4D44-AA25-9442317466D0}" type="slidenum">
              <a:rPr lang="en-IE" smtClean="0"/>
              <a:t>‹#›</a:t>
            </a:fld>
            <a:endParaRPr lang="en-IE"/>
          </a:p>
        </p:txBody>
      </p:sp>
    </p:spTree>
    <p:extLst>
      <p:ext uri="{BB962C8B-B14F-4D97-AF65-F5344CB8AC3E}">
        <p14:creationId xmlns:p14="http://schemas.microsoft.com/office/powerpoint/2010/main" val="420686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142091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191642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489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1129025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408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422905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8242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99815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207283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CB995-5920-4AE9-9D41-5AECAA8A3029}" type="datetimeFigureOut">
              <a:rPr lang="en-IE" smtClean="0"/>
              <a:t>14/05/2023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283525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CB995-5920-4AE9-9D41-5AECAA8A3029}" type="datetimeFigureOut">
              <a:rPr lang="en-IE" smtClean="0"/>
              <a:t>14/05/2023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26806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CB995-5920-4AE9-9D41-5AECAA8A3029}" type="datetimeFigureOut">
              <a:rPr lang="en-IE" smtClean="0"/>
              <a:t>14/05/2023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145033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CB995-5920-4AE9-9D41-5AECAA8A3029}" type="datetimeFigureOut">
              <a:rPr lang="en-IE" smtClean="0"/>
              <a:t>14/05/2023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5697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CB995-5920-4AE9-9D41-5AECAA8A3029}" type="datetimeFigureOut">
              <a:rPr lang="en-IE" smtClean="0"/>
              <a:t>14/05/2023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182236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CB995-5920-4AE9-9D41-5AECAA8A3029}" type="datetimeFigureOut">
              <a:rPr lang="en-IE" smtClean="0"/>
              <a:t>14/05/2023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248377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CB995-5920-4AE9-9D41-5AECAA8A3029}" type="datetimeFigureOut">
              <a:rPr lang="en-IE" smtClean="0"/>
              <a:t>14/05/2023</a:t>
            </a:fld>
            <a:endParaRPr lang="en-I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2E558D-A71E-4129-8701-B54E55FA3917}" type="slidenum">
              <a:rPr lang="en-IE" smtClean="0"/>
              <a:t>‹#›</a:t>
            </a:fld>
            <a:endParaRPr lang="en-IE"/>
          </a:p>
        </p:txBody>
      </p:sp>
    </p:spTree>
    <p:extLst>
      <p:ext uri="{BB962C8B-B14F-4D97-AF65-F5344CB8AC3E}">
        <p14:creationId xmlns:p14="http://schemas.microsoft.com/office/powerpoint/2010/main" val="343480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CB995-5920-4AE9-9D41-5AECAA8A3029}" type="datetimeFigureOut">
              <a:rPr lang="en-IE" smtClean="0"/>
              <a:t>14/05/2023</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2E558D-A71E-4129-8701-B54E55FA3917}" type="slidenum">
              <a:rPr lang="en-IE" smtClean="0"/>
              <a:t>‹#›</a:t>
            </a:fld>
            <a:endParaRPr lang="en-IE"/>
          </a:p>
        </p:txBody>
      </p:sp>
    </p:spTree>
    <p:extLst>
      <p:ext uri="{BB962C8B-B14F-4D97-AF65-F5344CB8AC3E}">
        <p14:creationId xmlns:p14="http://schemas.microsoft.com/office/powerpoint/2010/main" val="354957824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6618" y="1403242"/>
            <a:ext cx="4812840" cy="1646302"/>
          </a:xfrm>
        </p:spPr>
        <p:txBody>
          <a:bodyPr/>
          <a:lstStyle/>
          <a:p>
            <a:pPr algn="ctr"/>
            <a:r>
              <a:rPr lang="en-IE" dirty="0">
                <a:latin typeface="Calibri" panose="020F0502020204030204" pitchFamily="34" charset="0"/>
                <a:cs typeface="Calibri" panose="020F0502020204030204" pitchFamily="34" charset="0"/>
              </a:rPr>
              <a:t>4</a:t>
            </a:r>
            <a:r>
              <a:rPr lang="en-IE" baseline="30000" dirty="0">
                <a:latin typeface="Calibri" panose="020F0502020204030204" pitchFamily="34" charset="0"/>
                <a:cs typeface="Calibri" panose="020F0502020204030204" pitchFamily="34" charset="0"/>
              </a:rPr>
              <a:t>th</a:t>
            </a:r>
            <a:r>
              <a:rPr lang="en-IE" dirty="0">
                <a:latin typeface="Calibri" panose="020F0502020204030204" pitchFamily="34" charset="0"/>
                <a:cs typeface="Calibri" panose="020F0502020204030204" pitchFamily="34" charset="0"/>
              </a:rPr>
              <a:t> Year Project</a:t>
            </a:r>
          </a:p>
        </p:txBody>
      </p:sp>
      <p:sp>
        <p:nvSpPr>
          <p:cNvPr id="3" name="Subtitle 2"/>
          <p:cNvSpPr>
            <a:spLocks noGrp="1"/>
          </p:cNvSpPr>
          <p:nvPr>
            <p:ph type="subTitle" idx="1"/>
          </p:nvPr>
        </p:nvSpPr>
        <p:spPr>
          <a:xfrm>
            <a:off x="1534039" y="3287590"/>
            <a:ext cx="8767860" cy="2167168"/>
          </a:xfrm>
        </p:spPr>
        <p:txBody>
          <a:bodyPr>
            <a:normAutofit lnSpcReduction="10000"/>
          </a:bodyPr>
          <a:lstStyle/>
          <a:p>
            <a:pPr marL="45720" indent="0" algn="ctr">
              <a:lnSpc>
                <a:spcPct val="120000"/>
              </a:lnSpc>
              <a:spcBef>
                <a:spcPts val="0"/>
              </a:spcBef>
              <a:buNone/>
            </a:pPr>
            <a:r>
              <a:rPr lang="en-IE"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Programme Name</a:t>
            </a:r>
            <a:r>
              <a:rPr lang="en-IE" sz="2400" dirty="0">
                <a:effectLst/>
                <a:latin typeface="Calibri" panose="020F0502020204030204" pitchFamily="34" charset="0"/>
                <a:ea typeface="Calibri" panose="020F0502020204030204" pitchFamily="34" charset="0"/>
                <a:cs typeface="Times New Roman" panose="02020603050405020304" pitchFamily="18" charset="0"/>
              </a:rPr>
              <a:t>: BSc. Honours in Data Science </a:t>
            </a:r>
          </a:p>
          <a:p>
            <a:pPr marL="45720" indent="0" algn="ctr">
              <a:lnSpc>
                <a:spcPct val="120000"/>
              </a:lnSpc>
              <a:spcBef>
                <a:spcPts val="0"/>
              </a:spcBef>
              <a:buNone/>
            </a:pPr>
            <a:r>
              <a:rPr lang="en-IE"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Specialisation</a:t>
            </a:r>
            <a:r>
              <a:rPr lang="en-IE" sz="2400" dirty="0">
                <a:effectLst/>
                <a:latin typeface="Calibri" panose="020F0502020204030204" pitchFamily="34" charset="0"/>
                <a:ea typeface="Calibri" panose="020F0502020204030204" pitchFamily="34" charset="0"/>
                <a:cs typeface="Times New Roman" panose="02020603050405020304" pitchFamily="18" charset="0"/>
              </a:rPr>
              <a:t>: BSHDS4</a:t>
            </a:r>
          </a:p>
          <a:p>
            <a:pPr marL="45720" indent="0" algn="ctr">
              <a:lnSpc>
                <a:spcPct val="120000"/>
              </a:lnSpc>
              <a:spcBef>
                <a:spcPts val="0"/>
              </a:spcBef>
              <a:buNone/>
            </a:pPr>
            <a:r>
              <a:rPr lang="en-IE"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Academic Year</a:t>
            </a:r>
            <a:r>
              <a:rPr lang="en-IE" sz="2400" dirty="0">
                <a:effectLst/>
                <a:latin typeface="Calibri" panose="020F0502020204030204" pitchFamily="34" charset="0"/>
                <a:ea typeface="Calibri" panose="020F0502020204030204" pitchFamily="34" charset="0"/>
                <a:cs typeface="Times New Roman" panose="02020603050405020304" pitchFamily="18" charset="0"/>
              </a:rPr>
              <a:t>: 2022/2023</a:t>
            </a:r>
          </a:p>
          <a:p>
            <a:pPr marL="45720" indent="0" algn="ctr">
              <a:lnSpc>
                <a:spcPct val="120000"/>
              </a:lnSpc>
              <a:spcBef>
                <a:spcPts val="0"/>
              </a:spcBef>
              <a:buNone/>
            </a:pPr>
            <a:r>
              <a:rPr lang="en-IE"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Student Name</a:t>
            </a:r>
            <a:r>
              <a:rPr lang="en-IE" sz="2400" dirty="0">
                <a:effectLst/>
                <a:latin typeface="Calibri" panose="020F0502020204030204" pitchFamily="34" charset="0"/>
                <a:ea typeface="Calibri" panose="020F0502020204030204" pitchFamily="34" charset="0"/>
                <a:cs typeface="Times New Roman" panose="02020603050405020304" pitchFamily="18" charset="0"/>
              </a:rPr>
              <a:t>: Benjamin Kelly</a:t>
            </a:r>
          </a:p>
          <a:p>
            <a:pPr marL="45720" indent="0" algn="ctr">
              <a:lnSpc>
                <a:spcPct val="120000"/>
              </a:lnSpc>
              <a:spcBef>
                <a:spcPts val="0"/>
              </a:spcBef>
              <a:buNone/>
            </a:pPr>
            <a:r>
              <a:rPr lang="en-IE"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Title</a:t>
            </a:r>
            <a:r>
              <a:rPr lang="en-IE" sz="2400" b="1" dirty="0">
                <a:effectLst/>
                <a:latin typeface="Calibri" panose="020F0502020204030204" pitchFamily="34" charset="0"/>
                <a:ea typeface="Calibri" panose="020F0502020204030204" pitchFamily="34" charset="0"/>
                <a:cs typeface="Times New Roman" panose="02020603050405020304" pitchFamily="18" charset="0"/>
              </a:rPr>
              <a:t>: </a:t>
            </a:r>
            <a:r>
              <a:rPr lang="en-IE" sz="2400" dirty="0">
                <a:effectLst/>
                <a:latin typeface="Calibri" panose="020F0502020204030204" pitchFamily="34" charset="0"/>
                <a:ea typeface="Calibri" panose="020F0502020204030204" pitchFamily="34" charset="0"/>
                <a:cs typeface="Times New Roman" panose="02020603050405020304" pitchFamily="18" charset="0"/>
              </a:rPr>
              <a:t>An analysis of the causes and prevention of diabetes </a:t>
            </a:r>
          </a:p>
          <a:p>
            <a:pPr>
              <a:lnSpc>
                <a:spcPct val="120000"/>
              </a:lnSpc>
              <a:spcBef>
                <a:spcPts val="0"/>
              </a:spcBef>
            </a:pPr>
            <a:endParaRPr lang="en-I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837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83" y="205203"/>
            <a:ext cx="8596668" cy="907605"/>
          </a:xfrm>
        </p:spPr>
        <p:txBody>
          <a:bodyPr/>
          <a:lstStyle/>
          <a:p>
            <a:r>
              <a:rPr lang="en-IE" b="1" dirty="0">
                <a:solidFill>
                  <a:schemeClr val="tx1"/>
                </a:solidFill>
                <a:latin typeface="Calibri" panose="020F0502020204030204" pitchFamily="34" charset="0"/>
                <a:cs typeface="Calibri" panose="020F0502020204030204" pitchFamily="34" charset="0"/>
              </a:rPr>
              <a:t>Results of modelling</a:t>
            </a:r>
            <a:endParaRPr lang="en-I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026" y="1733047"/>
            <a:ext cx="10283823" cy="4259350"/>
          </a:xfrm>
        </p:spPr>
        <p:txBody>
          <a:bodyPr>
            <a:normAutofit/>
          </a:bodyPr>
          <a:lstStyle/>
          <a:p>
            <a:pPr marL="571500" lvl="1" indent="-342900"/>
            <a:r>
              <a:rPr lang="en-GB" dirty="0">
                <a:solidFill>
                  <a:schemeClr val="tx1"/>
                </a:solidFill>
              </a:rPr>
              <a:t>Assessed models in terms of accuracy and prediction of the project objective (i.e. to predict the incidence of diabetes)</a:t>
            </a:r>
          </a:p>
          <a:p>
            <a:pPr marL="571500" lvl="1" indent="-342900"/>
            <a:r>
              <a:rPr lang="en-GB" dirty="0">
                <a:solidFill>
                  <a:schemeClr val="tx1"/>
                </a:solidFill>
              </a:rPr>
              <a:t>The three top performing models for this project objective were:</a:t>
            </a:r>
          </a:p>
          <a:p>
            <a:pPr marL="971550" lvl="2" indent="-342900"/>
            <a:r>
              <a:rPr lang="en-GB" dirty="0">
                <a:solidFill>
                  <a:schemeClr val="tx1"/>
                </a:solidFill>
              </a:rPr>
              <a:t>Neural Networks Smote Hyper Model, </a:t>
            </a:r>
          </a:p>
          <a:p>
            <a:pPr marL="971550" lvl="2" indent="-342900"/>
            <a:r>
              <a:rPr lang="en-GB" dirty="0">
                <a:solidFill>
                  <a:schemeClr val="tx1"/>
                </a:solidFill>
              </a:rPr>
              <a:t>Random Forest Down sampled model</a:t>
            </a:r>
          </a:p>
          <a:p>
            <a:pPr marL="971550" lvl="2" indent="-342900"/>
            <a:r>
              <a:rPr lang="en-GB" dirty="0">
                <a:solidFill>
                  <a:schemeClr val="tx1"/>
                </a:solidFill>
              </a:rPr>
              <a:t>Down sampled Decision Tree model. </a:t>
            </a:r>
          </a:p>
          <a:p>
            <a:pPr marL="571500" lvl="1" indent="-342900"/>
            <a:r>
              <a:rPr lang="en-GB" dirty="0">
                <a:solidFill>
                  <a:schemeClr val="tx1"/>
                </a:solidFill>
              </a:rPr>
              <a:t>Above were best on model predictions, train and test predictions and overall performance. </a:t>
            </a:r>
          </a:p>
          <a:p>
            <a:pPr marL="971550" lvl="2" indent="-342900"/>
            <a:r>
              <a:rPr lang="en-GB" dirty="0">
                <a:solidFill>
                  <a:schemeClr val="tx1"/>
                </a:solidFill>
              </a:rPr>
              <a:t>Neural Network Smote model achieved an accuracy &gt; 90%. </a:t>
            </a:r>
          </a:p>
          <a:p>
            <a:pPr marL="971550" lvl="2" indent="-342900"/>
            <a:r>
              <a:rPr lang="en-GB" dirty="0">
                <a:solidFill>
                  <a:schemeClr val="tx1"/>
                </a:solidFill>
              </a:rPr>
              <a:t>Other model accuracy was between 70%-75%.</a:t>
            </a:r>
          </a:p>
          <a:p>
            <a:pPr marL="971550" lvl="2" indent="-342900"/>
            <a:r>
              <a:rPr lang="en-GB" dirty="0">
                <a:solidFill>
                  <a:schemeClr val="tx1"/>
                </a:solidFill>
              </a:rPr>
              <a:t>AI is superior to normal machine learning models (such as Decision Trees) for the project objective</a:t>
            </a:r>
          </a:p>
          <a:p>
            <a:pPr marL="228600" lvl="1" indent="0">
              <a:buNone/>
            </a:pPr>
            <a:endParaRPr lang="en-IE" dirty="0">
              <a:solidFill>
                <a:schemeClr val="tx1"/>
              </a:solidFill>
            </a:endParaRPr>
          </a:p>
          <a:p>
            <a:endParaRPr lang="en-IE" dirty="0"/>
          </a:p>
          <a:p>
            <a:endParaRPr lang="en-IE" dirty="0"/>
          </a:p>
        </p:txBody>
      </p:sp>
    </p:spTree>
    <p:extLst>
      <p:ext uri="{BB962C8B-B14F-4D97-AF65-F5344CB8AC3E}">
        <p14:creationId xmlns:p14="http://schemas.microsoft.com/office/powerpoint/2010/main" val="328482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100641"/>
            <a:ext cx="3929171" cy="787880"/>
          </a:xfrm>
        </p:spPr>
        <p:txBody>
          <a:bodyPr/>
          <a:lstStyle/>
          <a:p>
            <a:r>
              <a:rPr lang="en-IE" b="1" dirty="0">
                <a:solidFill>
                  <a:schemeClr val="tx1"/>
                </a:solidFill>
                <a:latin typeface="Calibri" panose="020F0502020204030204" pitchFamily="34" charset="0"/>
                <a:cs typeface="Calibri" panose="020F0502020204030204" pitchFamily="34" charset="0"/>
              </a:rPr>
              <a:t>Results </a:t>
            </a:r>
            <a:r>
              <a:rPr lang="en-IE" sz="2000" i="1" dirty="0">
                <a:solidFill>
                  <a:schemeClr val="tx1"/>
                </a:solidFill>
                <a:latin typeface="Calibri" panose="020F0502020204030204" pitchFamily="34" charset="0"/>
                <a:cs typeface="Calibri" panose="020F0502020204030204" pitchFamily="34" charset="0"/>
              </a:rPr>
              <a:t>(Sample)</a:t>
            </a:r>
            <a:endParaRPr lang="en-IE" i="1" dirty="0">
              <a:latin typeface="Calibri" panose="020F0502020204030204" pitchFamily="34" charset="0"/>
              <a:cs typeface="Calibri" panose="020F0502020204030204" pitchFamily="34" charset="0"/>
            </a:endParaRPr>
          </a:p>
        </p:txBody>
      </p:sp>
      <p:pic>
        <p:nvPicPr>
          <p:cNvPr id="5" name="Picture 4" descr="A picture containing diagram, text, plan, design&#10;&#10;Description automatically generated">
            <a:extLst>
              <a:ext uri="{FF2B5EF4-FFF2-40B4-BE49-F238E27FC236}">
                <a16:creationId xmlns:a16="http://schemas.microsoft.com/office/drawing/2014/main" id="{4BBEF9F9-4D64-A227-60E0-AE1DAF1CD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44" y="774564"/>
            <a:ext cx="6515404" cy="3778683"/>
          </a:xfrm>
          <a:prstGeom prst="rect">
            <a:avLst/>
          </a:prstGeom>
        </p:spPr>
      </p:pic>
      <p:pic>
        <p:nvPicPr>
          <p:cNvPr id="7" name="Picture 6" descr="A picture containing text, diagram, line, plot&#10;&#10;Description automatically generated">
            <a:extLst>
              <a:ext uri="{FF2B5EF4-FFF2-40B4-BE49-F238E27FC236}">
                <a16:creationId xmlns:a16="http://schemas.microsoft.com/office/drawing/2014/main" id="{FA2AC842-E510-8AE3-D56A-D6B3120C1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602" y="3588330"/>
            <a:ext cx="4746274" cy="3127603"/>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text, font, receipt, white&#10;&#10;Description automatically generated">
            <a:extLst>
              <a:ext uri="{FF2B5EF4-FFF2-40B4-BE49-F238E27FC236}">
                <a16:creationId xmlns:a16="http://schemas.microsoft.com/office/drawing/2014/main" id="{2E7E7AC1-88E3-A728-14BC-7BF474C5B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8955" y="1776884"/>
            <a:ext cx="3333921" cy="107320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8AFE99B-C758-EB25-63B3-2C2AE78D82E9}"/>
              </a:ext>
            </a:extLst>
          </p:cNvPr>
          <p:cNvSpPr txBox="1"/>
          <p:nvPr/>
        </p:nvSpPr>
        <p:spPr>
          <a:xfrm>
            <a:off x="7318062" y="3588330"/>
            <a:ext cx="1544205" cy="461665"/>
          </a:xfrm>
          <a:prstGeom prst="rect">
            <a:avLst/>
          </a:prstGeom>
          <a:noFill/>
        </p:spPr>
        <p:txBody>
          <a:bodyPr wrap="none" rtlCol="0">
            <a:spAutoFit/>
          </a:bodyPr>
          <a:lstStyle/>
          <a:p>
            <a:r>
              <a:rPr lang="en-IE" sz="1200" dirty="0">
                <a:solidFill>
                  <a:srgbClr val="FF0000"/>
                </a:solidFill>
              </a:rPr>
              <a:t>Red = Non -Diabetic</a:t>
            </a:r>
          </a:p>
          <a:p>
            <a:r>
              <a:rPr lang="en-IE" sz="1200" dirty="0">
                <a:solidFill>
                  <a:srgbClr val="00B050"/>
                </a:solidFill>
              </a:rPr>
              <a:t>Green = Diabetic</a:t>
            </a:r>
          </a:p>
        </p:txBody>
      </p:sp>
      <p:sp>
        <p:nvSpPr>
          <p:cNvPr id="10" name="TextBox 9">
            <a:extLst>
              <a:ext uri="{FF2B5EF4-FFF2-40B4-BE49-F238E27FC236}">
                <a16:creationId xmlns:a16="http://schemas.microsoft.com/office/drawing/2014/main" id="{FEC6DF70-2487-2CB7-0307-17DD9D563111}"/>
              </a:ext>
            </a:extLst>
          </p:cNvPr>
          <p:cNvSpPr txBox="1"/>
          <p:nvPr/>
        </p:nvSpPr>
        <p:spPr>
          <a:xfrm>
            <a:off x="3038501" y="5330938"/>
            <a:ext cx="4158101" cy="12311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n-IE" sz="1400" b="1" dirty="0"/>
              <a:t>Random Forest model </a:t>
            </a:r>
            <a:r>
              <a:rPr lang="en-IE" sz="1400" dirty="0" err="1"/>
              <a:t>downsampled</a:t>
            </a:r>
            <a:r>
              <a:rPr lang="en-IE" sz="1400" dirty="0"/>
              <a:t> </a:t>
            </a:r>
          </a:p>
          <a:p>
            <a:pPr marL="742950" lvl="1" indent="-285750">
              <a:buFont typeface="Wingdings" panose="05000000000000000000" pitchFamily="2" charset="2"/>
              <a:buChar char="ü"/>
            </a:pPr>
            <a:r>
              <a:rPr lang="en-IE" sz="1200" dirty="0"/>
              <a:t>Forest has 50 trees in the model</a:t>
            </a:r>
          </a:p>
          <a:p>
            <a:pPr marL="742950" lvl="1" indent="-285750">
              <a:buFont typeface="Wingdings" panose="05000000000000000000" pitchFamily="2" charset="2"/>
              <a:buChar char="ü"/>
            </a:pPr>
            <a:r>
              <a:rPr lang="en-IE" sz="1200" dirty="0"/>
              <a:t>Error rate changes with the number of trees </a:t>
            </a:r>
          </a:p>
          <a:p>
            <a:pPr marL="742950" lvl="1" indent="-285750">
              <a:buFont typeface="Wingdings" panose="05000000000000000000" pitchFamily="2" charset="2"/>
              <a:buChar char="ü"/>
            </a:pPr>
            <a:r>
              <a:rPr lang="en-IE" sz="1200" dirty="0"/>
              <a:t>Non diabetic rate flattens out</a:t>
            </a:r>
          </a:p>
          <a:p>
            <a:pPr marL="742950" lvl="1" indent="-285750">
              <a:buFont typeface="Wingdings" panose="05000000000000000000" pitchFamily="2" charset="2"/>
              <a:buChar char="ü"/>
            </a:pPr>
            <a:r>
              <a:rPr lang="en-IE" sz="1200" dirty="0"/>
              <a:t>Diabetic error rate reducing with the number of trees </a:t>
            </a:r>
          </a:p>
        </p:txBody>
      </p:sp>
      <p:sp>
        <p:nvSpPr>
          <p:cNvPr id="11" name="TextBox 10">
            <a:extLst>
              <a:ext uri="{FF2B5EF4-FFF2-40B4-BE49-F238E27FC236}">
                <a16:creationId xmlns:a16="http://schemas.microsoft.com/office/drawing/2014/main" id="{EC5CF70D-0F40-3B65-A212-BEB851835DAE}"/>
              </a:ext>
            </a:extLst>
          </p:cNvPr>
          <p:cNvSpPr txBox="1"/>
          <p:nvPr/>
        </p:nvSpPr>
        <p:spPr>
          <a:xfrm>
            <a:off x="4433490" y="391889"/>
            <a:ext cx="2479161"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ü"/>
            </a:pPr>
            <a:r>
              <a:rPr lang="en-IE" sz="1400" b="1" dirty="0"/>
              <a:t>Decision Tree Model </a:t>
            </a:r>
            <a:r>
              <a:rPr lang="en-IE" sz="1400" dirty="0"/>
              <a:t>Architecture </a:t>
            </a:r>
            <a:r>
              <a:rPr lang="en-IE" sz="1400" dirty="0" err="1"/>
              <a:t>Downsampled</a:t>
            </a:r>
            <a:r>
              <a:rPr lang="en-IE" sz="1400" dirty="0"/>
              <a:t> Model</a:t>
            </a:r>
          </a:p>
          <a:p>
            <a:pPr marL="285750" indent="-285750">
              <a:buFont typeface="Wingdings" panose="05000000000000000000" pitchFamily="2" charset="2"/>
              <a:buChar char="ü"/>
            </a:pPr>
            <a:r>
              <a:rPr lang="en-IE" sz="1400" dirty="0"/>
              <a:t>Highlights important features at each split </a:t>
            </a:r>
          </a:p>
          <a:p>
            <a:r>
              <a:rPr lang="en-IE" sz="1400" dirty="0"/>
              <a:t> </a:t>
            </a:r>
          </a:p>
        </p:txBody>
      </p:sp>
      <p:sp>
        <p:nvSpPr>
          <p:cNvPr id="12" name="TextBox 11">
            <a:extLst>
              <a:ext uri="{FF2B5EF4-FFF2-40B4-BE49-F238E27FC236}">
                <a16:creationId xmlns:a16="http://schemas.microsoft.com/office/drawing/2014/main" id="{139B2405-68F3-D8E0-5CEF-8A67BB3F4355}"/>
              </a:ext>
            </a:extLst>
          </p:cNvPr>
          <p:cNvSpPr txBox="1"/>
          <p:nvPr/>
        </p:nvSpPr>
        <p:spPr>
          <a:xfrm>
            <a:off x="9463715" y="576555"/>
            <a:ext cx="247916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n-IE" b="1" dirty="0"/>
              <a:t>Neural Network </a:t>
            </a:r>
            <a:r>
              <a:rPr lang="en-IE" dirty="0"/>
              <a:t>Smote Model</a:t>
            </a:r>
          </a:p>
          <a:p>
            <a:pPr marL="285750" indent="-285750">
              <a:buFont typeface="Wingdings" panose="05000000000000000000" pitchFamily="2" charset="2"/>
              <a:buChar char="ü"/>
            </a:pPr>
            <a:r>
              <a:rPr lang="en-IE" dirty="0"/>
              <a:t>Best accuracy on all trials .96</a:t>
            </a:r>
          </a:p>
        </p:txBody>
      </p:sp>
    </p:spTree>
    <p:extLst>
      <p:ext uri="{BB962C8B-B14F-4D97-AF65-F5344CB8AC3E}">
        <p14:creationId xmlns:p14="http://schemas.microsoft.com/office/powerpoint/2010/main" val="218733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5CE34BD-8079-5548-1811-31ED19AC589A}"/>
              </a:ext>
            </a:extLst>
          </p:cNvPr>
          <p:cNvPicPr>
            <a:picLocks noChangeAspect="1"/>
          </p:cNvPicPr>
          <p:nvPr/>
        </p:nvPicPr>
        <p:blipFill rotWithShape="1">
          <a:blip r:embed="rId2"/>
          <a:srcRect l="18307" r="4584"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202880" y="66135"/>
            <a:ext cx="3851123" cy="1320800"/>
          </a:xfrm>
        </p:spPr>
        <p:txBody>
          <a:bodyPr>
            <a:normAutofit/>
          </a:bodyPr>
          <a:lstStyle/>
          <a:p>
            <a:r>
              <a:rPr lang="en-IE" b="1" dirty="0">
                <a:latin typeface="Calibri" panose="020F0502020204030204" pitchFamily="34" charset="0"/>
                <a:cs typeface="Calibri" panose="020F0502020204030204" pitchFamily="34" charset="0"/>
              </a:rPr>
              <a:t>Testing &amp; Evaluation</a:t>
            </a:r>
            <a:endParaRPr lang="en-I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35613" y="1505236"/>
            <a:ext cx="6896840" cy="4766168"/>
          </a:xfrm>
        </p:spPr>
        <p:txBody>
          <a:bodyPr>
            <a:normAutofit/>
          </a:bodyPr>
          <a:lstStyle/>
          <a:p>
            <a:pPr marL="45720" indent="0">
              <a:buNone/>
            </a:pPr>
            <a:r>
              <a:rPr lang="en-US" sz="2000" dirty="0">
                <a:solidFill>
                  <a:schemeClr val="tx1"/>
                </a:solidFill>
                <a:latin typeface="Calibri" panose="020F0502020204030204" pitchFamily="34" charset="0"/>
                <a:cs typeface="Calibri" panose="020F0502020204030204" pitchFamily="34" charset="0"/>
              </a:rPr>
              <a:t>The testing stage involved the following:</a:t>
            </a:r>
          </a:p>
          <a:p>
            <a:pPr marL="502920" indent="-457200"/>
            <a:r>
              <a:rPr lang="en-US" sz="2000" dirty="0">
                <a:solidFill>
                  <a:schemeClr val="tx1"/>
                </a:solidFill>
                <a:latin typeface="Calibri" panose="020F0502020204030204" pitchFamily="34" charset="0"/>
                <a:cs typeface="Calibri" panose="020F0502020204030204" pitchFamily="34" charset="0"/>
              </a:rPr>
              <a:t>Running the models</a:t>
            </a:r>
          </a:p>
          <a:p>
            <a:pPr marL="502920" indent="-457200"/>
            <a:r>
              <a:rPr lang="en-US" sz="2000" dirty="0">
                <a:solidFill>
                  <a:schemeClr val="tx1"/>
                </a:solidFill>
                <a:latin typeface="Calibri" panose="020F0502020204030204" pitchFamily="34" charset="0"/>
                <a:cs typeface="Calibri" panose="020F0502020204030204" pitchFamily="34" charset="0"/>
              </a:rPr>
              <a:t>Implementing adjustments based on results </a:t>
            </a:r>
          </a:p>
          <a:p>
            <a:pPr marL="902970" lvl="1" indent="-457200"/>
            <a:r>
              <a:rPr lang="en-US" sz="1800" dirty="0">
                <a:solidFill>
                  <a:schemeClr val="tx1"/>
                </a:solidFill>
                <a:latin typeface="Calibri" panose="020F0502020204030204" pitchFamily="34" charset="0"/>
                <a:cs typeface="Calibri" panose="020F0502020204030204" pitchFamily="34" charset="0"/>
              </a:rPr>
              <a:t>Changing up hyperparameters in the functions</a:t>
            </a:r>
          </a:p>
          <a:p>
            <a:pPr marL="902970" lvl="1" indent="-457200"/>
            <a:r>
              <a:rPr lang="en-US" sz="1800" dirty="0">
                <a:solidFill>
                  <a:schemeClr val="tx1"/>
                </a:solidFill>
                <a:latin typeface="Calibri" panose="020F0502020204030204" pitchFamily="34" charset="0"/>
                <a:cs typeface="Calibri" panose="020F0502020204030204" pitchFamily="34" charset="0"/>
              </a:rPr>
              <a:t>Changing how data was presented etc. </a:t>
            </a:r>
          </a:p>
          <a:p>
            <a:pPr marL="502920" indent="-457200"/>
            <a:r>
              <a:rPr lang="en-US" sz="2000" dirty="0">
                <a:solidFill>
                  <a:schemeClr val="tx1"/>
                </a:solidFill>
                <a:latin typeface="Calibri" panose="020F0502020204030204" pitchFamily="34" charset="0"/>
                <a:cs typeface="Calibri" panose="020F0502020204030204" pitchFamily="34" charset="0"/>
              </a:rPr>
              <a:t>Re-running the models </a:t>
            </a:r>
          </a:p>
          <a:p>
            <a:pPr marL="502920" indent="-457200"/>
            <a:r>
              <a:rPr lang="en-US" sz="2000" b="1" dirty="0">
                <a:solidFill>
                  <a:schemeClr val="tx1"/>
                </a:solidFill>
                <a:latin typeface="Calibri" panose="020F0502020204030204" pitchFamily="34" charset="0"/>
                <a:cs typeface="Calibri" panose="020F0502020204030204" pitchFamily="34" charset="0"/>
              </a:rPr>
              <a:t>For Neural networks </a:t>
            </a:r>
          </a:p>
          <a:p>
            <a:pPr marL="902970" lvl="1" indent="-457200"/>
            <a:r>
              <a:rPr lang="en-US" sz="1800" dirty="0">
                <a:solidFill>
                  <a:schemeClr val="tx1"/>
                </a:solidFill>
                <a:latin typeface="Calibri" panose="020F0502020204030204" pitchFamily="34" charset="0"/>
                <a:cs typeface="Calibri" panose="020F0502020204030204" pitchFamily="34" charset="0"/>
              </a:rPr>
              <a:t>Process as above</a:t>
            </a:r>
          </a:p>
          <a:p>
            <a:pPr marL="902970" lvl="1" indent="-457200"/>
            <a:r>
              <a:rPr lang="en-US" sz="1800" dirty="0">
                <a:solidFill>
                  <a:schemeClr val="tx1"/>
                </a:solidFill>
                <a:latin typeface="Calibri" panose="020F0502020204030204" pitchFamily="34" charset="0"/>
                <a:cs typeface="Calibri" panose="020F0502020204030204" pitchFamily="34" charset="0"/>
              </a:rPr>
              <a:t>Tuning the hyperparameters such as batch size and epoch size</a:t>
            </a:r>
          </a:p>
          <a:p>
            <a:pPr marL="902970" lvl="1" indent="-457200"/>
            <a:r>
              <a:rPr lang="en-US" sz="1800" dirty="0">
                <a:solidFill>
                  <a:schemeClr val="tx1"/>
                </a:solidFill>
                <a:latin typeface="Calibri" panose="020F0502020204030204" pitchFamily="34" charset="0"/>
                <a:cs typeface="Calibri" panose="020F0502020204030204" pitchFamily="34" charset="0"/>
              </a:rPr>
              <a:t>Noting output to check how fast the models were running. </a:t>
            </a:r>
          </a:p>
          <a:p>
            <a:pPr marL="571500" lvl="1" indent="-342900"/>
            <a:endParaRPr lang="en-IE" dirty="0"/>
          </a:p>
          <a:p>
            <a:endParaRPr lang="en-IE" dirty="0"/>
          </a:p>
          <a:p>
            <a:endParaRPr lang="en-IE"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5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7334" y="1253066"/>
            <a:ext cx="6155266" cy="5086773"/>
          </a:xfrm>
        </p:spPr>
        <p:txBody>
          <a:bodyPr anchor="ctr">
            <a:normAutofit/>
          </a:bodyPr>
          <a:lstStyle/>
          <a:p>
            <a:pPr marL="0" indent="0">
              <a:buNone/>
            </a:pPr>
            <a:endParaRPr lang="en-IE" sz="3200" dirty="0">
              <a:latin typeface="Calibri" panose="020F0502020204030204" pitchFamily="34" charset="0"/>
              <a:cs typeface="Calibri" panose="020F0502020204030204" pitchFamily="34" charset="0"/>
            </a:endParaRPr>
          </a:p>
          <a:p>
            <a:pPr marL="342900" indent="-342900"/>
            <a:r>
              <a:rPr lang="en-IE" sz="3200" dirty="0">
                <a:latin typeface="Calibri" panose="020F0502020204030204" pitchFamily="34" charset="0"/>
                <a:cs typeface="Calibri" panose="020F0502020204030204" pitchFamily="34" charset="0"/>
              </a:rPr>
              <a:t>Coding overview </a:t>
            </a:r>
          </a:p>
          <a:p>
            <a:pPr marL="342900" indent="-342900"/>
            <a:r>
              <a:rPr lang="en-IE" sz="3200" dirty="0">
                <a:latin typeface="Calibri" panose="020F0502020204030204" pitchFamily="34" charset="0"/>
                <a:cs typeface="Calibri" panose="020F0502020204030204" pitchFamily="34" charset="0"/>
              </a:rPr>
              <a:t>Run Scripts</a:t>
            </a:r>
          </a:p>
          <a:p>
            <a:endParaRPr lang="en-IE" sz="3200" dirty="0"/>
          </a:p>
          <a:p>
            <a:endParaRPr lang="en-IE" sz="3200"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829658" y="1253067"/>
            <a:ext cx="3371742" cy="4351866"/>
          </a:xfrm>
        </p:spPr>
        <p:txBody>
          <a:bodyPr anchor="ctr">
            <a:normAutofit/>
          </a:bodyPr>
          <a:lstStyle/>
          <a:p>
            <a:r>
              <a:rPr lang="en-IE" b="1">
                <a:solidFill>
                  <a:schemeClr val="bg1"/>
                </a:solidFill>
                <a:latin typeface="Calibri" panose="020F0502020204030204" pitchFamily="34" charset="0"/>
                <a:cs typeface="Calibri" panose="020F0502020204030204" pitchFamily="34" charset="0"/>
              </a:rPr>
              <a:t>Demonstration</a:t>
            </a:r>
            <a:endParaRPr lang="en-IE">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41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982" y="2072640"/>
            <a:ext cx="3905178" cy="1356360"/>
          </a:xfrm>
        </p:spPr>
        <p:txBody>
          <a:bodyPr>
            <a:normAutofit/>
          </a:bodyPr>
          <a:lstStyle/>
          <a:p>
            <a:r>
              <a:rPr lang="en-IE" b="1" dirty="0">
                <a:solidFill>
                  <a:schemeClr val="tx1"/>
                </a:solidFill>
                <a:latin typeface="Calibri" panose="020F0502020204030204" pitchFamily="34" charset="0"/>
                <a:cs typeface="Calibri" panose="020F0502020204030204" pitchFamily="34" charset="0"/>
              </a:rPr>
              <a:t>Script walkthrough</a:t>
            </a:r>
            <a:endParaRPr lang="en-I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07907" y="3429000"/>
            <a:ext cx="8359171" cy="1445260"/>
          </a:xfrm>
        </p:spPr>
        <p:txBody>
          <a:bodyPr>
            <a:normAutofit/>
          </a:bodyPr>
          <a:lstStyle/>
          <a:p>
            <a:pPr marL="342900" indent="-342900"/>
            <a:r>
              <a:rPr lang="en-IE" sz="2800" dirty="0">
                <a:solidFill>
                  <a:schemeClr val="tx1"/>
                </a:solidFill>
                <a:latin typeface="Calibri" panose="020F0502020204030204" pitchFamily="34" charset="0"/>
                <a:cs typeface="Calibri" panose="020F0502020204030204" pitchFamily="34" charset="0"/>
              </a:rPr>
              <a:t>Walk through </a:t>
            </a:r>
            <a:r>
              <a:rPr lang="en-IE" sz="2800" b="1" dirty="0">
                <a:solidFill>
                  <a:schemeClr val="tx1"/>
                </a:solidFill>
                <a:latin typeface="Calibri" panose="020F0502020204030204" pitchFamily="34" charset="0"/>
                <a:cs typeface="Calibri" panose="020F0502020204030204" pitchFamily="34" charset="0"/>
              </a:rPr>
              <a:t>scripts </a:t>
            </a:r>
            <a:r>
              <a:rPr lang="en-IE" sz="2800" dirty="0">
                <a:solidFill>
                  <a:schemeClr val="tx1"/>
                </a:solidFill>
                <a:latin typeface="Calibri" panose="020F0502020204030204" pitchFamily="34" charset="0"/>
                <a:cs typeface="Calibri" panose="020F0502020204030204" pitchFamily="34" charset="0"/>
              </a:rPr>
              <a:t>used to generate the results</a:t>
            </a:r>
          </a:p>
          <a:p>
            <a:pPr marL="571500" lvl="1" indent="-342900"/>
            <a:endParaRPr lang="en-IE" sz="2400" dirty="0">
              <a:solidFill>
                <a:schemeClr val="tx1"/>
              </a:solidFill>
            </a:endParaRPr>
          </a:p>
          <a:p>
            <a:endParaRPr lang="en-IE" sz="2800" dirty="0"/>
          </a:p>
          <a:p>
            <a:endParaRPr lang="en-IE" sz="2800" dirty="0"/>
          </a:p>
        </p:txBody>
      </p:sp>
    </p:spTree>
    <p:extLst>
      <p:ext uri="{BB962C8B-B14F-4D97-AF65-F5344CB8AC3E}">
        <p14:creationId xmlns:p14="http://schemas.microsoft.com/office/powerpoint/2010/main" val="281733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269528"/>
            <a:ext cx="9875520" cy="589472"/>
          </a:xfrm>
        </p:spPr>
        <p:txBody>
          <a:bodyPr>
            <a:normAutofit fontScale="90000"/>
          </a:bodyPr>
          <a:lstStyle/>
          <a:p>
            <a:r>
              <a:rPr lang="en-IE" dirty="0">
                <a:latin typeface="Calibri" panose="020F0502020204030204" pitchFamily="34" charset="0"/>
                <a:cs typeface="Calibri" panose="020F0502020204030204" pitchFamily="34" charset="0"/>
              </a:rPr>
              <a:t>Questions and Answers (</a:t>
            </a:r>
            <a:r>
              <a:rPr lang="en-IE" dirty="0" err="1">
                <a:latin typeface="Calibri" panose="020F0502020204030204" pitchFamily="34" charset="0"/>
                <a:cs typeface="Calibri" panose="020F0502020204030204" pitchFamily="34" charset="0"/>
              </a:rPr>
              <a:t>i</a:t>
            </a:r>
            <a:r>
              <a:rPr lang="en-IE" dirty="0">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892834" y="2041584"/>
            <a:ext cx="9674524" cy="3174521"/>
          </a:xfrm>
        </p:spPr>
        <p:txBody>
          <a:bodyPr>
            <a:normAutofit/>
          </a:bodyPr>
          <a:lstStyle/>
          <a:p>
            <a:pPr marL="45720" indent="0">
              <a:buNone/>
            </a:pPr>
            <a:r>
              <a:rPr lang="en-US" sz="2000" b="1" dirty="0">
                <a:solidFill>
                  <a:schemeClr val="tx1"/>
                </a:solidFill>
                <a:latin typeface="Calibri" panose="020F0502020204030204" pitchFamily="34" charset="0"/>
                <a:cs typeface="Calibri" panose="020F0502020204030204" pitchFamily="34" charset="0"/>
              </a:rPr>
              <a:t>Question: What were the most difficult aspects of the project?</a:t>
            </a:r>
          </a:p>
          <a:p>
            <a:pPr marL="45720" indent="0">
              <a:buNone/>
            </a:pPr>
            <a:r>
              <a:rPr lang="en-US" sz="2000" b="1" dirty="0">
                <a:solidFill>
                  <a:schemeClr val="tx1"/>
                </a:solidFill>
                <a:latin typeface="Calibri" panose="020F0502020204030204" pitchFamily="34" charset="0"/>
                <a:cs typeface="Calibri" panose="020F0502020204030204" pitchFamily="34" charset="0"/>
              </a:rPr>
              <a:t>Answer: </a:t>
            </a:r>
          </a:p>
          <a:p>
            <a:pPr marL="388620"/>
            <a:r>
              <a:rPr lang="en-US" sz="2000" dirty="0">
                <a:solidFill>
                  <a:schemeClr val="tx1"/>
                </a:solidFill>
                <a:latin typeface="Calibri" panose="020F0502020204030204" pitchFamily="34" charset="0"/>
                <a:cs typeface="Calibri" panose="020F0502020204030204" pitchFamily="34" charset="0"/>
              </a:rPr>
              <a:t>Understanding the logic behind the models and interpreting what the results were saying  about the models took some time to figure out. </a:t>
            </a:r>
          </a:p>
          <a:p>
            <a:pPr marL="388620"/>
            <a:r>
              <a:rPr lang="en-US" sz="2000" dirty="0">
                <a:solidFill>
                  <a:schemeClr val="tx1"/>
                </a:solidFill>
                <a:latin typeface="Calibri" panose="020F0502020204030204" pitchFamily="34" charset="0"/>
                <a:cs typeface="Calibri" panose="020F0502020204030204" pitchFamily="34" charset="0"/>
              </a:rPr>
              <a:t>Areas that were challenging and time consuming were:</a:t>
            </a:r>
          </a:p>
          <a:p>
            <a:pPr marL="788670" lvl="1"/>
            <a:r>
              <a:rPr lang="en-US" sz="1800" b="1" dirty="0">
                <a:solidFill>
                  <a:schemeClr val="tx1"/>
                </a:solidFill>
                <a:latin typeface="Calibri" panose="020F0502020204030204" pitchFamily="34" charset="0"/>
                <a:cs typeface="Calibri" panose="020F0502020204030204" pitchFamily="34" charset="0"/>
              </a:rPr>
              <a:t>The confusion matrix, the charts, predictions on train and test data</a:t>
            </a:r>
            <a:r>
              <a:rPr lang="en-US" sz="1800" dirty="0">
                <a:solidFill>
                  <a:schemeClr val="tx1"/>
                </a:solidFill>
                <a:latin typeface="Calibri" panose="020F0502020204030204" pitchFamily="34" charset="0"/>
                <a:cs typeface="Calibri" panose="020F0502020204030204" pitchFamily="34" charset="0"/>
              </a:rPr>
              <a:t> </a:t>
            </a:r>
          </a:p>
          <a:p>
            <a:pPr marL="788670" lvl="1"/>
            <a:r>
              <a:rPr lang="en-US" sz="1800" b="1" dirty="0">
                <a:solidFill>
                  <a:schemeClr val="tx1"/>
                </a:solidFill>
                <a:latin typeface="Calibri" panose="020F0502020204030204" pitchFamily="34" charset="0"/>
                <a:cs typeface="Calibri" panose="020F0502020204030204" pitchFamily="34" charset="0"/>
              </a:rPr>
              <a:t>Labelling rows </a:t>
            </a:r>
            <a:r>
              <a:rPr lang="en-US" sz="1800" dirty="0">
                <a:solidFill>
                  <a:schemeClr val="tx1"/>
                </a:solidFill>
                <a:latin typeface="Calibri" panose="020F0502020204030204" pitchFamily="34" charset="0"/>
                <a:cs typeface="Calibri" panose="020F0502020204030204" pitchFamily="34" charset="0"/>
              </a:rPr>
              <a:t>in the testing data frame (Naïve Bayes only).</a:t>
            </a:r>
          </a:p>
        </p:txBody>
      </p:sp>
    </p:spTree>
    <p:extLst>
      <p:ext uri="{BB962C8B-B14F-4D97-AF65-F5344CB8AC3E}">
        <p14:creationId xmlns:p14="http://schemas.microsoft.com/office/powerpoint/2010/main" val="364136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269528"/>
            <a:ext cx="9875520" cy="589472"/>
          </a:xfrm>
        </p:spPr>
        <p:txBody>
          <a:bodyPr>
            <a:normAutofit fontScale="90000"/>
          </a:bodyPr>
          <a:lstStyle/>
          <a:p>
            <a:r>
              <a:rPr lang="en-IE" dirty="0">
                <a:latin typeface="Calibri" panose="020F0502020204030204" pitchFamily="34" charset="0"/>
                <a:cs typeface="Calibri" panose="020F0502020204030204" pitchFamily="34" charset="0"/>
              </a:rPr>
              <a:t>Questions and Answers (ii) </a:t>
            </a:r>
          </a:p>
        </p:txBody>
      </p:sp>
      <p:sp>
        <p:nvSpPr>
          <p:cNvPr id="3" name="Content Placeholder 2"/>
          <p:cNvSpPr>
            <a:spLocks noGrp="1"/>
          </p:cNvSpPr>
          <p:nvPr>
            <p:ph idx="1"/>
          </p:nvPr>
        </p:nvSpPr>
        <p:spPr>
          <a:xfrm>
            <a:off x="392502" y="1733909"/>
            <a:ext cx="10545792" cy="3597216"/>
          </a:xfrm>
        </p:spPr>
        <p:txBody>
          <a:bodyPr>
            <a:normAutofit/>
          </a:bodyPr>
          <a:lstStyle/>
          <a:p>
            <a:pPr marL="45720" indent="0">
              <a:buNone/>
            </a:pPr>
            <a:r>
              <a:rPr lang="en-US" sz="2000" b="1" dirty="0">
                <a:solidFill>
                  <a:schemeClr val="tx1"/>
                </a:solidFill>
                <a:latin typeface="Calibri" panose="020F0502020204030204" pitchFamily="34" charset="0"/>
                <a:cs typeface="Calibri" panose="020F0502020204030204" pitchFamily="34" charset="0"/>
              </a:rPr>
              <a:t>Question: </a:t>
            </a:r>
            <a:r>
              <a:rPr lang="en-US" sz="2000" dirty="0">
                <a:solidFill>
                  <a:schemeClr val="tx1"/>
                </a:solidFill>
                <a:latin typeface="Calibri" panose="020F0502020204030204" pitchFamily="34" charset="0"/>
                <a:cs typeface="Calibri" panose="020F0502020204030204" pitchFamily="34" charset="0"/>
              </a:rPr>
              <a:t>What was the </a:t>
            </a:r>
            <a:r>
              <a:rPr lang="en-US" sz="2000" b="1" dirty="0">
                <a:solidFill>
                  <a:schemeClr val="tx1"/>
                </a:solidFill>
                <a:latin typeface="Calibri" panose="020F0502020204030204" pitchFamily="34" charset="0"/>
                <a:cs typeface="Calibri" panose="020F0502020204030204" pitchFamily="34" charset="0"/>
              </a:rPr>
              <a:t>most innovative aspect </a:t>
            </a:r>
            <a:r>
              <a:rPr lang="en-US" sz="2000" dirty="0">
                <a:solidFill>
                  <a:schemeClr val="tx1"/>
                </a:solidFill>
                <a:latin typeface="Calibri" panose="020F0502020204030204" pitchFamily="34" charset="0"/>
                <a:cs typeface="Calibri" panose="020F0502020204030204" pitchFamily="34" charset="0"/>
              </a:rPr>
              <a:t>of the project. </a:t>
            </a:r>
          </a:p>
          <a:p>
            <a:pPr marL="45720" indent="0">
              <a:buNone/>
            </a:pPr>
            <a:r>
              <a:rPr lang="en-US" sz="2000" b="1" dirty="0">
                <a:solidFill>
                  <a:schemeClr val="tx1"/>
                </a:solidFill>
                <a:latin typeface="Calibri" panose="020F0502020204030204" pitchFamily="34" charset="0"/>
                <a:cs typeface="Calibri" panose="020F0502020204030204" pitchFamily="34" charset="0"/>
              </a:rPr>
              <a:t>Answer: </a:t>
            </a:r>
          </a:p>
          <a:p>
            <a:pPr marL="388620"/>
            <a:r>
              <a:rPr lang="en-US" sz="2000" b="1" dirty="0">
                <a:solidFill>
                  <a:schemeClr val="tx1"/>
                </a:solidFill>
                <a:latin typeface="Calibri" panose="020F0502020204030204" pitchFamily="34" charset="0"/>
                <a:cs typeface="Calibri" panose="020F0502020204030204" pitchFamily="34" charset="0"/>
              </a:rPr>
              <a:t>Implementing the models in </a:t>
            </a:r>
            <a:r>
              <a:rPr lang="en-US" sz="2000" dirty="0">
                <a:solidFill>
                  <a:schemeClr val="tx1"/>
                </a:solidFill>
                <a:latin typeface="Calibri" panose="020F0502020204030204" pitchFamily="34" charset="0"/>
                <a:cs typeface="Calibri" panose="020F0502020204030204" pitchFamily="34" charset="0"/>
              </a:rPr>
              <a:t>R. The use of over sampling, under sampling techniques such as Smote are down sampling involved a lot of scripting and analysis work which is different to the regular splitting techniques. </a:t>
            </a:r>
          </a:p>
          <a:p>
            <a:pPr marL="388620"/>
            <a:r>
              <a:rPr lang="en-US" sz="2000" b="1" dirty="0">
                <a:solidFill>
                  <a:schemeClr val="tx1"/>
                </a:solidFill>
                <a:latin typeface="Calibri" panose="020F0502020204030204" pitchFamily="34" charset="0"/>
                <a:cs typeface="Calibri" panose="020F0502020204030204" pitchFamily="34" charset="0"/>
              </a:rPr>
              <a:t>Implementation of the Neural network </a:t>
            </a:r>
            <a:r>
              <a:rPr lang="en-US" sz="2000" dirty="0">
                <a:solidFill>
                  <a:schemeClr val="tx1"/>
                </a:solidFill>
                <a:latin typeface="Calibri" panose="020F0502020204030204" pitchFamily="34" charset="0"/>
                <a:cs typeface="Calibri" panose="020F0502020204030204" pitchFamily="34" charset="0"/>
              </a:rPr>
              <a:t>model in Python made great use of the Python resources available. This area was most interesting as I could experiment a lot more with the models and observe the output of the model while in execution mode. In found it more interesting when observing values and parameters. </a:t>
            </a:r>
          </a:p>
          <a:p>
            <a:pPr marL="45720" indent="0">
              <a:buNone/>
            </a:pPr>
            <a:endParaRPr lang="en-US" sz="2000" dirty="0">
              <a:solidFill>
                <a:schemeClr val="tx1"/>
              </a:solidFill>
              <a:latin typeface="Calibri" panose="020F0502020204030204" pitchFamily="34" charset="0"/>
              <a:cs typeface="Calibri" panose="020F0502020204030204" pitchFamily="34" charset="0"/>
            </a:endParaRPr>
          </a:p>
          <a:p>
            <a:pPr marL="45720" indent="0">
              <a:buNone/>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49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269528"/>
            <a:ext cx="9875520" cy="589472"/>
          </a:xfrm>
        </p:spPr>
        <p:txBody>
          <a:bodyPr>
            <a:normAutofit fontScale="90000"/>
          </a:bodyPr>
          <a:lstStyle/>
          <a:p>
            <a:r>
              <a:rPr lang="en-IE" dirty="0">
                <a:latin typeface="Calibri" panose="020F0502020204030204" pitchFamily="34" charset="0"/>
                <a:cs typeface="Calibri" panose="020F0502020204030204" pitchFamily="34" charset="0"/>
              </a:rPr>
              <a:t>Questions and Answers (iii)</a:t>
            </a:r>
          </a:p>
        </p:txBody>
      </p:sp>
      <p:sp>
        <p:nvSpPr>
          <p:cNvPr id="3" name="Content Placeholder 2"/>
          <p:cNvSpPr>
            <a:spLocks noGrp="1"/>
          </p:cNvSpPr>
          <p:nvPr>
            <p:ph idx="1"/>
          </p:nvPr>
        </p:nvSpPr>
        <p:spPr>
          <a:xfrm>
            <a:off x="392502" y="1043796"/>
            <a:ext cx="10545792" cy="5313872"/>
          </a:xfrm>
        </p:spPr>
        <p:txBody>
          <a:bodyPr>
            <a:normAutofit/>
          </a:bodyPr>
          <a:lstStyle/>
          <a:p>
            <a:pPr marL="45720" indent="0">
              <a:buNone/>
            </a:pPr>
            <a:r>
              <a:rPr lang="en-US" sz="2400" b="1" dirty="0">
                <a:solidFill>
                  <a:schemeClr val="tx1"/>
                </a:solidFill>
                <a:latin typeface="Calibri" panose="020F0502020204030204" pitchFamily="34" charset="0"/>
                <a:cs typeface="Calibri" panose="020F0502020204030204" pitchFamily="34" charset="0"/>
              </a:rPr>
              <a:t>Question:  </a:t>
            </a:r>
            <a:r>
              <a:rPr lang="en-US" sz="2400" dirty="0">
                <a:solidFill>
                  <a:schemeClr val="tx1"/>
                </a:solidFill>
                <a:latin typeface="Calibri" panose="020F0502020204030204" pitchFamily="34" charset="0"/>
                <a:cs typeface="Calibri" panose="020F0502020204030204" pitchFamily="34" charset="0"/>
              </a:rPr>
              <a:t>Have my project </a:t>
            </a:r>
            <a:r>
              <a:rPr lang="en-US" sz="2400" b="1" dirty="0">
                <a:solidFill>
                  <a:schemeClr val="tx1"/>
                </a:solidFill>
                <a:latin typeface="Calibri" panose="020F0502020204030204" pitchFamily="34" charset="0"/>
                <a:cs typeface="Calibri" panose="020F0502020204030204" pitchFamily="34" charset="0"/>
              </a:rPr>
              <a:t>Aims and Objectives </a:t>
            </a:r>
            <a:r>
              <a:rPr lang="en-US" sz="2400" dirty="0">
                <a:solidFill>
                  <a:schemeClr val="tx1"/>
                </a:solidFill>
                <a:latin typeface="Calibri" panose="020F0502020204030204" pitchFamily="34" charset="0"/>
                <a:cs typeface="Calibri" panose="020F0502020204030204" pitchFamily="34" charset="0"/>
              </a:rPr>
              <a:t>changed and what impact has this had on the project?</a:t>
            </a:r>
          </a:p>
          <a:p>
            <a:pPr marL="45720" indent="0">
              <a:buNone/>
            </a:pPr>
            <a:r>
              <a:rPr lang="en-US" sz="2400" b="1" dirty="0">
                <a:solidFill>
                  <a:schemeClr val="tx1"/>
                </a:solidFill>
                <a:latin typeface="Calibri" panose="020F0502020204030204" pitchFamily="34" charset="0"/>
                <a:cs typeface="Calibri" panose="020F0502020204030204" pitchFamily="34" charset="0"/>
              </a:rPr>
              <a:t>Answer:</a:t>
            </a:r>
            <a:r>
              <a:rPr lang="en-US" sz="2400" dirty="0">
                <a:solidFill>
                  <a:schemeClr val="tx1"/>
                </a:solidFill>
                <a:latin typeface="Calibri" panose="020F0502020204030204" pitchFamily="34" charset="0"/>
                <a:cs typeface="Calibri" panose="020F0502020204030204" pitchFamily="34" charset="0"/>
              </a:rPr>
              <a:t> </a:t>
            </a:r>
          </a:p>
          <a:p>
            <a:pPr marL="388620"/>
            <a:r>
              <a:rPr lang="en-US" sz="2400" dirty="0">
                <a:solidFill>
                  <a:schemeClr val="tx1"/>
                </a:solidFill>
                <a:latin typeface="Calibri" panose="020F0502020204030204" pitchFamily="34" charset="0"/>
                <a:cs typeface="Calibri" panose="020F0502020204030204" pitchFamily="34" charset="0"/>
              </a:rPr>
              <a:t>The original project proposal intended to look at data relating to Type 1 and Type 2 data internationally and making comparisons from the data between countries. </a:t>
            </a:r>
          </a:p>
          <a:p>
            <a:pPr marL="388620"/>
            <a:r>
              <a:rPr lang="en-US" sz="2400" dirty="0">
                <a:solidFill>
                  <a:schemeClr val="tx1"/>
                </a:solidFill>
                <a:latin typeface="Calibri" panose="020F0502020204030204" pitchFamily="34" charset="0"/>
                <a:cs typeface="Calibri" panose="020F0502020204030204" pitchFamily="34" charset="0"/>
              </a:rPr>
              <a:t>In the final implementation, the project focused more the best models to </a:t>
            </a:r>
            <a:r>
              <a:rPr lang="en-US" sz="2400" dirty="0" err="1">
                <a:solidFill>
                  <a:schemeClr val="tx1"/>
                </a:solidFill>
                <a:latin typeface="Calibri" panose="020F0502020204030204" pitchFamily="34" charset="0"/>
                <a:cs typeface="Calibri" panose="020F0502020204030204" pitchFamily="34" charset="0"/>
              </a:rPr>
              <a:t>analyse</a:t>
            </a:r>
            <a:r>
              <a:rPr lang="en-US" sz="2400" dirty="0">
                <a:solidFill>
                  <a:schemeClr val="tx1"/>
                </a:solidFill>
                <a:latin typeface="Calibri" panose="020F0502020204030204" pitchFamily="34" charset="0"/>
                <a:cs typeface="Calibri" panose="020F0502020204030204" pitchFamily="34" charset="0"/>
              </a:rPr>
              <a:t> the link between diabetes causes and lifestyle data. </a:t>
            </a:r>
          </a:p>
          <a:p>
            <a:pPr marL="388620"/>
            <a:r>
              <a:rPr lang="en-US" sz="2400" dirty="0">
                <a:solidFill>
                  <a:schemeClr val="tx1"/>
                </a:solidFill>
                <a:latin typeface="Calibri" panose="020F0502020204030204" pitchFamily="34" charset="0"/>
                <a:cs typeface="Calibri" panose="020F0502020204030204" pitchFamily="34" charset="0"/>
              </a:rPr>
              <a:t>The final project implementation focused on diabetic data from the US (not international) as this was the best available data for the project objective. </a:t>
            </a:r>
          </a:p>
          <a:p>
            <a:pPr marL="45720" indent="0">
              <a:buNone/>
            </a:pPr>
            <a:r>
              <a:rPr lang="en-US" sz="2400" dirty="0">
                <a:solidFill>
                  <a:schemeClr val="tx1"/>
                </a:solidFill>
                <a:latin typeface="Calibri" panose="020F0502020204030204" pitchFamily="34" charset="0"/>
                <a:cs typeface="Calibri" panose="020F0502020204030204" pitchFamily="34" charset="0"/>
              </a:rPr>
              <a:t>Further analysis of the factors influencing Type 2 diabetes would have been beneficial if extra time was permitted. </a:t>
            </a:r>
          </a:p>
        </p:txBody>
      </p:sp>
    </p:spTree>
    <p:extLst>
      <p:ext uri="{BB962C8B-B14F-4D97-AF65-F5344CB8AC3E}">
        <p14:creationId xmlns:p14="http://schemas.microsoft.com/office/powerpoint/2010/main" val="411675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269528"/>
            <a:ext cx="9875520" cy="589472"/>
          </a:xfrm>
        </p:spPr>
        <p:txBody>
          <a:bodyPr>
            <a:normAutofit fontScale="90000"/>
          </a:bodyPr>
          <a:lstStyle/>
          <a:p>
            <a:r>
              <a:rPr lang="en-IE" dirty="0">
                <a:latin typeface="Calibri" panose="020F0502020204030204" pitchFamily="34" charset="0"/>
                <a:cs typeface="Calibri" panose="020F0502020204030204" pitchFamily="34" charset="0"/>
              </a:rPr>
              <a:t>Questions and Answers (iv) </a:t>
            </a:r>
          </a:p>
        </p:txBody>
      </p:sp>
      <p:sp>
        <p:nvSpPr>
          <p:cNvPr id="3" name="Content Placeholder 2"/>
          <p:cNvSpPr>
            <a:spLocks noGrp="1"/>
          </p:cNvSpPr>
          <p:nvPr>
            <p:ph idx="1"/>
          </p:nvPr>
        </p:nvSpPr>
        <p:spPr>
          <a:xfrm>
            <a:off x="1427672" y="1276708"/>
            <a:ext cx="10545792" cy="4968815"/>
          </a:xfrm>
        </p:spPr>
        <p:txBody>
          <a:bodyPr>
            <a:normAutofit lnSpcReduction="10000"/>
          </a:bodyPr>
          <a:lstStyle/>
          <a:p>
            <a:pPr marL="45720" indent="0">
              <a:buNone/>
            </a:pPr>
            <a:r>
              <a:rPr lang="en-US" sz="2000" b="1" dirty="0">
                <a:solidFill>
                  <a:schemeClr val="tx1"/>
                </a:solidFill>
                <a:latin typeface="Calibri" panose="020F0502020204030204" pitchFamily="34" charset="0"/>
                <a:cs typeface="Calibri" panose="020F0502020204030204" pitchFamily="34" charset="0"/>
              </a:rPr>
              <a:t>Question: </a:t>
            </a:r>
            <a:r>
              <a:rPr lang="en-US" sz="2000" dirty="0">
                <a:solidFill>
                  <a:schemeClr val="tx1"/>
                </a:solidFill>
                <a:latin typeface="Calibri" panose="020F0502020204030204" pitchFamily="34" charset="0"/>
                <a:cs typeface="Calibri" panose="020F0502020204030204" pitchFamily="34" charset="0"/>
              </a:rPr>
              <a:t>Describe the </a:t>
            </a:r>
            <a:r>
              <a:rPr lang="en-US" sz="2000" b="1" dirty="0">
                <a:solidFill>
                  <a:schemeClr val="tx1"/>
                </a:solidFill>
                <a:latin typeface="Calibri" panose="020F0502020204030204" pitchFamily="34" charset="0"/>
                <a:cs typeface="Calibri" panose="020F0502020204030204" pitchFamily="34" charset="0"/>
              </a:rPr>
              <a:t>approach to testing </a:t>
            </a:r>
          </a:p>
          <a:p>
            <a:pPr marL="45720" indent="0">
              <a:buNone/>
            </a:pPr>
            <a:r>
              <a:rPr lang="en-US" sz="2000" b="1" dirty="0">
                <a:solidFill>
                  <a:schemeClr val="tx1"/>
                </a:solidFill>
                <a:latin typeface="Calibri" panose="020F0502020204030204" pitchFamily="34" charset="0"/>
                <a:cs typeface="Calibri" panose="020F0502020204030204" pitchFamily="34" charset="0"/>
              </a:rPr>
              <a:t>Answer:</a:t>
            </a:r>
            <a:r>
              <a:rPr lang="en-US" sz="2000" dirty="0">
                <a:solidFill>
                  <a:schemeClr val="tx1"/>
                </a:solidFill>
                <a:latin typeface="Calibri" panose="020F0502020204030204" pitchFamily="34" charset="0"/>
                <a:cs typeface="Calibri" panose="020F0502020204030204" pitchFamily="34" charset="0"/>
              </a:rPr>
              <a:t> </a:t>
            </a:r>
          </a:p>
          <a:p>
            <a:pPr marL="45720" indent="0">
              <a:buNone/>
            </a:pPr>
            <a:r>
              <a:rPr lang="en-US" sz="2000" dirty="0">
                <a:solidFill>
                  <a:schemeClr val="tx1"/>
                </a:solidFill>
                <a:latin typeface="Calibri" panose="020F0502020204030204" pitchFamily="34" charset="0"/>
                <a:cs typeface="Calibri" panose="020F0502020204030204" pitchFamily="34" charset="0"/>
              </a:rPr>
              <a:t>The testing stage involved the following:</a:t>
            </a:r>
          </a:p>
          <a:p>
            <a:pPr marL="502920" indent="-457200"/>
            <a:r>
              <a:rPr lang="en-US" sz="2000" dirty="0">
                <a:solidFill>
                  <a:schemeClr val="tx1"/>
                </a:solidFill>
                <a:latin typeface="Calibri" panose="020F0502020204030204" pitchFamily="34" charset="0"/>
                <a:cs typeface="Calibri" panose="020F0502020204030204" pitchFamily="34" charset="0"/>
              </a:rPr>
              <a:t>Running the models</a:t>
            </a:r>
          </a:p>
          <a:p>
            <a:pPr marL="502920" indent="-457200"/>
            <a:r>
              <a:rPr lang="en-US" sz="2000" dirty="0">
                <a:solidFill>
                  <a:schemeClr val="tx1"/>
                </a:solidFill>
                <a:latin typeface="Calibri" panose="020F0502020204030204" pitchFamily="34" charset="0"/>
                <a:cs typeface="Calibri" panose="020F0502020204030204" pitchFamily="34" charset="0"/>
              </a:rPr>
              <a:t>Implementing adjustments based on results </a:t>
            </a:r>
          </a:p>
          <a:p>
            <a:pPr marL="902970" lvl="1" indent="-457200"/>
            <a:r>
              <a:rPr lang="en-US" sz="1800" dirty="0">
                <a:solidFill>
                  <a:schemeClr val="tx1"/>
                </a:solidFill>
                <a:latin typeface="Calibri" panose="020F0502020204030204" pitchFamily="34" charset="0"/>
                <a:cs typeface="Calibri" panose="020F0502020204030204" pitchFamily="34" charset="0"/>
              </a:rPr>
              <a:t>Changing up hyperparameters in the functions</a:t>
            </a:r>
          </a:p>
          <a:p>
            <a:pPr marL="902970" lvl="1" indent="-457200"/>
            <a:r>
              <a:rPr lang="en-US" sz="1800" dirty="0">
                <a:solidFill>
                  <a:schemeClr val="tx1"/>
                </a:solidFill>
                <a:latin typeface="Calibri" panose="020F0502020204030204" pitchFamily="34" charset="0"/>
                <a:cs typeface="Calibri" panose="020F0502020204030204" pitchFamily="34" charset="0"/>
              </a:rPr>
              <a:t>Changing how data was presented etc. </a:t>
            </a:r>
          </a:p>
          <a:p>
            <a:pPr marL="502920" indent="-457200"/>
            <a:r>
              <a:rPr lang="en-US" sz="2000" dirty="0">
                <a:solidFill>
                  <a:schemeClr val="tx1"/>
                </a:solidFill>
                <a:latin typeface="Calibri" panose="020F0502020204030204" pitchFamily="34" charset="0"/>
                <a:cs typeface="Calibri" panose="020F0502020204030204" pitchFamily="34" charset="0"/>
              </a:rPr>
              <a:t>Re-running the models </a:t>
            </a:r>
          </a:p>
          <a:p>
            <a:pPr marL="502920" indent="-457200"/>
            <a:r>
              <a:rPr lang="en-US" sz="2000" b="1" dirty="0">
                <a:solidFill>
                  <a:schemeClr val="tx1"/>
                </a:solidFill>
                <a:latin typeface="Calibri" panose="020F0502020204030204" pitchFamily="34" charset="0"/>
                <a:cs typeface="Calibri" panose="020F0502020204030204" pitchFamily="34" charset="0"/>
              </a:rPr>
              <a:t>For Neural networks </a:t>
            </a:r>
          </a:p>
          <a:p>
            <a:pPr marL="902970" lvl="1" indent="-457200"/>
            <a:r>
              <a:rPr lang="en-US" sz="1800" dirty="0">
                <a:solidFill>
                  <a:schemeClr val="tx1"/>
                </a:solidFill>
                <a:latin typeface="Calibri" panose="020F0502020204030204" pitchFamily="34" charset="0"/>
                <a:cs typeface="Calibri" panose="020F0502020204030204" pitchFamily="34" charset="0"/>
              </a:rPr>
              <a:t>Process as above</a:t>
            </a:r>
          </a:p>
          <a:p>
            <a:pPr marL="902970" lvl="1" indent="-457200"/>
            <a:r>
              <a:rPr lang="en-US" sz="1800" dirty="0">
                <a:solidFill>
                  <a:schemeClr val="tx1"/>
                </a:solidFill>
                <a:latin typeface="Calibri" panose="020F0502020204030204" pitchFamily="34" charset="0"/>
                <a:cs typeface="Calibri" panose="020F0502020204030204" pitchFamily="34" charset="0"/>
              </a:rPr>
              <a:t>Tuning the hyperparameters such as batch size and epoch size</a:t>
            </a:r>
          </a:p>
          <a:p>
            <a:pPr marL="902970" lvl="1" indent="-457200"/>
            <a:r>
              <a:rPr lang="en-US" sz="1800" dirty="0">
                <a:solidFill>
                  <a:schemeClr val="tx1"/>
                </a:solidFill>
                <a:latin typeface="Calibri" panose="020F0502020204030204" pitchFamily="34" charset="0"/>
                <a:cs typeface="Calibri" panose="020F0502020204030204" pitchFamily="34" charset="0"/>
              </a:rPr>
              <a:t>Noting output to check how fast the models were running. </a:t>
            </a:r>
          </a:p>
        </p:txBody>
      </p:sp>
    </p:spTree>
    <p:extLst>
      <p:ext uri="{BB962C8B-B14F-4D97-AF65-F5344CB8AC3E}">
        <p14:creationId xmlns:p14="http://schemas.microsoft.com/office/powerpoint/2010/main" val="1124680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02" y="269528"/>
            <a:ext cx="9875520" cy="589472"/>
          </a:xfrm>
        </p:spPr>
        <p:txBody>
          <a:bodyPr>
            <a:normAutofit fontScale="90000"/>
          </a:bodyPr>
          <a:lstStyle/>
          <a:p>
            <a:r>
              <a:rPr lang="en-IE" dirty="0">
                <a:latin typeface="Calibri" panose="020F0502020204030204" pitchFamily="34" charset="0"/>
                <a:cs typeface="Calibri" panose="020F0502020204030204" pitchFamily="34" charset="0"/>
              </a:rPr>
              <a:t>Questions and Answers (v) </a:t>
            </a:r>
          </a:p>
        </p:txBody>
      </p:sp>
      <p:sp>
        <p:nvSpPr>
          <p:cNvPr id="3" name="Content Placeholder 2"/>
          <p:cNvSpPr>
            <a:spLocks noGrp="1"/>
          </p:cNvSpPr>
          <p:nvPr>
            <p:ph idx="1"/>
          </p:nvPr>
        </p:nvSpPr>
        <p:spPr>
          <a:xfrm>
            <a:off x="392502" y="1043796"/>
            <a:ext cx="10545792" cy="5313872"/>
          </a:xfrm>
        </p:spPr>
        <p:txBody>
          <a:bodyPr>
            <a:normAutofit/>
          </a:bodyPr>
          <a:lstStyle/>
          <a:p>
            <a:pPr marL="45720" indent="0">
              <a:buNone/>
            </a:pPr>
            <a:r>
              <a:rPr lang="en-US" sz="2000" b="1" dirty="0">
                <a:solidFill>
                  <a:schemeClr val="tx1"/>
                </a:solidFill>
                <a:latin typeface="Calibri" panose="020F0502020204030204" pitchFamily="34" charset="0"/>
                <a:cs typeface="Calibri" panose="020F0502020204030204" pitchFamily="34" charset="0"/>
              </a:rPr>
              <a:t>Question: </a:t>
            </a:r>
            <a:r>
              <a:rPr lang="en-US" sz="2000" dirty="0">
                <a:solidFill>
                  <a:schemeClr val="tx1"/>
                </a:solidFill>
                <a:latin typeface="Calibri" panose="020F0502020204030204" pitchFamily="34" charset="0"/>
                <a:cs typeface="Calibri" panose="020F0502020204030204" pitchFamily="34" charset="0"/>
              </a:rPr>
              <a:t>What </a:t>
            </a:r>
            <a:r>
              <a:rPr lang="en-US" sz="2000" b="1" dirty="0">
                <a:solidFill>
                  <a:schemeClr val="tx1"/>
                </a:solidFill>
                <a:latin typeface="Calibri" panose="020F0502020204030204" pitchFamily="34" charset="0"/>
                <a:cs typeface="Calibri" panose="020F0502020204030204" pitchFamily="34" charset="0"/>
              </a:rPr>
              <a:t>decisions would I change </a:t>
            </a:r>
            <a:r>
              <a:rPr lang="en-US" sz="2000" dirty="0">
                <a:solidFill>
                  <a:schemeClr val="tx1"/>
                </a:solidFill>
                <a:latin typeface="Calibri" panose="020F0502020204030204" pitchFamily="34" charset="0"/>
                <a:cs typeface="Calibri" panose="020F0502020204030204" pitchFamily="34" charset="0"/>
              </a:rPr>
              <a:t>if doing project again?</a:t>
            </a:r>
          </a:p>
          <a:p>
            <a:pPr marL="45720" indent="0">
              <a:buNone/>
            </a:pPr>
            <a:endParaRPr lang="en-US" sz="2000" dirty="0">
              <a:solidFill>
                <a:schemeClr val="tx1"/>
              </a:solidFill>
              <a:latin typeface="Calibri" panose="020F0502020204030204" pitchFamily="34" charset="0"/>
              <a:cs typeface="Calibri" panose="020F0502020204030204" pitchFamily="34" charset="0"/>
            </a:endParaRPr>
          </a:p>
          <a:p>
            <a:pPr marL="45720" indent="0">
              <a:buNone/>
            </a:pPr>
            <a:r>
              <a:rPr lang="en-US" sz="2000" b="1" dirty="0">
                <a:solidFill>
                  <a:schemeClr val="tx1"/>
                </a:solidFill>
                <a:latin typeface="Calibri" panose="020F0502020204030204" pitchFamily="34" charset="0"/>
                <a:cs typeface="Calibri" panose="020F0502020204030204" pitchFamily="34" charset="0"/>
              </a:rPr>
              <a:t>Answer:</a:t>
            </a:r>
            <a:r>
              <a:rPr lang="en-US" sz="2000" dirty="0">
                <a:solidFill>
                  <a:schemeClr val="tx1"/>
                </a:solidFill>
                <a:latin typeface="Calibri" panose="020F0502020204030204" pitchFamily="34" charset="0"/>
                <a:cs typeface="Calibri" panose="020F0502020204030204" pitchFamily="34" charset="0"/>
              </a:rPr>
              <a:t> </a:t>
            </a:r>
          </a:p>
          <a:p>
            <a:pPr marL="388620"/>
            <a:r>
              <a:rPr lang="en-US" sz="2000" b="1" dirty="0">
                <a:solidFill>
                  <a:schemeClr val="tx1"/>
                </a:solidFill>
                <a:latin typeface="Calibri" panose="020F0502020204030204" pitchFamily="34" charset="0"/>
                <a:cs typeface="Calibri" panose="020F0502020204030204" pitchFamily="34" charset="0"/>
              </a:rPr>
              <a:t>Analysis Techniques changes:</a:t>
            </a:r>
          </a:p>
          <a:p>
            <a:pPr marL="788670" lvl="1"/>
            <a:r>
              <a:rPr lang="en-US" sz="1800" dirty="0">
                <a:solidFill>
                  <a:schemeClr val="tx1"/>
                </a:solidFill>
                <a:latin typeface="Calibri" panose="020F0502020204030204" pitchFamily="34" charset="0"/>
                <a:cs typeface="Calibri" panose="020F0502020204030204" pitchFamily="34" charset="0"/>
              </a:rPr>
              <a:t>I would have carried out more value distributions and chi-square independent tests prior to the machine learning stage. This would help identify whether the features were suitable for certain algorithms like Naive Bayes. </a:t>
            </a:r>
          </a:p>
          <a:p>
            <a:pPr marL="788670" lvl="1"/>
            <a:r>
              <a:rPr lang="en-US" sz="1800" dirty="0">
                <a:solidFill>
                  <a:schemeClr val="tx1"/>
                </a:solidFill>
                <a:latin typeface="Calibri" panose="020F0502020204030204" pitchFamily="34" charset="0"/>
                <a:cs typeface="Calibri" panose="020F0502020204030204" pitchFamily="34" charset="0"/>
              </a:rPr>
              <a:t>I would have tried a different approach incorporating multiple target classes within a feature (e.g. analysis of pre-diabetes data)</a:t>
            </a:r>
          </a:p>
          <a:p>
            <a:pPr marL="788670" lvl="1"/>
            <a:r>
              <a:rPr lang="en-US" sz="1800" dirty="0">
                <a:solidFill>
                  <a:schemeClr val="tx1"/>
                </a:solidFill>
                <a:latin typeface="Calibri" panose="020F0502020204030204" pitchFamily="34" charset="0"/>
                <a:cs typeface="Calibri" panose="020F0502020204030204" pitchFamily="34" charset="0"/>
              </a:rPr>
              <a:t>There were two redundant features which impacted the performance of the Smote models. Deleting the features in the Diabetes Health indicators dataset would have been better. </a:t>
            </a:r>
          </a:p>
          <a:p>
            <a:pPr marL="388620"/>
            <a:r>
              <a:rPr lang="en-US" sz="2000" b="1" dirty="0">
                <a:solidFill>
                  <a:schemeClr val="tx1"/>
                </a:solidFill>
                <a:latin typeface="Calibri" panose="020F0502020204030204" pitchFamily="34" charset="0"/>
                <a:cs typeface="Calibri" panose="020F0502020204030204" pitchFamily="34" charset="0"/>
              </a:rPr>
              <a:t>Data </a:t>
            </a:r>
            <a:r>
              <a:rPr lang="en-US" sz="2000" b="1" dirty="0" err="1">
                <a:solidFill>
                  <a:schemeClr val="tx1"/>
                </a:solidFill>
                <a:latin typeface="Calibri" panose="020F0502020204030204" pitchFamily="34" charset="0"/>
                <a:cs typeface="Calibri" panose="020F0502020204030204" pitchFamily="34" charset="0"/>
              </a:rPr>
              <a:t>analysed</a:t>
            </a:r>
            <a:endParaRPr lang="en-US" sz="2000" b="1" dirty="0">
              <a:solidFill>
                <a:schemeClr val="tx1"/>
              </a:solidFill>
              <a:latin typeface="Calibri" panose="020F0502020204030204" pitchFamily="34" charset="0"/>
              <a:cs typeface="Calibri" panose="020F0502020204030204" pitchFamily="34" charset="0"/>
            </a:endParaRPr>
          </a:p>
          <a:p>
            <a:pPr marL="788670" lvl="1"/>
            <a:r>
              <a:rPr lang="en-US" sz="1800" dirty="0">
                <a:solidFill>
                  <a:schemeClr val="tx1"/>
                </a:solidFill>
                <a:latin typeface="Calibri" panose="020F0502020204030204" pitchFamily="34" charset="0"/>
                <a:cs typeface="Calibri" panose="020F0502020204030204" pitchFamily="34" charset="0"/>
              </a:rPr>
              <a:t>Data on pre-diabetes would have been worth incorporating into the project </a:t>
            </a:r>
          </a:p>
          <a:p>
            <a:pPr marL="45720" indent="0">
              <a:buNone/>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431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53" y="132358"/>
            <a:ext cx="9875520" cy="1356360"/>
          </a:xfrm>
        </p:spPr>
        <p:txBody>
          <a:bodyPr>
            <a:normAutofit/>
          </a:bodyPr>
          <a:lstStyle/>
          <a:p>
            <a:r>
              <a:rPr lang="en-IE" sz="3600" b="1" dirty="0">
                <a:solidFill>
                  <a:schemeClr val="tx1"/>
                </a:solidFill>
                <a:latin typeface="Calibri" panose="020F0502020204030204" pitchFamily="34" charset="0"/>
                <a:cs typeface="Calibri" panose="020F0502020204030204" pitchFamily="34" charset="0"/>
              </a:rPr>
              <a:t>Project Overview</a:t>
            </a:r>
            <a:endParaRPr lang="en-IE"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806" y="1249968"/>
            <a:ext cx="10283823" cy="4986930"/>
          </a:xfrm>
        </p:spPr>
        <p:txBody>
          <a:bodyPr>
            <a:normAutofit/>
          </a:bodyPr>
          <a:lstStyle/>
          <a:p>
            <a:pPr marL="342900" indent="-342900">
              <a:lnSpc>
                <a:spcPct val="120000"/>
              </a:lnSpc>
              <a:spcBef>
                <a:spcPts val="0"/>
              </a:spcBef>
            </a:pPr>
            <a:r>
              <a:rPr lang="en-IE" b="1" dirty="0">
                <a:solidFill>
                  <a:schemeClr val="tx1"/>
                </a:solidFill>
                <a:latin typeface="Calibri" panose="020F0502020204030204" pitchFamily="34" charset="0"/>
                <a:cs typeface="Calibri" panose="020F0502020204030204" pitchFamily="34" charset="0"/>
              </a:rPr>
              <a:t>What is the project? </a:t>
            </a:r>
            <a:r>
              <a:rPr lang="en-IE" sz="1800" dirty="0">
                <a:solidFill>
                  <a:srgbClr val="202124"/>
                </a:solidFill>
                <a:effectLst/>
                <a:latin typeface="Calibri" panose="020F0502020204030204" pitchFamily="34" charset="0"/>
                <a:ea typeface="Calibri" panose="020F0502020204030204" pitchFamily="34" charset="0"/>
              </a:rPr>
              <a:t>The project aims to identify the most suitable model or classifier that could be used to predict the likelihood of someone becoming diabetic based on various data points. A number of classification models were implemented on health, diabetes and lifestyle datasets and a detailed analysis of the results was carried out and conclusions were made. </a:t>
            </a:r>
          </a:p>
          <a:p>
            <a:pPr>
              <a:lnSpc>
                <a:spcPct val="120000"/>
              </a:lnSpc>
              <a:spcBef>
                <a:spcPts val="0"/>
              </a:spcBef>
            </a:pPr>
            <a:r>
              <a:rPr lang="en-IE" b="1" dirty="0">
                <a:solidFill>
                  <a:schemeClr val="tx1"/>
                </a:solidFill>
                <a:latin typeface="Calibri" panose="020F0502020204030204" pitchFamily="34" charset="0"/>
                <a:cs typeface="Calibri" panose="020F0502020204030204" pitchFamily="34" charset="0"/>
              </a:rPr>
              <a:t>What problem does it address? </a:t>
            </a:r>
            <a:r>
              <a:rPr lang="en-GB" dirty="0">
                <a:solidFill>
                  <a:schemeClr val="tx1"/>
                </a:solidFill>
                <a:latin typeface="Calibri" panose="020F0502020204030204" pitchFamily="34" charset="0"/>
                <a:cs typeface="Calibri" panose="020F0502020204030204" pitchFamily="34" charset="0"/>
              </a:rPr>
              <a:t>Diabetes is a medical condition that is characterised by high blood sugar levels. One in ten people around the world are living with diabetes which is one of the top ten leading causes of deaths globally. Healthcare service resources are increasingly stretched to meet the growing demand for services associated with this disease. </a:t>
            </a:r>
            <a:endParaRPr lang="en-IE" b="1" dirty="0">
              <a:solidFill>
                <a:schemeClr val="tx1"/>
              </a:solidFill>
              <a:latin typeface="Calibri" panose="020F0502020204030204" pitchFamily="34" charset="0"/>
              <a:cs typeface="Calibri" panose="020F0502020204030204" pitchFamily="34" charset="0"/>
            </a:endParaRPr>
          </a:p>
          <a:p>
            <a:pPr marL="342900" indent="-342900">
              <a:lnSpc>
                <a:spcPct val="120000"/>
              </a:lnSpc>
              <a:spcBef>
                <a:spcPts val="0"/>
              </a:spcBef>
            </a:pPr>
            <a:r>
              <a:rPr lang="en-IE" b="1" dirty="0">
                <a:solidFill>
                  <a:schemeClr val="tx1"/>
                </a:solidFill>
                <a:latin typeface="Calibri" panose="020F0502020204030204" pitchFamily="34" charset="0"/>
                <a:cs typeface="Calibri" panose="020F0502020204030204" pitchFamily="34" charset="0"/>
              </a:rPr>
              <a:t>Who is it for? </a:t>
            </a:r>
            <a:r>
              <a:rPr lang="en-GB" dirty="0">
                <a:solidFill>
                  <a:schemeClr val="tx1"/>
                </a:solidFill>
                <a:latin typeface="Calibri" panose="020F0502020204030204" pitchFamily="34" charset="0"/>
                <a:cs typeface="Calibri" panose="020F0502020204030204" pitchFamily="34" charset="0"/>
              </a:rPr>
              <a:t>My</a:t>
            </a:r>
            <a:r>
              <a:rPr lang="en-IE" dirty="0">
                <a:solidFill>
                  <a:srgbClr val="202124"/>
                </a:solidFill>
                <a:latin typeface="Calibri" panose="020F0502020204030204" pitchFamily="34" charset="0"/>
                <a:ea typeface="Calibri" panose="020F0502020204030204" pitchFamily="34" charset="0"/>
              </a:rPr>
              <a:t> project help examine how diabetes can be controlled by analysing and understanding risk factors associated with the disease. This data </a:t>
            </a:r>
            <a:r>
              <a:rPr lang="en-GB" dirty="0">
                <a:solidFill>
                  <a:schemeClr val="tx1"/>
                </a:solidFill>
                <a:latin typeface="Calibri" panose="020F0502020204030204" pitchFamily="34" charset="0"/>
                <a:cs typeface="Calibri" panose="020F0502020204030204" pitchFamily="34" charset="0"/>
              </a:rPr>
              <a:t>could be useful for policy makers and health providers in better understanding the links between diabetes and it’s causes to shape healthcare services in this area.</a:t>
            </a:r>
          </a:p>
          <a:p>
            <a:pPr>
              <a:lnSpc>
                <a:spcPct val="120000"/>
              </a:lnSpc>
              <a:spcBef>
                <a:spcPts val="0"/>
              </a:spcBef>
            </a:pPr>
            <a:r>
              <a:rPr lang="en-IE" b="1" dirty="0">
                <a:solidFill>
                  <a:schemeClr val="tx1"/>
                </a:solidFill>
                <a:latin typeface="Calibri" panose="020F0502020204030204" pitchFamily="34" charset="0"/>
                <a:cs typeface="Calibri" panose="020F0502020204030204" pitchFamily="34" charset="0"/>
              </a:rPr>
              <a:t>How is it different? </a:t>
            </a:r>
            <a:r>
              <a:rPr lang="en-IE" dirty="0">
                <a:solidFill>
                  <a:schemeClr val="tx1"/>
                </a:solidFill>
                <a:latin typeface="Calibri" panose="020F0502020204030204" pitchFamily="34" charset="0"/>
                <a:cs typeface="Calibri" panose="020F0502020204030204" pitchFamily="34" charset="0"/>
              </a:rPr>
              <a:t>The project focuses on the performance of a different combination of models and brings together different datasets to those used by other published research in the area of diabetes. </a:t>
            </a:r>
            <a:endParaRPr lang="en-IE" dirty="0"/>
          </a:p>
          <a:p>
            <a:endParaRPr lang="en-IE" dirty="0"/>
          </a:p>
        </p:txBody>
      </p:sp>
    </p:spTree>
    <p:extLst>
      <p:ext uri="{BB962C8B-B14F-4D97-AF65-F5344CB8AC3E}">
        <p14:creationId xmlns:p14="http://schemas.microsoft.com/office/powerpoint/2010/main" val="413231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2B74-F221-C6A3-DF31-D14644014E18}"/>
              </a:ext>
            </a:extLst>
          </p:cNvPr>
          <p:cNvSpPr>
            <a:spLocks noGrp="1"/>
          </p:cNvSpPr>
          <p:nvPr>
            <p:ph type="title"/>
          </p:nvPr>
        </p:nvSpPr>
        <p:spPr>
          <a:xfrm>
            <a:off x="332278" y="238664"/>
            <a:ext cx="8596668" cy="684362"/>
          </a:xfrm>
        </p:spPr>
        <p:txBody>
          <a:bodyPr/>
          <a:lstStyle/>
          <a:p>
            <a:r>
              <a:rPr lang="en-IE" dirty="0"/>
              <a:t>Poster</a:t>
            </a:r>
          </a:p>
        </p:txBody>
      </p:sp>
      <p:pic>
        <p:nvPicPr>
          <p:cNvPr id="5" name="Picture 4">
            <a:extLst>
              <a:ext uri="{FF2B5EF4-FFF2-40B4-BE49-F238E27FC236}">
                <a16:creationId xmlns:a16="http://schemas.microsoft.com/office/drawing/2014/main" id="{E24F712F-0874-C7BE-ACA4-5033AC900D31}"/>
              </a:ext>
            </a:extLst>
          </p:cNvPr>
          <p:cNvPicPr>
            <a:picLocks noChangeAspect="1"/>
          </p:cNvPicPr>
          <p:nvPr/>
        </p:nvPicPr>
        <p:blipFill>
          <a:blip r:embed="rId2"/>
          <a:stretch>
            <a:fillRect/>
          </a:stretch>
        </p:blipFill>
        <p:spPr>
          <a:xfrm>
            <a:off x="979798" y="923026"/>
            <a:ext cx="4124901" cy="578248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35453CF-4703-08C4-4877-C38EECE12F27}"/>
              </a:ext>
            </a:extLst>
          </p:cNvPr>
          <p:cNvPicPr>
            <a:picLocks noChangeAspect="1"/>
          </p:cNvPicPr>
          <p:nvPr/>
        </p:nvPicPr>
        <p:blipFill>
          <a:blip r:embed="rId3"/>
          <a:stretch>
            <a:fillRect/>
          </a:stretch>
        </p:blipFill>
        <p:spPr>
          <a:xfrm>
            <a:off x="5053735" y="923026"/>
            <a:ext cx="4071461" cy="5782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43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4C91-E620-9DCB-81B4-AB7D9C626CEB}"/>
              </a:ext>
            </a:extLst>
          </p:cNvPr>
          <p:cNvSpPr>
            <a:spLocks noGrp="1"/>
          </p:cNvSpPr>
          <p:nvPr>
            <p:ph type="title"/>
          </p:nvPr>
        </p:nvSpPr>
        <p:spPr/>
        <p:txBody>
          <a:bodyPr/>
          <a:lstStyle/>
          <a:p>
            <a:r>
              <a:rPr lang="en-IE" dirty="0">
                <a:solidFill>
                  <a:schemeClr val="tx1"/>
                </a:solidFill>
              </a:rPr>
              <a:t>Project Aims</a:t>
            </a:r>
          </a:p>
        </p:txBody>
      </p:sp>
      <p:sp>
        <p:nvSpPr>
          <p:cNvPr id="3" name="Content Placeholder 2">
            <a:extLst>
              <a:ext uri="{FF2B5EF4-FFF2-40B4-BE49-F238E27FC236}">
                <a16:creationId xmlns:a16="http://schemas.microsoft.com/office/drawing/2014/main" id="{F28BBB66-4EB0-7760-652E-23486625019B}"/>
              </a:ext>
            </a:extLst>
          </p:cNvPr>
          <p:cNvSpPr>
            <a:spLocks noGrp="1"/>
          </p:cNvSpPr>
          <p:nvPr>
            <p:ph idx="1"/>
          </p:nvPr>
        </p:nvSpPr>
        <p:spPr/>
        <p:txBody>
          <a:bodyPr/>
          <a:lstStyle/>
          <a:p>
            <a:r>
              <a:rPr lang="en-GB" dirty="0"/>
              <a:t>The project aims included: </a:t>
            </a:r>
          </a:p>
          <a:p>
            <a:pPr lvl="1"/>
            <a:r>
              <a:rPr lang="en-GB" dirty="0"/>
              <a:t>Exploring appropriate classification models to determine what model is best for predicting the output of someone being diabetic.</a:t>
            </a:r>
          </a:p>
          <a:p>
            <a:pPr lvl="1"/>
            <a:r>
              <a:rPr lang="en-GB" dirty="0"/>
              <a:t>Exploring what are the factors that would most influence this outcome.</a:t>
            </a:r>
          </a:p>
          <a:p>
            <a:pPr lvl="1"/>
            <a:r>
              <a:rPr lang="en-GB" dirty="0"/>
              <a:t>To use suitable statistical analysis to help us understand the importance of various lifestyle and other related data features and their correlations. </a:t>
            </a:r>
          </a:p>
          <a:p>
            <a:pPr lvl="1"/>
            <a:endParaRPr lang="en-GB" dirty="0"/>
          </a:p>
          <a:p>
            <a:r>
              <a:rPr lang="en-GB" b="1" dirty="0"/>
              <a:t>Research question for this project wa</a:t>
            </a:r>
            <a:r>
              <a:rPr lang="en-GB" dirty="0"/>
              <a:t>s: </a:t>
            </a:r>
          </a:p>
          <a:p>
            <a:pPr marL="0" indent="0" algn="ctr">
              <a:buNone/>
            </a:pPr>
            <a:r>
              <a:rPr lang="en-GB" i="1" dirty="0">
                <a:solidFill>
                  <a:schemeClr val="accent2">
                    <a:lumMod val="75000"/>
                  </a:schemeClr>
                </a:solidFill>
              </a:rPr>
              <a:t>“Given relevant data and the application of classifiers on that data, what is the likelihood of someone being diagnosed as a diabetic?”.</a:t>
            </a:r>
          </a:p>
          <a:p>
            <a:endParaRPr lang="en-IE" dirty="0"/>
          </a:p>
        </p:txBody>
      </p:sp>
      <p:pic>
        <p:nvPicPr>
          <p:cNvPr id="5" name="Picture 4" descr="An arrow hitting a bull's eye target">
            <a:extLst>
              <a:ext uri="{FF2B5EF4-FFF2-40B4-BE49-F238E27FC236}">
                <a16:creationId xmlns:a16="http://schemas.microsoft.com/office/drawing/2014/main" id="{ABC23F6B-2CC7-C4B9-112F-CC3318768A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7800" y="394855"/>
            <a:ext cx="1990436" cy="1990436"/>
          </a:xfrm>
          <a:prstGeom prst="rect">
            <a:avLst/>
          </a:prstGeom>
        </p:spPr>
      </p:pic>
    </p:spTree>
    <p:extLst>
      <p:ext uri="{BB962C8B-B14F-4D97-AF65-F5344CB8AC3E}">
        <p14:creationId xmlns:p14="http://schemas.microsoft.com/office/powerpoint/2010/main" val="345595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307675"/>
            <a:ext cx="9875520" cy="831011"/>
          </a:xfrm>
        </p:spPr>
        <p:txBody>
          <a:bodyPr>
            <a:normAutofit/>
          </a:bodyPr>
          <a:lstStyle/>
          <a:p>
            <a:r>
              <a:rPr lang="en-IE" sz="3600" dirty="0">
                <a:solidFill>
                  <a:schemeClr val="tx1"/>
                </a:solidFill>
                <a:latin typeface="Calibri" panose="020F0502020204030204" pitchFamily="34" charset="0"/>
                <a:cs typeface="Calibri" panose="020F0502020204030204" pitchFamily="34" charset="0"/>
              </a:rPr>
              <a:t>Technologies Used</a:t>
            </a:r>
          </a:p>
        </p:txBody>
      </p:sp>
      <p:sp>
        <p:nvSpPr>
          <p:cNvPr id="3" name="Content Placeholder 2"/>
          <p:cNvSpPr>
            <a:spLocks noGrp="1"/>
          </p:cNvSpPr>
          <p:nvPr>
            <p:ph idx="1"/>
          </p:nvPr>
        </p:nvSpPr>
        <p:spPr>
          <a:xfrm>
            <a:off x="579709" y="2290975"/>
            <a:ext cx="10283823" cy="4259350"/>
          </a:xfrm>
        </p:spPr>
        <p:txBody>
          <a:bodyPr>
            <a:normAutofit/>
          </a:bodyPr>
          <a:lstStyle/>
          <a:p>
            <a:r>
              <a:rPr lang="en-GB" b="1" dirty="0"/>
              <a:t>Coding platforms </a:t>
            </a:r>
            <a:r>
              <a:rPr lang="en-GB" dirty="0">
                <a:solidFill>
                  <a:schemeClr val="tx1"/>
                </a:solidFill>
              </a:rPr>
              <a:t>used:</a:t>
            </a:r>
          </a:p>
          <a:p>
            <a:pPr lvl="1"/>
            <a:r>
              <a:rPr lang="en-GB" sz="1500" b="1" dirty="0" err="1">
                <a:solidFill>
                  <a:schemeClr val="tx1"/>
                </a:solidFill>
              </a:rPr>
              <a:t>PowerBI</a:t>
            </a:r>
            <a:r>
              <a:rPr lang="en-GB" sz="1500" dirty="0"/>
              <a:t> was selected because I had prior experience using it in my internship. It was used initially to carry out some visualisation analysis of my chosen datasets.  This helped me understand specific statistical details such as correlations among features and identify patterns amongst features. </a:t>
            </a:r>
          </a:p>
          <a:p>
            <a:pPr lvl="1"/>
            <a:r>
              <a:rPr lang="en-GB" sz="1500" b="1" dirty="0" err="1">
                <a:solidFill>
                  <a:schemeClr val="tx1"/>
                </a:solidFill>
              </a:rPr>
              <a:t>Jupyter</a:t>
            </a:r>
            <a:r>
              <a:rPr lang="en-GB" sz="1500" b="1" dirty="0">
                <a:solidFill>
                  <a:schemeClr val="tx1"/>
                </a:solidFill>
              </a:rPr>
              <a:t> notebook </a:t>
            </a:r>
            <a:r>
              <a:rPr lang="en-GB" sz="1500" dirty="0"/>
              <a:t>was selected for </a:t>
            </a:r>
            <a:r>
              <a:rPr lang="en-GB" sz="1500" dirty="0">
                <a:solidFill>
                  <a:schemeClr val="tx1"/>
                </a:solidFill>
              </a:rPr>
              <a:t>Python programming </a:t>
            </a:r>
            <a:r>
              <a:rPr lang="en-GB" sz="1500" dirty="0"/>
              <a:t>and the implementation of </a:t>
            </a:r>
            <a:r>
              <a:rPr lang="en-GB" sz="1500" dirty="0">
                <a:solidFill>
                  <a:schemeClr val="tx1"/>
                </a:solidFill>
              </a:rPr>
              <a:t>Neural Network models</a:t>
            </a:r>
            <a:r>
              <a:rPr lang="en-GB" sz="1500" dirty="0"/>
              <a:t>. </a:t>
            </a:r>
          </a:p>
          <a:p>
            <a:pPr lvl="1"/>
            <a:r>
              <a:rPr lang="en-GB" sz="1500" b="1" dirty="0">
                <a:solidFill>
                  <a:schemeClr val="tx1"/>
                </a:solidFill>
              </a:rPr>
              <a:t>RStudio</a:t>
            </a:r>
            <a:r>
              <a:rPr lang="en-GB" sz="1500" dirty="0"/>
              <a:t> was selected as I used this tool a lot during my internship. It was used to:</a:t>
            </a:r>
          </a:p>
          <a:p>
            <a:pPr lvl="2"/>
            <a:r>
              <a:rPr lang="en-GB" sz="1300" dirty="0"/>
              <a:t>Carry out statistical analysis of the datasets during the earlier parts of the project at the data exploration stage. </a:t>
            </a:r>
          </a:p>
          <a:p>
            <a:pPr lvl="2"/>
            <a:r>
              <a:rPr lang="en-GB" sz="1300" dirty="0"/>
              <a:t>Used to implement four different types of classification models. </a:t>
            </a:r>
          </a:p>
          <a:p>
            <a:pPr lvl="2"/>
            <a:r>
              <a:rPr lang="en-GB" sz="1300" dirty="0"/>
              <a:t>Neural Network models were not carried out in R as python had more resources available for this task. </a:t>
            </a:r>
          </a:p>
          <a:p>
            <a:pPr lvl="1"/>
            <a:r>
              <a:rPr lang="en-GB" sz="1500" dirty="0"/>
              <a:t>There are other web based tools such as </a:t>
            </a:r>
            <a:r>
              <a:rPr lang="en-GB" sz="1500" dirty="0">
                <a:solidFill>
                  <a:schemeClr val="tx1"/>
                </a:solidFill>
              </a:rPr>
              <a:t>Google Collab </a:t>
            </a:r>
            <a:r>
              <a:rPr lang="en-GB" sz="1500" dirty="0"/>
              <a:t>which were also explored </a:t>
            </a:r>
          </a:p>
          <a:p>
            <a:pPr marL="0" indent="0">
              <a:buNone/>
            </a:pPr>
            <a:endParaRPr lang="en-IE" dirty="0"/>
          </a:p>
        </p:txBody>
      </p:sp>
      <p:pic>
        <p:nvPicPr>
          <p:cNvPr id="4" name="Picture 3">
            <a:extLst>
              <a:ext uri="{FF2B5EF4-FFF2-40B4-BE49-F238E27FC236}">
                <a16:creationId xmlns:a16="http://schemas.microsoft.com/office/drawing/2014/main" id="{E0F45C4E-3023-2D32-870F-DA206A6C9DEF}"/>
              </a:ext>
            </a:extLst>
          </p:cNvPr>
          <p:cNvPicPr>
            <a:picLocks noChangeAspect="1"/>
          </p:cNvPicPr>
          <p:nvPr/>
        </p:nvPicPr>
        <p:blipFill>
          <a:blip r:embed="rId2"/>
          <a:stretch>
            <a:fillRect/>
          </a:stretch>
        </p:blipFill>
        <p:spPr>
          <a:xfrm>
            <a:off x="7829973" y="446776"/>
            <a:ext cx="3057525" cy="1714500"/>
          </a:xfrm>
          <a:prstGeom prst="rect">
            <a:avLst/>
          </a:prstGeom>
        </p:spPr>
      </p:pic>
    </p:spTree>
    <p:extLst>
      <p:ext uri="{BB962C8B-B14F-4D97-AF65-F5344CB8AC3E}">
        <p14:creationId xmlns:p14="http://schemas.microsoft.com/office/powerpoint/2010/main" val="164842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D395-F98A-58E6-B1AB-B16CF6C25BEE}"/>
              </a:ext>
            </a:extLst>
          </p:cNvPr>
          <p:cNvSpPr>
            <a:spLocks noGrp="1"/>
          </p:cNvSpPr>
          <p:nvPr>
            <p:ph type="title"/>
          </p:nvPr>
        </p:nvSpPr>
        <p:spPr>
          <a:xfrm>
            <a:off x="478926" y="281796"/>
            <a:ext cx="8596668" cy="1320800"/>
          </a:xfrm>
        </p:spPr>
        <p:txBody>
          <a:bodyPr/>
          <a:lstStyle/>
          <a:p>
            <a:r>
              <a:rPr lang="en-IE" dirty="0">
                <a:solidFill>
                  <a:schemeClr val="tx1"/>
                </a:solidFill>
              </a:rPr>
              <a:t>Datasets used</a:t>
            </a:r>
          </a:p>
        </p:txBody>
      </p:sp>
      <p:sp>
        <p:nvSpPr>
          <p:cNvPr id="3" name="Content Placeholder 2">
            <a:extLst>
              <a:ext uri="{FF2B5EF4-FFF2-40B4-BE49-F238E27FC236}">
                <a16:creationId xmlns:a16="http://schemas.microsoft.com/office/drawing/2014/main" id="{91D880BA-7F4C-119B-6D63-3D88EA44D389}"/>
              </a:ext>
            </a:extLst>
          </p:cNvPr>
          <p:cNvSpPr>
            <a:spLocks noGrp="1"/>
          </p:cNvSpPr>
          <p:nvPr>
            <p:ph idx="1"/>
          </p:nvPr>
        </p:nvSpPr>
        <p:spPr/>
        <p:txBody>
          <a:bodyPr>
            <a:normAutofit/>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I sourced the following datasets from Kaggle.  </a:t>
            </a: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t>
            </a:r>
            <a:r>
              <a:rPr lang="en-IE" sz="1800" b="1" dirty="0">
                <a:effectLst/>
                <a:latin typeface="Calibri" panose="020F0502020204030204" pitchFamily="34" charset="0"/>
                <a:ea typeface="Calibri" panose="020F0502020204030204" pitchFamily="34" charset="0"/>
                <a:cs typeface="Times New Roman" panose="02020603050405020304" pitchFamily="18" charset="0"/>
              </a:rPr>
              <a:t>’10 Years Diabetes Dataset’</a:t>
            </a:r>
            <a:r>
              <a:rPr lang="en-IE" sz="1800" dirty="0">
                <a:effectLst/>
                <a:latin typeface="Calibri" panose="020F0502020204030204" pitchFamily="34" charset="0"/>
                <a:ea typeface="Calibri" panose="020F0502020204030204" pitchFamily="34" charset="0"/>
                <a:cs typeface="Times New Roman" panose="02020603050405020304" pitchFamily="18" charset="0"/>
              </a:rPr>
              <a:t> representing 10 Years (1999-2008) of clinical care sourced at 130 US hospitals and integrated delivery networks. It had over fifty features representing patient and hospital outcomes. </a:t>
            </a: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t>
            </a:r>
            <a:r>
              <a:rPr lang="en-IE" sz="1800" b="1" dirty="0">
                <a:effectLst/>
                <a:latin typeface="Calibri" panose="020F0502020204030204" pitchFamily="34" charset="0"/>
                <a:ea typeface="Calibri" panose="020F0502020204030204" pitchFamily="34" charset="0"/>
                <a:cs typeface="Times New Roman" panose="02020603050405020304" pitchFamily="18" charset="0"/>
              </a:rPr>
              <a:t>Diabetes Health Indicators” </a:t>
            </a:r>
            <a:r>
              <a:rPr lang="en-IE" sz="1800" dirty="0">
                <a:effectLst/>
                <a:latin typeface="Calibri" panose="020F0502020204030204" pitchFamily="34" charset="0"/>
                <a:ea typeface="Calibri" panose="020F0502020204030204" pitchFamily="34" charset="0"/>
                <a:cs typeface="Times New Roman" panose="02020603050405020304" pitchFamily="18" charset="0"/>
              </a:rPr>
              <a:t>dataset containing data about risk factors for diabetes also over a 10 year period including information about whether someone is diabetic. </a:t>
            </a:r>
          </a:p>
          <a:p>
            <a:endParaRPr lang="en-IE" dirty="0"/>
          </a:p>
        </p:txBody>
      </p:sp>
      <p:sp>
        <p:nvSpPr>
          <p:cNvPr id="4" name="Content Placeholder 2">
            <a:extLst>
              <a:ext uri="{FF2B5EF4-FFF2-40B4-BE49-F238E27FC236}">
                <a16:creationId xmlns:a16="http://schemas.microsoft.com/office/drawing/2014/main" id="{684D5485-1721-2D3A-8294-3780E56DFD90}"/>
              </a:ext>
            </a:extLst>
          </p:cNvPr>
          <p:cNvSpPr txBox="1">
            <a:spLocks/>
          </p:cNvSpPr>
          <p:nvPr/>
        </p:nvSpPr>
        <p:spPr>
          <a:xfrm>
            <a:off x="677334" y="5017697"/>
            <a:ext cx="9720056" cy="615353"/>
          </a:xfrm>
          <a:prstGeom prst="rect">
            <a:avLst/>
          </a:prstGeom>
          <a:solidFill>
            <a:schemeClr val="accent1">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E" b="1" dirty="0">
                <a:latin typeface="Calibri" panose="020F0502020204030204" pitchFamily="34" charset="0"/>
                <a:ea typeface="Calibri" panose="020F0502020204030204" pitchFamily="34" charset="0"/>
                <a:cs typeface="Times New Roman" panose="02020603050405020304" pitchFamily="18" charset="0"/>
              </a:rPr>
              <a:t>Project methodology: </a:t>
            </a:r>
            <a:r>
              <a:rPr lang="en-IE" dirty="0">
                <a:latin typeface="Calibri" panose="020F0502020204030204" pitchFamily="34" charset="0"/>
                <a:ea typeface="Calibri" panose="020F0502020204030204" pitchFamily="34" charset="0"/>
                <a:cs typeface="Times New Roman" panose="02020603050405020304" pitchFamily="18" charset="0"/>
              </a:rPr>
              <a:t>The project was implemented using the CRISP-DM methodology as I felt this was most suitable based on my experience from the internship and other projects. </a:t>
            </a:r>
          </a:p>
          <a:p>
            <a:pPr marL="914400" lvl="2" indent="0">
              <a:buNone/>
            </a:pPr>
            <a:endParaRPr lang="en-IE"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E" dirty="0"/>
          </a:p>
          <a:p>
            <a:endParaRPr lang="en-IE" dirty="0"/>
          </a:p>
        </p:txBody>
      </p:sp>
    </p:spTree>
    <p:extLst>
      <p:ext uri="{BB962C8B-B14F-4D97-AF65-F5344CB8AC3E}">
        <p14:creationId xmlns:p14="http://schemas.microsoft.com/office/powerpoint/2010/main" val="39942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307675"/>
            <a:ext cx="9875520" cy="831011"/>
          </a:xfrm>
        </p:spPr>
        <p:txBody>
          <a:bodyPr>
            <a:normAutofit/>
          </a:bodyPr>
          <a:lstStyle/>
          <a:p>
            <a:r>
              <a:rPr lang="en-IE" sz="3600" b="1" dirty="0">
                <a:solidFill>
                  <a:schemeClr val="tx1"/>
                </a:solidFill>
                <a:latin typeface="Calibri" panose="020F0502020204030204" pitchFamily="34" charset="0"/>
                <a:cs typeface="Calibri" panose="020F0502020204030204" pitchFamily="34" charset="0"/>
              </a:rPr>
              <a:t>Data analysis techniques</a:t>
            </a:r>
            <a:endParaRPr lang="en-IE"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9004" y="1561380"/>
            <a:ext cx="8531526" cy="5187353"/>
          </a:xfrm>
        </p:spPr>
        <p:txBody>
          <a:bodyPr>
            <a:normAutofit/>
          </a:bodyPr>
          <a:lstStyle/>
          <a:p>
            <a:pPr lvl="1"/>
            <a:r>
              <a:rPr lang="en-IE" dirty="0">
                <a:solidFill>
                  <a:schemeClr val="tx1"/>
                </a:solidFill>
                <a:latin typeface="Calibri" panose="020F0502020204030204" pitchFamily="34" charset="0"/>
                <a:cs typeface="Calibri" panose="020F0502020204030204" pitchFamily="34" charset="0"/>
              </a:rPr>
              <a:t>Exploratory Analysis included: </a:t>
            </a:r>
          </a:p>
          <a:p>
            <a:pPr lvl="2"/>
            <a:r>
              <a:rPr lang="en-IE" sz="1600" b="1" dirty="0" err="1">
                <a:effectLst/>
                <a:latin typeface="Calibri" panose="020F0502020204030204" pitchFamily="34" charset="0"/>
                <a:ea typeface="Calibri" panose="020F0502020204030204" pitchFamily="34" charset="0"/>
                <a:cs typeface="Times New Roman" panose="02020603050405020304" pitchFamily="18" charset="0"/>
              </a:rPr>
              <a:t>PowerBI</a:t>
            </a:r>
            <a:r>
              <a:rPr lang="en-IE" sz="1600" b="1" dirty="0">
                <a:effectLst/>
                <a:latin typeface="Calibri" panose="020F0502020204030204" pitchFamily="34" charset="0"/>
                <a:ea typeface="Calibri" panose="020F0502020204030204" pitchFamily="34" charset="0"/>
                <a:cs typeface="Times New Roman" panose="02020603050405020304" pitchFamily="18" charset="0"/>
              </a:rPr>
              <a:t> visualisation</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Histogram Analysis </a:t>
            </a:r>
          </a:p>
          <a:p>
            <a:pPr lvl="2"/>
            <a:r>
              <a:rPr lang="en-IE" sz="1600" b="1" dirty="0">
                <a:latin typeface="Calibri" panose="020F0502020204030204" pitchFamily="34" charset="0"/>
                <a:ea typeface="Calibri" panose="020F0502020204030204" pitchFamily="34" charset="0"/>
                <a:cs typeface="Times New Roman" panose="02020603050405020304" pitchFamily="18" charset="0"/>
              </a:rPr>
              <a:t>C</a:t>
            </a:r>
            <a:r>
              <a:rPr lang="en-IE" sz="1600" b="1" dirty="0">
                <a:effectLst/>
                <a:latin typeface="Calibri" panose="020F0502020204030204" pitchFamily="34" charset="0"/>
                <a:ea typeface="Calibri" panose="020F0502020204030204" pitchFamily="34" charset="0"/>
                <a:cs typeface="Times New Roman" panose="02020603050405020304" pitchFamily="18" charset="0"/>
              </a:rPr>
              <a:t>orrelation analysis</a:t>
            </a:r>
            <a:r>
              <a:rPr lang="en-IE" sz="1600"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n-IE" sz="1600" b="1" dirty="0">
                <a:effectLst/>
                <a:latin typeface="Calibri" panose="020F0502020204030204" pitchFamily="34" charset="0"/>
                <a:ea typeface="Calibri" panose="020F0502020204030204" pitchFamily="34" charset="0"/>
                <a:cs typeface="Times New Roman" panose="02020603050405020304" pitchFamily="18" charset="0"/>
              </a:rPr>
              <a:t>Statistical analysis</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Mean and standard deviation analysis</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Frequency analysis</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Pearson Chi-Squared test</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Student T Tests</a:t>
            </a:r>
          </a:p>
          <a:p>
            <a:pPr lvl="3"/>
            <a:r>
              <a:rPr lang="en-IE" sz="1600" b="1" dirty="0">
                <a:effectLst/>
                <a:latin typeface="Calibri" panose="020F0502020204030204" pitchFamily="34" charset="0"/>
                <a:ea typeface="Calibri" panose="020F0502020204030204" pitchFamily="34" charset="0"/>
                <a:cs typeface="Times New Roman" panose="02020603050405020304" pitchFamily="18" charset="0"/>
              </a:rPr>
              <a:t>Non-parametric tests</a:t>
            </a:r>
          </a:p>
          <a:p>
            <a:pPr lvl="3"/>
            <a:r>
              <a:rPr lang="en-IE" sz="1600" b="1" dirty="0">
                <a:effectLst/>
                <a:latin typeface="Calibri" panose="020F0502020204030204" pitchFamily="34" charset="0"/>
                <a:ea typeface="Calibri" panose="020F0502020204030204" pitchFamily="34" charset="0"/>
                <a:cs typeface="Times New Roman" panose="02020603050405020304" pitchFamily="18" charset="0"/>
              </a:rPr>
              <a:t>Cohens Kappa Score</a:t>
            </a:r>
          </a:p>
          <a:p>
            <a:pPr lvl="2"/>
            <a:r>
              <a:rPr lang="en-IE" sz="1600" b="1" dirty="0">
                <a:latin typeface="Calibri" panose="020F0502020204030204" pitchFamily="34" charset="0"/>
                <a:ea typeface="Calibri" panose="020F0502020204030204" pitchFamily="34" charset="0"/>
                <a:cs typeface="Times New Roman" panose="02020603050405020304" pitchFamily="18" charset="0"/>
              </a:rPr>
              <a:t>Imputation</a:t>
            </a:r>
          </a:p>
          <a:p>
            <a:pPr lvl="3"/>
            <a:r>
              <a:rPr lang="en-IE" sz="1600" b="1" dirty="0">
                <a:latin typeface="Calibri" panose="020F0502020204030204" pitchFamily="34" charset="0"/>
                <a:ea typeface="Calibri" panose="020F0502020204030204" pitchFamily="34" charset="0"/>
                <a:cs typeface="Times New Roman" panose="02020603050405020304" pitchFamily="18" charset="0"/>
              </a:rPr>
              <a:t>M</a:t>
            </a:r>
            <a:r>
              <a:rPr lang="en-IE" sz="1600" b="1" dirty="0">
                <a:effectLst/>
                <a:latin typeface="Calibri" panose="020F0502020204030204" pitchFamily="34" charset="0"/>
                <a:ea typeface="Calibri" panose="020F0502020204030204" pitchFamily="34" charset="0"/>
                <a:cs typeface="Times New Roman" panose="02020603050405020304" pitchFamily="18" charset="0"/>
              </a:rPr>
              <a:t>ice</a:t>
            </a:r>
          </a:p>
          <a:p>
            <a:pPr lvl="3"/>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IE" dirty="0"/>
          </a:p>
          <a:p>
            <a:endParaRPr lang="en-IE" sz="1600" dirty="0"/>
          </a:p>
        </p:txBody>
      </p:sp>
    </p:spTree>
    <p:extLst>
      <p:ext uri="{BB962C8B-B14F-4D97-AF65-F5344CB8AC3E}">
        <p14:creationId xmlns:p14="http://schemas.microsoft.com/office/powerpoint/2010/main" val="412229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307675"/>
            <a:ext cx="9875520" cy="831011"/>
          </a:xfrm>
        </p:spPr>
        <p:txBody>
          <a:bodyPr>
            <a:normAutofit/>
          </a:bodyPr>
          <a:lstStyle/>
          <a:p>
            <a:r>
              <a:rPr lang="en-IE" sz="3600" b="1" dirty="0">
                <a:solidFill>
                  <a:schemeClr val="tx1"/>
                </a:solidFill>
                <a:latin typeface="Calibri" panose="020F0502020204030204" pitchFamily="34" charset="0"/>
                <a:cs typeface="Calibri" panose="020F0502020204030204" pitchFamily="34" charset="0"/>
              </a:rPr>
              <a:t>Data preparation Techniques Used</a:t>
            </a:r>
            <a:endParaRPr lang="en-IE"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04513" y="2018581"/>
            <a:ext cx="8186468" cy="3945922"/>
          </a:xfrm>
        </p:spPr>
        <p:txBody>
          <a:bodyPr>
            <a:normAutofit/>
          </a:bodyPr>
          <a:lstStyle/>
          <a:p>
            <a:pPr lvl="1"/>
            <a:r>
              <a:rPr lang="en-IE" sz="1800" b="1" dirty="0">
                <a:effectLst/>
                <a:latin typeface="Calibri" panose="020F0502020204030204" pitchFamily="34" charset="0"/>
                <a:ea typeface="Calibri" panose="020F0502020204030204" pitchFamily="34" charset="0"/>
                <a:cs typeface="Times New Roman" panose="02020603050405020304" pitchFamily="18" charset="0"/>
              </a:rPr>
              <a:t>Imputation methods</a:t>
            </a:r>
          </a:p>
          <a:p>
            <a:pPr lvl="1"/>
            <a:r>
              <a:rPr lang="en-IE" sz="1800" b="1" dirty="0">
                <a:effectLst/>
                <a:latin typeface="Calibri" panose="020F0502020204030204" pitchFamily="34" charset="0"/>
                <a:ea typeface="Calibri" panose="020F0502020204030204" pitchFamily="34" charset="0"/>
                <a:cs typeface="Times New Roman" panose="02020603050405020304" pitchFamily="18" charset="0"/>
              </a:rPr>
              <a:t>Replacing values</a:t>
            </a:r>
          </a:p>
          <a:p>
            <a:pPr lvl="1"/>
            <a:r>
              <a:rPr lang="en-IE" sz="1800" b="1" dirty="0">
                <a:latin typeface="Calibri" panose="020F0502020204030204" pitchFamily="34" charset="0"/>
                <a:ea typeface="Calibri" panose="020F0502020204030204" pitchFamily="34" charset="0"/>
                <a:cs typeface="Times New Roman" panose="02020603050405020304" pitchFamily="18" charset="0"/>
              </a:rPr>
              <a:t>C</a:t>
            </a:r>
            <a:r>
              <a:rPr lang="en-IE" sz="1800" b="1" dirty="0">
                <a:effectLst/>
                <a:latin typeface="Calibri" panose="020F0502020204030204" pitchFamily="34" charset="0"/>
                <a:ea typeface="Calibri" panose="020F0502020204030204" pitchFamily="34" charset="0"/>
                <a:cs typeface="Times New Roman" panose="02020603050405020304" pitchFamily="18" charset="0"/>
              </a:rPr>
              <a:t>reating data subsets</a:t>
            </a:r>
          </a:p>
          <a:p>
            <a:pPr lvl="1"/>
            <a:r>
              <a:rPr lang="en-IE" sz="1800" b="1" dirty="0">
                <a:latin typeface="Calibri" panose="020F0502020204030204" pitchFamily="34" charset="0"/>
                <a:ea typeface="Calibri" panose="020F0502020204030204" pitchFamily="34" charset="0"/>
                <a:cs typeface="Times New Roman" panose="02020603050405020304" pitchFamily="18" charset="0"/>
              </a:rPr>
              <a:t>M</a:t>
            </a:r>
            <a:r>
              <a:rPr lang="en-IE" sz="1800" b="1" dirty="0">
                <a:effectLst/>
                <a:latin typeface="Calibri" panose="020F0502020204030204" pitchFamily="34" charset="0"/>
                <a:ea typeface="Calibri" panose="020F0502020204030204" pitchFamily="34" charset="0"/>
                <a:cs typeface="Times New Roman" panose="02020603050405020304" pitchFamily="18" charset="0"/>
              </a:rPr>
              <a:t>erging data frames</a:t>
            </a:r>
          </a:p>
          <a:p>
            <a:pPr lvl="1"/>
            <a:r>
              <a:rPr lang="en-IE" sz="1800" b="1" dirty="0">
                <a:latin typeface="Calibri" panose="020F0502020204030204" pitchFamily="34" charset="0"/>
                <a:ea typeface="Calibri" panose="020F0502020204030204" pitchFamily="34" charset="0"/>
                <a:cs typeface="Times New Roman" panose="02020603050405020304" pitchFamily="18" charset="0"/>
              </a:rPr>
              <a:t>O</a:t>
            </a:r>
            <a:r>
              <a:rPr lang="en-IE" sz="1800" b="1" dirty="0">
                <a:effectLst/>
                <a:latin typeface="Calibri" panose="020F0502020204030204" pitchFamily="34" charset="0"/>
                <a:ea typeface="Calibri" panose="020F0502020204030204" pitchFamily="34" charset="0"/>
                <a:cs typeface="Times New Roman" panose="02020603050405020304" pitchFamily="18" charset="0"/>
              </a:rPr>
              <a:t>ne-Hot encoding and Encoding values</a:t>
            </a:r>
            <a:r>
              <a:rPr lang="en-IE"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E" sz="1400" b="1"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IE" dirty="0"/>
          </a:p>
          <a:p>
            <a:endParaRPr lang="en-IE" dirty="0"/>
          </a:p>
        </p:txBody>
      </p:sp>
    </p:spTree>
    <p:extLst>
      <p:ext uri="{BB962C8B-B14F-4D97-AF65-F5344CB8AC3E}">
        <p14:creationId xmlns:p14="http://schemas.microsoft.com/office/powerpoint/2010/main" val="221867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307675"/>
            <a:ext cx="9875520" cy="831011"/>
          </a:xfrm>
        </p:spPr>
        <p:txBody>
          <a:bodyPr>
            <a:normAutofit/>
          </a:bodyPr>
          <a:lstStyle/>
          <a:p>
            <a:r>
              <a:rPr lang="en-IE" sz="3600" b="1" dirty="0">
                <a:solidFill>
                  <a:schemeClr val="tx1"/>
                </a:solidFill>
                <a:latin typeface="Calibri" panose="020F0502020204030204" pitchFamily="34" charset="0"/>
                <a:cs typeface="Calibri" panose="020F0502020204030204" pitchFamily="34" charset="0"/>
              </a:rPr>
              <a:t>Data models used</a:t>
            </a:r>
            <a:endParaRPr lang="en-IE"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69833" y="1791417"/>
            <a:ext cx="8661096" cy="4259350"/>
          </a:xfrm>
        </p:spPr>
        <p:txBody>
          <a:bodyPr>
            <a:normAutofit lnSpcReduction="10000"/>
          </a:bodyPr>
          <a:lstStyle/>
          <a:p>
            <a:r>
              <a:rPr lang="en-IE" sz="1800" b="1" dirty="0">
                <a:effectLst/>
                <a:latin typeface="Calibri" panose="020F0502020204030204" pitchFamily="34" charset="0"/>
                <a:ea typeface="Calibri" panose="020F0502020204030204" pitchFamily="34" charset="0"/>
                <a:cs typeface="Calibri" panose="020F0502020204030204" pitchFamily="34" charset="0"/>
              </a:rPr>
              <a:t>Models implemented</a:t>
            </a:r>
          </a:p>
          <a:p>
            <a:pPr lvl="1"/>
            <a:r>
              <a:rPr lang="en-IE" b="1" dirty="0">
                <a:effectLst/>
                <a:latin typeface="Calibri" panose="020F0502020204030204" pitchFamily="34" charset="0"/>
                <a:ea typeface="Calibri" panose="020F0502020204030204" pitchFamily="34" charset="0"/>
                <a:cs typeface="Calibri" panose="020F0502020204030204" pitchFamily="34" charset="0"/>
              </a:rPr>
              <a:t>Random Forest</a:t>
            </a:r>
          </a:p>
          <a:p>
            <a:pPr lvl="1"/>
            <a:r>
              <a:rPr lang="en-IE" b="1" dirty="0">
                <a:effectLst/>
                <a:latin typeface="Calibri" panose="020F0502020204030204" pitchFamily="34" charset="0"/>
                <a:ea typeface="Calibri" panose="020F0502020204030204" pitchFamily="34" charset="0"/>
                <a:cs typeface="Calibri" panose="020F0502020204030204" pitchFamily="34" charset="0"/>
              </a:rPr>
              <a:t>Decision trees</a:t>
            </a:r>
          </a:p>
          <a:p>
            <a:pPr lvl="1"/>
            <a:r>
              <a:rPr lang="en-IE" b="1" dirty="0">
                <a:effectLst/>
                <a:latin typeface="Calibri" panose="020F0502020204030204" pitchFamily="34" charset="0"/>
                <a:ea typeface="Calibri" panose="020F0502020204030204" pitchFamily="34" charset="0"/>
                <a:cs typeface="Calibri" panose="020F0502020204030204" pitchFamily="34" charset="0"/>
              </a:rPr>
              <a:t>Naïve Bayes</a:t>
            </a:r>
          </a:p>
          <a:p>
            <a:pPr lvl="1"/>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Neural Networks</a:t>
            </a:r>
            <a:endParaRPr lang="en-IE" dirty="0">
              <a:latin typeface="Calibri" panose="020F0502020204030204" pitchFamily="34" charset="0"/>
              <a:ea typeface="Calibri" panose="020F0502020204030204" pitchFamily="34" charset="0"/>
              <a:cs typeface="Calibri" panose="020F0502020204030204" pitchFamily="34" charset="0"/>
            </a:endParaRPr>
          </a:p>
          <a:p>
            <a:r>
              <a:rPr lang="en-IE" b="1" dirty="0">
                <a:latin typeface="Calibri" panose="020F0502020204030204" pitchFamily="34" charset="0"/>
                <a:ea typeface="Calibri" panose="020F0502020204030204" pitchFamily="34" charset="0"/>
                <a:cs typeface="Calibri" panose="020F0502020204030204" pitchFamily="34" charset="0"/>
              </a:rPr>
              <a:t>Dataset approach</a:t>
            </a:r>
          </a:p>
          <a:p>
            <a:pPr lvl="1"/>
            <a:r>
              <a:rPr lang="en-IE" sz="1600" dirty="0">
                <a:effectLst/>
                <a:latin typeface="Calibri" panose="020F0502020204030204" pitchFamily="34" charset="0"/>
                <a:ea typeface="Calibri" panose="020F0502020204030204" pitchFamily="34" charset="0"/>
                <a:cs typeface="Times New Roman" panose="02020603050405020304" pitchFamily="18" charset="0"/>
              </a:rPr>
              <a:t>The </a:t>
            </a:r>
            <a:r>
              <a:rPr lang="en-IE" sz="1600" b="1" dirty="0">
                <a:effectLst/>
                <a:latin typeface="Calibri" panose="020F0502020204030204" pitchFamily="34" charset="0"/>
                <a:ea typeface="Calibri" panose="020F0502020204030204" pitchFamily="34" charset="0"/>
                <a:cs typeface="Times New Roman" panose="02020603050405020304" pitchFamily="18" charset="0"/>
              </a:rPr>
              <a:t>’10 Years Diabetes Dataset’</a:t>
            </a:r>
          </a:p>
          <a:p>
            <a:pPr lvl="2"/>
            <a:r>
              <a:rPr lang="en-IE" b="1" dirty="0">
                <a:latin typeface="Calibri" panose="020F0502020204030204" pitchFamily="34" charset="0"/>
                <a:ea typeface="Calibri" panose="020F0502020204030204" pitchFamily="34" charset="0"/>
                <a:cs typeface="Times New Roman" panose="02020603050405020304" pitchFamily="18" charset="0"/>
              </a:rPr>
              <a:t>Regular Splitting</a:t>
            </a:r>
          </a:p>
          <a:p>
            <a:pPr lvl="1"/>
            <a:r>
              <a:rPr lang="en-IE" dirty="0">
                <a:effectLst/>
                <a:latin typeface="Calibri" panose="020F0502020204030204" pitchFamily="34" charset="0"/>
                <a:ea typeface="Calibri" panose="020F0502020204030204" pitchFamily="34" charset="0"/>
                <a:cs typeface="Calibri" panose="020F0502020204030204" pitchFamily="34" charset="0"/>
              </a:rPr>
              <a:t>“Diabetes Health Indicators dataset’ had three different subsets created</a:t>
            </a:r>
          </a:p>
          <a:p>
            <a:pPr lvl="2"/>
            <a:r>
              <a:rPr lang="en-IE" b="1" dirty="0">
                <a:effectLst/>
                <a:latin typeface="Calibri" panose="020F0502020204030204" pitchFamily="34" charset="0"/>
                <a:ea typeface="Calibri" panose="020F0502020204030204" pitchFamily="34" charset="0"/>
                <a:cs typeface="Calibri" panose="020F0502020204030204" pitchFamily="34" charset="0"/>
              </a:rPr>
              <a:t>Regular splitting</a:t>
            </a:r>
          </a:p>
          <a:p>
            <a:pPr lvl="2"/>
            <a:r>
              <a:rPr lang="en-IE" b="1" dirty="0">
                <a:effectLst/>
                <a:latin typeface="Calibri" panose="020F0502020204030204" pitchFamily="34" charset="0"/>
                <a:ea typeface="Calibri" panose="020F0502020204030204" pitchFamily="34" charset="0"/>
                <a:cs typeface="Calibri" panose="020F0502020204030204" pitchFamily="34" charset="0"/>
              </a:rPr>
              <a:t>Down Sample</a:t>
            </a:r>
          </a:p>
          <a:p>
            <a:pPr lvl="2"/>
            <a:r>
              <a:rPr lang="en-IE" b="1" dirty="0">
                <a:effectLst/>
                <a:latin typeface="Calibri" panose="020F0502020204030204" pitchFamily="34" charset="0"/>
                <a:ea typeface="Calibri" panose="020F0502020204030204" pitchFamily="34" charset="0"/>
                <a:cs typeface="Calibri" panose="020F0502020204030204" pitchFamily="34" charset="0"/>
              </a:rPr>
              <a:t>Smote</a:t>
            </a:r>
          </a:p>
          <a:p>
            <a:pPr lvl="1"/>
            <a:endParaRPr lang="en-IE" dirty="0"/>
          </a:p>
        </p:txBody>
      </p:sp>
    </p:spTree>
    <p:extLst>
      <p:ext uri="{BB962C8B-B14F-4D97-AF65-F5344CB8AC3E}">
        <p14:creationId xmlns:p14="http://schemas.microsoft.com/office/powerpoint/2010/main" val="365228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07" y="307675"/>
            <a:ext cx="9875520" cy="831011"/>
          </a:xfrm>
        </p:spPr>
        <p:txBody>
          <a:bodyPr>
            <a:normAutofit/>
          </a:bodyPr>
          <a:lstStyle/>
          <a:p>
            <a:r>
              <a:rPr lang="en-IE" sz="3600" b="1" dirty="0">
                <a:solidFill>
                  <a:schemeClr val="tx1"/>
                </a:solidFill>
                <a:latin typeface="Calibri" panose="020F0502020204030204" pitchFamily="34" charset="0"/>
                <a:cs typeface="Calibri" panose="020F0502020204030204" pitchFamily="34" charset="0"/>
              </a:rPr>
              <a:t>Data modelling activities</a:t>
            </a:r>
            <a:endParaRPr lang="en-IE"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39415" y="1242204"/>
            <a:ext cx="8850703" cy="5308121"/>
          </a:xfrm>
        </p:spPr>
        <p:txBody>
          <a:bodyPr>
            <a:normAutofit fontScale="85000" lnSpcReduction="20000"/>
          </a:bodyPr>
          <a:lstStyle/>
          <a:p>
            <a:r>
              <a:rPr lang="en-IE" sz="1800" b="1" dirty="0">
                <a:effectLst/>
                <a:latin typeface="Calibri" panose="020F0502020204030204" pitchFamily="34" charset="0"/>
                <a:ea typeface="Calibri" panose="020F0502020204030204" pitchFamily="34" charset="0"/>
                <a:cs typeface="Calibri" panose="020F0502020204030204" pitchFamily="34" charset="0"/>
              </a:rPr>
              <a:t>Model implementation activities for </a:t>
            </a:r>
            <a:r>
              <a:rPr lang="en-IE" b="1" dirty="0">
                <a:effectLst/>
                <a:latin typeface="Calibri" panose="020F0502020204030204" pitchFamily="34" charset="0"/>
                <a:ea typeface="Calibri" panose="020F0502020204030204" pitchFamily="34" charset="0"/>
                <a:cs typeface="Calibri" panose="020F0502020204030204" pitchFamily="34" charset="0"/>
              </a:rPr>
              <a:t>Random Forest/Decision trees/Naïve Bayes:</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Splitting the data </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Train and test  </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Checking proportions</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Factoring variables</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Fitting data to the model</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Collecting predictions</a:t>
            </a:r>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Computing the confusion matrix</a:t>
            </a:r>
          </a:p>
          <a:p>
            <a:pPr lvl="1"/>
            <a:r>
              <a:rPr lang="en-IE" sz="1800" dirty="0">
                <a:latin typeface="Calibri" panose="020F0502020204030204" pitchFamily="34" charset="0"/>
                <a:ea typeface="Calibri" panose="020F0502020204030204" pitchFamily="34" charset="0"/>
                <a:cs typeface="Times New Roman" panose="02020603050405020304" pitchFamily="18" charset="0"/>
              </a:rPr>
              <a:t>C</a:t>
            </a:r>
            <a:r>
              <a:rPr lang="en-IE" sz="1800" dirty="0">
                <a:effectLst/>
                <a:latin typeface="Calibri" panose="020F0502020204030204" pitchFamily="34" charset="0"/>
                <a:ea typeface="Calibri" panose="020F0502020204030204" pitchFamily="34" charset="0"/>
                <a:cs typeface="Times New Roman" panose="02020603050405020304" pitchFamily="18" charset="0"/>
              </a:rPr>
              <a:t>arry out predictions</a:t>
            </a:r>
          </a:p>
          <a:p>
            <a:pPr lvl="1"/>
            <a:r>
              <a:rPr lang="en-IE" dirty="0">
                <a:effectLst/>
                <a:latin typeface="Calibri" panose="020F0502020204030204" pitchFamily="34" charset="0"/>
                <a:ea typeface="Calibri" panose="020F0502020204030204" pitchFamily="34" charset="0"/>
                <a:cs typeface="Calibri" panose="020F0502020204030204" pitchFamily="34" charset="0"/>
              </a:rPr>
              <a:t>Plot the models</a:t>
            </a:r>
          </a:p>
          <a:p>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Neural Networks</a:t>
            </a:r>
            <a:endParaRPr lang="en-IE" dirty="0">
              <a:latin typeface="Calibri" panose="020F0502020204030204" pitchFamily="34" charset="0"/>
              <a:ea typeface="Calibri" panose="020F0502020204030204" pitchFamily="34" charset="0"/>
              <a:cs typeface="Calibri" panose="020F0502020204030204" pitchFamily="34" charset="0"/>
            </a:endParaRPr>
          </a:p>
          <a:p>
            <a:pPr lvl="1"/>
            <a:r>
              <a:rPr lang="en-IE" sz="1800" dirty="0">
                <a:latin typeface="Calibri" panose="020F0502020204030204" pitchFamily="34" charset="0"/>
                <a:ea typeface="Calibri" panose="020F0502020204030204" pitchFamily="34" charset="0"/>
                <a:cs typeface="Times New Roman" panose="02020603050405020304" pitchFamily="18" charset="0"/>
              </a:rPr>
              <a:t>4</a:t>
            </a:r>
            <a:r>
              <a:rPr lang="en-IE" sz="1800" dirty="0">
                <a:effectLst/>
                <a:latin typeface="Calibri" panose="020F0502020204030204" pitchFamily="34" charset="0"/>
                <a:ea typeface="Calibri" panose="020F0502020204030204" pitchFamily="34" charset="0"/>
                <a:cs typeface="Times New Roman" panose="02020603050405020304" pitchFamily="18" charset="0"/>
              </a:rPr>
              <a:t> network models</a:t>
            </a:r>
          </a:p>
          <a:p>
            <a:pPr lvl="1"/>
            <a:r>
              <a:rPr lang="en-IE" sz="1800" dirty="0" err="1">
                <a:latin typeface="Calibri" panose="020F0502020204030204" pitchFamily="34" charset="0"/>
                <a:ea typeface="Calibri" panose="020F0502020204030204" pitchFamily="34" charset="0"/>
                <a:cs typeface="Times New Roman" panose="02020603050405020304" pitchFamily="18" charset="0"/>
              </a:rPr>
              <a:t>Hypermodel</a:t>
            </a:r>
            <a:endParaRPr lang="en-IE" sz="1800" dirty="0"/>
          </a:p>
          <a:p>
            <a:pPr lvl="1"/>
            <a:r>
              <a:rPr lang="en-IE" sz="1800" dirty="0">
                <a:effectLst/>
                <a:latin typeface="Calibri" panose="020F0502020204030204" pitchFamily="34" charset="0"/>
                <a:ea typeface="Calibri" panose="020F0502020204030204" pitchFamily="34" charset="0"/>
                <a:cs typeface="Times New Roman" panose="02020603050405020304" pitchFamily="18" charset="0"/>
              </a:rPr>
              <a:t>Tools used</a:t>
            </a:r>
          </a:p>
          <a:p>
            <a:pPr lvl="2"/>
            <a:r>
              <a:rPr lang="en-IE"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IE" sz="16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E" sz="1600" dirty="0" err="1">
                <a:effectLst/>
                <a:latin typeface="Calibri" panose="020F0502020204030204" pitchFamily="34" charset="0"/>
                <a:ea typeface="Calibri" panose="020F0502020204030204" pitchFamily="34" charset="0"/>
                <a:cs typeface="Times New Roman" panose="02020603050405020304" pitchFamily="18" charset="0"/>
              </a:rPr>
              <a:t>tensorflow.keras.layers</a:t>
            </a:r>
            <a:r>
              <a:rPr lang="en-IE" sz="1600"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n-IE" sz="1600" dirty="0" err="1">
                <a:effectLst/>
                <a:latin typeface="Calibri" panose="020F0502020204030204" pitchFamily="34" charset="0"/>
                <a:ea typeface="Calibri" panose="020F0502020204030204" pitchFamily="34" charset="0"/>
                <a:cs typeface="Times New Roman" panose="02020603050405020304" pitchFamily="18" charset="0"/>
              </a:rPr>
              <a:t>keras_tuner</a:t>
            </a:r>
            <a:r>
              <a:rPr lang="en-IE" sz="16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86862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ams_Channel_Section_Location xmlns="ac56161a-35a2-4bac-99b6-8739237dc4f6" xsi:nil="true"/>
    <Invited_Students xmlns="ac56161a-35a2-4bac-99b6-8739237dc4f6" xsi:nil="true"/>
    <Distribution_Groups xmlns="ac56161a-35a2-4bac-99b6-8739237dc4f6" xsi:nil="true"/>
    <Math_Settings xmlns="ac56161a-35a2-4bac-99b6-8739237dc4f6" xsi:nil="true"/>
    <FolderType xmlns="ac56161a-35a2-4bac-99b6-8739237dc4f6" xsi:nil="true"/>
    <Teachers xmlns="ac56161a-35a2-4bac-99b6-8739237dc4f6">
      <UserInfo>
        <DisplayName/>
        <AccountId xsi:nil="true"/>
        <AccountType/>
      </UserInfo>
    </Teachers>
    <Student_Groups xmlns="ac56161a-35a2-4bac-99b6-8739237dc4f6">
      <UserInfo>
        <DisplayName/>
        <AccountId xsi:nil="true"/>
        <AccountType/>
      </UserInfo>
    </Student_Groups>
    <Self_Registration_Enabled xmlns="ac56161a-35a2-4bac-99b6-8739237dc4f6" xsi:nil="true"/>
    <CultureName xmlns="ac56161a-35a2-4bac-99b6-8739237dc4f6" xsi:nil="true"/>
    <Students xmlns="ac56161a-35a2-4bac-99b6-8739237dc4f6">
      <UserInfo>
        <DisplayName/>
        <AccountId xsi:nil="true"/>
        <AccountType/>
      </UserInfo>
    </Students>
    <Is_Collaboration_Space_Locked xmlns="ac56161a-35a2-4bac-99b6-8739237dc4f6" xsi:nil="true"/>
    <LMS_Mappings xmlns="ac56161a-35a2-4bac-99b6-8739237dc4f6" xsi:nil="true"/>
    <IsNotebookLocked xmlns="ac56161a-35a2-4bac-99b6-8739237dc4f6" xsi:nil="true"/>
    <Owner xmlns="ac56161a-35a2-4bac-99b6-8739237dc4f6">
      <UserInfo>
        <DisplayName/>
        <AccountId xsi:nil="true"/>
        <AccountType/>
      </UserInfo>
    </Owner>
    <Has_Teacher_Only_SectionGroup xmlns="ac56161a-35a2-4bac-99b6-8739237dc4f6" xsi:nil="true"/>
    <DefaultSectionNames xmlns="ac56161a-35a2-4bac-99b6-8739237dc4f6" xsi:nil="true"/>
    <AppVersion xmlns="ac56161a-35a2-4bac-99b6-8739237dc4f6" xsi:nil="true"/>
    <TeamsChannelId xmlns="ac56161a-35a2-4bac-99b6-8739237dc4f6" xsi:nil="true"/>
    <Invited_Teachers xmlns="ac56161a-35a2-4bac-99b6-8739237dc4f6" xsi:nil="true"/>
    <NotebookType xmlns="ac56161a-35a2-4bac-99b6-8739237dc4f6" xsi:nil="true"/>
    <Templates xmlns="ac56161a-35a2-4bac-99b6-8739237dc4f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E04D916D7611488AA759BAA9A37716" ma:contentTypeVersion="34" ma:contentTypeDescription="Create a new document." ma:contentTypeScope="" ma:versionID="da43fd5ae1f7ae53ffd28d894363bfb4">
  <xsd:schema xmlns:xsd="http://www.w3.org/2001/XMLSchema" xmlns:xs="http://www.w3.org/2001/XMLSchema" xmlns:p="http://schemas.microsoft.com/office/2006/metadata/properties" xmlns:ns3="05ee331b-510f-4173-a5cc-a06d55a316fd" xmlns:ns4="ac56161a-35a2-4bac-99b6-8739237dc4f6" targetNamespace="http://schemas.microsoft.com/office/2006/metadata/properties" ma:root="true" ma:fieldsID="0e753ad016b352eaafbd0268c41c2a23" ns3:_="" ns4:_="">
    <xsd:import namespace="05ee331b-510f-4173-a5cc-a06d55a316fd"/>
    <xsd:import namespace="ac56161a-35a2-4bac-99b6-8739237dc4f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ee331b-510f-4173-a5cc-a06d55a316f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56161a-35a2-4bac-99b6-8739237dc4f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element name="Teams_Channel_Section_Location" ma:index="41" nillable="true" ma:displayName="Teams Channel Section Location" ma:internalName="Teams_Channel_Section_Locat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66A988-581A-49AB-9C0A-D2D9CF742C0B}">
  <ds:schemaRefs>
    <ds:schemaRef ds:uri="http://purl.org/dc/dcmitype/"/>
    <ds:schemaRef ds:uri="http://schemas.microsoft.com/office/infopath/2007/PartnerControls"/>
    <ds:schemaRef ds:uri="05ee331b-510f-4173-a5cc-a06d55a316fd"/>
    <ds:schemaRef ds:uri="http://schemas.microsoft.com/office/2006/documentManagement/types"/>
    <ds:schemaRef ds:uri="http://purl.org/dc/terms/"/>
    <ds:schemaRef ds:uri="ac56161a-35a2-4bac-99b6-8739237dc4f6"/>
    <ds:schemaRef ds:uri="http://www.w3.org/XML/1998/namespace"/>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5BE32E9-974C-4ECA-BEA5-73186AFF9799}">
  <ds:schemaRefs>
    <ds:schemaRef ds:uri="http://schemas.microsoft.com/sharepoint/v3/contenttype/forms"/>
  </ds:schemaRefs>
</ds:datastoreItem>
</file>

<file path=customXml/itemProps3.xml><?xml version="1.0" encoding="utf-8"?>
<ds:datastoreItem xmlns:ds="http://schemas.openxmlformats.org/officeDocument/2006/customXml" ds:itemID="{E62EE3A7-697E-4501-9BA8-15DBF6D39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ee331b-510f-4173-a5cc-a06d55a316fd"/>
    <ds:schemaRef ds:uri="ac56161a-35a2-4bac-99b6-8739237dc4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5035</TotalTime>
  <Words>1515</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Symbol</vt:lpstr>
      <vt:lpstr>Trebuchet MS</vt:lpstr>
      <vt:lpstr>Wingdings</vt:lpstr>
      <vt:lpstr>Wingdings 3</vt:lpstr>
      <vt:lpstr>Facet</vt:lpstr>
      <vt:lpstr>4th Year Project</vt:lpstr>
      <vt:lpstr>Project Overview</vt:lpstr>
      <vt:lpstr>Project Aims</vt:lpstr>
      <vt:lpstr>Technologies Used</vt:lpstr>
      <vt:lpstr>Datasets used</vt:lpstr>
      <vt:lpstr>Data analysis techniques</vt:lpstr>
      <vt:lpstr>Data preparation Techniques Used</vt:lpstr>
      <vt:lpstr>Data models used</vt:lpstr>
      <vt:lpstr>Data modelling activities</vt:lpstr>
      <vt:lpstr>Results of modelling</vt:lpstr>
      <vt:lpstr>Results (Sample)</vt:lpstr>
      <vt:lpstr>Testing &amp; Evaluation</vt:lpstr>
      <vt:lpstr>Demonstration</vt:lpstr>
      <vt:lpstr>Script walkthrough</vt:lpstr>
      <vt:lpstr>Questions and Answers (i) </vt:lpstr>
      <vt:lpstr>Questions and Answers (ii) </vt:lpstr>
      <vt:lpstr>Questions and Answers (iii)</vt:lpstr>
      <vt:lpstr>Questions and Answers (iv) </vt:lpstr>
      <vt:lpstr>Questions and Answers (v) </vt:lpstr>
      <vt:lpstr>Poster</vt:lpstr>
    </vt:vector>
  </TitlesOfParts>
  <Company>National College of Ireland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Project</dc:title>
  <dc:creator>Benjamin Kelly</dc:creator>
  <cp:lastModifiedBy>Benjamin Kelly</cp:lastModifiedBy>
  <cp:revision>72</cp:revision>
  <cp:lastPrinted>2023-05-14T16:44:33Z</cp:lastPrinted>
  <dcterms:created xsi:type="dcterms:W3CDTF">2020-05-07T10:05:54Z</dcterms:created>
  <dcterms:modified xsi:type="dcterms:W3CDTF">2023-05-14T19:41:35Z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0x0101003EE04D916D7611488AA759BAA9A37716</vt:lpwstr>
  </property>
</Properties>
</file>