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95" r:id="rId4"/>
    <p:sldId id="284" r:id="rId5"/>
    <p:sldId id="300" r:id="rId6"/>
    <p:sldId id="285" r:id="rId7"/>
    <p:sldId id="302" r:id="rId8"/>
    <p:sldId id="301" r:id="rId9"/>
    <p:sldId id="286" r:id="rId10"/>
    <p:sldId id="303" r:id="rId11"/>
    <p:sldId id="304" r:id="rId12"/>
    <p:sldId id="305" r:id="rId13"/>
    <p:sldId id="287" r:id="rId14"/>
    <p:sldId id="306" r:id="rId15"/>
    <p:sldId id="288" r:id="rId16"/>
    <p:sldId id="289" r:id="rId17"/>
    <p:sldId id="290" r:id="rId18"/>
    <p:sldId id="296" r:id="rId19"/>
    <p:sldId id="307" r:id="rId20"/>
    <p:sldId id="308" r:id="rId21"/>
    <p:sldId id="297" r:id="rId22"/>
    <p:sldId id="310" r:id="rId23"/>
    <p:sldId id="311" r:id="rId24"/>
    <p:sldId id="312" r:id="rId25"/>
    <p:sldId id="313" r:id="rId26"/>
    <p:sldId id="309" r:id="rId27"/>
    <p:sldId id="314" r:id="rId28"/>
    <p:sldId id="298" r:id="rId29"/>
    <p:sldId id="315" r:id="rId30"/>
  </p:sldIdLst>
  <p:sldSz cx="9144000" cy="6858000" type="screen4x3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EB"/>
    <a:srgbClr val="FFFFFF"/>
    <a:srgbClr val="FFF8EF"/>
    <a:srgbClr val="FFBB6E"/>
    <a:srgbClr val="D8E1E6"/>
    <a:srgbClr val="007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2"/>
    <p:restoredTop sz="94851"/>
  </p:normalViewPr>
  <p:slideViewPr>
    <p:cSldViewPr>
      <p:cViewPr varScale="1">
        <p:scale>
          <a:sx n="157" d="100"/>
          <a:sy n="157" d="100"/>
        </p:scale>
        <p:origin x="1796" y="88"/>
      </p:cViewPr>
      <p:guideLst>
        <p:guide orient="horz" pos="216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B609D7-1955-43A7-92E3-8F737FA63029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23C7CAA-9F0A-4BE3-A66B-0D1517299D8B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dirty="0" err="1">
              <a:solidFill>
                <a:srgbClr val="002060"/>
              </a:solidFill>
            </a:rPr>
            <a:t>Techniques</a:t>
          </a:r>
          <a:endParaRPr lang="de-DE" dirty="0">
            <a:solidFill>
              <a:srgbClr val="002060"/>
            </a:solidFill>
          </a:endParaRPr>
        </a:p>
      </dgm:t>
    </dgm:pt>
    <dgm:pt modelId="{B34D9E8F-328A-4C04-9CEE-B8274417BF7B}" type="parTrans" cxnId="{93A41AA2-F48E-4815-AD82-B86F658DFD1F}">
      <dgm:prSet/>
      <dgm:spPr/>
      <dgm:t>
        <a:bodyPr/>
        <a:lstStyle/>
        <a:p>
          <a:endParaRPr lang="de-DE"/>
        </a:p>
      </dgm:t>
    </dgm:pt>
    <dgm:pt modelId="{1EA48760-A91E-4DFB-9A69-096E787C40A1}" type="sibTrans" cxnId="{93A41AA2-F48E-4815-AD82-B86F658DFD1F}">
      <dgm:prSet/>
      <dgm:spPr/>
      <dgm:t>
        <a:bodyPr/>
        <a:lstStyle/>
        <a:p>
          <a:endParaRPr lang="de-DE"/>
        </a:p>
      </dgm:t>
    </dgm:pt>
    <dgm:pt modelId="{28A0B3AF-EC2E-4DD4-A9D2-B014A9DFB9B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dirty="0">
              <a:solidFill>
                <a:srgbClr val="002060"/>
              </a:solidFill>
            </a:rPr>
            <a:t>People</a:t>
          </a:r>
        </a:p>
      </dgm:t>
    </dgm:pt>
    <dgm:pt modelId="{FA2AD387-D552-45B2-81F2-751F3F672BD6}" type="parTrans" cxnId="{E8309CC0-14B0-4A0F-A464-65ED7642A634}">
      <dgm:prSet/>
      <dgm:spPr/>
      <dgm:t>
        <a:bodyPr/>
        <a:lstStyle/>
        <a:p>
          <a:endParaRPr lang="de-DE"/>
        </a:p>
      </dgm:t>
    </dgm:pt>
    <dgm:pt modelId="{81C2A766-C99F-44C9-9B3F-9FBC278126E9}" type="sibTrans" cxnId="{E8309CC0-14B0-4A0F-A464-65ED7642A634}">
      <dgm:prSet/>
      <dgm:spPr/>
      <dgm:t>
        <a:bodyPr/>
        <a:lstStyle/>
        <a:p>
          <a:endParaRPr lang="de-DE"/>
        </a:p>
      </dgm:t>
    </dgm:pt>
    <dgm:pt modelId="{015B6C03-AA73-49F5-A626-935CAD0937D3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dirty="0" err="1">
              <a:solidFill>
                <a:srgbClr val="002060"/>
              </a:solidFill>
            </a:rPr>
            <a:t>Processes</a:t>
          </a:r>
          <a:endParaRPr lang="de-DE" dirty="0">
            <a:solidFill>
              <a:srgbClr val="002060"/>
            </a:solidFill>
          </a:endParaRPr>
        </a:p>
      </dgm:t>
    </dgm:pt>
    <dgm:pt modelId="{A6FD712C-F1DB-4AEA-9C51-139897C36502}" type="parTrans" cxnId="{E6BB0739-476E-4F2E-908A-08AFF09DBAB3}">
      <dgm:prSet/>
      <dgm:spPr/>
      <dgm:t>
        <a:bodyPr/>
        <a:lstStyle/>
        <a:p>
          <a:endParaRPr lang="de-DE"/>
        </a:p>
      </dgm:t>
    </dgm:pt>
    <dgm:pt modelId="{2B22419A-B7EA-4A90-AF00-217F10B2C85C}" type="sibTrans" cxnId="{E6BB0739-476E-4F2E-908A-08AFF09DBAB3}">
      <dgm:prSet/>
      <dgm:spPr/>
      <dgm:t>
        <a:bodyPr/>
        <a:lstStyle/>
        <a:p>
          <a:endParaRPr lang="de-DE"/>
        </a:p>
      </dgm:t>
    </dgm:pt>
    <dgm:pt modelId="{25D208DA-FD50-4BEE-924E-4FE5A952BE20}" type="pres">
      <dgm:prSet presAssocID="{28B609D7-1955-43A7-92E3-8F737FA63029}" presName="Name0" presStyleCnt="0">
        <dgm:presLayoutVars>
          <dgm:dir/>
          <dgm:resizeHandles val="exact"/>
        </dgm:presLayoutVars>
      </dgm:prSet>
      <dgm:spPr/>
    </dgm:pt>
    <dgm:pt modelId="{1BF365A3-C8F0-434D-A8AC-C8C56A4CB649}" type="pres">
      <dgm:prSet presAssocID="{F23C7CAA-9F0A-4BE3-A66B-0D1517299D8B}" presName="node" presStyleLbl="node1" presStyleIdx="0" presStyleCnt="3" custRadScaleRad="61854" custRadScaleInc="-1580">
        <dgm:presLayoutVars>
          <dgm:bulletEnabled val="1"/>
        </dgm:presLayoutVars>
      </dgm:prSet>
      <dgm:spPr/>
    </dgm:pt>
    <dgm:pt modelId="{54EB1851-C30C-405A-81CF-BB59FFEB1439}" type="pres">
      <dgm:prSet presAssocID="{1EA48760-A91E-4DFB-9A69-096E787C40A1}" presName="sibTrans" presStyleLbl="sibTrans2D1" presStyleIdx="0" presStyleCnt="3" custScaleX="114390"/>
      <dgm:spPr/>
    </dgm:pt>
    <dgm:pt modelId="{C6F73B10-0C61-45F9-9716-9265FBF862B8}" type="pres">
      <dgm:prSet presAssocID="{1EA48760-A91E-4DFB-9A69-096E787C40A1}" presName="connectorText" presStyleLbl="sibTrans2D1" presStyleIdx="0" presStyleCnt="3"/>
      <dgm:spPr/>
    </dgm:pt>
    <dgm:pt modelId="{31DD42C5-537B-432D-BED4-AEB858C0C81E}" type="pres">
      <dgm:prSet presAssocID="{28A0B3AF-EC2E-4DD4-A9D2-B014A9DFB9B8}" presName="node" presStyleLbl="node1" presStyleIdx="1" presStyleCnt="3">
        <dgm:presLayoutVars>
          <dgm:bulletEnabled val="1"/>
        </dgm:presLayoutVars>
      </dgm:prSet>
      <dgm:spPr/>
    </dgm:pt>
    <dgm:pt modelId="{889B6541-AEFC-457C-B980-AE3DC4DEDD74}" type="pres">
      <dgm:prSet presAssocID="{81C2A766-C99F-44C9-9B3F-9FBC278126E9}" presName="sibTrans" presStyleLbl="sibTrans2D1" presStyleIdx="1" presStyleCnt="3" custScaleX="112154"/>
      <dgm:spPr/>
    </dgm:pt>
    <dgm:pt modelId="{397CE295-0BAD-49BE-B98B-56D1DA75CCE4}" type="pres">
      <dgm:prSet presAssocID="{81C2A766-C99F-44C9-9B3F-9FBC278126E9}" presName="connectorText" presStyleLbl="sibTrans2D1" presStyleIdx="1" presStyleCnt="3"/>
      <dgm:spPr/>
    </dgm:pt>
    <dgm:pt modelId="{22BFE057-A11B-4095-B771-78124CD7DEFC}" type="pres">
      <dgm:prSet presAssocID="{015B6C03-AA73-49F5-A626-935CAD0937D3}" presName="node" presStyleLbl="node1" presStyleIdx="2" presStyleCnt="3">
        <dgm:presLayoutVars>
          <dgm:bulletEnabled val="1"/>
        </dgm:presLayoutVars>
      </dgm:prSet>
      <dgm:spPr/>
    </dgm:pt>
    <dgm:pt modelId="{AACAF700-9132-45B0-BF63-D19C1B1DA8F2}" type="pres">
      <dgm:prSet presAssocID="{2B22419A-B7EA-4A90-AF00-217F10B2C85C}" presName="sibTrans" presStyleLbl="sibTrans2D1" presStyleIdx="2" presStyleCnt="3" custScaleX="114306"/>
      <dgm:spPr/>
    </dgm:pt>
    <dgm:pt modelId="{099449AD-4D44-4F25-A9EC-0981E8900CA2}" type="pres">
      <dgm:prSet presAssocID="{2B22419A-B7EA-4A90-AF00-217F10B2C85C}" presName="connectorText" presStyleLbl="sibTrans2D1" presStyleIdx="2" presStyleCnt="3"/>
      <dgm:spPr/>
    </dgm:pt>
  </dgm:ptLst>
  <dgm:cxnLst>
    <dgm:cxn modelId="{CDB5060B-37A5-4F4D-8DF5-7FC31823C814}" type="presOf" srcId="{81C2A766-C99F-44C9-9B3F-9FBC278126E9}" destId="{889B6541-AEFC-457C-B980-AE3DC4DEDD74}" srcOrd="0" destOrd="0" presId="urn:microsoft.com/office/officeart/2005/8/layout/cycle7"/>
    <dgm:cxn modelId="{3EF72517-4E67-4642-A3F0-ED2493FB854C}" type="presOf" srcId="{1EA48760-A91E-4DFB-9A69-096E787C40A1}" destId="{54EB1851-C30C-405A-81CF-BB59FFEB1439}" srcOrd="0" destOrd="0" presId="urn:microsoft.com/office/officeart/2005/8/layout/cycle7"/>
    <dgm:cxn modelId="{4E2F122A-1469-4310-959D-21C1E21F6D5C}" type="presOf" srcId="{1EA48760-A91E-4DFB-9A69-096E787C40A1}" destId="{C6F73B10-0C61-45F9-9716-9265FBF862B8}" srcOrd="1" destOrd="0" presId="urn:microsoft.com/office/officeart/2005/8/layout/cycle7"/>
    <dgm:cxn modelId="{E6BB0739-476E-4F2E-908A-08AFF09DBAB3}" srcId="{28B609D7-1955-43A7-92E3-8F737FA63029}" destId="{015B6C03-AA73-49F5-A626-935CAD0937D3}" srcOrd="2" destOrd="0" parTransId="{A6FD712C-F1DB-4AEA-9C51-139897C36502}" sibTransId="{2B22419A-B7EA-4A90-AF00-217F10B2C85C}"/>
    <dgm:cxn modelId="{36233642-AF2A-4AC9-A964-1CC240E16C74}" type="presOf" srcId="{28A0B3AF-EC2E-4DD4-A9D2-B014A9DFB9B8}" destId="{31DD42C5-537B-432D-BED4-AEB858C0C81E}" srcOrd="0" destOrd="0" presId="urn:microsoft.com/office/officeart/2005/8/layout/cycle7"/>
    <dgm:cxn modelId="{2CDB1E49-7D87-4BE3-983B-DC5A03220EE5}" type="presOf" srcId="{2B22419A-B7EA-4A90-AF00-217F10B2C85C}" destId="{AACAF700-9132-45B0-BF63-D19C1B1DA8F2}" srcOrd="0" destOrd="0" presId="urn:microsoft.com/office/officeart/2005/8/layout/cycle7"/>
    <dgm:cxn modelId="{2531A86C-06CA-4A40-997A-7DD6C9DED657}" type="presOf" srcId="{28B609D7-1955-43A7-92E3-8F737FA63029}" destId="{25D208DA-FD50-4BEE-924E-4FE5A952BE20}" srcOrd="0" destOrd="0" presId="urn:microsoft.com/office/officeart/2005/8/layout/cycle7"/>
    <dgm:cxn modelId="{1DDB3270-E2B4-46C6-ACD0-1787A442A44C}" type="presOf" srcId="{2B22419A-B7EA-4A90-AF00-217F10B2C85C}" destId="{099449AD-4D44-4F25-A9EC-0981E8900CA2}" srcOrd="1" destOrd="0" presId="urn:microsoft.com/office/officeart/2005/8/layout/cycle7"/>
    <dgm:cxn modelId="{08059355-EF2C-4F73-B930-224C6169FFF7}" type="presOf" srcId="{F23C7CAA-9F0A-4BE3-A66B-0D1517299D8B}" destId="{1BF365A3-C8F0-434D-A8AC-C8C56A4CB649}" srcOrd="0" destOrd="0" presId="urn:microsoft.com/office/officeart/2005/8/layout/cycle7"/>
    <dgm:cxn modelId="{F7B22993-A15C-42CB-A62F-C60E74B58225}" type="presOf" srcId="{015B6C03-AA73-49F5-A626-935CAD0937D3}" destId="{22BFE057-A11B-4095-B771-78124CD7DEFC}" srcOrd="0" destOrd="0" presId="urn:microsoft.com/office/officeart/2005/8/layout/cycle7"/>
    <dgm:cxn modelId="{93A41AA2-F48E-4815-AD82-B86F658DFD1F}" srcId="{28B609D7-1955-43A7-92E3-8F737FA63029}" destId="{F23C7CAA-9F0A-4BE3-A66B-0D1517299D8B}" srcOrd="0" destOrd="0" parTransId="{B34D9E8F-328A-4C04-9CEE-B8274417BF7B}" sibTransId="{1EA48760-A91E-4DFB-9A69-096E787C40A1}"/>
    <dgm:cxn modelId="{E8309CC0-14B0-4A0F-A464-65ED7642A634}" srcId="{28B609D7-1955-43A7-92E3-8F737FA63029}" destId="{28A0B3AF-EC2E-4DD4-A9D2-B014A9DFB9B8}" srcOrd="1" destOrd="0" parTransId="{FA2AD387-D552-45B2-81F2-751F3F672BD6}" sibTransId="{81C2A766-C99F-44C9-9B3F-9FBC278126E9}"/>
    <dgm:cxn modelId="{C46ED8F0-9FA1-4F13-A005-C70C025A0D90}" type="presOf" srcId="{81C2A766-C99F-44C9-9B3F-9FBC278126E9}" destId="{397CE295-0BAD-49BE-B98B-56D1DA75CCE4}" srcOrd="1" destOrd="0" presId="urn:microsoft.com/office/officeart/2005/8/layout/cycle7"/>
    <dgm:cxn modelId="{968A8F27-FF3E-46DE-93FA-9DC80EE9555E}" type="presParOf" srcId="{25D208DA-FD50-4BEE-924E-4FE5A952BE20}" destId="{1BF365A3-C8F0-434D-A8AC-C8C56A4CB649}" srcOrd="0" destOrd="0" presId="urn:microsoft.com/office/officeart/2005/8/layout/cycle7"/>
    <dgm:cxn modelId="{7C2DE434-1A9B-46C4-A923-A5C0399D1735}" type="presParOf" srcId="{25D208DA-FD50-4BEE-924E-4FE5A952BE20}" destId="{54EB1851-C30C-405A-81CF-BB59FFEB1439}" srcOrd="1" destOrd="0" presId="urn:microsoft.com/office/officeart/2005/8/layout/cycle7"/>
    <dgm:cxn modelId="{92D747F3-937F-4C4B-A81C-7B205FCF7687}" type="presParOf" srcId="{54EB1851-C30C-405A-81CF-BB59FFEB1439}" destId="{C6F73B10-0C61-45F9-9716-9265FBF862B8}" srcOrd="0" destOrd="0" presId="urn:microsoft.com/office/officeart/2005/8/layout/cycle7"/>
    <dgm:cxn modelId="{ADAF1913-2B93-41EC-81BA-41439AA40E8C}" type="presParOf" srcId="{25D208DA-FD50-4BEE-924E-4FE5A952BE20}" destId="{31DD42C5-537B-432D-BED4-AEB858C0C81E}" srcOrd="2" destOrd="0" presId="urn:microsoft.com/office/officeart/2005/8/layout/cycle7"/>
    <dgm:cxn modelId="{1DFAF6DF-7C2F-4A2E-A91F-CB789ABA6D26}" type="presParOf" srcId="{25D208DA-FD50-4BEE-924E-4FE5A952BE20}" destId="{889B6541-AEFC-457C-B980-AE3DC4DEDD74}" srcOrd="3" destOrd="0" presId="urn:microsoft.com/office/officeart/2005/8/layout/cycle7"/>
    <dgm:cxn modelId="{8210435D-F9D5-4A5C-8F76-06BDAB5EA2E8}" type="presParOf" srcId="{889B6541-AEFC-457C-B980-AE3DC4DEDD74}" destId="{397CE295-0BAD-49BE-B98B-56D1DA75CCE4}" srcOrd="0" destOrd="0" presId="urn:microsoft.com/office/officeart/2005/8/layout/cycle7"/>
    <dgm:cxn modelId="{AF90AB5C-1DDE-4E19-9D5F-BBE5AF1CE160}" type="presParOf" srcId="{25D208DA-FD50-4BEE-924E-4FE5A952BE20}" destId="{22BFE057-A11B-4095-B771-78124CD7DEFC}" srcOrd="4" destOrd="0" presId="urn:microsoft.com/office/officeart/2005/8/layout/cycle7"/>
    <dgm:cxn modelId="{A39B471A-DB1D-4C32-821C-37B59A4FF6C1}" type="presParOf" srcId="{25D208DA-FD50-4BEE-924E-4FE5A952BE20}" destId="{AACAF700-9132-45B0-BF63-D19C1B1DA8F2}" srcOrd="5" destOrd="0" presId="urn:microsoft.com/office/officeart/2005/8/layout/cycle7"/>
    <dgm:cxn modelId="{D7F1F139-CF40-42C2-B169-AD00601820CC}" type="presParOf" srcId="{AACAF700-9132-45B0-BF63-D19C1B1DA8F2}" destId="{099449AD-4D44-4F25-A9EC-0981E8900CA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365A3-C8F0-434D-A8AC-C8C56A4CB649}">
      <dsp:nvSpPr>
        <dsp:cNvPr id="0" name=""/>
        <dsp:cNvSpPr/>
      </dsp:nvSpPr>
      <dsp:spPr>
        <a:xfrm>
          <a:off x="869782" y="434980"/>
          <a:ext cx="1065044" cy="532522"/>
        </a:xfrm>
        <a:prstGeom prst="roundRect">
          <a:avLst>
            <a:gd name="adj" fmla="val 10000"/>
          </a:avLst>
        </a:prstGeom>
        <a:gradFill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>
              <a:solidFill>
                <a:srgbClr val="002060"/>
              </a:solidFill>
            </a:rPr>
            <a:t>Techniques</a:t>
          </a:r>
          <a:endParaRPr lang="de-DE" sz="1400" kern="1200" dirty="0">
            <a:solidFill>
              <a:srgbClr val="002060"/>
            </a:solidFill>
          </a:endParaRPr>
        </a:p>
      </dsp:txBody>
      <dsp:txXfrm>
        <a:off x="885379" y="450577"/>
        <a:ext cx="1033850" cy="501328"/>
      </dsp:txXfrm>
    </dsp:sp>
    <dsp:sp modelId="{54EB1851-C30C-405A-81CF-BB59FFEB1439}">
      <dsp:nvSpPr>
        <dsp:cNvPr id="0" name=""/>
        <dsp:cNvSpPr/>
      </dsp:nvSpPr>
      <dsp:spPr>
        <a:xfrm rot="3115374">
          <a:off x="1529600" y="1176174"/>
          <a:ext cx="635607" cy="18638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85515" y="1213450"/>
        <a:ext cx="523777" cy="111830"/>
      </dsp:txXfrm>
    </dsp:sp>
    <dsp:sp modelId="{31DD42C5-537B-432D-BED4-AEB858C0C81E}">
      <dsp:nvSpPr>
        <dsp:cNvPr id="0" name=""/>
        <dsp:cNvSpPr/>
      </dsp:nvSpPr>
      <dsp:spPr>
        <a:xfrm>
          <a:off x="1759981" y="1571229"/>
          <a:ext cx="1065044" cy="532522"/>
        </a:xfrm>
        <a:prstGeom prst="roundRect">
          <a:avLst>
            <a:gd name="adj" fmla="val 10000"/>
          </a:avLst>
        </a:prstGeom>
        <a:gradFill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2060"/>
              </a:solidFill>
            </a:rPr>
            <a:t>People</a:t>
          </a:r>
        </a:p>
      </dsp:txBody>
      <dsp:txXfrm>
        <a:off x="1775578" y="1586826"/>
        <a:ext cx="1033850" cy="501328"/>
      </dsp:txXfrm>
    </dsp:sp>
    <dsp:sp modelId="{889B6541-AEFC-457C-B980-AE3DC4DEDD74}">
      <dsp:nvSpPr>
        <dsp:cNvPr id="0" name=""/>
        <dsp:cNvSpPr/>
      </dsp:nvSpPr>
      <dsp:spPr>
        <a:xfrm rot="10800000">
          <a:off x="1101109" y="1744298"/>
          <a:ext cx="623183" cy="18638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 rot="10800000">
        <a:off x="1157024" y="1781574"/>
        <a:ext cx="511353" cy="111830"/>
      </dsp:txXfrm>
    </dsp:sp>
    <dsp:sp modelId="{22BFE057-A11B-4095-B771-78124CD7DEFC}">
      <dsp:nvSpPr>
        <dsp:cNvPr id="0" name=""/>
        <dsp:cNvSpPr/>
      </dsp:nvSpPr>
      <dsp:spPr>
        <a:xfrm>
          <a:off x="376" y="1571229"/>
          <a:ext cx="1065044" cy="532522"/>
        </a:xfrm>
        <a:prstGeom prst="roundRect">
          <a:avLst>
            <a:gd name="adj" fmla="val 10000"/>
          </a:avLst>
        </a:prstGeom>
        <a:gradFill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>
              <a:solidFill>
                <a:srgbClr val="002060"/>
              </a:solidFill>
            </a:rPr>
            <a:t>Processes</a:t>
          </a:r>
          <a:endParaRPr lang="de-DE" sz="1400" kern="1200" dirty="0">
            <a:solidFill>
              <a:srgbClr val="002060"/>
            </a:solidFill>
          </a:endParaRPr>
        </a:p>
      </dsp:txBody>
      <dsp:txXfrm>
        <a:off x="15973" y="1586826"/>
        <a:ext cx="1033850" cy="501328"/>
      </dsp:txXfrm>
    </dsp:sp>
    <dsp:sp modelId="{AACAF700-9132-45B0-BF63-D19C1B1DA8F2}">
      <dsp:nvSpPr>
        <dsp:cNvPr id="0" name=""/>
        <dsp:cNvSpPr/>
      </dsp:nvSpPr>
      <dsp:spPr>
        <a:xfrm rot="18445295">
          <a:off x="650030" y="1176174"/>
          <a:ext cx="635140" cy="18638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705945" y="1213450"/>
        <a:ext cx="523310" cy="111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146D-62F7-43FA-9E74-FCA69FF93F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1B9AD-A124-4991-9B5F-F2CBC080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3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2CEDA-5074-4F67-AF85-393C0A79EFD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5240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F181-46C1-4A86-9951-08EC291283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63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bg>
      <p:bgPr>
        <a:solidFill>
          <a:srgbClr val="FFF6E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noProof="0" dirty="0"/>
              <a:t>Click to edit Master text styles</a:t>
            </a:r>
          </a:p>
          <a:p>
            <a:pPr lvl="1">
              <a:defRPr/>
            </a:pPr>
            <a:r>
              <a:rPr lang="en-US" noProof="0" dirty="0"/>
              <a:t>Second level</a:t>
            </a:r>
          </a:p>
          <a:p>
            <a:pPr lvl="2">
              <a:defRPr/>
            </a:pPr>
            <a:r>
              <a:rPr lang="en-US" noProof="0" dirty="0"/>
              <a:t>Third level</a:t>
            </a:r>
          </a:p>
          <a:p>
            <a:pPr lvl="3">
              <a:defRPr/>
            </a:pPr>
            <a:r>
              <a:rPr lang="en-US" noProof="0" dirty="0"/>
              <a:t>Fourth level</a:t>
            </a:r>
          </a:p>
          <a:p>
            <a:pPr lvl="4">
              <a:defRPr/>
            </a:pPr>
            <a:r>
              <a:rPr lang="en-US" noProof="0" dirty="0"/>
              <a:t>Fifth level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überschrift">
    <p:bg>
      <p:bgPr>
        <a:solidFill>
          <a:srgbClr val="FFF6E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 dirty="0"/>
              <a:t>Mastertextformat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r>
              <a:rPr lang="de-DE" dirty="0"/>
              <a:t>Fünfte Ebene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1" y="6365085"/>
            <a:ext cx="9121323" cy="492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4349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rgbClr val="0097CE"/>
          </a:solidFill>
          <a:latin typeface="+mj-lt"/>
          <a:ea typeface="+mj-ea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rgbClr val="002060"/>
          </a:solidFill>
          <a:latin typeface="+mn-lt"/>
          <a:ea typeface="+mn-ea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rgbClr val="002060"/>
          </a:solidFill>
          <a:latin typeface="+mn-lt"/>
          <a:ea typeface="+mn-ea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rgbClr val="002060"/>
          </a:solidFill>
          <a:latin typeface="+mn-lt"/>
          <a:ea typeface="+mn-ea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>
        <a:defRPr sz="1350">
          <a:solidFill>
            <a:schemeClr val="tx1"/>
          </a:solidFill>
          <a:latin typeface="+mn-lt"/>
          <a:ea typeface="+mn-ea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143000" y="908720"/>
            <a:ext cx="6858000" cy="3314749"/>
          </a:xfrm>
        </p:spPr>
        <p:txBody>
          <a:bodyPr>
            <a:noAutofit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Chapter 02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Process of </a:t>
            </a:r>
            <a:br>
              <a:rPr lang="en-US" dirty="0"/>
            </a:br>
            <a:r>
              <a:rPr lang="en-US" dirty="0"/>
              <a:t>Data Science Projects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Dr. Steffen Herbold</a:t>
            </a:r>
          </a:p>
          <a:p>
            <a:pPr>
              <a:defRPr/>
            </a:pPr>
            <a:r>
              <a:rPr lang="en-US" dirty="0"/>
              <a:t>herbold@cs.uni-goettingen.de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ELT vs. ETL</a:t>
            </a:r>
          </a:p>
          <a:p>
            <a:pPr lvl="1"/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time-</a:t>
            </a:r>
            <a:r>
              <a:rPr lang="de-DE" dirty="0" err="1"/>
              <a:t>consuming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Might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Load </a:t>
            </a:r>
            <a:r>
              <a:rPr lang="de-DE" dirty="0" err="1">
                <a:sym typeface="Wingdings" panose="05000000000000000000" pitchFamily="2" charset="2"/>
              </a:rPr>
              <a:t>raw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transform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afterwards</a:t>
            </a:r>
            <a:r>
              <a:rPr lang="de-DE" dirty="0">
                <a:sym typeface="Wingdings" panose="05000000000000000000" pitchFamily="2" charset="2"/>
              </a:rPr>
              <a:t>  ELT!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Also </a:t>
            </a:r>
            <a:r>
              <a:rPr lang="de-DE" dirty="0" err="1">
                <a:sym typeface="Wingdings" panose="05000000000000000000" pitchFamily="2" charset="2"/>
              </a:rPr>
              <a:t>allows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flexibility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transformations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E.g., </a:t>
            </a:r>
            <a:r>
              <a:rPr lang="de-DE" dirty="0" err="1">
                <a:sym typeface="Wingdings" panose="05000000000000000000" pitchFamily="2" charset="2"/>
              </a:rPr>
              <a:t>testing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effect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different </a:t>
            </a:r>
            <a:r>
              <a:rPr lang="de-DE" dirty="0" err="1">
                <a:sym typeface="Wingdings" panose="05000000000000000000" pitchFamily="2" charset="2"/>
              </a:rPr>
              <a:t>transformations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Allows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access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raw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85738"/>
            <a:ext cx="2339116" cy="1491062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8028384" y="637355"/>
            <a:ext cx="648072" cy="246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5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Understand</a:t>
            </a:r>
            <a:r>
              <a:rPr lang="de-DE" dirty="0"/>
              <a:t> 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endParaRPr lang="de-DE" dirty="0"/>
          </a:p>
          <a:p>
            <a:pPr lvl="1"/>
            <a:r>
              <a:rPr lang="de-DE" dirty="0"/>
              <a:t>E.g.,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in a relational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imposed</a:t>
            </a:r>
            <a:r>
              <a:rPr lang="de-DE" dirty="0"/>
              <a:t> on semi-/quasi-/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Survey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pPr lvl="1"/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pPr lvl="1"/>
            <a:r>
              <a:rPr lang="de-DE" dirty="0" err="1"/>
              <a:t>Visualizations</a:t>
            </a:r>
            <a:r>
              <a:rPr lang="de-DE" dirty="0"/>
              <a:t> like </a:t>
            </a:r>
            <a:r>
              <a:rPr lang="de-DE" dirty="0" err="1"/>
              <a:t>histograms</a:t>
            </a:r>
            <a:r>
              <a:rPr lang="de-DE" dirty="0"/>
              <a:t>,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, pair-</a:t>
            </a:r>
            <a:r>
              <a:rPr lang="de-DE" dirty="0" err="1"/>
              <a:t>wise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, etc.</a:t>
            </a:r>
          </a:p>
          <a:p>
            <a:endParaRPr lang="de-DE" dirty="0"/>
          </a:p>
          <a:p>
            <a:r>
              <a:rPr lang="de-DE" dirty="0"/>
              <a:t>Clean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Discard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required</a:t>
            </a:r>
            <a:endParaRPr lang="de-DE" dirty="0"/>
          </a:p>
          <a:p>
            <a:pPr lvl="1"/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85738"/>
            <a:ext cx="2339116" cy="1491062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8028384" y="637355"/>
            <a:ext cx="648072" cy="246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4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Clean </a:t>
                </a:r>
                <a:r>
                  <a:rPr lang="de-DE" dirty="0" err="1"/>
                  <a:t>data</a:t>
                </a:r>
                <a:endParaRPr lang="de-DE" dirty="0"/>
              </a:p>
              <a:p>
                <a:pPr lvl="1"/>
                <a:r>
                  <a:rPr lang="de-DE" dirty="0" err="1"/>
                  <a:t>Discard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not </a:t>
                </a:r>
                <a:r>
                  <a:rPr lang="de-DE" dirty="0" err="1"/>
                  <a:t>required</a:t>
                </a:r>
                <a:endParaRPr lang="de-DE" dirty="0"/>
              </a:p>
              <a:p>
                <a:pPr lvl="1"/>
                <a:r>
                  <a:rPr lang="de-DE" dirty="0"/>
                  <a:t>Can </a:t>
                </a:r>
                <a:r>
                  <a:rPr lang="de-DE" dirty="0" err="1"/>
                  <a:t>make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difference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a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infrastructure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a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dirty="0" err="1"/>
                  <a:t>machine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analysis</a:t>
                </a:r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Example</a:t>
                </a:r>
                <a:r>
                  <a:rPr lang="de-DE" dirty="0"/>
                  <a:t>:</a:t>
                </a:r>
              </a:p>
              <a:p>
                <a:pPr lvl="2"/>
                <a:r>
                  <a:rPr lang="de-DE" dirty="0"/>
                  <a:t>100 </a:t>
                </a:r>
                <a:r>
                  <a:rPr lang="de-DE" dirty="0" err="1"/>
                  <a:t>million</a:t>
                </a:r>
                <a:r>
                  <a:rPr lang="de-DE" dirty="0"/>
                  <a:t> </a:t>
                </a:r>
                <a:r>
                  <a:rPr lang="de-DE" dirty="0" err="1"/>
                  <a:t>measurements</a:t>
                </a:r>
                <a:endParaRPr lang="de-DE" dirty="0"/>
              </a:p>
              <a:p>
                <a:pPr lvl="2"/>
                <a:r>
                  <a:rPr lang="de-DE" dirty="0"/>
                  <a:t>10 </a:t>
                </a:r>
                <a:r>
                  <a:rPr lang="de-DE" dirty="0" err="1"/>
                  <a:t>floating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</a:t>
                </a:r>
                <a:r>
                  <a:rPr lang="de-DE" dirty="0" err="1"/>
                  <a:t>features</a:t>
                </a:r>
                <a:r>
                  <a:rPr lang="de-DE" dirty="0"/>
                  <a:t> per </a:t>
                </a:r>
                <a:r>
                  <a:rPr lang="de-DE" dirty="0" err="1"/>
                  <a:t>measurement</a:t>
                </a:r>
                <a:r>
                  <a:rPr lang="de-DE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</a:t>
                </a:r>
                <a:r>
                  <a:rPr lang="de-DE" dirty="0"/>
                  <a:t> 80 Bytes per </a:t>
                </a:r>
                <a:r>
                  <a:rPr lang="de-DE" dirty="0" err="1"/>
                  <a:t>measurement</a:t>
                </a:r>
                <a:endParaRPr lang="de-DE" dirty="0"/>
              </a:p>
              <a:p>
                <a:pPr lvl="2"/>
                <a:r>
                  <a:rPr lang="de-DE" dirty="0"/>
                  <a:t>3 </a:t>
                </a:r>
                <a:r>
                  <a:rPr lang="de-DE" dirty="0" err="1"/>
                  <a:t>useful</a:t>
                </a:r>
                <a:r>
                  <a:rPr lang="de-DE" dirty="0"/>
                  <a:t> </a:t>
                </a:r>
                <a:r>
                  <a:rPr lang="de-DE" dirty="0" err="1"/>
                  <a:t>features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 24 Bytes per </a:t>
                </a:r>
                <a:r>
                  <a:rPr lang="de-DE" dirty="0" err="1"/>
                  <a:t>measurement</a:t>
                </a:r>
                <a:endParaRPr lang="de-DE" dirty="0"/>
              </a:p>
              <a:p>
                <a:pPr lvl="2"/>
                <a:r>
                  <a:rPr lang="de-DE" dirty="0"/>
                  <a:t>7.45 Gigabytes </a:t>
                </a:r>
                <a:r>
                  <a:rPr lang="de-DE" dirty="0" err="1"/>
                  <a:t>with</a:t>
                </a:r>
                <a:r>
                  <a:rPr lang="de-DE" dirty="0"/>
                  <a:t> all </a:t>
                </a:r>
                <a:r>
                  <a:rPr lang="de-DE" dirty="0" err="1"/>
                  <a:t>features</a:t>
                </a:r>
                <a:r>
                  <a:rPr lang="de-DE" dirty="0"/>
                  <a:t>, 2.23 Gigabytes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useful</a:t>
                </a:r>
                <a:r>
                  <a:rPr lang="de-DE" dirty="0"/>
                  <a:t> </a:t>
                </a:r>
                <a:r>
                  <a:rPr lang="de-DE" dirty="0" err="1"/>
                  <a:t>features</a:t>
                </a:r>
                <a:endParaRPr lang="de-DE" dirty="0"/>
              </a:p>
              <a:p>
                <a:pPr marL="685800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 Can </a:t>
                </a:r>
                <a:r>
                  <a:rPr lang="de-DE" dirty="0" err="1">
                    <a:sym typeface="Wingdings" panose="05000000000000000000" pitchFamily="2" charset="2"/>
                  </a:rPr>
                  <a:t>use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my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laptop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cleaned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data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without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problems</a:t>
                </a:r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85738"/>
            <a:ext cx="2339116" cy="1491062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8028384" y="637355"/>
            <a:ext cx="648072" cy="246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Planning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well-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objectives</a:t>
            </a:r>
            <a:endParaRPr lang="de-DE" dirty="0"/>
          </a:p>
          <a:p>
            <a:pPr lvl="1"/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  <a:p>
            <a:pPr lvl="2"/>
            <a:r>
              <a:rPr lang="de-DE" dirty="0" err="1"/>
              <a:t>Classification</a:t>
            </a:r>
            <a:r>
              <a:rPr lang="de-DE" dirty="0"/>
              <a:t>, </a:t>
            </a:r>
            <a:r>
              <a:rPr lang="de-DE" dirty="0" err="1"/>
              <a:t>regression</a:t>
            </a:r>
            <a:r>
              <a:rPr lang="de-DE" dirty="0"/>
              <a:t>, </a:t>
            </a:r>
            <a:r>
              <a:rPr lang="de-DE" dirty="0" err="1"/>
              <a:t>clustering</a:t>
            </a:r>
            <a:r>
              <a:rPr lang="de-DE" dirty="0"/>
              <a:t>, </a:t>
            </a:r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mining</a:t>
            </a:r>
            <a:r>
              <a:rPr lang="de-DE" dirty="0"/>
              <a:t>, …</a:t>
            </a:r>
          </a:p>
          <a:p>
            <a:pPr lvl="1"/>
            <a:r>
              <a:rPr lang="de-DE" dirty="0"/>
              <a:t>Other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restrict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 lvl="2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insight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, „</a:t>
            </a:r>
            <a:r>
              <a:rPr lang="de-DE" dirty="0" err="1"/>
              <a:t>blackbox</a:t>
            </a:r>
            <a:r>
              <a:rPr lang="de-DE" dirty="0"/>
              <a:t>“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well-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Volume, </a:t>
            </a:r>
            <a:r>
              <a:rPr lang="de-DE" dirty="0" err="1"/>
              <a:t>structure</a:t>
            </a:r>
            <a:r>
              <a:rPr lang="de-DE" dirty="0"/>
              <a:t>, 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85738"/>
            <a:ext cx="2339116" cy="1491062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8028384" y="1027907"/>
            <a:ext cx="648072" cy="246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7328" y="5021529"/>
            <a:ext cx="1349650" cy="1349650"/>
          </a:xfrm>
          <a:prstGeom prst="rect">
            <a:avLst/>
          </a:prstGeom>
        </p:spPr>
      </p:pic>
      <p:sp>
        <p:nvSpPr>
          <p:cNvPr id="8" name="Rechteckige Legende 7"/>
          <p:cNvSpPr/>
          <p:nvPr/>
        </p:nvSpPr>
        <p:spPr>
          <a:xfrm>
            <a:off x="5993658" y="5181877"/>
            <a:ext cx="3109560" cy="1158582"/>
          </a:xfrm>
          <a:prstGeom prst="wedgeRectCallout">
            <a:avLst>
              <a:gd name="adj1" fmla="val -67414"/>
              <a:gd name="adj2" fmla="val -2541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002060"/>
                </a:solidFill>
              </a:rPr>
              <a:t>A </a:t>
            </a:r>
            <a:r>
              <a:rPr lang="de-DE" sz="1200" dirty="0" err="1">
                <a:solidFill>
                  <a:srgbClr val="002060"/>
                </a:solidFill>
              </a:rPr>
              <a:t>blackbox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method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is</a:t>
            </a:r>
            <a:r>
              <a:rPr lang="de-DE" sz="1200" dirty="0">
                <a:solidFill>
                  <a:srgbClr val="002060"/>
                </a:solidFill>
              </a:rPr>
              <a:t> a </a:t>
            </a:r>
            <a:r>
              <a:rPr lang="de-DE" sz="1200" dirty="0" err="1">
                <a:solidFill>
                  <a:srgbClr val="002060"/>
                </a:solidFill>
              </a:rPr>
              <a:t>method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where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you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only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get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results</a:t>
            </a:r>
            <a:r>
              <a:rPr lang="de-DE" sz="1200" dirty="0">
                <a:solidFill>
                  <a:srgbClr val="002060"/>
                </a:solidFill>
              </a:rPr>
              <a:t>, but do not </a:t>
            </a:r>
            <a:r>
              <a:rPr lang="de-DE" sz="1200" dirty="0" err="1">
                <a:solidFill>
                  <a:srgbClr val="002060"/>
                </a:solidFill>
              </a:rPr>
              <a:t>really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understand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why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the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output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is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computed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that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way</a:t>
            </a:r>
            <a:r>
              <a:rPr lang="de-DE" sz="1200" dirty="0">
                <a:solidFill>
                  <a:srgbClr val="002060"/>
                </a:solidFill>
              </a:rPr>
              <a:t>.</a:t>
            </a:r>
          </a:p>
          <a:p>
            <a:r>
              <a:rPr lang="de-DE" sz="1200" dirty="0">
                <a:solidFill>
                  <a:srgbClr val="002060"/>
                </a:solidFill>
              </a:rPr>
              <a:t>A </a:t>
            </a:r>
            <a:r>
              <a:rPr lang="de-DE" sz="1200" dirty="0" err="1">
                <a:solidFill>
                  <a:srgbClr val="002060"/>
                </a:solidFill>
              </a:rPr>
              <a:t>whitebox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method</a:t>
            </a:r>
            <a:r>
              <a:rPr lang="de-DE" sz="1200" dirty="0">
                <a:solidFill>
                  <a:srgbClr val="002060"/>
                </a:solidFill>
              </a:rPr>
              <a:t> also </a:t>
            </a:r>
            <a:r>
              <a:rPr lang="de-DE" sz="1200" dirty="0" err="1">
                <a:solidFill>
                  <a:srgbClr val="002060"/>
                </a:solidFill>
              </a:rPr>
              <a:t>explains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why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the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output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is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it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is</a:t>
            </a:r>
            <a:r>
              <a:rPr lang="de-DE" sz="1200" dirty="0">
                <a:solidFill>
                  <a:srgbClr val="002060"/>
                </a:solidFill>
              </a:rPr>
              <a:t>. 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8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Planning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cover</a:t>
            </a:r>
            <a:endParaRPr lang="de-DE" dirty="0"/>
          </a:p>
          <a:p>
            <a:pPr lvl="1"/>
            <a:r>
              <a:rPr lang="de-DE" dirty="0"/>
              <a:t>Feature </a:t>
            </a:r>
            <a:r>
              <a:rPr lang="de-DE" dirty="0" err="1"/>
              <a:t>modeling</a:t>
            </a:r>
            <a:r>
              <a:rPr lang="de-DE" dirty="0"/>
              <a:t>, e.g.,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mining</a:t>
            </a:r>
            <a:endParaRPr lang="de-DE" dirty="0"/>
          </a:p>
          <a:p>
            <a:pPr lvl="1"/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, e.g.,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, </a:t>
            </a:r>
            <a:r>
              <a:rPr lang="de-DE" dirty="0" err="1"/>
              <a:t>correlations</a:t>
            </a:r>
            <a:r>
              <a:rPr lang="de-DE" dirty="0"/>
              <a:t>, etc.</a:t>
            </a:r>
          </a:p>
          <a:p>
            <a:pPr lvl="1"/>
            <a:r>
              <a:rPr lang="de-DE" dirty="0"/>
              <a:t>Model </a:t>
            </a:r>
            <a:r>
              <a:rPr lang="de-DE" dirty="0" err="1"/>
              <a:t>creation</a:t>
            </a:r>
            <a:r>
              <a:rPr lang="de-DE" dirty="0"/>
              <a:t>, e.g., different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  <a:p>
            <a:pPr lvl="1"/>
            <a:r>
              <a:rPr lang="de-DE" dirty="0"/>
              <a:t>Statistical </a:t>
            </a:r>
            <a:r>
              <a:rPr lang="de-DE" dirty="0" err="1"/>
              <a:t>methods</a:t>
            </a:r>
            <a:r>
              <a:rPr lang="de-DE" dirty="0"/>
              <a:t>, e.g.,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 err="1"/>
              <a:t>Visualizations</a:t>
            </a:r>
            <a:r>
              <a:rPr lang="de-DE" dirty="0"/>
              <a:t>, e.g.,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lang="de-DE" dirty="0"/>
          </a:p>
          <a:p>
            <a:r>
              <a:rPr lang="de-DE" dirty="0"/>
              <a:t>Split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pPr lvl="1"/>
            <a:r>
              <a:rPr lang="de-DE" dirty="0"/>
              <a:t>Training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Toy</a:t>
            </a:r>
            <a:r>
              <a:rPr lang="de-DE" dirty="0"/>
              <a:t>“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Same </a:t>
            </a:r>
            <a:r>
              <a:rPr lang="de-DE" dirty="0" err="1"/>
              <a:t>structure</a:t>
            </a:r>
            <a:r>
              <a:rPr lang="de-DE" dirty="0"/>
              <a:t>, but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small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85738"/>
            <a:ext cx="2339116" cy="1491062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8028384" y="1027907"/>
            <a:ext cx="648072" cy="246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Building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 lvl="1"/>
            <a:r>
              <a:rPr lang="de-DE" dirty="0" err="1"/>
              <a:t>Often</a:t>
            </a:r>
            <a:r>
              <a:rPr lang="de-DE" dirty="0"/>
              <a:t> iterative </a:t>
            </a:r>
            <a:r>
              <a:rPr lang="de-DE" dirty="0" err="1"/>
              <a:t>process</a:t>
            </a:r>
            <a:r>
              <a:rPr lang="de-DE" dirty="0"/>
              <a:t>!</a:t>
            </a:r>
          </a:p>
          <a:p>
            <a:endParaRPr lang="de-DE" dirty="0"/>
          </a:p>
          <a:p>
            <a:r>
              <a:rPr lang="de-DE" dirty="0"/>
              <a:t>Separate </a:t>
            </a:r>
            <a:r>
              <a:rPr lang="de-DE" dirty="0" err="1"/>
              <a:t>phase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VERY time </a:t>
            </a:r>
            <a:r>
              <a:rPr lang="de-DE" dirty="0" err="1"/>
              <a:t>consuming</a:t>
            </a:r>
            <a:endParaRPr lang="de-DE" dirty="0"/>
          </a:p>
          <a:p>
            <a:pPr lvl="1"/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toy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planning</a:t>
            </a:r>
            <a:endParaRPr lang="de-DE" dirty="0"/>
          </a:p>
          <a:p>
            <a:pPr lvl="1"/>
            <a:r>
              <a:rPr lang="de-DE" dirty="0" err="1"/>
              <a:t>Use</a:t>
            </a:r>
            <a:r>
              <a:rPr lang="de-DE" dirty="0"/>
              <a:t> real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potentially</a:t>
            </a:r>
            <a:r>
              <a:rPr lang="de-DE" dirty="0"/>
              <a:t> 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building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indicators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85738"/>
            <a:ext cx="2339116" cy="1491062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7308304" y="1413909"/>
            <a:ext cx="648072" cy="246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5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/>
              <a:t>question</a:t>
            </a:r>
            <a:r>
              <a:rPr lang="de-DE" dirty="0"/>
              <a:t>: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hypothesis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phase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findings</a:t>
            </a:r>
            <a:endParaRPr lang="de-DE" dirty="0"/>
          </a:p>
          <a:p>
            <a:endParaRPr lang="de-DE" dirty="0"/>
          </a:p>
          <a:p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quantify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/>
              <a:t>Business </a:t>
            </a:r>
            <a:r>
              <a:rPr lang="de-DE" dirty="0" err="1"/>
              <a:t>value</a:t>
            </a:r>
            <a:r>
              <a:rPr lang="de-DE" dirty="0"/>
              <a:t>, e.g.,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Return On Investment (ROI)</a:t>
            </a:r>
          </a:p>
          <a:p>
            <a:pPr lvl="1"/>
            <a:r>
              <a:rPr lang="de-DE" dirty="0" err="1"/>
              <a:t>Advancement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Summarize</a:t>
            </a:r>
            <a:r>
              <a:rPr lang="de-DE" dirty="0"/>
              <a:t> </a:t>
            </a:r>
            <a:r>
              <a:rPr lang="de-DE" dirty="0" err="1"/>
              <a:t>findings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audiences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85738"/>
            <a:ext cx="2339116" cy="1491062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6588224" y="1027907"/>
            <a:ext cx="648072" cy="246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3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Operationalize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operation</a:t>
            </a:r>
            <a:endParaRPr lang="de-DE" dirty="0"/>
          </a:p>
          <a:p>
            <a:pPr lvl="1"/>
            <a:r>
              <a:rPr lang="de-DE" dirty="0" err="1"/>
              <a:t>Only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pilot</a:t>
            </a:r>
            <a:r>
              <a:rPr lang="de-DE" dirty="0"/>
              <a:t> </a:t>
            </a:r>
            <a:r>
              <a:rPr lang="de-DE" dirty="0" err="1"/>
              <a:t>first</a:t>
            </a:r>
            <a:endParaRPr lang="de-DE" dirty="0"/>
          </a:p>
          <a:p>
            <a:pPr lvl="1"/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expectations</a:t>
            </a:r>
            <a:r>
              <a:rPr lang="de-DE" dirty="0"/>
              <a:t> hold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/>
              <a:t>All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  <a:p>
            <a:pPr lvl="2"/>
            <a:r>
              <a:rPr lang="de-DE" dirty="0" err="1"/>
              <a:t>Rejection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, </a:t>
            </a:r>
            <a:r>
              <a:rPr lang="de-DE" dirty="0" err="1"/>
              <a:t>shift</a:t>
            </a:r>
            <a:r>
              <a:rPr lang="de-DE" dirty="0"/>
              <a:t> in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, ... </a:t>
            </a:r>
          </a:p>
          <a:p>
            <a:endParaRPr lang="de-DE" dirty="0"/>
          </a:p>
          <a:p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update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retrain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/>
              <a:t>Data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older</a:t>
            </a:r>
            <a:r>
              <a:rPr lang="de-DE" dirty="0"/>
              <a:t>,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outdated</a:t>
            </a:r>
            <a:endParaRPr lang="de-DE" dirty="0"/>
          </a:p>
          <a:p>
            <a:pPr lvl="1"/>
            <a:r>
              <a:rPr lang="de-DE" dirty="0"/>
              <a:t>Data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 </a:t>
            </a:r>
            <a:r>
              <a:rPr lang="de-DE" dirty="0" err="1"/>
              <a:t>regularly</a:t>
            </a:r>
            <a:endParaRPr lang="de-DE" dirty="0"/>
          </a:p>
          <a:p>
            <a:pPr lvl="1"/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85738"/>
            <a:ext cx="2339116" cy="1491062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6583462" y="634974"/>
            <a:ext cx="648072" cy="246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9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Model</a:t>
            </a:r>
          </a:p>
          <a:p>
            <a:endParaRPr lang="de-DE" dirty="0"/>
          </a:p>
          <a:p>
            <a:r>
              <a:rPr lang="de-DE" b="1" dirty="0" err="1"/>
              <a:t>Roles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Core </a:t>
            </a:r>
            <a:r>
              <a:rPr lang="de-DE" dirty="0" err="1"/>
              <a:t>Deliverables</a:t>
            </a:r>
            <a:endParaRPr lang="de-DE" dirty="0"/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49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Roles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Projects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 </a:t>
                </a:r>
                <a:r>
                  <a:rPr lang="de-DE" dirty="0" err="1"/>
                  <a:t>role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„</a:t>
                </a:r>
                <a:r>
                  <a:rPr lang="en-US" dirty="0"/>
                  <a:t>a function or part performed especially in a particular operation or process” (Merriam-Webster)</a:t>
                </a:r>
              </a:p>
              <a:p>
                <a:endParaRPr lang="en-US" dirty="0"/>
              </a:p>
              <a:p>
                <a:r>
                  <a:rPr lang="de-DE" dirty="0" err="1"/>
                  <a:t>Role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Person</a:t>
                </a:r>
              </a:p>
              <a:p>
                <a:pPr lvl="1"/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role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fulfilled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multiple </a:t>
                </a:r>
                <a:r>
                  <a:rPr lang="de-DE" dirty="0" err="1"/>
                  <a:t>persons</a:t>
                </a:r>
                <a:endParaRPr lang="de-DE" dirty="0"/>
              </a:p>
              <a:p>
                <a:pPr lvl="1"/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person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fulfill</a:t>
                </a:r>
                <a:r>
                  <a:rPr lang="de-DE" dirty="0"/>
                  <a:t> multiple </a:t>
                </a:r>
                <a:r>
                  <a:rPr lang="de-DE" dirty="0" err="1"/>
                  <a:t>roles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Roles</a:t>
                </a:r>
                <a:r>
                  <a:rPr lang="de-DE" dirty="0"/>
                  <a:t> </a:t>
                </a:r>
                <a:r>
                  <a:rPr lang="de-DE" dirty="0" err="1"/>
                  <a:t>assign</a:t>
                </a:r>
                <a:r>
                  <a:rPr lang="de-DE" dirty="0"/>
                  <a:t> </a:t>
                </a:r>
                <a:r>
                  <a:rPr lang="de-DE" dirty="0" err="1"/>
                  <a:t>responsibilities</a:t>
                </a:r>
                <a:r>
                  <a:rPr lang="de-DE" dirty="0"/>
                  <a:t> </a:t>
                </a:r>
                <a:r>
                  <a:rPr lang="de-DE" dirty="0" err="1"/>
                  <a:t>within</a:t>
                </a:r>
                <a:r>
                  <a:rPr lang="de-DE" dirty="0"/>
                  <a:t> </a:t>
                </a:r>
                <a:r>
                  <a:rPr lang="de-DE" dirty="0" err="1"/>
                  <a:t>processes</a:t>
                </a:r>
                <a:endParaRPr lang="de-DE" dirty="0"/>
              </a:p>
              <a:p>
                <a:pPr lvl="1"/>
                <a:r>
                  <a:rPr lang="de-DE" dirty="0"/>
                  <a:t>In </a:t>
                </a:r>
                <a:r>
                  <a:rPr lang="de-DE" dirty="0" err="1"/>
                  <a:t>practice</a:t>
                </a:r>
                <a:r>
                  <a:rPr lang="de-DE" dirty="0"/>
                  <a:t>, </a:t>
                </a:r>
                <a:r>
                  <a:rPr lang="de-DE" dirty="0" err="1"/>
                  <a:t>roles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often</a:t>
                </a:r>
                <a:r>
                  <a:rPr lang="de-DE" dirty="0"/>
                  <a:t> </a:t>
                </a:r>
                <a:r>
                  <a:rPr lang="de-DE" dirty="0" err="1"/>
                  <a:t>related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job</a:t>
                </a:r>
                <a:r>
                  <a:rPr lang="de-DE" dirty="0"/>
                  <a:t> </a:t>
                </a:r>
                <a:r>
                  <a:rPr lang="de-DE" dirty="0" err="1"/>
                  <a:t>titles</a:t>
                </a:r>
                <a:endParaRPr lang="de-DE" dirty="0"/>
              </a:p>
              <a:p>
                <a:pPr lvl="2"/>
                <a:r>
                  <a:rPr lang="de-DE" dirty="0"/>
                  <a:t>„Software Developer“, „Database Administrator“, „Project Manager“, …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90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Model</a:t>
            </a:r>
          </a:p>
          <a:p>
            <a:endParaRPr lang="de-DE" dirty="0"/>
          </a:p>
          <a:p>
            <a:r>
              <a:rPr lang="de-DE" dirty="0" err="1"/>
              <a:t>Roles</a:t>
            </a:r>
            <a:endParaRPr lang="de-DE" dirty="0"/>
          </a:p>
          <a:p>
            <a:endParaRPr lang="de-DE" dirty="0"/>
          </a:p>
          <a:p>
            <a:r>
              <a:rPr lang="de-DE" dirty="0"/>
              <a:t>Core </a:t>
            </a:r>
            <a:r>
              <a:rPr lang="de-DE" dirty="0" err="1"/>
              <a:t>Deliverables</a:t>
            </a:r>
            <a:endParaRPr lang="de-DE" dirty="0"/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65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Data Science Projects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124692"/>
              </p:ext>
            </p:extLst>
          </p:nvPr>
        </p:nvGraphicFramePr>
        <p:xfrm>
          <a:off x="251520" y="1535203"/>
          <a:ext cx="8562714" cy="481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6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Business User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Someone who uses the end results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Can consult and advise project team on value of end results and how these will be operationalized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Project Sponsor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Responsible for the genesis of the project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enerally provides the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funding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Gauge the value from the final outputs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Project Manager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Ensure key milestones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and objectives are met on time and at expected quality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Plans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and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manages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resources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Business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Intelligence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 Analyst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Business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domain expertise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with deep understanding of the data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Understands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reporting in the domain, e.g., Key Performance Indicators (KPIs)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Data Engineer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Deep technical skills 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to assist with data management and ETL/ELT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Database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Administrator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Provisions and configures database environment to support the analytical needs of the project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Data Scientist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Expert on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analytical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techniques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and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data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modeling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Applies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valid analytical techniques to given business problems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Ensures analytical objectives are met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41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Model</a:t>
            </a:r>
          </a:p>
          <a:p>
            <a:endParaRPr lang="de-DE" dirty="0"/>
          </a:p>
          <a:p>
            <a:r>
              <a:rPr lang="de-DE" dirty="0" err="1"/>
              <a:t>Roles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Core </a:t>
            </a:r>
            <a:r>
              <a:rPr lang="de-DE" b="1" dirty="0" err="1"/>
              <a:t>Deliverables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11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Deliverables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deliverable is a tangible or intangible good or service produced as a result of a project.</a:t>
            </a:r>
          </a:p>
          <a:p>
            <a:pPr lvl="1"/>
            <a:r>
              <a:rPr lang="de-DE" dirty="0"/>
              <a:t>Are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contracts</a:t>
            </a:r>
            <a:endParaRPr lang="de-DE" dirty="0"/>
          </a:p>
          <a:p>
            <a:pPr lvl="1"/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stakeholder‘s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and </a:t>
            </a:r>
            <a:r>
              <a:rPr lang="de-DE" dirty="0" err="1"/>
              <a:t>expectations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deliverables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  <a:p>
            <a:pPr lvl="1"/>
            <a:r>
              <a:rPr lang="de-DE" dirty="0"/>
              <a:t>Sponsor </a:t>
            </a:r>
            <a:r>
              <a:rPr lang="de-DE" dirty="0" err="1"/>
              <a:t>presentation</a:t>
            </a:r>
            <a:endParaRPr lang="de-DE" dirty="0"/>
          </a:p>
          <a:p>
            <a:pPr lvl="1"/>
            <a:r>
              <a:rPr lang="de-DE" dirty="0"/>
              <a:t>Analyst </a:t>
            </a:r>
            <a:r>
              <a:rPr lang="de-DE" dirty="0" err="1"/>
              <a:t>presentation</a:t>
            </a:r>
            <a:endParaRPr lang="de-DE" dirty="0"/>
          </a:p>
          <a:p>
            <a:pPr lvl="1"/>
            <a:r>
              <a:rPr lang="de-DE" dirty="0"/>
              <a:t>Code</a:t>
            </a:r>
          </a:p>
          <a:p>
            <a:pPr lvl="1"/>
            <a:r>
              <a:rPr lang="de-DE" dirty="0"/>
              <a:t>Technical </a:t>
            </a:r>
            <a:r>
              <a:rPr lang="de-DE" dirty="0" err="1"/>
              <a:t>specifications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79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Sponsor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„Big Picture“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endParaRPr lang="de-DE" dirty="0"/>
          </a:p>
          <a:p>
            <a:r>
              <a:rPr lang="de-DE" dirty="0"/>
              <a:t>Clear </a:t>
            </a:r>
            <a:r>
              <a:rPr lang="de-DE" dirty="0" err="1"/>
              <a:t>takeaway</a:t>
            </a:r>
            <a:r>
              <a:rPr lang="de-DE" dirty="0"/>
              <a:t> </a:t>
            </a:r>
            <a:r>
              <a:rPr lang="de-DE" dirty="0" err="1"/>
              <a:t>messages</a:t>
            </a:r>
            <a:endParaRPr lang="de-DE" dirty="0"/>
          </a:p>
          <a:p>
            <a:pPr lvl="1"/>
            <a:r>
              <a:rPr lang="de-DE" dirty="0"/>
              <a:t>Highlight KPIs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aid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making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a non-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audience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Clean </a:t>
            </a:r>
            <a:r>
              <a:rPr lang="de-DE" dirty="0" err="1"/>
              <a:t>and</a:t>
            </a:r>
            <a:r>
              <a:rPr lang="de-DE" dirty="0"/>
              <a:t> simple </a:t>
            </a:r>
            <a:r>
              <a:rPr lang="de-DE" dirty="0" err="1"/>
              <a:t>visualizations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bar </a:t>
            </a:r>
            <a:r>
              <a:rPr lang="de-DE" dirty="0" err="1"/>
              <a:t>charts</a:t>
            </a:r>
            <a:r>
              <a:rPr lang="de-DE" dirty="0"/>
              <a:t>,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charts</a:t>
            </a:r>
            <a:r>
              <a:rPr lang="de-DE" dirty="0"/>
              <a:t>, …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805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Analyst </a:t>
            </a:r>
            <a:r>
              <a:rPr lang="de-DE" dirty="0" err="1"/>
              <a:t>Presentation</a:t>
            </a:r>
            <a:br>
              <a:rPr lang="de-DE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General </a:t>
            </a:r>
            <a:r>
              <a:rPr lang="de-DE" dirty="0" err="1"/>
              <a:t>approach</a:t>
            </a:r>
            <a:endParaRPr lang="de-DE" dirty="0"/>
          </a:p>
          <a:p>
            <a:pPr lvl="1"/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insights</a:t>
            </a:r>
            <a:r>
              <a:rPr lang="de-DE" dirty="0"/>
              <a:t>, </a:t>
            </a:r>
            <a:r>
              <a:rPr lang="de-DE" dirty="0" err="1"/>
              <a:t>unexpected</a:t>
            </a:r>
            <a:r>
              <a:rPr lang="de-DE" dirty="0"/>
              <a:t> </a:t>
            </a:r>
            <a:r>
              <a:rPr lang="de-DE" dirty="0" err="1"/>
              <a:t>situations</a:t>
            </a:r>
            <a:endParaRPr lang="de-DE" dirty="0"/>
          </a:p>
          <a:p>
            <a:endParaRPr lang="de-DE" dirty="0"/>
          </a:p>
          <a:p>
            <a:r>
              <a:rPr lang="de-DE" dirty="0"/>
              <a:t>Details on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  <a:p>
            <a:pPr lvl="1"/>
            <a:r>
              <a:rPr lang="de-DE" dirty="0"/>
              <a:t>Business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lvl="1"/>
            <a:r>
              <a:rPr lang="de-DE" dirty="0" err="1"/>
              <a:t>Advancement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  <a:p>
            <a:endParaRPr lang="de-DE" dirty="0"/>
          </a:p>
          <a:p>
            <a:r>
              <a:rPr lang="de-DE" dirty="0"/>
              <a:t>May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, </a:t>
            </a:r>
            <a:r>
              <a:rPr lang="de-DE" dirty="0" err="1"/>
              <a:t>histograms</a:t>
            </a:r>
            <a:r>
              <a:rPr lang="de-DE" dirty="0"/>
              <a:t>, </a:t>
            </a:r>
            <a:r>
              <a:rPr lang="de-DE" dirty="0" err="1"/>
              <a:t>boxplots</a:t>
            </a:r>
            <a:r>
              <a:rPr lang="de-DE" dirty="0"/>
              <a:t>, ROC </a:t>
            </a:r>
            <a:r>
              <a:rPr lang="de-DE" dirty="0" err="1"/>
              <a:t>curves</a:t>
            </a:r>
            <a:r>
              <a:rPr lang="de-DE" dirty="0"/>
              <a:t>, …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still </a:t>
            </a:r>
            <a:r>
              <a:rPr lang="de-DE" dirty="0" err="1"/>
              <a:t>be</a:t>
            </a:r>
            <a:r>
              <a:rPr lang="de-DE" dirty="0"/>
              <a:t> clean </a:t>
            </a:r>
            <a:r>
              <a:rPr lang="de-DE" dirty="0" err="1"/>
              <a:t>and</a:t>
            </a:r>
            <a:r>
              <a:rPr lang="de-DE" dirty="0"/>
              <a:t> not </a:t>
            </a:r>
            <a:r>
              <a:rPr lang="de-DE" dirty="0" err="1"/>
              <a:t>overloaded</a:t>
            </a:r>
            <a:endParaRPr lang="de-DE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961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and</a:t>
            </a:r>
            <a:r>
              <a:rPr lang="de-DE" dirty="0"/>
              <a:t> Technical </a:t>
            </a:r>
            <a:r>
              <a:rPr lang="de-DE" dirty="0" err="1"/>
              <a:t>Specification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lvl="1"/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prototypical</a:t>
            </a:r>
            <a:r>
              <a:rPr lang="de-DE" dirty="0"/>
              <a:t> („</a:t>
            </a:r>
            <a:r>
              <a:rPr lang="de-DE" dirty="0" err="1"/>
              <a:t>hacky</a:t>
            </a:r>
            <a:r>
              <a:rPr lang="de-DE" dirty="0"/>
              <a:t>“)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clean </a:t>
            </a:r>
            <a:r>
              <a:rPr lang="de-DE" dirty="0" err="1"/>
              <a:t>code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operationalization</a:t>
            </a:r>
            <a:endParaRPr lang="de-DE" dirty="0"/>
          </a:p>
          <a:p>
            <a:pPr lvl="1"/>
            <a:r>
              <a:rPr lang="de-DE" dirty="0"/>
              <a:t>May </a:t>
            </a:r>
            <a:r>
              <a:rPr lang="de-DE" dirty="0" err="1"/>
              <a:t>re-use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pPr lvl="1"/>
            <a:r>
              <a:rPr lang="de-DE" dirty="0"/>
              <a:t>May </a:t>
            </a:r>
            <a:r>
              <a:rPr lang="de-DE" dirty="0" err="1"/>
              <a:t>adopt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clean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1"/>
            <a:r>
              <a:rPr lang="de-DE" dirty="0"/>
              <a:t>May </a:t>
            </a:r>
            <a:r>
              <a:rPr lang="de-DE" dirty="0" err="1"/>
              <a:t>rewrite</a:t>
            </a:r>
            <a:r>
              <a:rPr lang="de-DE" dirty="0"/>
              <a:t> same </a:t>
            </a:r>
            <a:r>
              <a:rPr lang="de-DE" dirty="0" err="1"/>
              <a:t>functionality</a:t>
            </a:r>
            <a:r>
              <a:rPr lang="de-DE" dirty="0"/>
              <a:t> in a different </a:t>
            </a:r>
            <a:r>
              <a:rPr lang="de-DE" dirty="0" err="1"/>
              <a:t>language</a:t>
            </a:r>
            <a:r>
              <a:rPr lang="de-DE" dirty="0"/>
              <a:t>/</a:t>
            </a:r>
            <a:r>
              <a:rPr lang="de-DE" dirty="0" err="1"/>
              <a:t>for</a:t>
            </a:r>
            <a:r>
              <a:rPr lang="de-DE" dirty="0"/>
              <a:t> a different </a:t>
            </a:r>
            <a:r>
              <a:rPr lang="de-DE" dirty="0" err="1"/>
              <a:t>environment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Technical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  <a:p>
            <a:pPr lvl="1"/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pPr lvl="1"/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invoke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877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Deliverables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Role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84293"/>
              </p:ext>
            </p:extLst>
          </p:nvPr>
        </p:nvGraphicFramePr>
        <p:xfrm>
          <a:off x="290643" y="1361154"/>
          <a:ext cx="8562714" cy="499519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6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2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Deliverable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31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Business User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Expects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a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sponsor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presentation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Are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the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results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good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for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me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What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are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the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benefits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for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me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What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are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the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implications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for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me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?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31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Project Sponsor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Expects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a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s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ponsor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presentation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What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is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the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impact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operationalizing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the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results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What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are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the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risk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and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what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is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the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potential ROI?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How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can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this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be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evangelized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within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the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organization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and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beyond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)?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67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Project Manager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Responsible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for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the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timely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availability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all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deliverables</a:t>
                      </a:r>
                      <a:endParaRPr lang="de-DE" sz="1200" baseline="0" dirty="0">
                        <a:solidFill>
                          <a:srgbClr val="002060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Responsible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for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the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sponsor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presentations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831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Business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Intelligence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 Analyst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Expects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an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analyst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presentation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Which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data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was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used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How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will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reporting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change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How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will KPIs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change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?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67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Data Engineer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Responsible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for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data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engineering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code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and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technical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documentation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67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Database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Administrator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Responsible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for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infrastructure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code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and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technical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documentation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Data Scientist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May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be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the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target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audience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for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analyst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presentations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de-DE" sz="1200" dirty="0">
                        <a:solidFill>
                          <a:srgbClr val="002060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Responsible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for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data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analysis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code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and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technical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documentation</a:t>
                      </a:r>
                      <a:endParaRPr lang="de-DE" sz="1200" dirty="0">
                        <a:solidFill>
                          <a:srgbClr val="002060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Responsible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for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the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analyst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presentation</a:t>
                      </a:r>
                      <a:endParaRPr lang="de-DE" sz="1200" baseline="0" dirty="0">
                        <a:solidFill>
                          <a:srgbClr val="002060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Support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the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project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management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with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the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sponsor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presentation</a:t>
                      </a:r>
                      <a:endParaRPr lang="de-DE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506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Deliverable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applicable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collected</a:t>
            </a:r>
            <a:r>
              <a:rPr lang="de-DE" dirty="0"/>
              <a:t>/</a:t>
            </a:r>
            <a:r>
              <a:rPr lang="de-DE" dirty="0" err="1"/>
              <a:t>generated</a:t>
            </a:r>
            <a:endParaRPr lang="de-DE" dirty="0"/>
          </a:p>
          <a:p>
            <a:endParaRPr lang="de-DE" dirty="0"/>
          </a:p>
          <a:p>
            <a:r>
              <a:rPr lang="de-DE" dirty="0"/>
              <a:t>Sharing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pPr lvl="1"/>
            <a:r>
              <a:rPr lang="de-DE" dirty="0" err="1"/>
              <a:t>Especially</a:t>
            </a:r>
            <a:r>
              <a:rPr lang="de-DE" dirty="0"/>
              <a:t> in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reproducible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replicable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Sharing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internal (</a:t>
            </a:r>
            <a:r>
              <a:rPr lang="de-DE" dirty="0" err="1"/>
              <a:t>industry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(</a:t>
            </a:r>
            <a:r>
              <a:rPr lang="de-DE" dirty="0" err="1"/>
              <a:t>research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stable</a:t>
            </a:r>
            <a:r>
              <a:rPr lang="de-DE" dirty="0"/>
              <a:t> links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references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link rot</a:t>
            </a:r>
          </a:p>
          <a:p>
            <a:pPr lvl="1"/>
            <a:r>
              <a:rPr lang="de-DE" dirty="0" err="1"/>
              <a:t>Ideally</a:t>
            </a:r>
            <a:r>
              <a:rPr lang="de-DE" dirty="0"/>
              <a:t> Digital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Identifiers</a:t>
            </a:r>
            <a:r>
              <a:rPr lang="de-DE" dirty="0"/>
              <a:t> (DOIs)</a:t>
            </a:r>
          </a:p>
          <a:p>
            <a:endParaRPr lang="de-DE" dirty="0"/>
          </a:p>
          <a:p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but also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collecting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980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Model</a:t>
            </a:r>
          </a:p>
          <a:p>
            <a:endParaRPr lang="de-DE" dirty="0"/>
          </a:p>
          <a:p>
            <a:r>
              <a:rPr lang="de-DE" dirty="0" err="1"/>
              <a:t>Roles</a:t>
            </a:r>
            <a:endParaRPr lang="de-DE" dirty="0"/>
          </a:p>
          <a:p>
            <a:endParaRPr lang="de-DE" dirty="0"/>
          </a:p>
          <a:p>
            <a:r>
              <a:rPr lang="de-DE" dirty="0"/>
              <a:t>Core </a:t>
            </a:r>
            <a:r>
              <a:rPr lang="de-DE" dirty="0" err="1"/>
              <a:t>Deliverables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380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six</a:t>
            </a:r>
            <a:r>
              <a:rPr lang="de-DE" dirty="0"/>
              <a:t> </a:t>
            </a:r>
            <a:r>
              <a:rPr lang="de-DE" dirty="0" err="1"/>
              <a:t>phases</a:t>
            </a:r>
            <a:endParaRPr lang="de-DE" dirty="0"/>
          </a:p>
          <a:p>
            <a:pPr lvl="1"/>
            <a:r>
              <a:rPr lang="de-DE" dirty="0"/>
              <a:t>Discovery,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,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,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,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, and </a:t>
            </a:r>
            <a:r>
              <a:rPr lang="de-DE" dirty="0" err="1"/>
              <a:t>operationalization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actors</a:t>
            </a:r>
            <a:r>
              <a:rPr lang="de-DE" dirty="0"/>
              <a:t> in different </a:t>
            </a:r>
            <a:r>
              <a:rPr lang="de-DE" dirty="0" err="1"/>
              <a:t>roles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 in </a:t>
            </a:r>
            <a:r>
              <a:rPr lang="de-DE" dirty="0" err="1"/>
              <a:t>project</a:t>
            </a:r>
            <a:endParaRPr lang="de-DE" dirty="0"/>
          </a:p>
          <a:p>
            <a:pPr lvl="1"/>
            <a:r>
              <a:rPr lang="de-DE" dirty="0" err="1"/>
              <a:t>Expectations</a:t>
            </a:r>
            <a:r>
              <a:rPr lang="de-DE" dirty="0"/>
              <a:t> </a:t>
            </a:r>
            <a:r>
              <a:rPr lang="de-DE" dirty="0" err="1"/>
              <a:t>depend</a:t>
            </a:r>
            <a:r>
              <a:rPr lang="de-DE" dirty="0"/>
              <a:t> on </a:t>
            </a:r>
            <a:r>
              <a:rPr lang="de-DE" dirty="0" err="1"/>
              <a:t>role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deliverables</a:t>
            </a:r>
            <a:r>
              <a:rPr lang="de-DE" dirty="0"/>
              <a:t> </a:t>
            </a:r>
            <a:r>
              <a:rPr lang="de-DE" dirty="0" err="1"/>
              <a:t>fulfill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stakeholder</a:t>
            </a:r>
            <a:r>
              <a:rPr lang="de-DE" dirty="0"/>
              <a:t> </a:t>
            </a:r>
            <a:r>
              <a:rPr lang="de-DE" dirty="0" err="1"/>
              <a:t>needs</a:t>
            </a:r>
            <a:endParaRPr lang="de-DE" dirty="0"/>
          </a:p>
          <a:p>
            <a:pPr lvl="1"/>
            <a:r>
              <a:rPr lang="de-DE" dirty="0"/>
              <a:t>Sponsor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analyst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code</a:t>
            </a:r>
            <a:r>
              <a:rPr lang="de-DE" dirty="0"/>
              <a:t>,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may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deliverable</a:t>
            </a:r>
            <a:endParaRPr lang="de-DE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4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5311502" cy="4351338"/>
          </a:xfrm>
        </p:spPr>
        <p:txBody>
          <a:bodyPr/>
          <a:lstStyle/>
          <a:p>
            <a:r>
              <a:rPr lang="en-US" dirty="0"/>
              <a:t>Techniques</a:t>
            </a:r>
          </a:p>
          <a:p>
            <a:pPr lvl="1"/>
            <a:r>
              <a:rPr lang="en-US" dirty="0"/>
              <a:t>Languages, tools, and methods</a:t>
            </a:r>
          </a:p>
          <a:p>
            <a:pPr lvl="1"/>
            <a:r>
              <a:rPr lang="en-US" dirty="0"/>
              <a:t>Must be suited for the given problem</a:t>
            </a:r>
          </a:p>
          <a:p>
            <a:r>
              <a:rPr lang="en-US" dirty="0"/>
              <a:t>People</a:t>
            </a:r>
          </a:p>
          <a:p>
            <a:pPr lvl="1"/>
            <a:r>
              <a:rPr lang="en-US" dirty="0"/>
              <a:t>Require training for the techniques</a:t>
            </a:r>
          </a:p>
          <a:p>
            <a:pPr lvl="1"/>
            <a:r>
              <a:rPr lang="en-US" dirty="0"/>
              <a:t>Should be guided through a project by a process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Supports the people</a:t>
            </a:r>
          </a:p>
          <a:p>
            <a:pPr lvl="1"/>
            <a:r>
              <a:rPr lang="en-US" dirty="0"/>
              <a:t>Must be accepted by the people</a:t>
            </a:r>
          </a:p>
          <a:p>
            <a:pPr lvl="1"/>
            <a:r>
              <a:rPr lang="en-US" dirty="0"/>
              <a:t>Should have a measurable positive effect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4251837247"/>
              </p:ext>
            </p:extLst>
          </p:nvPr>
        </p:nvGraphicFramePr>
        <p:xfrm>
          <a:off x="5940152" y="2276872"/>
          <a:ext cx="2825402" cy="215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07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 Science Projects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grpSp>
        <p:nvGrpSpPr>
          <p:cNvPr id="31" name="Gruppieren 30"/>
          <p:cNvGrpSpPr/>
          <p:nvPr/>
        </p:nvGrpSpPr>
        <p:grpSpPr>
          <a:xfrm>
            <a:off x="962423" y="1642604"/>
            <a:ext cx="7154293" cy="4560981"/>
            <a:chOff x="962423" y="1642604"/>
            <a:chExt cx="7154293" cy="4560981"/>
          </a:xfrm>
        </p:grpSpPr>
        <p:sp>
          <p:nvSpPr>
            <p:cNvPr id="20" name="Gebogener Pfeil 19"/>
            <p:cNvSpPr/>
            <p:nvPr/>
          </p:nvSpPr>
          <p:spPr>
            <a:xfrm rot="11918431">
              <a:off x="1629173" y="1642604"/>
              <a:ext cx="5465295" cy="4560981"/>
            </a:xfrm>
            <a:prstGeom prst="circularArrow">
              <a:avLst>
                <a:gd name="adj1" fmla="val 5523"/>
                <a:gd name="adj2" fmla="val 311987"/>
                <a:gd name="adj3" fmla="val 20466735"/>
                <a:gd name="adj4" fmla="val 5224962"/>
                <a:gd name="adj5" fmla="val 8369"/>
              </a:avLst>
            </a:prstGeom>
            <a:solidFill>
              <a:schemeClr val="bg1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Nach links gekrümmter Pfeil 27"/>
            <p:cNvSpPr/>
            <p:nvPr/>
          </p:nvSpPr>
          <p:spPr>
            <a:xfrm rot="18541597">
              <a:off x="6188614" y="1173925"/>
              <a:ext cx="478703" cy="2026757"/>
            </a:xfrm>
            <a:prstGeom prst="curvedLef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0" name="Gruppieren 29"/>
            <p:cNvGrpSpPr/>
            <p:nvPr/>
          </p:nvGrpSpPr>
          <p:grpSpPr>
            <a:xfrm>
              <a:off x="962423" y="1844824"/>
              <a:ext cx="7154293" cy="4217750"/>
              <a:chOff x="962423" y="1844824"/>
              <a:chExt cx="7154293" cy="4217750"/>
            </a:xfrm>
          </p:grpSpPr>
          <p:sp>
            <p:nvSpPr>
              <p:cNvPr id="21" name="Gebogener Pfeil 20"/>
              <p:cNvSpPr/>
              <p:nvPr/>
            </p:nvSpPr>
            <p:spPr>
              <a:xfrm rot="15765953">
                <a:off x="2839975" y="843438"/>
                <a:ext cx="2384311" cy="4560981"/>
              </a:xfrm>
              <a:prstGeom prst="circularArrow">
                <a:avLst>
                  <a:gd name="adj1" fmla="val 10690"/>
                  <a:gd name="adj2" fmla="val 585798"/>
                  <a:gd name="adj3" fmla="val 20287833"/>
                  <a:gd name="adj4" fmla="val 16690699"/>
                  <a:gd name="adj5" fmla="val 836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Gruppieren 12"/>
              <p:cNvGrpSpPr/>
              <p:nvPr/>
            </p:nvGrpSpPr>
            <p:grpSpPr>
              <a:xfrm>
                <a:off x="1511856" y="1844824"/>
                <a:ext cx="6120288" cy="4217750"/>
                <a:chOff x="1151816" y="1772816"/>
                <a:chExt cx="6120288" cy="4217750"/>
              </a:xfrm>
            </p:grpSpPr>
            <p:sp>
              <p:nvSpPr>
                <p:cNvPr id="5" name="Abgerundetes Rechteck 4"/>
                <p:cNvSpPr/>
                <p:nvPr/>
              </p:nvSpPr>
              <p:spPr>
                <a:xfrm>
                  <a:off x="3347864" y="1772816"/>
                  <a:ext cx="1728192" cy="58485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Discovery</a:t>
                  </a:r>
                  <a:endParaRPr lang="en-US" dirty="0"/>
                </a:p>
              </p:txBody>
            </p:sp>
            <p:sp>
              <p:nvSpPr>
                <p:cNvPr id="6" name="Abgerundetes Rechteck 5"/>
                <p:cNvSpPr/>
                <p:nvPr/>
              </p:nvSpPr>
              <p:spPr>
                <a:xfrm>
                  <a:off x="5543912" y="3027659"/>
                  <a:ext cx="1728192" cy="58485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Data</a:t>
                  </a:r>
                </a:p>
                <a:p>
                  <a:pPr algn="ctr"/>
                  <a:r>
                    <a:rPr lang="de-DE" dirty="0" err="1"/>
                    <a:t>Preparation</a:t>
                  </a:r>
                  <a:endParaRPr lang="en-US" dirty="0"/>
                </a:p>
              </p:txBody>
            </p:sp>
            <p:sp>
              <p:nvSpPr>
                <p:cNvPr id="9" name="Abgerundetes Rechteck 8"/>
                <p:cNvSpPr/>
                <p:nvPr/>
              </p:nvSpPr>
              <p:spPr>
                <a:xfrm>
                  <a:off x="5543912" y="4212995"/>
                  <a:ext cx="1728192" cy="58485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Model </a:t>
                  </a:r>
                  <a:r>
                    <a:rPr lang="de-DE" dirty="0" err="1"/>
                    <a:t>Planning</a:t>
                  </a:r>
                  <a:endParaRPr lang="en-US" dirty="0"/>
                </a:p>
              </p:txBody>
            </p:sp>
            <p:sp>
              <p:nvSpPr>
                <p:cNvPr id="10" name="Abgerundetes Rechteck 9"/>
                <p:cNvSpPr/>
                <p:nvPr/>
              </p:nvSpPr>
              <p:spPr>
                <a:xfrm>
                  <a:off x="3347864" y="5405710"/>
                  <a:ext cx="1728192" cy="58485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Model Building</a:t>
                  </a:r>
                  <a:endParaRPr lang="en-US" dirty="0"/>
                </a:p>
              </p:txBody>
            </p:sp>
            <p:sp>
              <p:nvSpPr>
                <p:cNvPr id="11" name="Abgerundetes Rechteck 10"/>
                <p:cNvSpPr/>
                <p:nvPr/>
              </p:nvSpPr>
              <p:spPr>
                <a:xfrm>
                  <a:off x="1151816" y="4212995"/>
                  <a:ext cx="1728192" cy="58485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err="1"/>
                    <a:t>Communicate</a:t>
                  </a:r>
                  <a:r>
                    <a:rPr lang="de-DE" dirty="0"/>
                    <a:t> </a:t>
                  </a:r>
                  <a:r>
                    <a:rPr lang="de-DE" dirty="0" err="1"/>
                    <a:t>Results</a:t>
                  </a:r>
                  <a:endParaRPr lang="en-US" dirty="0"/>
                </a:p>
              </p:txBody>
            </p:sp>
            <p:sp>
              <p:nvSpPr>
                <p:cNvPr id="12" name="Abgerundetes Rechteck 11"/>
                <p:cNvSpPr/>
                <p:nvPr/>
              </p:nvSpPr>
              <p:spPr>
                <a:xfrm>
                  <a:off x="1151816" y="3027659"/>
                  <a:ext cx="1728192" cy="584856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solidFill>
                    <a:srgbClr val="002060"/>
                  </a:solidFill>
                  <a:prstDash val="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err="1"/>
                    <a:t>Operationalize</a:t>
                  </a:r>
                  <a:endParaRPr lang="en-US" dirty="0"/>
                </a:p>
              </p:txBody>
            </p:sp>
          </p:grpSp>
          <p:sp>
            <p:nvSpPr>
              <p:cNvPr id="22" name="Nach links gekrümmter Pfeil 21"/>
              <p:cNvSpPr/>
              <p:nvPr/>
            </p:nvSpPr>
            <p:spPr>
              <a:xfrm rot="2894400">
                <a:off x="6188762" y="4831360"/>
                <a:ext cx="463248" cy="1634134"/>
              </a:xfrm>
              <a:prstGeom prst="curvedLeftArrow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Nach links gekrümmter Pfeil 22"/>
              <p:cNvSpPr/>
              <p:nvPr/>
            </p:nvSpPr>
            <p:spPr>
              <a:xfrm rot="10800000">
                <a:off x="5490005" y="3375763"/>
                <a:ext cx="360040" cy="1201668"/>
              </a:xfrm>
              <a:prstGeom prst="curvedLeftArrow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Nach links gekrümmter Pfeil 23"/>
              <p:cNvSpPr/>
              <p:nvPr/>
            </p:nvSpPr>
            <p:spPr>
              <a:xfrm rot="13947899">
                <a:off x="5138678" y="4388884"/>
                <a:ext cx="360040" cy="1059650"/>
              </a:xfrm>
              <a:prstGeom prst="curvedLeftArrow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Nach links gekrümmter Pfeil 24"/>
              <p:cNvSpPr/>
              <p:nvPr/>
            </p:nvSpPr>
            <p:spPr>
              <a:xfrm rot="7323195">
                <a:off x="2524118" y="4719838"/>
                <a:ext cx="458650" cy="1787074"/>
              </a:xfrm>
              <a:prstGeom prst="curvedLeftArrow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Nach links gekrümmter Pfeil 25"/>
              <p:cNvSpPr/>
              <p:nvPr/>
            </p:nvSpPr>
            <p:spPr>
              <a:xfrm rot="10800000">
                <a:off x="962423" y="3428809"/>
                <a:ext cx="449769" cy="1011676"/>
              </a:xfrm>
              <a:prstGeom prst="curvedLeftArrow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Nach links gekrümmter Pfeil 26"/>
              <p:cNvSpPr/>
              <p:nvPr/>
            </p:nvSpPr>
            <p:spPr>
              <a:xfrm>
                <a:off x="7756676" y="3375763"/>
                <a:ext cx="360040" cy="1201668"/>
              </a:xfrm>
              <a:prstGeom prst="curvedLeftArrow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Nach links gekrümmter Pfeil 28"/>
              <p:cNvSpPr/>
              <p:nvPr/>
            </p:nvSpPr>
            <p:spPr>
              <a:xfrm rot="7900501">
                <a:off x="4977198" y="2405952"/>
                <a:ext cx="478703" cy="1212153"/>
              </a:xfrm>
              <a:prstGeom prst="curvedLeftArrow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060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Discovery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endParaRPr lang="de-DE" dirty="0"/>
          </a:p>
          <a:p>
            <a:pPr lvl="1"/>
            <a:r>
              <a:rPr lang="de-DE" dirty="0"/>
              <a:t>Knowledge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lvl="1"/>
            <a:r>
              <a:rPr lang="de-DE" dirty="0"/>
              <a:t>Knowledge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interpretation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past</a:t>
            </a:r>
            <a:endParaRPr lang="de-DE" dirty="0"/>
          </a:p>
          <a:p>
            <a:pPr lvl="1"/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on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issues</a:t>
            </a:r>
            <a:endParaRPr lang="de-DE" dirty="0"/>
          </a:p>
          <a:p>
            <a:pPr lvl="2"/>
            <a:r>
              <a:rPr lang="de-DE" dirty="0" err="1"/>
              <a:t>Differences</a:t>
            </a:r>
            <a:r>
              <a:rPr lang="de-DE" dirty="0"/>
              <a:t>, </a:t>
            </a: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failures</a:t>
            </a:r>
            <a:r>
              <a:rPr lang="de-DE" dirty="0"/>
              <a:t>, </a:t>
            </a:r>
            <a:r>
              <a:rPr lang="de-DE" dirty="0" err="1"/>
              <a:t>weaknesses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  <a:p>
            <a:pPr lvl="1"/>
            <a:r>
              <a:rPr lang="de-DE" dirty="0"/>
              <a:t>Can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competitors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reports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85738"/>
            <a:ext cx="2339116" cy="1491062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7308304" y="230190"/>
            <a:ext cx="648072" cy="246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9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Discovery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pPr lvl="1"/>
            <a:r>
              <a:rPr lang="de-DE" dirty="0" err="1"/>
              <a:t>Framing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solved</a:t>
            </a:r>
            <a:endParaRPr lang="de-DE" dirty="0"/>
          </a:p>
          <a:p>
            <a:pPr lvl="1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Who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stakeholders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interests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pain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motivate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?</a:t>
            </a:r>
          </a:p>
          <a:p>
            <a:pPr lvl="2"/>
            <a:r>
              <a:rPr lang="de-DE" dirty="0"/>
              <a:t>Business </a:t>
            </a:r>
            <a:r>
              <a:rPr lang="de-DE" dirty="0" err="1"/>
              <a:t>needs</a:t>
            </a:r>
            <a:endParaRPr lang="de-DE" dirty="0"/>
          </a:p>
          <a:p>
            <a:pPr lvl="2"/>
            <a:r>
              <a:rPr lang="de-DE" dirty="0"/>
              <a:t>Research </a:t>
            </a:r>
            <a:r>
              <a:rPr lang="de-DE" dirty="0" err="1"/>
              <a:t>goals</a:t>
            </a:r>
            <a:endParaRPr lang="de-DE" dirty="0"/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objectives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risks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?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85738"/>
            <a:ext cx="2339116" cy="1491062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7308304" y="230190"/>
            <a:ext cx="648072" cy="246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9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Discovery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Begin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Get</a:t>
            </a:r>
            <a:r>
              <a:rPr lang="de-DE" dirty="0"/>
              <a:t> a high-level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initial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Formulate</a:t>
            </a:r>
            <a:r>
              <a:rPr lang="de-DE" dirty="0"/>
              <a:t> </a:t>
            </a:r>
            <a:r>
              <a:rPr lang="de-DE" dirty="0" err="1"/>
              <a:t>hypothesis</a:t>
            </a:r>
            <a:endParaRPr lang="de-DE" dirty="0"/>
          </a:p>
          <a:p>
            <a:pPr lvl="1"/>
            <a:r>
              <a:rPr lang="de-DE" dirty="0"/>
              <a:t>Part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„Science“ in „Data Science“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expectations</a:t>
            </a:r>
            <a:endParaRPr lang="de-DE" dirty="0"/>
          </a:p>
          <a:p>
            <a:pPr lvl="2"/>
            <a:r>
              <a:rPr lang="de-DE" dirty="0"/>
              <a:t>„Feature X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…“</a:t>
            </a:r>
          </a:p>
          <a:p>
            <a:pPr lvl="2"/>
            <a:r>
              <a:rPr lang="de-DE" dirty="0"/>
              <a:t>„The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…“</a:t>
            </a:r>
          </a:p>
          <a:p>
            <a:pPr lvl="2"/>
            <a:r>
              <a:rPr lang="de-DE" dirty="0"/>
              <a:t>„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will </a:t>
            </a:r>
            <a:r>
              <a:rPr lang="de-DE" dirty="0" err="1"/>
              <a:t>outperform</a:t>
            </a:r>
            <a:r>
              <a:rPr lang="de-DE" dirty="0"/>
              <a:t> …“</a:t>
            </a:r>
          </a:p>
          <a:p>
            <a:pPr lvl="2"/>
            <a:r>
              <a:rPr lang="de-DE" dirty="0"/>
              <a:t>„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will </a:t>
            </a:r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insights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…“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discussed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stakeholders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85738"/>
            <a:ext cx="2339116" cy="1491062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7308304" y="230190"/>
            <a:ext cx="648072" cy="246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Discovery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pPr lvl="1"/>
            <a:r>
              <a:rPr lang="de-DE" dirty="0"/>
              <a:t>Technologies</a:t>
            </a:r>
          </a:p>
          <a:p>
            <a:pPr lvl="2"/>
            <a:r>
              <a:rPr lang="de-DE" dirty="0"/>
              <a:t>Resources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storage</a:t>
            </a:r>
            <a:endParaRPr lang="de-DE" dirty="0"/>
          </a:p>
          <a:p>
            <a:pPr lvl="2"/>
            <a:r>
              <a:rPr lang="de-DE" dirty="0" err="1"/>
              <a:t>Licenses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frameworks</a:t>
            </a:r>
            <a:endParaRPr lang="de-DE" dirty="0"/>
          </a:p>
          <a:p>
            <a:pPr lvl="1"/>
            <a:r>
              <a:rPr lang="de-DE" dirty="0"/>
              <a:t>Data</a:t>
            </a:r>
          </a:p>
          <a:p>
            <a:pPr lvl="2"/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?</a:t>
            </a:r>
          </a:p>
          <a:p>
            <a:pPr lvl="2"/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additional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Timeframe</a:t>
            </a:r>
            <a:endParaRPr lang="de-DE" dirty="0"/>
          </a:p>
          <a:p>
            <a:pPr lvl="2"/>
            <a:r>
              <a:rPr lang="de-DE" dirty="0" err="1"/>
              <a:t>Scope</a:t>
            </a:r>
            <a:r>
              <a:rPr lang="de-DE" dirty="0"/>
              <a:t> in </a:t>
            </a:r>
            <a:r>
              <a:rPr lang="de-DE" dirty="0" err="1"/>
              <a:t>calendar</a:t>
            </a:r>
            <a:r>
              <a:rPr lang="de-DE" dirty="0"/>
              <a:t> time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months</a:t>
            </a:r>
            <a:endParaRPr lang="de-DE" dirty="0"/>
          </a:p>
          <a:p>
            <a:pPr lvl="1"/>
            <a:r>
              <a:rPr lang="de-DE" dirty="0"/>
              <a:t>Human </a:t>
            </a:r>
            <a:r>
              <a:rPr lang="de-DE" dirty="0" err="1"/>
              <a:t>resources</a:t>
            </a:r>
            <a:endParaRPr lang="de-DE" dirty="0"/>
          </a:p>
          <a:p>
            <a:pPr lvl="2"/>
            <a:r>
              <a:rPr lang="de-DE" dirty="0"/>
              <a:t>Who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?</a:t>
            </a:r>
          </a:p>
          <a:p>
            <a:pPr lvl="2"/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skillset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start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project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resources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sufficient</a:t>
            </a:r>
            <a:r>
              <a:rPr lang="de-DE" dirty="0">
                <a:sym typeface="Wingdings" panose="05000000000000000000" pitchFamily="2" charset="2"/>
              </a:rPr>
              <a:t>!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85738"/>
            <a:ext cx="2339116" cy="1491062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7308304" y="230190"/>
            <a:ext cx="648072" cy="246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5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lvl="1"/>
            <a:r>
              <a:rPr lang="de-DE" dirty="0" err="1"/>
              <a:t>Usually</a:t>
            </a:r>
            <a:r>
              <a:rPr lang="de-DE" dirty="0"/>
              <a:t> different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  <a:p>
            <a:pPr lvl="1"/>
            <a:r>
              <a:rPr lang="de-DE" dirty="0"/>
              <a:t>Warehouse/</a:t>
            </a:r>
            <a:r>
              <a:rPr lang="de-DE" dirty="0" err="1"/>
              <a:t>csv</a:t>
            </a:r>
            <a:r>
              <a:rPr lang="de-DE" dirty="0"/>
              <a:t>-file/… </a:t>
            </a:r>
            <a:r>
              <a:rPr lang="de-DE" dirty="0">
                <a:sym typeface="Wingdings" panose="05000000000000000000" pitchFamily="2" charset="2"/>
              </a:rPr>
              <a:t>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pPr lvl="2"/>
            <a:r>
              <a:rPr lang="de-DE" dirty="0" err="1"/>
              <a:t>Could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simpler,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sizes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Extract</a:t>
            </a:r>
            <a:r>
              <a:rPr lang="de-DE" dirty="0"/>
              <a:t> – Transform – Load (ETL)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Quality </a:t>
            </a:r>
            <a:r>
              <a:rPr lang="de-DE" dirty="0" err="1"/>
              <a:t>checking</a:t>
            </a:r>
            <a:r>
              <a:rPr lang="de-DE" dirty="0"/>
              <a:t> (e.g., </a:t>
            </a:r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implausible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Structuring</a:t>
            </a:r>
            <a:r>
              <a:rPr lang="de-DE" dirty="0"/>
              <a:t> (e.g.,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Conversions</a:t>
            </a:r>
            <a:r>
              <a:rPr lang="de-DE" dirty="0"/>
              <a:t> (e.g., </a:t>
            </a:r>
            <a:r>
              <a:rPr lang="de-DE" dirty="0" err="1"/>
              <a:t>timestamps</a:t>
            </a:r>
            <a:r>
              <a:rPr lang="de-DE" dirty="0"/>
              <a:t>,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encodings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Load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85738"/>
            <a:ext cx="2339116" cy="1491062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8028384" y="637355"/>
            <a:ext cx="648072" cy="246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7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DS3Goe2018">
      <a:dk1>
        <a:srgbClr val="1895CB"/>
      </a:dk1>
      <a:lt1>
        <a:srgbClr val="FFFAEA"/>
      </a:lt1>
      <a:dk2>
        <a:srgbClr val="045C83"/>
      </a:dk2>
      <a:lt2>
        <a:srgbClr val="FFF2E5"/>
      </a:lt2>
      <a:accent1>
        <a:srgbClr val="0581B7"/>
      </a:accent1>
      <a:accent2>
        <a:srgbClr val="FF9013"/>
      </a:accent2>
      <a:accent3>
        <a:srgbClr val="3A2BD4"/>
      </a:accent3>
      <a:accent4>
        <a:srgbClr val="CFA100"/>
      </a:accent4>
      <a:accent5>
        <a:srgbClr val="CF6D00"/>
      </a:accent5>
      <a:accent6>
        <a:srgbClr val="190D90"/>
      </a:accent6>
      <a:hlink>
        <a:srgbClr val="1895CB"/>
      </a:hlink>
      <a:folHlink>
        <a:srgbClr val="1895CB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2244</Words>
  <Application>Microsoft Office PowerPoint</Application>
  <PresentationFormat>On-screen Show (4:3)</PresentationFormat>
  <Paragraphs>386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Office-Design</vt:lpstr>
      <vt:lpstr> Chapter 02  Process of  Data Science Projects </vt:lpstr>
      <vt:lpstr>Outline</vt:lpstr>
      <vt:lpstr>Processes are Important</vt:lpstr>
      <vt:lpstr>Process of Data Science Projects</vt:lpstr>
      <vt:lpstr>Discovery</vt:lpstr>
      <vt:lpstr>Discovery</vt:lpstr>
      <vt:lpstr>Discovery</vt:lpstr>
      <vt:lpstr>Discovery</vt:lpstr>
      <vt:lpstr>Data Preparation</vt:lpstr>
      <vt:lpstr>Data Preparation</vt:lpstr>
      <vt:lpstr>Data Preparation</vt:lpstr>
      <vt:lpstr>Data Preparation</vt:lpstr>
      <vt:lpstr>Model Planning</vt:lpstr>
      <vt:lpstr>Model Planning</vt:lpstr>
      <vt:lpstr>Model Building</vt:lpstr>
      <vt:lpstr>Communicate Results</vt:lpstr>
      <vt:lpstr>Operationalize</vt:lpstr>
      <vt:lpstr>Outline</vt:lpstr>
      <vt:lpstr>Roles within Projects</vt:lpstr>
      <vt:lpstr>Roles for Data Science Projects</vt:lpstr>
      <vt:lpstr>Outline</vt:lpstr>
      <vt:lpstr>Deliverables</vt:lpstr>
      <vt:lpstr>Sponsor Presentation</vt:lpstr>
      <vt:lpstr>Analyst Presentation </vt:lpstr>
      <vt:lpstr>Code and Technical Specification</vt:lpstr>
      <vt:lpstr>Expected Deliverables by Role</vt:lpstr>
      <vt:lpstr>Data as Deliverable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2020-10-28T10:09:39Z</dcterms:modified>
</cp:coreProperties>
</file>