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4" r:id="rId7"/>
    <p:sldId id="267" r:id="rId8"/>
    <p:sldId id="262" r:id="rId9"/>
    <p:sldId id="263" r:id="rId10"/>
    <p:sldId id="270" r:id="rId11"/>
    <p:sldId id="272" r:id="rId12"/>
    <p:sldId id="271" r:id="rId13"/>
    <p:sldId id="264" r:id="rId14"/>
    <p:sldId id="265" r:id="rId15"/>
    <p:sldId id="266" r:id="rId16"/>
    <p:sldId id="268" r:id="rId17"/>
    <p:sldId id="269" r:id="rId18"/>
    <p:sldId id="275" r:id="rId19"/>
    <p:sldId id="273" r:id="rId20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EF"/>
    <a:srgbClr val="FFF6EB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Time </a:t>
            </a:r>
            <a:r>
              <a:rPr lang="en-US"/>
              <a:t>Series Analysis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Detrending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Instead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regression</a:t>
                </a:r>
                <a:r>
                  <a:rPr lang="de-DE" dirty="0"/>
                  <a:t> / </a:t>
                </a:r>
                <a:r>
                  <a:rPr lang="de-DE" dirty="0" err="1"/>
                  <a:t>removal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seasonal</a:t>
                </a:r>
                <a:r>
                  <a:rPr lang="de-DE" dirty="0"/>
                  <a:t> </a:t>
                </a:r>
                <a:r>
                  <a:rPr lang="de-DE" dirty="0" err="1"/>
                  <a:t>effects</a:t>
                </a:r>
                <a:endParaRPr lang="de-DE" dirty="0"/>
              </a:p>
              <a:p>
                <a:r>
                  <a:rPr lang="de-DE" dirty="0" err="1"/>
                  <a:t>Differencing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detrending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order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First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moving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de-DE" dirty="0" err="1"/>
                  <a:t>Similar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linear </a:t>
                </a:r>
                <a:r>
                  <a:rPr lang="de-DE" dirty="0" err="1"/>
                  <a:t>trends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Second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moving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change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movement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2)</a:t>
                </a:r>
              </a:p>
              <a:p>
                <a:pPr lvl="2"/>
                <a:r>
                  <a:rPr lang="de-DE" dirty="0" err="1"/>
                  <a:t>Similar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quadratic</a:t>
                </a:r>
                <a:r>
                  <a:rPr lang="de-DE" dirty="0"/>
                  <a:t> </a:t>
                </a:r>
                <a:r>
                  <a:rPr lang="de-DE" dirty="0" err="1"/>
                  <a:t>trends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92080" y="3861048"/>
            <a:ext cx="2987714" cy="210743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9434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Adjustment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Seasonal </a:t>
                </a:r>
                <a:r>
                  <a:rPr lang="de-DE" dirty="0" err="1"/>
                  <a:t>differencing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seasons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periodicity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/>
                    </m:sSub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−12</m:t>
                        </m:r>
                      </m:sub>
                    </m:sSub>
                  </m:oMath>
                </a14:m>
                <a:r>
                  <a:rPr lang="en-US" dirty="0"/>
                  <a:t> would be seasonal differencing for monthly data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7824" y="3212976"/>
            <a:ext cx="2987714" cy="21618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0743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Adjustments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Inhaltsplatzhalter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31" y="2924944"/>
            <a:ext cx="2631711" cy="196650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25625"/>
            <a:ext cx="2731022" cy="195293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260" y="1821654"/>
            <a:ext cx="2787923" cy="196087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Inhaltsplatzhalter 5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1841" y="4086700"/>
            <a:ext cx="2731022" cy="196650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" name="Inhaltsplatzhalter 5" descr="Bildschirmausschnitt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5259" y="4086700"/>
            <a:ext cx="2787923" cy="196650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8354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Autocorrelation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3212976"/>
            <a:ext cx="2763493" cy="194151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6666" y="3212976"/>
            <a:ext cx="2763493" cy="194151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796" y="3215950"/>
            <a:ext cx="2763493" cy="193853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Rechteckige Legende 7"/>
          <p:cNvSpPr/>
          <p:nvPr/>
        </p:nvSpPr>
        <p:spPr>
          <a:xfrm>
            <a:off x="1691680" y="5433792"/>
            <a:ext cx="2202457" cy="371826"/>
          </a:xfrm>
          <a:prstGeom prst="wedgeRectCallout">
            <a:avLst>
              <a:gd name="adj1" fmla="val -41121"/>
              <a:gd name="adj2" fmla="val -22603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Fairly</a:t>
            </a:r>
            <a:r>
              <a:rPr lang="de-DE" sz="1400" dirty="0">
                <a:solidFill>
                  <a:srgbClr val="002060"/>
                </a:solidFill>
              </a:rPr>
              <a:t> linear </a:t>
            </a:r>
            <a:r>
              <a:rPr lang="de-DE" sz="1400" dirty="0" err="1">
                <a:solidFill>
                  <a:srgbClr val="002060"/>
                </a:solidFill>
              </a:rPr>
              <a:t>relationship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6553587" y="5433792"/>
            <a:ext cx="2202457" cy="371826"/>
          </a:xfrm>
          <a:prstGeom prst="wedgeRectCallout">
            <a:avLst>
              <a:gd name="adj1" fmla="val 5932"/>
              <a:gd name="adj2" fmla="val -22398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More </a:t>
            </a:r>
            <a:r>
              <a:rPr lang="de-DE" sz="1400" dirty="0" err="1">
                <a:solidFill>
                  <a:srgbClr val="002060"/>
                </a:solidFill>
              </a:rPr>
              <a:t>or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less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random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4110436" y="5433792"/>
            <a:ext cx="2202457" cy="371826"/>
          </a:xfrm>
          <a:prstGeom prst="wedgeRectCallout">
            <a:avLst>
              <a:gd name="adj1" fmla="val 3856"/>
              <a:gd name="adj2" fmla="val -20759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Spread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increasing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9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564904"/>
            <a:ext cx="3600953" cy="249589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ige Legende 5"/>
              <p:cNvSpPr/>
              <p:nvPr/>
            </p:nvSpPr>
            <p:spPr>
              <a:xfrm>
                <a:off x="3131840" y="1916711"/>
                <a:ext cx="2304256" cy="371826"/>
              </a:xfrm>
              <a:prstGeom prst="wedgeRectCallout">
                <a:avLst>
                  <a:gd name="adj1" fmla="val -57381"/>
                  <a:gd name="adj2" fmla="val 280154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Strong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correlation</a:t>
                </a:r>
                <a:r>
                  <a:rPr lang="de-DE" sz="1400" dirty="0">
                    <a:solidFill>
                      <a:srgbClr val="00206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hteckige Legend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16711"/>
                <a:ext cx="2304256" cy="371826"/>
              </a:xfrm>
              <a:prstGeom prst="wedgeRectCallout">
                <a:avLst>
                  <a:gd name="adj1" fmla="val -57381"/>
                  <a:gd name="adj2" fmla="val 280154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ige Legende 6"/>
              <p:cNvSpPr/>
              <p:nvPr/>
            </p:nvSpPr>
            <p:spPr>
              <a:xfrm>
                <a:off x="1475656" y="5337169"/>
                <a:ext cx="2160240" cy="371826"/>
              </a:xfrm>
              <a:prstGeom prst="wedgeRectCallout">
                <a:avLst>
                  <a:gd name="adj1" fmla="val 23197"/>
                  <a:gd name="adj2" fmla="val -320304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Weak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correlation</a:t>
                </a:r>
                <a:r>
                  <a:rPr lang="de-DE" sz="1400" dirty="0">
                    <a:solidFill>
                      <a:srgbClr val="00206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hteckige Legend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37169"/>
                <a:ext cx="2160240" cy="371826"/>
              </a:xfrm>
              <a:prstGeom prst="wedgeRectCallout">
                <a:avLst>
                  <a:gd name="adj1" fmla="val 23197"/>
                  <a:gd name="adj2" fmla="val -320304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ige Legende 7"/>
          <p:cNvSpPr/>
          <p:nvPr/>
        </p:nvSpPr>
        <p:spPr>
          <a:xfrm>
            <a:off x="5452492" y="2636912"/>
            <a:ext cx="3062858" cy="535239"/>
          </a:xfrm>
          <a:prstGeom prst="wedgeRectCallout">
            <a:avLst>
              <a:gd name="adj1" fmla="val -101082"/>
              <a:gd name="adj2" fmla="val 12154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Some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seasonal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effect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remaining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de-DE" sz="1400" dirty="0" err="1">
                <a:solidFill>
                  <a:srgbClr val="002060"/>
                </a:solidFill>
              </a:rPr>
              <a:t>weakening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every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year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9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Partial </a:t>
            </a:r>
            <a:r>
              <a:rPr lang="de-DE" dirty="0" err="1"/>
              <a:t>Autocorrelation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Autocorrelation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not </a:t>
                </a:r>
                <a:r>
                  <a:rPr lang="de-DE" dirty="0" err="1"/>
                  <a:t>explained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„</a:t>
                </a:r>
                <a:r>
                  <a:rPr lang="de-DE" dirty="0" err="1"/>
                  <a:t>carrying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“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r>
                  <a:rPr lang="de-DE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correlated</a:t>
                </a:r>
                <a:endParaRPr lang="de-DE" dirty="0"/>
              </a:p>
              <a:p>
                <a:pPr lvl="1"/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much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correlation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 is not explained by the above correlations?</a:t>
                </a:r>
              </a:p>
              <a:p>
                <a:pPr lvl="1"/>
                <a:r>
                  <a:rPr lang="de-DE" dirty="0"/>
                  <a:t>In </a:t>
                </a:r>
                <a:r>
                  <a:rPr lang="de-DE" dirty="0" err="1"/>
                  <a:t>other</a:t>
                </a:r>
                <a:r>
                  <a:rPr lang="de-DE" dirty="0"/>
                  <a:t> </a:t>
                </a:r>
                <a:r>
                  <a:rPr lang="de-DE" dirty="0" err="1"/>
                  <a:t>words</a:t>
                </a:r>
                <a:r>
                  <a:rPr lang="de-DE" dirty="0"/>
                  <a:t>,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much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correlation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 is independent of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76" y="3992183"/>
            <a:ext cx="3176468" cy="220752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Inhaltsplatzhalter 4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3992184"/>
            <a:ext cx="3184894" cy="2207519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ige Legende 10"/>
              <p:cNvSpPr/>
              <p:nvPr/>
            </p:nvSpPr>
            <p:spPr>
              <a:xfrm>
                <a:off x="6732240" y="6176963"/>
                <a:ext cx="2160240" cy="637314"/>
              </a:xfrm>
              <a:prstGeom prst="wedgeRectCallout">
                <a:avLst>
                  <a:gd name="adj1" fmla="val -111548"/>
                  <a:gd name="adj2" fmla="val -129039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Correlation at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explained by auto correlation at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6176963"/>
                <a:ext cx="2160240" cy="637314"/>
              </a:xfrm>
              <a:prstGeom prst="wedgeRectCallout">
                <a:avLst>
                  <a:gd name="adj1" fmla="val -111548"/>
                  <a:gd name="adj2" fmla="val -129039"/>
                </a:avLst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8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ARMA Time Series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Requires </a:t>
                </a:r>
                <a:r>
                  <a:rPr lang="de-DE" dirty="0" err="1"/>
                  <a:t>detrended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seasonally</a:t>
                </a:r>
                <a:r>
                  <a:rPr lang="de-DE" dirty="0"/>
                  <a:t> </a:t>
                </a:r>
                <a:r>
                  <a:rPr lang="de-DE" dirty="0" err="1"/>
                  <a:t>adjusted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Model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autocorrelation</a:t>
                </a:r>
                <a:r>
                  <a:rPr lang="de-DE" dirty="0"/>
                  <a:t>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time </a:t>
                </a:r>
                <a:r>
                  <a:rPr lang="de-DE" dirty="0" err="1"/>
                  <a:t>series</a:t>
                </a:r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16200000">
            <a:off x="2339752" y="3068960"/>
            <a:ext cx="144016" cy="1872208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eschweifte Klammer links 5"/>
          <p:cNvSpPr/>
          <p:nvPr/>
        </p:nvSpPr>
        <p:spPr>
          <a:xfrm rot="16200000">
            <a:off x="4499992" y="3068961"/>
            <a:ext cx="144016" cy="1872208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280681" y="42564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Autoregressive (AR)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91880" y="426096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Moving</a:t>
            </a:r>
            <a:r>
              <a:rPr lang="de-DE" dirty="0">
                <a:solidFill>
                  <a:srgbClr val="002060"/>
                </a:solidFill>
              </a:rPr>
              <a:t> Average (MA)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ige Legende 8"/>
              <p:cNvSpPr/>
              <p:nvPr/>
            </p:nvSpPr>
            <p:spPr>
              <a:xfrm>
                <a:off x="827584" y="4941168"/>
                <a:ext cx="2201366" cy="648072"/>
              </a:xfrm>
              <a:prstGeom prst="wedgeRectCallout">
                <a:avLst>
                  <a:gd name="adj1" fmla="val 36885"/>
                  <a:gd name="adj2" fmla="val -84318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Constant plus linear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combination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past values</a:t>
                </a:r>
              </a:p>
            </p:txBody>
          </p:sp>
        </mc:Choice>
        <mc:Fallback xmlns="">
          <p:sp>
            <p:nvSpPr>
              <p:cNvPr id="9" name="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41168"/>
                <a:ext cx="2201366" cy="648072"/>
              </a:xfrm>
              <a:prstGeom prst="wedgeRectCallout">
                <a:avLst>
                  <a:gd name="adj1" fmla="val 36885"/>
                  <a:gd name="adj2" fmla="val -84318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ige Legende 9"/>
              <p:cNvSpPr/>
              <p:nvPr/>
            </p:nvSpPr>
            <p:spPr>
              <a:xfrm>
                <a:off x="4932040" y="4941168"/>
                <a:ext cx="2201366" cy="648072"/>
              </a:xfrm>
              <a:prstGeom prst="wedgeRectCallout">
                <a:avLst>
                  <a:gd name="adj1" fmla="val -46191"/>
                  <a:gd name="adj2" fmla="val -81062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Noise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term</a:t>
                </a:r>
                <a:r>
                  <a:rPr lang="de-DE" sz="1400" dirty="0">
                    <a:solidFill>
                      <a:srgbClr val="002060"/>
                    </a:solidFill>
                  </a:rPr>
                  <a:t> + linear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combination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sz="1400" dirty="0">
                    <a:solidFill>
                      <a:srgbClr val="002060"/>
                    </a:solidFill>
                  </a:rPr>
                  <a:t> last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noise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values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941168"/>
                <a:ext cx="2201366" cy="648072"/>
              </a:xfrm>
              <a:prstGeom prst="wedgeRectCallout">
                <a:avLst>
                  <a:gd name="adj1" fmla="val -46191"/>
                  <a:gd name="adj2" fmla="val -8106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ige Legende 10"/>
              <p:cNvSpPr/>
              <p:nvPr/>
            </p:nvSpPr>
            <p:spPr>
              <a:xfrm>
                <a:off x="6427117" y="3356992"/>
                <a:ext cx="2376263" cy="634018"/>
              </a:xfrm>
              <a:prstGeom prst="wedgeRectCallout">
                <a:avLst>
                  <a:gd name="adj1" fmla="val -83990"/>
                  <a:gd name="adj2" fmla="val -511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is a random variable with an expected value of 0 </a:t>
                </a:r>
                <a:endParaRPr lang="en-US" sz="1400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1400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 white noise</a:t>
                </a:r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17" y="3356992"/>
                <a:ext cx="2376263" cy="634018"/>
              </a:xfrm>
              <a:prstGeom prst="wedgeRectCallout">
                <a:avLst>
                  <a:gd name="adj1" fmla="val -83990"/>
                  <a:gd name="adj2" fmla="val -511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7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Picking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Analyze (partial) </a:t>
                </a:r>
                <a:r>
                  <a:rPr lang="de-DE" dirty="0" err="1"/>
                  <a:t>autocorrelation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everything</a:t>
                </a:r>
                <a:r>
                  <a:rPr lang="de-DE" dirty="0"/>
                  <a:t> </a:t>
                </a:r>
                <a:r>
                  <a:rPr lang="de-DE" dirty="0" err="1"/>
                  <a:t>except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missing</a:t>
                </a:r>
                <a:r>
                  <a:rPr lang="de-DE" dirty="0"/>
                  <a:t> </a:t>
                </a:r>
                <a:r>
                  <a:rPr lang="de-DE" dirty="0" err="1"/>
                  <a:t>seasonal</a:t>
                </a:r>
                <a:r>
                  <a:rPr lang="de-DE" dirty="0"/>
                  <a:t> </a:t>
                </a:r>
                <a:r>
                  <a:rPr lang="de-DE" dirty="0" err="1"/>
                  <a:t>effect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capture</a:t>
                </a:r>
                <a:r>
                  <a:rPr lang="de-DE" dirty="0"/>
                  <a:t> </a:t>
                </a:r>
                <a:r>
                  <a:rPr lang="de-DE" dirty="0" err="1"/>
                  <a:t>missing</a:t>
                </a:r>
                <a:r>
                  <a:rPr lang="de-DE" dirty="0"/>
                  <a:t> </a:t>
                </a:r>
                <a:r>
                  <a:rPr lang="de-DE" dirty="0" err="1"/>
                  <a:t>seasonal</a:t>
                </a:r>
                <a:r>
                  <a:rPr lang="de-DE" dirty="0"/>
                  <a:t> </a:t>
                </a:r>
                <a:r>
                  <a:rPr lang="de-DE" dirty="0" err="1"/>
                  <a:t>effect</a:t>
                </a:r>
                <a:r>
                  <a:rPr lang="de-DE" dirty="0"/>
                  <a:t>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account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low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fluctuations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76" y="3645024"/>
            <a:ext cx="3176468" cy="220752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Inhaltsplatzhalter 4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3645025"/>
            <a:ext cx="3184894" cy="22075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1178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Time Series Analysis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03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just </a:t>
            </a:r>
            <a:r>
              <a:rPr lang="de-DE" dirty="0" err="1"/>
              <a:t>regression</a:t>
            </a:r>
            <a:endParaRPr lang="de-DE" dirty="0"/>
          </a:p>
          <a:p>
            <a:pPr lvl="1"/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lvl="1"/>
            <a:r>
              <a:rPr lang="de-DE" dirty="0" err="1"/>
              <a:t>Autocorrelation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modelling</a:t>
            </a:r>
            <a:endParaRPr lang="de-DE" dirty="0"/>
          </a:p>
          <a:p>
            <a:pPr lvl="1"/>
            <a:r>
              <a:rPr lang="de-DE" dirty="0"/>
              <a:t>Trend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adjustment</a:t>
            </a:r>
            <a:endParaRPr lang="de-DE" dirty="0"/>
          </a:p>
          <a:p>
            <a:pPr lvl="1"/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endParaRPr lang="de-DE" dirty="0"/>
          </a:p>
          <a:p>
            <a:pPr lvl="1"/>
            <a:r>
              <a:rPr lang="de-DE" dirty="0" err="1"/>
              <a:t>Completely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r>
              <a:rPr lang="de-DE" dirty="0"/>
              <a:t>, e.g.,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Time Series Analysis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Series Analysis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592" y="1916832"/>
            <a:ext cx="1872208" cy="57606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420 in </a:t>
            </a:r>
            <a:r>
              <a:rPr lang="de-DE" dirty="0" err="1">
                <a:solidFill>
                  <a:srgbClr val="002060"/>
                </a:solidFill>
              </a:rPr>
              <a:t>January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691680" y="2604246"/>
            <a:ext cx="1872208" cy="57606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431 in </a:t>
            </a:r>
            <a:r>
              <a:rPr lang="de-DE" dirty="0" err="1">
                <a:solidFill>
                  <a:srgbClr val="002060"/>
                </a:solidFill>
              </a:rPr>
              <a:t>February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1600" y="3344503"/>
            <a:ext cx="1872208" cy="57606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415 in March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331640" y="4620470"/>
            <a:ext cx="1872208" cy="57606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509 in </a:t>
            </a:r>
            <a:r>
              <a:rPr lang="de-DE" dirty="0" err="1">
                <a:solidFill>
                  <a:srgbClr val="002060"/>
                </a:solidFill>
              </a:rPr>
              <a:t>July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 rot="5400000">
            <a:off x="1861071" y="396975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2060"/>
                </a:solidFill>
              </a:rPr>
              <a:t>…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 rot="5400000">
            <a:off x="2021522" y="5363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2060"/>
                </a:solidFill>
              </a:rPr>
              <a:t>…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3563888" y="4620470"/>
            <a:ext cx="1728192" cy="1472826"/>
          </a:xfrm>
          <a:prstGeom prst="wedgeRectCallout">
            <a:avLst>
              <a:gd name="adj1" fmla="val -73744"/>
              <a:gd name="adj2" fmla="val -8786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2060"/>
                </a:solidFill>
              </a:rPr>
              <a:t>Data </a:t>
            </a:r>
            <a:r>
              <a:rPr lang="de-DE" dirty="0" err="1">
                <a:solidFill>
                  <a:srgbClr val="002060"/>
                </a:solidFill>
              </a:rPr>
              <a:t>over</a:t>
            </a:r>
            <a:r>
              <a:rPr lang="de-DE" dirty="0">
                <a:solidFill>
                  <a:srgbClr val="002060"/>
                </a:solidFill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2060"/>
                </a:solidFill>
              </a:rPr>
              <a:t>Sales</a:t>
            </a:r>
            <a:endParaRPr lang="de-DE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2060"/>
                </a:solidFill>
              </a:rPr>
              <a:t>Passengers</a:t>
            </a:r>
            <a:endParaRPr lang="de-DE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924944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feld 13"/>
          <p:cNvSpPr txBox="1"/>
          <p:nvPr/>
        </p:nvSpPr>
        <p:spPr>
          <a:xfrm>
            <a:off x="3402449" y="386058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Time Series Analysis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5978" y="2845570"/>
            <a:ext cx="2425026" cy="2425026"/>
          </a:xfrm>
          <a:prstGeom prst="rect">
            <a:avLst/>
          </a:prstGeom>
        </p:spPr>
      </p:pic>
      <p:sp>
        <p:nvSpPr>
          <p:cNvPr id="16" name="Rechteckige Legende 15"/>
          <p:cNvSpPr/>
          <p:nvPr/>
        </p:nvSpPr>
        <p:spPr>
          <a:xfrm>
            <a:off x="6762031" y="2740435"/>
            <a:ext cx="2202457" cy="566949"/>
          </a:xfrm>
          <a:prstGeom prst="wedgeRectCallout">
            <a:avLst>
              <a:gd name="adj1" fmla="val -58419"/>
              <a:gd name="adj2" fmla="val 9420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Our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sales</a:t>
            </a:r>
            <a:r>
              <a:rPr lang="de-DE" sz="1400" dirty="0">
                <a:solidFill>
                  <a:srgbClr val="002060"/>
                </a:solidFill>
              </a:rPr>
              <a:t> in </a:t>
            </a:r>
            <a:r>
              <a:rPr lang="de-DE" sz="1400" dirty="0" err="1">
                <a:solidFill>
                  <a:srgbClr val="002060"/>
                </a:solidFill>
              </a:rPr>
              <a:t>the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next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two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months</a:t>
            </a:r>
            <a:r>
              <a:rPr lang="de-DE" sz="1400" dirty="0">
                <a:solidFill>
                  <a:srgbClr val="002060"/>
                </a:solidFill>
              </a:rPr>
              <a:t> will </a:t>
            </a:r>
            <a:r>
              <a:rPr lang="de-DE" sz="1400" dirty="0" err="1">
                <a:solidFill>
                  <a:srgbClr val="002060"/>
                </a:solidFill>
              </a:rPr>
              <a:t>be</a:t>
            </a:r>
            <a:r>
              <a:rPr lang="de-DE" sz="1400" dirty="0">
                <a:solidFill>
                  <a:srgbClr val="002060"/>
                </a:solidFill>
              </a:rPr>
              <a:t> …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" name="Grafik 6" descr="Crystals Free Stock Photo - Public Domain Pictures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7850" y="3349836"/>
            <a:ext cx="457200" cy="4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General Problem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27584" y="2132856"/>
            <a:ext cx="2880320" cy="309634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002060"/>
                </a:solidFill>
              </a:rPr>
              <a:t>Data </a:t>
            </a:r>
            <a:r>
              <a:rPr lang="de-DE" sz="1600" b="1" dirty="0" err="1">
                <a:solidFill>
                  <a:srgbClr val="002060"/>
                </a:solidFill>
              </a:rPr>
              <a:t>over</a:t>
            </a:r>
            <a:r>
              <a:rPr lang="de-DE" sz="1600" b="1" dirty="0">
                <a:solidFill>
                  <a:srgbClr val="002060"/>
                </a:solidFill>
              </a:rPr>
              <a:t> time</a:t>
            </a:r>
          </a:p>
          <a:p>
            <a:pPr algn="ctr"/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2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Value at time </a:t>
            </a:r>
            <a:r>
              <a:rPr lang="de-DE" sz="1600" dirty="0" err="1">
                <a:solidFill>
                  <a:srgbClr val="002060"/>
                </a:solidFill>
              </a:rPr>
              <a:t>point</a:t>
            </a:r>
            <a:r>
              <a:rPr lang="de-DE" sz="1600" dirty="0">
                <a:solidFill>
                  <a:srgbClr val="002060"/>
                </a:solidFill>
              </a:rPr>
              <a:t>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2060"/>
                </a:solidFill>
              </a:rPr>
              <a:t>…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924944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3776327" y="3866464"/>
            <a:ext cx="14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Time Series Analysis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78" y="2313999"/>
            <a:ext cx="3658902" cy="2734057"/>
          </a:xfr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8710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Formal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Discrete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}={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Can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seen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series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variables </a:t>
                </a:r>
                <a:r>
                  <a:rPr lang="de-DE" dirty="0" err="1"/>
                  <a:t>or</a:t>
                </a:r>
                <a:r>
                  <a:rPr lang="de-DE" dirty="0"/>
                  <a:t> a </a:t>
                </a:r>
                <a:r>
                  <a:rPr lang="de-DE" dirty="0" err="1"/>
                  <a:t>stochastic</a:t>
                </a:r>
                <a:r>
                  <a:rPr lang="de-DE" dirty="0"/>
                  <a:t> </a:t>
                </a:r>
                <a:r>
                  <a:rPr lang="de-DE" dirty="0" err="1"/>
                  <a:t>process</a:t>
                </a:r>
                <a:endParaRPr lang="de-DE" dirty="0"/>
              </a:p>
              <a:p>
                <a:pPr lvl="1"/>
                <a:r>
                  <a:rPr lang="de-DE" dirty="0"/>
                  <a:t>Time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must be equal for all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2"/>
                <a:r>
                  <a:rPr lang="de-DE" dirty="0" err="1"/>
                  <a:t>Minutes</a:t>
                </a:r>
                <a:r>
                  <a:rPr lang="de-DE" dirty="0"/>
                  <a:t>, </a:t>
                </a:r>
                <a:r>
                  <a:rPr lang="de-DE" dirty="0" err="1"/>
                  <a:t>hours</a:t>
                </a:r>
                <a:r>
                  <a:rPr lang="de-DE" dirty="0"/>
                  <a:t>, </a:t>
                </a:r>
                <a:r>
                  <a:rPr lang="de-DE" dirty="0" err="1"/>
                  <a:t>days</a:t>
                </a:r>
                <a:r>
                  <a:rPr lang="de-DE" dirty="0"/>
                  <a:t>, </a:t>
                </a:r>
                <a:r>
                  <a:rPr lang="de-DE" dirty="0" err="1"/>
                  <a:t>weeks</a:t>
                </a:r>
                <a:r>
                  <a:rPr lang="de-DE" dirty="0"/>
                  <a:t>, </a:t>
                </a:r>
                <a:r>
                  <a:rPr lang="de-DE" dirty="0" err="1"/>
                  <a:t>months</a:t>
                </a:r>
                <a:r>
                  <a:rPr lang="de-DE" dirty="0"/>
                  <a:t>, …</a:t>
                </a:r>
              </a:p>
              <a:p>
                <a:endParaRPr lang="de-DE" dirty="0"/>
              </a:p>
              <a:p>
                <a:r>
                  <a:rPr lang="de-DE" dirty="0"/>
                  <a:t>Components </a:t>
                </a:r>
                <a:r>
                  <a:rPr lang="de-DE" dirty="0" err="1"/>
                  <a:t>of</a:t>
                </a:r>
                <a:r>
                  <a:rPr lang="de-DE" dirty="0"/>
                  <a:t> a time </a:t>
                </a:r>
                <a:r>
                  <a:rPr lang="de-DE" dirty="0" err="1"/>
                  <a:t>series</a:t>
                </a:r>
                <a:endParaRPr lang="de-DE" dirty="0"/>
              </a:p>
              <a:p>
                <a:pPr lvl="1"/>
                <a:r>
                  <a:rPr lang="de-DE" dirty="0"/>
                  <a:t>General </a:t>
                </a:r>
                <a:r>
                  <a:rPr lang="de-DE" dirty="0" err="1"/>
                  <a:t>trend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time </a:t>
                </a:r>
                <a:r>
                  <a:rPr lang="de-DE" dirty="0" err="1"/>
                  <a:t>series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Seasonal</a:t>
                </a:r>
                <a:r>
                  <a:rPr lang="de-DE" dirty="0"/>
                  <a:t> </a:t>
                </a:r>
                <a:r>
                  <a:rPr lang="de-DE" dirty="0" err="1"/>
                  <a:t>effects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time </a:t>
                </a:r>
                <a:r>
                  <a:rPr lang="de-DE" dirty="0" err="1"/>
                  <a:t>series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Autocorrelation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observations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Methods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Time Series Analysis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36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Series Analysis </a:t>
            </a:r>
            <a:r>
              <a:rPr lang="de-DE" dirty="0" err="1"/>
              <a:t>with</a:t>
            </a:r>
            <a:r>
              <a:rPr lang="de-DE" dirty="0"/>
              <a:t> Box-Jenkins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Stationary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Requires</a:t>
            </a:r>
            <a:r>
              <a:rPr lang="de-DE" dirty="0">
                <a:sym typeface="Wingdings" panose="05000000000000000000" pitchFamily="2" charset="2"/>
              </a:rPr>
              <a:t> de-</a:t>
            </a:r>
            <a:r>
              <a:rPr lang="de-DE" dirty="0" err="1">
                <a:sym typeface="Wingdings" panose="05000000000000000000" pitchFamily="2" charset="2"/>
              </a:rPr>
              <a:t>trending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seasonal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adjustment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Models </a:t>
            </a:r>
            <a:r>
              <a:rPr lang="de-DE" dirty="0" err="1">
                <a:sym typeface="Wingdings" panose="05000000000000000000" pitchFamily="2" charset="2"/>
              </a:rPr>
              <a:t>autocorrelation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stochastic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process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Observations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depend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past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observation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random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component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series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parameters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Goal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simple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17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Detrending</a:t>
            </a:r>
            <a:r>
              <a:rPr lang="de-DE" dirty="0"/>
              <a:t> Through Regression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Non-linear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non-linear </a:t>
            </a:r>
            <a:r>
              <a:rPr lang="de-DE" dirty="0" err="1"/>
              <a:t>trends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97773"/>
            <a:ext cx="3734321" cy="263879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8" y="2401965"/>
            <a:ext cx="3762900" cy="2638793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ige Legende 7"/>
              <p:cNvSpPr/>
              <p:nvPr/>
            </p:nvSpPr>
            <p:spPr>
              <a:xfrm>
                <a:off x="2771800" y="4149080"/>
                <a:ext cx="2880320" cy="288032"/>
              </a:xfrm>
              <a:prstGeom prst="wedgeRectCallout">
                <a:avLst>
                  <a:gd name="adj1" fmla="val -47553"/>
                  <a:gd name="adj2" fmla="val -140149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Regression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trend</a:t>
                </a:r>
                <a:r>
                  <a:rPr lang="de-DE" sz="1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hteckige Legend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149080"/>
                <a:ext cx="2880320" cy="288032"/>
              </a:xfrm>
              <a:prstGeom prst="wedgeRectCallout">
                <a:avLst>
                  <a:gd name="adj1" fmla="val -47553"/>
                  <a:gd name="adj2" fmla="val -140149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ige Legende 8"/>
              <p:cNvSpPr/>
              <p:nvPr/>
            </p:nvSpPr>
            <p:spPr>
              <a:xfrm>
                <a:off x="6427118" y="1484784"/>
                <a:ext cx="2088232" cy="502339"/>
              </a:xfrm>
              <a:prstGeom prst="wedgeRectCallout">
                <a:avLst>
                  <a:gd name="adj1" fmla="val 2548"/>
                  <a:gd name="adj2" fmla="val 135412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2060"/>
                    </a:solidFill>
                  </a:rPr>
                  <a:t>Detrended </a:t>
                </a:r>
                <a:r>
                  <a:rPr lang="de-DE" sz="1400" dirty="0" err="1">
                    <a:solidFill>
                      <a:srgbClr val="002060"/>
                    </a:solidFill>
                  </a:rPr>
                  <a:t>series</a:t>
                </a:r>
                <a:endParaRPr lang="de-DE" sz="1400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18" y="1484784"/>
                <a:ext cx="2088232" cy="502339"/>
              </a:xfrm>
              <a:prstGeom prst="wedgeRectCallout">
                <a:avLst>
                  <a:gd name="adj1" fmla="val 2548"/>
                  <a:gd name="adj2" fmla="val 13541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88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Adjustment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:</a:t>
            </a:r>
            <a:endParaRPr lang="en-US" dirty="0"/>
          </a:p>
          <a:p>
            <a:pPr lvl="1"/>
            <a:r>
              <a:rPr lang="de-DE" dirty="0"/>
              <a:t>A </a:t>
            </a:r>
            <a:r>
              <a:rPr lang="de-DE" dirty="0" err="1"/>
              <a:t>regularly</a:t>
            </a:r>
            <a:r>
              <a:rPr lang="de-DE" dirty="0"/>
              <a:t> </a:t>
            </a:r>
            <a:r>
              <a:rPr lang="de-DE" dirty="0" err="1"/>
              <a:t>repeating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pPr lvl="1"/>
            <a:r>
              <a:rPr lang="de-DE" dirty="0" err="1"/>
              <a:t>Monthly</a:t>
            </a:r>
            <a:r>
              <a:rPr lang="de-DE" dirty="0"/>
              <a:t>, </a:t>
            </a:r>
            <a:r>
              <a:rPr lang="de-DE" dirty="0" err="1"/>
              <a:t>weekly</a:t>
            </a:r>
            <a:r>
              <a:rPr lang="de-DE" dirty="0"/>
              <a:t>, …</a:t>
            </a:r>
          </a:p>
          <a:p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adjustment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3491928"/>
            <a:ext cx="3724795" cy="26525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0555" y="3491928"/>
            <a:ext cx="3724795" cy="265252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576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Office-Design</vt:lpstr>
      <vt:lpstr> Chapter 09  Time Series Analysis </vt:lpstr>
      <vt:lpstr>Outline</vt:lpstr>
      <vt:lpstr>Example of Time Series Analysis</vt:lpstr>
      <vt:lpstr>The General Problem</vt:lpstr>
      <vt:lpstr>The Formal Problem</vt:lpstr>
      <vt:lpstr>Outline</vt:lpstr>
      <vt:lpstr>Time Series Analysis with Box-Jenkins</vt:lpstr>
      <vt:lpstr>Detrending Through Regression</vt:lpstr>
      <vt:lpstr>Seasonal Adjustment through the Mean</vt:lpstr>
      <vt:lpstr>Differencing for Detrending</vt:lpstr>
      <vt:lpstr>Differencing for Seasonal Adjustment</vt:lpstr>
      <vt:lpstr>Comparison of Adjustments</vt:lpstr>
      <vt:lpstr>Autocorrelation</vt:lpstr>
      <vt:lpstr>Autocorrelation over Time</vt:lpstr>
      <vt:lpstr>Partial Autocorrelation</vt:lpstr>
      <vt:lpstr>ARMA Time Series Models</vt:lpstr>
      <vt:lpstr>Picking p and q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2020-10-28T10:16:06Z</dcterms:modified>
</cp:coreProperties>
</file>