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9" r:id="rId14"/>
    <p:sldId id="271" r:id="rId15"/>
    <p:sldId id="273" r:id="rId16"/>
    <p:sldId id="272" r:id="rId17"/>
    <p:sldId id="274" r:id="rId18"/>
    <p:sldId id="270" r:id="rId19"/>
    <p:sldId id="268" r:id="rId20"/>
  </p:sldIdLst>
  <p:sldSz cx="9144000" cy="6858000" type="screen4x3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EF"/>
    <a:srgbClr val="FFF6EB"/>
    <a:srgbClr val="FFBB6E"/>
    <a:srgbClr val="D8E1E6"/>
    <a:srgbClr val="00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2"/>
    <p:restoredTop sz="94851"/>
  </p:normalViewPr>
  <p:slideViewPr>
    <p:cSldViewPr>
      <p:cViewPr varScale="1">
        <p:scale>
          <a:sx n="157" d="100"/>
          <a:sy n="157" d="100"/>
        </p:scale>
        <p:origin x="1796" y="88"/>
      </p:cViewPr>
      <p:guideLst>
        <p:guide orient="horz" pos="216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146D-62F7-43FA-9E74-FCA69FF93F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B9AD-A124-4991-9B5F-F2CBC080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3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2CEDA-5074-4F67-AF85-393C0A79EFD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5240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F181-46C1-4A86-9951-08EC291283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63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noProof="0" dirty="0"/>
              <a:t>Click to edit Master text styles</a:t>
            </a:r>
          </a:p>
          <a:p>
            <a:pPr lvl="1">
              <a:defRPr/>
            </a:pPr>
            <a:r>
              <a:rPr lang="en-US" noProof="0" dirty="0"/>
              <a:t>Second level</a:t>
            </a:r>
          </a:p>
          <a:p>
            <a:pPr lvl="2">
              <a:defRPr/>
            </a:pPr>
            <a:r>
              <a:rPr lang="en-US" noProof="0" dirty="0"/>
              <a:t>Third level</a:t>
            </a:r>
          </a:p>
          <a:p>
            <a:pPr lvl="3">
              <a:defRPr/>
            </a:pPr>
            <a:r>
              <a:rPr lang="en-US" noProof="0" dirty="0"/>
              <a:t>Fourth level</a:t>
            </a:r>
          </a:p>
          <a:p>
            <a:pPr lvl="4">
              <a:defRPr/>
            </a:pPr>
            <a:r>
              <a:rPr lang="en-US" noProof="0" dirty="0"/>
              <a:t>Fifth level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 dirty="0"/>
              <a:t>Mastertextformat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1" y="6365085"/>
            <a:ext cx="9121323" cy="492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4349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rgbClr val="0097CE"/>
          </a:solidFill>
          <a:latin typeface="+mj-lt"/>
          <a:ea typeface="+mj-ea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rgbClr val="002060"/>
          </a:solidFill>
          <a:latin typeface="+mn-lt"/>
          <a:ea typeface="+mn-ea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rgbClr val="002060"/>
          </a:solidFill>
          <a:latin typeface="+mn-lt"/>
          <a:ea typeface="+mn-ea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rgbClr val="002060"/>
          </a:solidFill>
          <a:latin typeface="+mn-lt"/>
          <a:ea typeface="+mn-ea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143000" y="908720"/>
            <a:ext cx="6858000" cy="3314749"/>
          </a:xfrm>
        </p:spPr>
        <p:txBody>
          <a:bodyPr>
            <a:no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Chapter 10</a:t>
            </a:r>
            <a:br>
              <a:rPr lang="en-US" dirty="0"/>
            </a:br>
            <a:br>
              <a:rPr lang="en-US" dirty="0"/>
            </a:br>
            <a:r>
              <a:rPr lang="en-US"/>
              <a:t>Text Mining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Dr. Steffen Herbold</a:t>
            </a:r>
          </a:p>
          <a:p>
            <a:pPr>
              <a:defRPr/>
            </a:pPr>
            <a:r>
              <a:rPr lang="en-US" dirty="0"/>
              <a:t>herbold@cs.uni-goettingen.de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Bag-</a:t>
            </a:r>
            <a:r>
              <a:rPr lang="de-DE" dirty="0" err="1"/>
              <a:t>of</a:t>
            </a:r>
            <a:r>
              <a:rPr lang="de-DE" dirty="0"/>
              <a:t>-Words</a:t>
            </a:r>
            <a:endParaRPr lang="en-US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581688"/>
              </p:ext>
            </p:extLst>
          </p:nvPr>
        </p:nvGraphicFramePr>
        <p:xfrm>
          <a:off x="179510" y="1825625"/>
          <a:ext cx="8856988" cy="3362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2642">
                  <a:extLst>
                    <a:ext uri="{9D8B030D-6E8A-4147-A177-3AD203B41FA5}">
                      <a16:colId xmlns:a16="http://schemas.microsoft.com/office/drawing/2014/main" val="3861384466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val="838373276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val="2358058088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val="318623948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val="3286613839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val="2312447330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val="4108516095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val="1336356893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val="2985835258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val="2360589551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val="2442130758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val="3877467909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val="2921817748"/>
                    </a:ext>
                  </a:extLst>
                </a:gridCol>
                <a:gridCol w="632642">
                  <a:extLst>
                    <a:ext uri="{9D8B030D-6E8A-4147-A177-3AD203B41FA5}">
                      <a16:colId xmlns:a16="http://schemas.microsoft.com/office/drawing/2014/main" val="316605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 err="1"/>
                        <a:t>beauti-ful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evening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roches-ter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minne-</a:t>
                      </a:r>
                      <a:r>
                        <a:rPr lang="de-DE" sz="1000" dirty="0" err="1"/>
                        <a:t>sota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vote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thank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love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just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make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second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stop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amer-ica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great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…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7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3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9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9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2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2060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6880"/>
                  </a:ext>
                </a:extLst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7" name="Rechteckige Legende 6"/>
          <p:cNvSpPr/>
          <p:nvPr/>
        </p:nvSpPr>
        <p:spPr>
          <a:xfrm>
            <a:off x="4932040" y="941516"/>
            <a:ext cx="2304256" cy="576064"/>
          </a:xfrm>
          <a:prstGeom prst="wedgeRectCallout">
            <a:avLst>
              <a:gd name="adj1" fmla="val -47177"/>
              <a:gd name="adj2" fmla="val 11452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Every </a:t>
            </a:r>
            <a:r>
              <a:rPr lang="de-DE" sz="1600" dirty="0" err="1">
                <a:solidFill>
                  <a:sysClr val="windowText" lastClr="000000"/>
                </a:solidFill>
              </a:rPr>
              <a:t>term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one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dimension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4427984" y="5589240"/>
            <a:ext cx="2304256" cy="576064"/>
          </a:xfrm>
          <a:prstGeom prst="wedgeRectCallout">
            <a:avLst>
              <a:gd name="adj1" fmla="val -85538"/>
              <a:gd name="adj2" fmla="val -2752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</a:rPr>
              <a:t>Number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occurences</a:t>
            </a:r>
            <a:r>
              <a:rPr lang="de-DE" sz="1600" dirty="0">
                <a:solidFill>
                  <a:sysClr val="windowText" lastClr="000000"/>
                </a:solidFill>
              </a:rPr>
              <a:t> in </a:t>
            </a:r>
            <a:r>
              <a:rPr lang="de-DE" sz="1600" dirty="0" err="1">
                <a:solidFill>
                  <a:sysClr val="windowText" lastClr="000000"/>
                </a:solidFill>
              </a:rPr>
              <a:t>document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3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Inverse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Absolute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words</a:t>
                </a:r>
                <a:r>
                  <a:rPr lang="de-DE" dirty="0"/>
                  <a:t> </a:t>
                </a:r>
                <a:r>
                  <a:rPr lang="de-DE" dirty="0" err="1"/>
                  <a:t>problematic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discrimination</a:t>
                </a:r>
                <a:endParaRPr lang="de-DE" dirty="0"/>
              </a:p>
              <a:p>
                <a:pPr lvl="1"/>
                <a:r>
                  <a:rPr lang="de-DE" dirty="0" err="1"/>
                  <a:t>Favors</a:t>
                </a:r>
                <a:r>
                  <a:rPr lang="de-DE" dirty="0"/>
                  <a:t> </a:t>
                </a:r>
                <a:r>
                  <a:rPr lang="de-DE" dirty="0" err="1"/>
                  <a:t>words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occur</a:t>
                </a:r>
                <a:r>
                  <a:rPr lang="de-DE" dirty="0"/>
                  <a:t> </a:t>
                </a:r>
                <a:r>
                  <a:rPr lang="de-DE" dirty="0" err="1"/>
                  <a:t>often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in </a:t>
                </a:r>
                <a:r>
                  <a:rPr lang="de-DE" dirty="0" err="1"/>
                  <a:t>many</a:t>
                </a:r>
                <a:r>
                  <a:rPr lang="de-DE" dirty="0"/>
                  <a:t> </a:t>
                </a:r>
                <a:r>
                  <a:rPr lang="de-DE" dirty="0" err="1"/>
                  <a:t>documents</a:t>
                </a:r>
                <a:endParaRPr lang="de-DE" dirty="0"/>
              </a:p>
              <a:p>
                <a:pPr lvl="1"/>
                <a:r>
                  <a:rPr lang="de-DE" dirty="0" err="1"/>
                  <a:t>Similar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stop</a:t>
                </a:r>
                <a:r>
                  <a:rPr lang="de-DE" dirty="0"/>
                  <a:t> </a:t>
                </a:r>
                <a:r>
                  <a:rPr lang="de-DE" dirty="0" err="1"/>
                  <a:t>words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Inverse </a:t>
                </a:r>
                <a:r>
                  <a:rPr lang="de-DE" dirty="0" err="1"/>
                  <a:t>document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uniqueness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terms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the number of documents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appears</a:t>
                </a:r>
              </a:p>
              <a:p>
                <a:endParaRPr lang="de-DE" dirty="0"/>
              </a:p>
              <a:p>
                <a:r>
                  <a:rPr lang="de-DE" dirty="0"/>
                  <a:t>Inverse </a:t>
                </a:r>
                <a:r>
                  <a:rPr lang="de-DE" dirty="0" err="1"/>
                  <a:t>document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weight</a:t>
                </a:r>
                <a:r>
                  <a:rPr lang="de-DE" dirty="0"/>
                  <a:t>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uniqueness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𝑡𝑓𝑖𝑑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24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Downstream Analysis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pPr lvl="1"/>
            <a:r>
              <a:rPr lang="de-DE" dirty="0" err="1"/>
              <a:t>Classification</a:t>
            </a:r>
            <a:endParaRPr lang="de-DE" dirty="0"/>
          </a:p>
          <a:p>
            <a:pPr lvl="2"/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Clustering</a:t>
            </a:r>
          </a:p>
          <a:p>
            <a:pPr lvl="1"/>
            <a:r>
              <a:rPr lang="de-DE" dirty="0"/>
              <a:t>Sentiment </a:t>
            </a:r>
            <a:r>
              <a:rPr lang="de-DE" dirty="0" err="1"/>
              <a:t>analysis</a:t>
            </a:r>
            <a:endParaRPr lang="de-DE" dirty="0"/>
          </a:p>
          <a:p>
            <a:pPr lvl="2"/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counts</a:t>
            </a:r>
            <a:endParaRPr lang="de-DE" dirty="0"/>
          </a:p>
          <a:p>
            <a:pPr lvl="1"/>
            <a:r>
              <a:rPr lang="de-DE" dirty="0"/>
              <a:t>Information </a:t>
            </a:r>
            <a:r>
              <a:rPr lang="de-DE" dirty="0" err="1"/>
              <a:t>retrieval</a:t>
            </a:r>
            <a:endParaRPr lang="de-DE" dirty="0"/>
          </a:p>
          <a:p>
            <a:pPr lvl="2"/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documents</a:t>
            </a:r>
            <a:endParaRPr lang="de-DE" dirty="0"/>
          </a:p>
          <a:p>
            <a:pPr lvl="1"/>
            <a:r>
              <a:rPr lang="de-DE" dirty="0" err="1"/>
              <a:t>Visualizations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11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Challenges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Text Mining</a:t>
            </a:r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98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Dimensional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high dimensional </a:t>
            </a:r>
            <a:r>
              <a:rPr lang="de-DE"/>
              <a:t>extremely</a:t>
            </a:r>
            <a:r>
              <a:rPr lang="de-DE" dirty="0"/>
              <a:t> fast</a:t>
            </a:r>
          </a:p>
          <a:p>
            <a:pPr lvl="1"/>
            <a:r>
              <a:rPr lang="de-DE" dirty="0"/>
              <a:t>Still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sixty</a:t>
            </a:r>
            <a:r>
              <a:rPr lang="de-DE" dirty="0"/>
              <a:t> different </a:t>
            </a:r>
            <a:r>
              <a:rPr lang="de-DE" dirty="0" err="1"/>
              <a:t>words</a:t>
            </a:r>
            <a:r>
              <a:rPr lang="de-DE" dirty="0"/>
              <a:t> after </a:t>
            </a:r>
            <a:r>
              <a:rPr lang="de-DE" dirty="0" err="1"/>
              <a:t>stemming</a:t>
            </a:r>
            <a:r>
              <a:rPr lang="de-DE" dirty="0"/>
              <a:t>/</a:t>
            </a:r>
            <a:r>
              <a:rPr lang="de-DE" dirty="0" err="1"/>
              <a:t>lemmatization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tweet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Can also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huge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documents</a:t>
            </a:r>
            <a:endParaRPr lang="de-DE" dirty="0"/>
          </a:p>
          <a:p>
            <a:pPr lvl="1"/>
            <a:r>
              <a:rPr lang="de-DE" dirty="0"/>
              <a:t>&gt;39000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donald</a:t>
            </a:r>
            <a:r>
              <a:rPr lang="de-DE" dirty="0"/>
              <a:t> </a:t>
            </a:r>
            <a:r>
              <a:rPr lang="de-DE" dirty="0" err="1"/>
              <a:t>trump</a:t>
            </a:r>
            <a:r>
              <a:rPr lang="de-DE" dirty="0"/>
              <a:t> in total</a:t>
            </a:r>
          </a:p>
          <a:p>
            <a:pPr lvl="1"/>
            <a:endParaRPr lang="de-DE" dirty="0"/>
          </a:p>
          <a:p>
            <a:r>
              <a:rPr lang="de-DE" dirty="0"/>
              <a:t>High </a:t>
            </a:r>
            <a:r>
              <a:rPr lang="de-DE" dirty="0" err="1"/>
              <a:t>dimension+many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high </a:t>
            </a:r>
            <a:r>
              <a:rPr lang="de-DE" dirty="0" err="1">
                <a:sym typeface="Wingdings" panose="05000000000000000000" pitchFamily="2" charset="2"/>
              </a:rPr>
              <a:t>runtime</a:t>
            </a:r>
            <a:r>
              <a:rPr lang="de-DE" dirty="0">
                <a:sym typeface="Wingdings" panose="05000000000000000000" pitchFamily="2" charset="2"/>
              </a:rPr>
              <a:t>	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Requires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efficient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Often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possible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through</a:t>
            </a:r>
            <a:r>
              <a:rPr lang="de-DE" dirty="0">
                <a:sym typeface="Wingdings" panose="05000000000000000000" pitchFamily="2" charset="2"/>
              </a:rPr>
              <a:t> massive </a:t>
            </a:r>
            <a:r>
              <a:rPr lang="de-DE" dirty="0" err="1">
                <a:sym typeface="Wingdings" panose="05000000000000000000" pitchFamily="2" charset="2"/>
              </a:rPr>
              <a:t>parallelization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Naive </a:t>
            </a:r>
            <a:r>
              <a:rPr lang="de-DE" dirty="0" err="1">
                <a:sym typeface="Wingdings" panose="05000000000000000000" pitchFamily="2" charset="2"/>
              </a:rPr>
              <a:t>Bayes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popular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choice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69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Ambiguities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Homonyms</a:t>
            </a:r>
            <a:endParaRPr lang="de-DE" dirty="0"/>
          </a:p>
          <a:p>
            <a:pPr lvl="1"/>
            <a:r>
              <a:rPr lang="de-DE" dirty="0"/>
              <a:t>break (</a:t>
            </a:r>
            <a:r>
              <a:rPr lang="de-DE" dirty="0" err="1"/>
              <a:t>take</a:t>
            </a:r>
            <a:r>
              <a:rPr lang="de-DE" dirty="0"/>
              <a:t> a break, break </a:t>
            </a:r>
            <a:r>
              <a:rPr lang="de-DE" dirty="0" err="1"/>
              <a:t>something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Will all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bag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interpretation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sentences</a:t>
            </a:r>
            <a:endParaRPr lang="de-DE" dirty="0"/>
          </a:p>
          <a:p>
            <a:pPr lvl="1"/>
            <a:r>
              <a:rPr lang="en-US" dirty="0"/>
              <a:t>I hit the man with a stick. (Used a stick to hit the man)</a:t>
            </a:r>
          </a:p>
          <a:p>
            <a:pPr lvl="1"/>
            <a:r>
              <a:rPr lang="en-US" dirty="0"/>
              <a:t>I hit the man with a stick (I hit the man who was holding a stick)</a:t>
            </a:r>
            <a:endParaRPr lang="de-DE" dirty="0"/>
          </a:p>
          <a:p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inferred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greater</a:t>
            </a:r>
            <a:r>
              <a:rPr lang="de-DE" dirty="0"/>
              <a:t> </a:t>
            </a:r>
            <a:r>
              <a:rPr lang="de-DE" dirty="0" err="1"/>
              <a:t>context</a:t>
            </a:r>
            <a:endParaRPr lang="de-DE" dirty="0"/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Often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impossible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resolve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leads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noise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21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Capturing Syntax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ignores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de-DE" dirty="0"/>
          </a:p>
          <a:p>
            <a:pPr lvl="1"/>
            <a:r>
              <a:rPr lang="de-DE" dirty="0" err="1"/>
              <a:t>Nine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meanings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words</a:t>
            </a:r>
            <a:endParaRPr lang="de-DE" dirty="0"/>
          </a:p>
          <a:p>
            <a:pPr marL="1028700" lvl="2" indent="-342900">
              <a:buFont typeface="+mj-lt"/>
              <a:buAutoNum type="arabicPeriod"/>
            </a:pPr>
            <a:r>
              <a:rPr lang="en-US" sz="1400" dirty="0"/>
              <a:t>Only he told his mistress that he loved her. (Nobody else did)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400" dirty="0"/>
              <a:t>He only told his mistress that he loved her. (He didn't show her)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400" dirty="0"/>
              <a:t>He told only his mistress that he loved her. (Kept it a secret from everyone else)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400" dirty="0"/>
              <a:t>He told his only mistress that he loved her. (Stresses that he had only ONE!)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400" dirty="0"/>
              <a:t>He told his mistress only that he loved her. (Didn't tell her anything else)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400" dirty="0"/>
              <a:t>He told his mistress that only he loved her. ("I'm all you got, nobody else wants you.")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400" dirty="0"/>
              <a:t>He told his mistress that he only loved her. (Not that he wanted to marry her.)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400" dirty="0"/>
              <a:t>He told his mistress that he loved only her. (Yeah, don't they all...).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400" dirty="0"/>
              <a:t>He told his mistress that he loved her only. (Similar to above one).</a:t>
            </a:r>
          </a:p>
          <a:p>
            <a:pPr lvl="1"/>
            <a:endParaRPr lang="de-DE" dirty="0"/>
          </a:p>
          <a:p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greatly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</a:t>
            </a:r>
            <a:endParaRPr lang="de-DE" dirty="0"/>
          </a:p>
          <a:p>
            <a:pPr lvl="1"/>
            <a:r>
              <a:rPr lang="de-DE" dirty="0"/>
              <a:t>E.g., n-grams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9" name="Rechteckige Legende 8"/>
          <p:cNvSpPr/>
          <p:nvPr/>
        </p:nvSpPr>
        <p:spPr>
          <a:xfrm>
            <a:off x="3923928" y="5812319"/>
            <a:ext cx="2736304" cy="360040"/>
          </a:xfrm>
          <a:prstGeom prst="wedgeRectCallout">
            <a:avLst>
              <a:gd name="adj1" fmla="val -93534"/>
              <a:gd name="adj2" fmla="val -539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rgbClr val="002060"/>
                </a:solidFill>
              </a:rPr>
              <a:t>(bag of words over n-tuples)</a:t>
            </a:r>
            <a:endParaRPr 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92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Bad </a:t>
            </a:r>
            <a:r>
              <a:rPr lang="de-DE" dirty="0" err="1"/>
              <a:t>spelling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Slang</a:t>
            </a:r>
          </a:p>
          <a:p>
            <a:endParaRPr lang="de-DE" dirty="0"/>
          </a:p>
          <a:p>
            <a:r>
              <a:rPr lang="de-DE" dirty="0"/>
              <a:t>Synonyms not </a:t>
            </a:r>
            <a:r>
              <a:rPr lang="de-DE" dirty="0" err="1"/>
              <a:t>captured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lemmatization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Encodings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characters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2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Challenges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Text Mining</a:t>
            </a:r>
          </a:p>
          <a:p>
            <a:endParaRPr lang="de-DE" dirty="0"/>
          </a:p>
          <a:p>
            <a:r>
              <a:rPr lang="de-DE" b="1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749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Text </a:t>
            </a:r>
            <a:r>
              <a:rPr lang="de-DE" dirty="0" err="1"/>
              <a:t>mining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imposing</a:t>
            </a:r>
            <a:r>
              <a:rPr lang="de-DE" dirty="0"/>
              <a:t> a </a:t>
            </a:r>
            <a:r>
              <a:rPr lang="de-DE" dirty="0" err="1"/>
              <a:t>structure</a:t>
            </a:r>
            <a:r>
              <a:rPr lang="de-DE" dirty="0"/>
              <a:t> upon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texts</a:t>
            </a:r>
            <a:endParaRPr lang="de-DE" dirty="0"/>
          </a:p>
          <a:p>
            <a:pPr lvl="1"/>
            <a:r>
              <a:rPr lang="de-DE" dirty="0"/>
              <a:t>Bag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techniques</a:t>
            </a:r>
            <a:endParaRPr lang="de-DE" dirty="0"/>
          </a:p>
          <a:p>
            <a:pPr lvl="1"/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punctuation</a:t>
            </a:r>
            <a:r>
              <a:rPr lang="de-DE" dirty="0"/>
              <a:t>,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stopwords</a:t>
            </a:r>
            <a:endParaRPr lang="de-DE" dirty="0"/>
          </a:p>
          <a:p>
            <a:pPr lvl="1"/>
            <a:r>
              <a:rPr lang="de-DE" dirty="0" err="1"/>
              <a:t>Stemming</a:t>
            </a:r>
            <a:r>
              <a:rPr lang="de-DE" dirty="0"/>
              <a:t>/</a:t>
            </a:r>
            <a:r>
              <a:rPr lang="de-DE" dirty="0" err="1"/>
              <a:t>Lemmatization</a:t>
            </a:r>
            <a:endParaRPr lang="de-DE" dirty="0"/>
          </a:p>
          <a:p>
            <a:pPr lvl="1"/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characters</a:t>
            </a:r>
            <a:endParaRPr lang="de-DE" dirty="0"/>
          </a:p>
          <a:p>
            <a:pPr marL="3429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Depends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context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7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Challenges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Text Mining</a:t>
            </a:r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65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Textual</a:t>
            </a:r>
            <a:r>
              <a:rPr lang="de-DE" dirty="0"/>
              <a:t> Data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03548" y="1920504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Oct 4, 2018 08:03:25 PM Beautiful evening in Rochester, Minnesota. VOTE, VOTE, VOTE! https://t.co/SyxrxvTpZE [Twitter for iPhone]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Oct 4, 2018 07:52:20 PM Thank you Minnesota - I love you! https://t.co/eQC2NqdIil [Twitter for iPhone]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Oct 4, 2018 05:58:21 PM Just made my second stop in Minnesota for a MAKE AMERICA GREAT AGAIN rally. We need to elect @</a:t>
            </a:r>
            <a:r>
              <a:rPr lang="en-US" sz="1100" dirty="0" err="1">
                <a:solidFill>
                  <a:srgbClr val="002060"/>
                </a:solidFill>
              </a:rPr>
              <a:t>KarinHousley</a:t>
            </a:r>
            <a:r>
              <a:rPr lang="en-US" sz="1100" dirty="0">
                <a:solidFill>
                  <a:srgbClr val="002060"/>
                </a:solidFill>
              </a:rPr>
              <a:t> to the U.S. Senate, and we need the strong leadership of @</a:t>
            </a:r>
            <a:r>
              <a:rPr lang="en-US" sz="1100" dirty="0" err="1">
                <a:solidFill>
                  <a:srgbClr val="002060"/>
                </a:solidFill>
              </a:rPr>
              <a:t>TomEmmer</a:t>
            </a:r>
            <a:r>
              <a:rPr lang="en-US" sz="1100" dirty="0">
                <a:solidFill>
                  <a:srgbClr val="002060"/>
                </a:solidFill>
              </a:rPr>
              <a:t>, @Jason2CD, @</a:t>
            </a:r>
            <a:r>
              <a:rPr lang="en-US" sz="1100" dirty="0" err="1">
                <a:solidFill>
                  <a:srgbClr val="002060"/>
                </a:solidFill>
              </a:rPr>
              <a:t>JimHagedornMN</a:t>
            </a:r>
            <a:r>
              <a:rPr lang="en-US" sz="1100" dirty="0">
                <a:solidFill>
                  <a:srgbClr val="002060"/>
                </a:solidFill>
              </a:rPr>
              <a:t> and @</a:t>
            </a:r>
            <a:r>
              <a:rPr lang="en-US" sz="1100" dirty="0" err="1">
                <a:solidFill>
                  <a:srgbClr val="002060"/>
                </a:solidFill>
              </a:rPr>
              <a:t>PeteStauber</a:t>
            </a:r>
            <a:r>
              <a:rPr lang="en-US" sz="1100" dirty="0">
                <a:solidFill>
                  <a:srgbClr val="002060"/>
                </a:solidFill>
              </a:rPr>
              <a:t> in the U.S. House! [Twitter for iPhone]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Oct 4, 2018 05:17:48 PM Congressman Bishop is doing a GREAT job! He helped pass tax reform which lowered taxes for EVERYONE! Nancy Pelosi is spending hundreds of thousands of dollars on his opponent because they both support a liberal agenda of higher taxes and wasteful spending! [Twitter for iPhone]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Oct 4, 2018 02:29:27 PM “U.S. Stocks Widen Global Lead” https://t.co/Snhv08ulcO [Twitter for iPhone]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Oct 4, 2018 02:17:28 PM Statement on National Strategy for Counterterrorism: https://t.co/ajFBg9Elsj https://t.co/Qr56ycjMAV [Twitter for iPhone]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Oct 4, 2018 12:38:08 PM Working hard, thank you! https://t.co/6HQVaEXH0I [Twitter for iPhone]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Oct 4, 2018 09:17:01 AM This is now the 7th. time the FBI has investigated Judge </a:t>
            </a:r>
            <a:r>
              <a:rPr lang="en-US" sz="1100" dirty="0" err="1">
                <a:solidFill>
                  <a:srgbClr val="002060"/>
                </a:solidFill>
              </a:rPr>
              <a:t>Kavanaugh</a:t>
            </a:r>
            <a:r>
              <a:rPr lang="en-US" sz="1100" dirty="0">
                <a:solidFill>
                  <a:srgbClr val="002060"/>
                </a:solidFill>
              </a:rPr>
              <a:t>. If we made it 100, it would still not be good enough for the Obstructionist Democrats. [Twitter for iPhone]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Oct 4, 2018 09:01:13 AM RT @</a:t>
            </a:r>
            <a:r>
              <a:rPr lang="en-US" sz="1100" dirty="0" err="1">
                <a:solidFill>
                  <a:srgbClr val="002060"/>
                </a:solidFill>
              </a:rPr>
              <a:t>ChatByCC</a:t>
            </a:r>
            <a:r>
              <a:rPr lang="en-US" sz="1100" dirty="0">
                <a:solidFill>
                  <a:srgbClr val="002060"/>
                </a:solidFill>
              </a:rPr>
              <a:t>: While armed with the power of our Vote, we proudly &amp; peacefully revolted Never doubt this was an American revolution #MAGA… [Twitter for iPhone]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Oct 4, 2018 08:54:58 AM This is a very important time in our country. Due Process, Fairness and Common Sense are now on trial! [Twitter for iPhone]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Oct 4, 2018 08:34:16 AM Our country’s great First Lady, </a:t>
            </a:r>
            <a:r>
              <a:rPr lang="en-US" sz="1100" dirty="0" err="1">
                <a:solidFill>
                  <a:srgbClr val="002060"/>
                </a:solidFill>
              </a:rPr>
              <a:t>Melania</a:t>
            </a:r>
            <a:r>
              <a:rPr lang="en-US" sz="1100" dirty="0">
                <a:solidFill>
                  <a:srgbClr val="002060"/>
                </a:solidFill>
              </a:rPr>
              <a:t>, is doing really well in Africa. The people love her, and she loves them! It is a beautiful thing to see. [Twitter for iPhone] </a:t>
            </a:r>
          </a:p>
          <a:p>
            <a:r>
              <a:rPr lang="en-US" sz="1100" dirty="0">
                <a:solidFill>
                  <a:srgbClr val="002060"/>
                </a:solidFill>
              </a:rPr>
              <a:t>Oct 4, 2018 07:16:41 AM The harsh and unfair treatment of Judge Brett </a:t>
            </a:r>
            <a:r>
              <a:rPr lang="en-US" sz="1100" dirty="0" err="1">
                <a:solidFill>
                  <a:srgbClr val="002060"/>
                </a:solidFill>
              </a:rPr>
              <a:t>Kavanaugh</a:t>
            </a:r>
            <a:r>
              <a:rPr lang="en-US" sz="1100" dirty="0">
                <a:solidFill>
                  <a:srgbClr val="002060"/>
                </a:solidFill>
              </a:rPr>
              <a:t> is having an incredible upward impact on voters. The PEOPLE get it far better than the politicians. Most importantly, this great life cannot be ruined by mean &amp; despicable Democrats and totally uncorroborated allegations! [Twitter for iPhone]</a:t>
            </a:r>
          </a:p>
        </p:txBody>
      </p:sp>
      <p:pic>
        <p:nvPicPr>
          <p:cNvPr id="7" name="Grafik 6" descr="Seven days of great Bitcoin tweets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32947"/>
            <a:ext cx="1759857" cy="989920"/>
          </a:xfrm>
          <a:prstGeom prst="rect">
            <a:avLst/>
          </a:prstGeom>
        </p:spPr>
      </p:pic>
      <p:pic>
        <p:nvPicPr>
          <p:cNvPr id="8" name="Grafik 7" descr="75+ Free Stock Images 3D Human Character Best Collection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645024"/>
            <a:ext cx="1790942" cy="2387923"/>
          </a:xfrm>
          <a:prstGeom prst="rect">
            <a:avLst/>
          </a:prstGeom>
        </p:spPr>
      </p:pic>
      <p:sp>
        <p:nvSpPr>
          <p:cNvPr id="9" name="Wolkenförmige Legende 8"/>
          <p:cNvSpPr/>
          <p:nvPr/>
        </p:nvSpPr>
        <p:spPr>
          <a:xfrm>
            <a:off x="6688687" y="2223814"/>
            <a:ext cx="2372846" cy="1241822"/>
          </a:xfrm>
          <a:prstGeom prst="cloudCallout">
            <a:avLst>
              <a:gd name="adj1" fmla="val -34670"/>
              <a:gd name="adj2" fmla="val 9735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How do </a:t>
            </a:r>
            <a:r>
              <a:rPr lang="de-DE" dirty="0" err="1">
                <a:solidFill>
                  <a:srgbClr val="002060"/>
                </a:solidFill>
              </a:rPr>
              <a:t>you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analyze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this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40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Mining in General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Inferring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mining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diverse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texts</a:t>
            </a:r>
            <a:r>
              <a:rPr lang="de-DE" dirty="0"/>
              <a:t> </a:t>
            </a:r>
            <a:r>
              <a:rPr lang="de-DE" dirty="0" err="1"/>
              <a:t>themselves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demonstrates</a:t>
            </a:r>
            <a:r>
              <a:rPr lang="de-DE" dirty="0"/>
              <a:t> a </a:t>
            </a: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Create </a:t>
            </a:r>
            <a:r>
              <a:rPr lang="de-DE" dirty="0" err="1"/>
              <a:t>corpus</a:t>
            </a:r>
            <a:endParaRPr lang="de-DE" dirty="0"/>
          </a:p>
          <a:p>
            <a:pPr lvl="1"/>
            <a:r>
              <a:rPr lang="de-DE" dirty="0" err="1"/>
              <a:t>Pre-process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  <a:p>
            <a:pPr lvl="1"/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bag-of-words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59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Corpus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documents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corpus</a:t>
            </a:r>
            <a:endParaRPr lang="de-DE" dirty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43508" y="2636912"/>
            <a:ext cx="88569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Oct 4, 2018 08:03:25 PM Beautiful evening in Rochester, Minnesota. VOTE, VOTE, VOTE! https://t.co/SyxrxvTpZE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07:52:20 PM Thank you Minnesota - I love you! https://t.co/eQC2NqdIil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05:58:21 PM Just made my second stop in Minnesota for a MAKE AMERICA GREAT AGAIN rally. We need to elect @</a:t>
            </a:r>
            <a:r>
              <a:rPr lang="en-US" sz="900" dirty="0" err="1">
                <a:solidFill>
                  <a:srgbClr val="002060"/>
                </a:solidFill>
              </a:rPr>
              <a:t>KarinHousley</a:t>
            </a:r>
            <a:r>
              <a:rPr lang="en-US" sz="900" dirty="0">
                <a:solidFill>
                  <a:srgbClr val="002060"/>
                </a:solidFill>
              </a:rPr>
              <a:t> to the U.S. Senate, and we need the strong leadership of @</a:t>
            </a:r>
            <a:r>
              <a:rPr lang="en-US" sz="900" dirty="0" err="1">
                <a:solidFill>
                  <a:srgbClr val="002060"/>
                </a:solidFill>
              </a:rPr>
              <a:t>TomEmmer</a:t>
            </a:r>
            <a:r>
              <a:rPr lang="en-US" sz="900" dirty="0">
                <a:solidFill>
                  <a:srgbClr val="002060"/>
                </a:solidFill>
              </a:rPr>
              <a:t>, @Jason2CD, @</a:t>
            </a:r>
            <a:r>
              <a:rPr lang="en-US" sz="900" dirty="0" err="1">
                <a:solidFill>
                  <a:srgbClr val="002060"/>
                </a:solidFill>
              </a:rPr>
              <a:t>JimHagedornMN</a:t>
            </a:r>
            <a:r>
              <a:rPr lang="en-US" sz="900" dirty="0">
                <a:solidFill>
                  <a:srgbClr val="002060"/>
                </a:solidFill>
              </a:rPr>
              <a:t> and @</a:t>
            </a:r>
            <a:r>
              <a:rPr lang="en-US" sz="900" dirty="0" err="1">
                <a:solidFill>
                  <a:srgbClr val="002060"/>
                </a:solidFill>
              </a:rPr>
              <a:t>PeteStauber</a:t>
            </a:r>
            <a:r>
              <a:rPr lang="en-US" sz="900" dirty="0">
                <a:solidFill>
                  <a:srgbClr val="002060"/>
                </a:solidFill>
              </a:rPr>
              <a:t> in the U.S. House!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05:17:48 PM Congressman Bishop is doing a GREAT job! He helped pass tax reform which lowered taxes for EVERYONE! Nancy Pelosi is spending hundreds of thousands of dollars on his opponent because they both support a liberal agenda of higher taxes and wasteful spending!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02:29:27 PM “U.S. Stocks Widen Global Lead” https://t.co/Snhv08ulcO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02:17:28 PM Statement on National Strategy for Counterterrorism: https://t.co/ajFBg9Elsj https://t.co/Qr56ycjMAV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12:38:08 PM Working hard, thank you! https://t.co/6HQVaEXH0I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09:17:01 AM This is now the 7th. time the FBI has investigated Judge </a:t>
            </a:r>
            <a:r>
              <a:rPr lang="en-US" sz="900" dirty="0" err="1">
                <a:solidFill>
                  <a:srgbClr val="002060"/>
                </a:solidFill>
              </a:rPr>
              <a:t>Kavanaugh</a:t>
            </a:r>
            <a:r>
              <a:rPr lang="en-US" sz="900" dirty="0">
                <a:solidFill>
                  <a:srgbClr val="002060"/>
                </a:solidFill>
              </a:rPr>
              <a:t>. If we made it 100, it would still not be good enough for the Obstructionist Democrats. [Twitter for iPhone] </a:t>
            </a:r>
          </a:p>
        </p:txBody>
      </p:sp>
      <p:sp>
        <p:nvSpPr>
          <p:cNvPr id="8" name="Rechteckige Legende 7"/>
          <p:cNvSpPr/>
          <p:nvPr/>
        </p:nvSpPr>
        <p:spPr>
          <a:xfrm>
            <a:off x="6444208" y="2060848"/>
            <a:ext cx="2160240" cy="360040"/>
          </a:xfrm>
          <a:prstGeom prst="wedgeRectCallout">
            <a:avLst>
              <a:gd name="adj1" fmla="val -130006"/>
              <a:gd name="adj2" fmla="val 10208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Each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tweet</a:t>
            </a:r>
            <a:r>
              <a:rPr lang="de-DE" sz="1400" dirty="0">
                <a:solidFill>
                  <a:sysClr val="windowText" lastClr="000000"/>
                </a:solidFill>
              </a:rPr>
              <a:t> a </a:t>
            </a:r>
            <a:r>
              <a:rPr lang="de-DE" sz="1400" dirty="0" err="1">
                <a:solidFill>
                  <a:sysClr val="windowText" lastClr="000000"/>
                </a:solidFill>
              </a:rPr>
              <a:t>document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ige Legende 8"/>
          <p:cNvSpPr/>
          <p:nvPr/>
        </p:nvSpPr>
        <p:spPr>
          <a:xfrm>
            <a:off x="6444208" y="5159538"/>
            <a:ext cx="2160240" cy="429701"/>
          </a:xfrm>
          <a:prstGeom prst="wedgeRectCallout">
            <a:avLst>
              <a:gd name="adj1" fmla="val -122599"/>
              <a:gd name="adj2" fmla="val -587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All </a:t>
            </a:r>
            <a:r>
              <a:rPr lang="de-DE" sz="1400" dirty="0" err="1">
                <a:solidFill>
                  <a:sysClr val="windowText" lastClr="000000"/>
                </a:solidFill>
              </a:rPr>
              <a:t>tweets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together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the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corpus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3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Unstructured</a:t>
            </a:r>
            <a:r>
              <a:rPr lang="de-DE" dirty="0"/>
              <a:t> Data </a:t>
            </a:r>
            <a:r>
              <a:rPr lang="de-DE" dirty="0">
                <a:sym typeface="Wingdings" panose="05000000000000000000" pitchFamily="2" charset="2"/>
              </a:rPr>
              <a:t> Structured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Identify</a:t>
            </a:r>
            <a:r>
              <a:rPr lang="de-DE" dirty="0"/>
              <a:t> relevant </a:t>
            </a:r>
            <a:r>
              <a:rPr lang="de-DE" dirty="0" err="1"/>
              <a:t>content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Remove irrelevant </a:t>
            </a:r>
            <a:r>
              <a:rPr lang="de-DE" dirty="0" err="1">
                <a:sym typeface="Wingdings" panose="05000000000000000000" pitchFamily="2" charset="2"/>
              </a:rPr>
              <a:t>content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43508" y="2636912"/>
            <a:ext cx="88569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Oct 4, 2018 08:03:25 PM </a:t>
            </a:r>
            <a:r>
              <a:rPr lang="en-US" sz="900" dirty="0">
                <a:solidFill>
                  <a:srgbClr val="00B050"/>
                </a:solidFill>
              </a:rPr>
              <a:t>Beautiful evening in Rochester, Minnesota. VOTE, VOTE, VOTE!</a:t>
            </a:r>
            <a:r>
              <a:rPr lang="en-US" sz="900" dirty="0">
                <a:solidFill>
                  <a:srgbClr val="002060"/>
                </a:solidFill>
              </a:rPr>
              <a:t> https://t.co/SyxrxvTpZE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07:52:20 PM </a:t>
            </a:r>
            <a:r>
              <a:rPr lang="en-US" sz="900" dirty="0">
                <a:solidFill>
                  <a:srgbClr val="00B050"/>
                </a:solidFill>
              </a:rPr>
              <a:t>Thank you Minnesota - I love you!</a:t>
            </a:r>
            <a:r>
              <a:rPr lang="en-US" sz="900" dirty="0">
                <a:solidFill>
                  <a:srgbClr val="002060"/>
                </a:solidFill>
              </a:rPr>
              <a:t> https://t.co/eQC2NqdIil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05:58:21 PM </a:t>
            </a:r>
            <a:r>
              <a:rPr lang="en-US" sz="900" dirty="0">
                <a:solidFill>
                  <a:srgbClr val="00B050"/>
                </a:solidFill>
              </a:rPr>
              <a:t>Just made my second stop in Minnesota for a MAKE AMERICA GREAT AGAIN rally. We need to elect @</a:t>
            </a:r>
            <a:r>
              <a:rPr lang="en-US" sz="900" dirty="0" err="1">
                <a:solidFill>
                  <a:srgbClr val="00B050"/>
                </a:solidFill>
              </a:rPr>
              <a:t>KarinHousley</a:t>
            </a:r>
            <a:r>
              <a:rPr lang="en-US" sz="900" dirty="0">
                <a:solidFill>
                  <a:srgbClr val="00B050"/>
                </a:solidFill>
              </a:rPr>
              <a:t> to the U.S. Senate, and we need the strong leadership of @</a:t>
            </a:r>
            <a:r>
              <a:rPr lang="en-US" sz="900" dirty="0" err="1">
                <a:solidFill>
                  <a:srgbClr val="00B050"/>
                </a:solidFill>
              </a:rPr>
              <a:t>TomEmmer</a:t>
            </a:r>
            <a:r>
              <a:rPr lang="en-US" sz="900" dirty="0">
                <a:solidFill>
                  <a:srgbClr val="00B050"/>
                </a:solidFill>
              </a:rPr>
              <a:t>, @Jason2CD, @</a:t>
            </a:r>
            <a:r>
              <a:rPr lang="en-US" sz="900" dirty="0" err="1">
                <a:solidFill>
                  <a:srgbClr val="00B050"/>
                </a:solidFill>
              </a:rPr>
              <a:t>JimHagedornMN</a:t>
            </a:r>
            <a:r>
              <a:rPr lang="en-US" sz="900" dirty="0">
                <a:solidFill>
                  <a:srgbClr val="00B050"/>
                </a:solidFill>
              </a:rPr>
              <a:t> and @</a:t>
            </a:r>
            <a:r>
              <a:rPr lang="en-US" sz="900" dirty="0" err="1">
                <a:solidFill>
                  <a:srgbClr val="00B050"/>
                </a:solidFill>
              </a:rPr>
              <a:t>PeteStauber</a:t>
            </a:r>
            <a:r>
              <a:rPr lang="en-US" sz="900" dirty="0">
                <a:solidFill>
                  <a:srgbClr val="00B050"/>
                </a:solidFill>
              </a:rPr>
              <a:t> in the U.S. House!</a:t>
            </a:r>
            <a:r>
              <a:rPr lang="en-US" sz="900" dirty="0">
                <a:solidFill>
                  <a:srgbClr val="002060"/>
                </a:solidFill>
              </a:rPr>
              <a:t>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05:17:48 PM </a:t>
            </a:r>
            <a:r>
              <a:rPr lang="en-US" sz="900" dirty="0">
                <a:solidFill>
                  <a:srgbClr val="00B050"/>
                </a:solidFill>
              </a:rPr>
              <a:t>Congressman Bishop is doing a GREAT job! He helped pass tax reform which lowered taxes for EVERYONE! Nancy Pelosi is spending hundreds of thousands of dollars on his opponent because they both support a liberal agenda of higher taxes and wasteful spending!</a:t>
            </a:r>
            <a:r>
              <a:rPr lang="en-US" sz="900" dirty="0">
                <a:solidFill>
                  <a:srgbClr val="002060"/>
                </a:solidFill>
              </a:rPr>
              <a:t>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02:29:27 PM</a:t>
            </a:r>
            <a:r>
              <a:rPr lang="en-US" sz="900" dirty="0">
                <a:solidFill>
                  <a:srgbClr val="00B050"/>
                </a:solidFill>
              </a:rPr>
              <a:t> “U.S. Stocks Widen Global Lead”</a:t>
            </a:r>
            <a:r>
              <a:rPr lang="en-US" sz="900" dirty="0">
                <a:solidFill>
                  <a:srgbClr val="002060"/>
                </a:solidFill>
              </a:rPr>
              <a:t> https://t.co/Snhv08ulcO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02:17:28 PM </a:t>
            </a:r>
            <a:r>
              <a:rPr lang="en-US" sz="900" dirty="0">
                <a:solidFill>
                  <a:srgbClr val="00B050"/>
                </a:solidFill>
              </a:rPr>
              <a:t>Statement on National Strategy for Counterterrorism</a:t>
            </a:r>
            <a:r>
              <a:rPr lang="en-US" sz="900" dirty="0">
                <a:solidFill>
                  <a:srgbClr val="002060"/>
                </a:solidFill>
              </a:rPr>
              <a:t>: https://t.co/ajFBg9Elsj https://t.co/Qr56ycjMAV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12:38:08 PM </a:t>
            </a:r>
            <a:r>
              <a:rPr lang="en-US" sz="900" dirty="0">
                <a:solidFill>
                  <a:srgbClr val="00B050"/>
                </a:solidFill>
              </a:rPr>
              <a:t>Working hard, thank you</a:t>
            </a:r>
            <a:r>
              <a:rPr lang="en-US" sz="900" dirty="0">
                <a:solidFill>
                  <a:srgbClr val="002060"/>
                </a:solidFill>
              </a:rPr>
              <a:t>! https://t.co/6HQVaEXH0I [Twitter for iPhone] 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Oct 4, 2018 09:17:01 AM </a:t>
            </a:r>
            <a:r>
              <a:rPr lang="en-US" sz="900" dirty="0">
                <a:solidFill>
                  <a:srgbClr val="00B050"/>
                </a:solidFill>
              </a:rPr>
              <a:t>This is now the 7th. time the FBI has investigated Judge </a:t>
            </a:r>
            <a:r>
              <a:rPr lang="en-US" sz="900" dirty="0" err="1">
                <a:solidFill>
                  <a:srgbClr val="00B050"/>
                </a:solidFill>
              </a:rPr>
              <a:t>Kavanaugh</a:t>
            </a:r>
            <a:r>
              <a:rPr lang="en-US" sz="900" dirty="0">
                <a:solidFill>
                  <a:srgbClr val="00B050"/>
                </a:solidFill>
              </a:rPr>
              <a:t>. If we made it 100, it would still not be good enough for the Obstructionist Democrats.</a:t>
            </a:r>
            <a:r>
              <a:rPr lang="en-US" sz="900" dirty="0">
                <a:solidFill>
                  <a:srgbClr val="002060"/>
                </a:solidFill>
              </a:rPr>
              <a:t> [Twitter for iPhone] </a:t>
            </a:r>
          </a:p>
        </p:txBody>
      </p:sp>
      <p:sp>
        <p:nvSpPr>
          <p:cNvPr id="5" name="Rechteckige Legende 4"/>
          <p:cNvSpPr/>
          <p:nvPr/>
        </p:nvSpPr>
        <p:spPr>
          <a:xfrm>
            <a:off x="5436096" y="1825625"/>
            <a:ext cx="2304256" cy="235223"/>
          </a:xfrm>
          <a:prstGeom prst="wedgeRectCallout">
            <a:avLst>
              <a:gd name="adj1" fmla="val -45845"/>
              <a:gd name="adj2" fmla="val 305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Drop </a:t>
            </a:r>
            <a:r>
              <a:rPr lang="de-DE" dirty="0" err="1"/>
              <a:t>shortened</a:t>
            </a:r>
            <a:r>
              <a:rPr lang="de-DE" dirty="0"/>
              <a:t> links</a:t>
            </a:r>
            <a:endParaRPr lang="en-US" dirty="0"/>
          </a:p>
        </p:txBody>
      </p:sp>
      <p:sp>
        <p:nvSpPr>
          <p:cNvPr id="8" name="Rechteckige Legende 7"/>
          <p:cNvSpPr/>
          <p:nvPr/>
        </p:nvSpPr>
        <p:spPr>
          <a:xfrm>
            <a:off x="6372200" y="2274393"/>
            <a:ext cx="2304256" cy="235223"/>
          </a:xfrm>
          <a:prstGeom prst="wedgeRectCallout">
            <a:avLst>
              <a:gd name="adj1" fmla="val -43861"/>
              <a:gd name="adj2" fmla="val 120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Drop </a:t>
            </a:r>
            <a:r>
              <a:rPr lang="de-DE" dirty="0" err="1"/>
              <a:t>device</a:t>
            </a:r>
            <a:endParaRPr lang="en-US" dirty="0"/>
          </a:p>
        </p:txBody>
      </p:sp>
      <p:sp>
        <p:nvSpPr>
          <p:cNvPr id="9" name="Rechteckige Legende 8"/>
          <p:cNvSpPr/>
          <p:nvPr/>
        </p:nvSpPr>
        <p:spPr>
          <a:xfrm>
            <a:off x="899592" y="5464375"/>
            <a:ext cx="2304256" cy="235223"/>
          </a:xfrm>
          <a:prstGeom prst="wedgeRectCallout">
            <a:avLst>
              <a:gd name="adj1" fmla="val -39562"/>
              <a:gd name="adj2" fmla="val -238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Drop </a:t>
            </a:r>
            <a:r>
              <a:rPr lang="de-DE" dirty="0" err="1"/>
              <a:t>timestamp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Punctuation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Usually</a:t>
            </a:r>
            <a:r>
              <a:rPr lang="de-DE" dirty="0"/>
              <a:t> do not carry </a:t>
            </a:r>
            <a:r>
              <a:rPr lang="de-DE" dirty="0" err="1"/>
              <a:t>information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removed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43508" y="2636912"/>
            <a:ext cx="885698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beautiful evening in </a:t>
            </a:r>
            <a:r>
              <a:rPr lang="en-US" sz="900" dirty="0" err="1">
                <a:solidFill>
                  <a:srgbClr val="002060"/>
                </a:solidFill>
              </a:rPr>
              <a:t>rochester</a:t>
            </a: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err="1">
                <a:solidFill>
                  <a:srgbClr val="002060"/>
                </a:solidFill>
              </a:rPr>
              <a:t>minnesota</a:t>
            </a:r>
            <a:r>
              <a:rPr lang="en-US" sz="900" dirty="0">
                <a:solidFill>
                  <a:srgbClr val="002060"/>
                </a:solidFill>
              </a:rPr>
              <a:t> vote </a:t>
            </a:r>
            <a:r>
              <a:rPr lang="en-US" sz="900" dirty="0" err="1">
                <a:solidFill>
                  <a:srgbClr val="002060"/>
                </a:solidFill>
              </a:rPr>
              <a:t>vote</a:t>
            </a: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err="1">
                <a:solidFill>
                  <a:srgbClr val="002060"/>
                </a:solidFill>
              </a:rPr>
              <a:t>vote</a:t>
            </a:r>
            <a:endParaRPr lang="en-US" sz="900" dirty="0">
              <a:solidFill>
                <a:srgbClr val="002060"/>
              </a:solidFill>
            </a:endParaRP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thank you </a:t>
            </a:r>
            <a:r>
              <a:rPr lang="en-US" sz="900" dirty="0" err="1">
                <a:solidFill>
                  <a:srgbClr val="002060"/>
                </a:solidFill>
              </a:rPr>
              <a:t>minnesota</a:t>
            </a: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err="1">
                <a:solidFill>
                  <a:srgbClr val="002060"/>
                </a:solidFill>
              </a:rPr>
              <a:t>i</a:t>
            </a:r>
            <a:r>
              <a:rPr lang="en-US" sz="900" dirty="0">
                <a:solidFill>
                  <a:srgbClr val="002060"/>
                </a:solidFill>
              </a:rPr>
              <a:t> love you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just made my second stop in </a:t>
            </a:r>
            <a:r>
              <a:rPr lang="en-US" sz="900" dirty="0" err="1">
                <a:solidFill>
                  <a:srgbClr val="002060"/>
                </a:solidFill>
              </a:rPr>
              <a:t>minnesota</a:t>
            </a:r>
            <a:r>
              <a:rPr lang="en-US" sz="900" dirty="0">
                <a:solidFill>
                  <a:srgbClr val="002060"/>
                </a:solidFill>
              </a:rPr>
              <a:t> for a make </a:t>
            </a:r>
            <a:r>
              <a:rPr lang="en-US" sz="900" dirty="0" err="1">
                <a:solidFill>
                  <a:srgbClr val="002060"/>
                </a:solidFill>
              </a:rPr>
              <a:t>america</a:t>
            </a:r>
            <a:r>
              <a:rPr lang="en-US" sz="900" dirty="0">
                <a:solidFill>
                  <a:srgbClr val="002060"/>
                </a:solidFill>
              </a:rPr>
              <a:t> great again rally we need to elect </a:t>
            </a:r>
            <a:r>
              <a:rPr lang="en-US" sz="900" dirty="0" err="1">
                <a:solidFill>
                  <a:srgbClr val="002060"/>
                </a:solidFill>
              </a:rPr>
              <a:t>karinhousley</a:t>
            </a:r>
            <a:r>
              <a:rPr lang="en-US" sz="900" dirty="0">
                <a:solidFill>
                  <a:srgbClr val="002060"/>
                </a:solidFill>
              </a:rPr>
              <a:t> to the us senate and we need the strong leadership of </a:t>
            </a:r>
            <a:r>
              <a:rPr lang="en-US" sz="900" dirty="0" err="1">
                <a:solidFill>
                  <a:srgbClr val="002060"/>
                </a:solidFill>
              </a:rPr>
              <a:t>tomemmer</a:t>
            </a:r>
            <a:r>
              <a:rPr lang="en-US" sz="900" dirty="0">
                <a:solidFill>
                  <a:srgbClr val="002060"/>
                </a:solidFill>
              </a:rPr>
              <a:t> jason2cd </a:t>
            </a:r>
            <a:r>
              <a:rPr lang="en-US" sz="900" dirty="0" err="1">
                <a:solidFill>
                  <a:srgbClr val="002060"/>
                </a:solidFill>
              </a:rPr>
              <a:t>jimhagedornmn</a:t>
            </a:r>
            <a:r>
              <a:rPr lang="en-US" sz="900" dirty="0">
                <a:solidFill>
                  <a:srgbClr val="002060"/>
                </a:solidFill>
              </a:rPr>
              <a:t> and </a:t>
            </a:r>
            <a:r>
              <a:rPr lang="en-US" sz="900" dirty="0" err="1">
                <a:solidFill>
                  <a:srgbClr val="002060"/>
                </a:solidFill>
              </a:rPr>
              <a:t>petestauber</a:t>
            </a:r>
            <a:r>
              <a:rPr lang="en-US" sz="900" dirty="0">
                <a:solidFill>
                  <a:srgbClr val="002060"/>
                </a:solidFill>
              </a:rPr>
              <a:t> in the us house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congressman bishop is doing a great job he helped pass tax reform which lowered taxes for everyone </a:t>
            </a:r>
            <a:r>
              <a:rPr lang="en-US" sz="900" dirty="0" err="1">
                <a:solidFill>
                  <a:srgbClr val="002060"/>
                </a:solidFill>
              </a:rPr>
              <a:t>nancy</a:t>
            </a: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err="1">
                <a:solidFill>
                  <a:srgbClr val="002060"/>
                </a:solidFill>
              </a:rPr>
              <a:t>pelosi</a:t>
            </a:r>
            <a:r>
              <a:rPr lang="en-US" sz="900" dirty="0">
                <a:solidFill>
                  <a:srgbClr val="002060"/>
                </a:solidFill>
              </a:rPr>
              <a:t> is spending hundreds of thousands of dollars on his opponent because they both support a liberal agenda of higher taxes and wasteful spending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us stocks widen global lead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statement on national strategy for counterterrorism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working hard thank you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this is now the 7th time the </a:t>
            </a:r>
            <a:r>
              <a:rPr lang="en-US" sz="900" dirty="0" err="1">
                <a:solidFill>
                  <a:srgbClr val="002060"/>
                </a:solidFill>
              </a:rPr>
              <a:t>fbi</a:t>
            </a:r>
            <a:r>
              <a:rPr lang="en-US" sz="900" dirty="0">
                <a:solidFill>
                  <a:srgbClr val="002060"/>
                </a:solidFill>
              </a:rPr>
              <a:t> has investigated judge </a:t>
            </a:r>
            <a:r>
              <a:rPr lang="en-US" sz="900" dirty="0" err="1">
                <a:solidFill>
                  <a:srgbClr val="002060"/>
                </a:solidFill>
              </a:rPr>
              <a:t>kavanaugh</a:t>
            </a:r>
            <a:r>
              <a:rPr lang="en-US" sz="900" dirty="0">
                <a:solidFill>
                  <a:srgbClr val="002060"/>
                </a:solidFill>
              </a:rPr>
              <a:t> if we made it 100 it would still not be good enough for the obstructionist democrats</a:t>
            </a:r>
          </a:p>
        </p:txBody>
      </p:sp>
    </p:spTree>
    <p:extLst>
      <p:ext uri="{BB962C8B-B14F-4D97-AF65-F5344CB8AC3E}">
        <p14:creationId xmlns:p14="http://schemas.microsoft.com/office/powerpoint/2010/main" val="414375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in a </a:t>
            </a:r>
            <a:r>
              <a:rPr lang="de-DE" dirty="0" err="1"/>
              <a:t>language</a:t>
            </a:r>
            <a:r>
              <a:rPr lang="de-DE" dirty="0"/>
              <a:t> (a, </a:t>
            </a:r>
            <a:r>
              <a:rPr lang="de-DE" dirty="0" err="1"/>
              <a:t>the</a:t>
            </a:r>
            <a:r>
              <a:rPr lang="de-DE" dirty="0"/>
              <a:t>, I, </a:t>
            </a:r>
            <a:r>
              <a:rPr lang="de-DE" dirty="0" err="1"/>
              <a:t>we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, </a:t>
            </a:r>
            <a:r>
              <a:rPr lang="de-DE" dirty="0" err="1"/>
              <a:t>too</a:t>
            </a:r>
            <a:r>
              <a:rPr lang="de-DE" dirty="0"/>
              <a:t>, …)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removed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43508" y="2636912"/>
            <a:ext cx="885698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beautiful evening </a:t>
            </a:r>
            <a:r>
              <a:rPr lang="en-US" sz="900" dirty="0" err="1">
                <a:solidFill>
                  <a:srgbClr val="002060"/>
                </a:solidFill>
              </a:rPr>
              <a:t>rochester</a:t>
            </a: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err="1">
                <a:solidFill>
                  <a:srgbClr val="002060"/>
                </a:solidFill>
              </a:rPr>
              <a:t>minnesota</a:t>
            </a:r>
            <a:r>
              <a:rPr lang="en-US" sz="900" dirty="0">
                <a:solidFill>
                  <a:srgbClr val="002060"/>
                </a:solidFill>
              </a:rPr>
              <a:t> vote </a:t>
            </a:r>
            <a:r>
              <a:rPr lang="en-US" sz="900" dirty="0" err="1">
                <a:solidFill>
                  <a:srgbClr val="002060"/>
                </a:solidFill>
              </a:rPr>
              <a:t>vote</a:t>
            </a: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err="1">
                <a:solidFill>
                  <a:srgbClr val="002060"/>
                </a:solidFill>
              </a:rPr>
              <a:t>vote</a:t>
            </a:r>
            <a:endParaRPr lang="en-US" sz="900" dirty="0">
              <a:solidFill>
                <a:srgbClr val="002060"/>
              </a:solidFill>
            </a:endParaRP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thank </a:t>
            </a:r>
            <a:r>
              <a:rPr lang="en-US" sz="900" dirty="0" err="1">
                <a:solidFill>
                  <a:srgbClr val="002060"/>
                </a:solidFill>
              </a:rPr>
              <a:t>minnesota</a:t>
            </a:r>
            <a:r>
              <a:rPr lang="en-US" sz="900" dirty="0">
                <a:solidFill>
                  <a:srgbClr val="002060"/>
                </a:solidFill>
              </a:rPr>
              <a:t> love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just made second stop </a:t>
            </a:r>
            <a:r>
              <a:rPr lang="en-US" sz="900" dirty="0" err="1">
                <a:solidFill>
                  <a:srgbClr val="002060"/>
                </a:solidFill>
              </a:rPr>
              <a:t>minnesota</a:t>
            </a:r>
            <a:r>
              <a:rPr lang="en-US" sz="900" dirty="0">
                <a:solidFill>
                  <a:srgbClr val="002060"/>
                </a:solidFill>
              </a:rPr>
              <a:t> make </a:t>
            </a:r>
            <a:r>
              <a:rPr lang="en-US" sz="900" dirty="0" err="1">
                <a:solidFill>
                  <a:srgbClr val="002060"/>
                </a:solidFill>
              </a:rPr>
              <a:t>america</a:t>
            </a:r>
            <a:r>
              <a:rPr lang="en-US" sz="900" dirty="0">
                <a:solidFill>
                  <a:srgbClr val="002060"/>
                </a:solidFill>
              </a:rPr>
              <a:t> great again rally need elect </a:t>
            </a:r>
            <a:r>
              <a:rPr lang="en-US" sz="900" dirty="0" err="1">
                <a:solidFill>
                  <a:srgbClr val="002060"/>
                </a:solidFill>
              </a:rPr>
              <a:t>karinhousley</a:t>
            </a:r>
            <a:r>
              <a:rPr lang="en-US" sz="900" dirty="0">
                <a:solidFill>
                  <a:srgbClr val="002060"/>
                </a:solidFill>
              </a:rPr>
              <a:t> senate need strong leadership </a:t>
            </a:r>
            <a:r>
              <a:rPr lang="en-US" sz="900" dirty="0" err="1">
                <a:solidFill>
                  <a:srgbClr val="002060"/>
                </a:solidFill>
              </a:rPr>
              <a:t>tomemmer</a:t>
            </a:r>
            <a:r>
              <a:rPr lang="en-US" sz="900" dirty="0">
                <a:solidFill>
                  <a:srgbClr val="002060"/>
                </a:solidFill>
              </a:rPr>
              <a:t> jason2cd </a:t>
            </a:r>
            <a:r>
              <a:rPr lang="en-US" sz="900" dirty="0" err="1">
                <a:solidFill>
                  <a:srgbClr val="002060"/>
                </a:solidFill>
              </a:rPr>
              <a:t>jimhagedornmn</a:t>
            </a: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err="1">
                <a:solidFill>
                  <a:srgbClr val="002060"/>
                </a:solidFill>
              </a:rPr>
              <a:t>petestauber</a:t>
            </a:r>
            <a:r>
              <a:rPr lang="en-US" sz="900" dirty="0">
                <a:solidFill>
                  <a:srgbClr val="002060"/>
                </a:solidFill>
              </a:rPr>
              <a:t> house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congressman bishop doing great job helped pass tax reform lowered taxes everyone </a:t>
            </a:r>
            <a:r>
              <a:rPr lang="en-US" sz="900" dirty="0" err="1">
                <a:solidFill>
                  <a:srgbClr val="002060"/>
                </a:solidFill>
              </a:rPr>
              <a:t>nancy</a:t>
            </a: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err="1">
                <a:solidFill>
                  <a:srgbClr val="002060"/>
                </a:solidFill>
              </a:rPr>
              <a:t>pelosi</a:t>
            </a:r>
            <a:r>
              <a:rPr lang="en-US" sz="900" dirty="0">
                <a:solidFill>
                  <a:srgbClr val="002060"/>
                </a:solidFill>
              </a:rPr>
              <a:t> spending hundreds thousands dollars opponent both support liberal agenda higher taxes wasteful spending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stocks widen global lead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statement national strategy counterterrorism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working hard thank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now 7th time </a:t>
            </a:r>
            <a:r>
              <a:rPr lang="en-US" sz="900" dirty="0" err="1">
                <a:solidFill>
                  <a:srgbClr val="002060"/>
                </a:solidFill>
              </a:rPr>
              <a:t>fbi</a:t>
            </a:r>
            <a:r>
              <a:rPr lang="en-US" sz="900" dirty="0">
                <a:solidFill>
                  <a:srgbClr val="002060"/>
                </a:solidFill>
              </a:rPr>
              <a:t> investigated judge </a:t>
            </a:r>
            <a:r>
              <a:rPr lang="en-US" sz="900" dirty="0" err="1">
                <a:solidFill>
                  <a:srgbClr val="002060"/>
                </a:solidFill>
              </a:rPr>
              <a:t>kavanaugh</a:t>
            </a:r>
            <a:r>
              <a:rPr lang="en-US" sz="900" dirty="0">
                <a:solidFill>
                  <a:srgbClr val="002060"/>
                </a:solidFill>
              </a:rPr>
              <a:t> made 100 would still good enough obstructionist democrats</a:t>
            </a:r>
          </a:p>
        </p:txBody>
      </p:sp>
    </p:spTree>
    <p:extLst>
      <p:ext uri="{BB962C8B-B14F-4D97-AF65-F5344CB8AC3E}">
        <p14:creationId xmlns:p14="http://schemas.microsoft.com/office/powerpoint/2010/main" val="409776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Stemming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Lemmatization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91822" cy="4351338"/>
          </a:xfrm>
        </p:spPr>
        <p:txBody>
          <a:bodyPr/>
          <a:lstStyle/>
          <a:p>
            <a:r>
              <a:rPr lang="de-DE" dirty="0" err="1"/>
              <a:t>Stemming</a:t>
            </a:r>
            <a:r>
              <a:rPr lang="de-DE" dirty="0"/>
              <a:t>: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stem</a:t>
            </a:r>
            <a:r>
              <a:rPr lang="de-DE" dirty="0"/>
              <a:t> (</a:t>
            </a:r>
            <a:r>
              <a:rPr lang="de-DE" dirty="0" err="1"/>
              <a:t>spending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spend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r>
              <a:rPr lang="de-DE" dirty="0" err="1"/>
              <a:t>Lemmatization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synonyms</a:t>
            </a:r>
            <a:r>
              <a:rPr lang="de-DE" dirty="0"/>
              <a:t> (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43508" y="2636912"/>
            <a:ext cx="885698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beautiful evening </a:t>
            </a:r>
            <a:r>
              <a:rPr lang="en-US" sz="900" dirty="0" err="1">
                <a:solidFill>
                  <a:srgbClr val="002060"/>
                </a:solidFill>
              </a:rPr>
              <a:t>rochester</a:t>
            </a: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err="1">
                <a:solidFill>
                  <a:srgbClr val="002060"/>
                </a:solidFill>
              </a:rPr>
              <a:t>minnesota</a:t>
            </a:r>
            <a:r>
              <a:rPr lang="en-US" sz="900" dirty="0">
                <a:solidFill>
                  <a:srgbClr val="002060"/>
                </a:solidFill>
              </a:rPr>
              <a:t> vote </a:t>
            </a:r>
            <a:r>
              <a:rPr lang="en-US" sz="900" dirty="0" err="1">
                <a:solidFill>
                  <a:srgbClr val="002060"/>
                </a:solidFill>
              </a:rPr>
              <a:t>vote</a:t>
            </a: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err="1">
                <a:solidFill>
                  <a:srgbClr val="002060"/>
                </a:solidFill>
              </a:rPr>
              <a:t>vote</a:t>
            </a:r>
            <a:endParaRPr lang="en-US" sz="900" dirty="0">
              <a:solidFill>
                <a:srgbClr val="002060"/>
              </a:solidFill>
            </a:endParaRP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thank </a:t>
            </a:r>
            <a:r>
              <a:rPr lang="en-US" sz="900" dirty="0" err="1">
                <a:solidFill>
                  <a:srgbClr val="002060"/>
                </a:solidFill>
              </a:rPr>
              <a:t>minnesota</a:t>
            </a:r>
            <a:r>
              <a:rPr lang="en-US" sz="900" dirty="0">
                <a:solidFill>
                  <a:srgbClr val="002060"/>
                </a:solidFill>
              </a:rPr>
              <a:t> love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just make second stop </a:t>
            </a:r>
            <a:r>
              <a:rPr lang="en-US" sz="900" dirty="0" err="1">
                <a:solidFill>
                  <a:srgbClr val="002060"/>
                </a:solidFill>
              </a:rPr>
              <a:t>minnesota</a:t>
            </a:r>
            <a:r>
              <a:rPr lang="en-US" sz="900" dirty="0">
                <a:solidFill>
                  <a:srgbClr val="002060"/>
                </a:solidFill>
              </a:rPr>
              <a:t> make </a:t>
            </a:r>
            <a:r>
              <a:rPr lang="en-US" sz="900" dirty="0" err="1">
                <a:solidFill>
                  <a:srgbClr val="002060"/>
                </a:solidFill>
              </a:rPr>
              <a:t>america</a:t>
            </a:r>
            <a:r>
              <a:rPr lang="en-US" sz="900" dirty="0">
                <a:solidFill>
                  <a:srgbClr val="002060"/>
                </a:solidFill>
              </a:rPr>
              <a:t> great again rally need elect </a:t>
            </a:r>
            <a:r>
              <a:rPr lang="en-US" sz="900" dirty="0" err="1">
                <a:solidFill>
                  <a:srgbClr val="002060"/>
                </a:solidFill>
              </a:rPr>
              <a:t>karinhousley</a:t>
            </a:r>
            <a:r>
              <a:rPr lang="en-US" sz="900" dirty="0">
                <a:solidFill>
                  <a:srgbClr val="002060"/>
                </a:solidFill>
              </a:rPr>
              <a:t> senate need strong leadership </a:t>
            </a:r>
            <a:r>
              <a:rPr lang="en-US" sz="900" dirty="0" err="1">
                <a:solidFill>
                  <a:srgbClr val="002060"/>
                </a:solidFill>
              </a:rPr>
              <a:t>tomemmer</a:t>
            </a:r>
            <a:r>
              <a:rPr lang="en-US" sz="900" dirty="0">
                <a:solidFill>
                  <a:srgbClr val="002060"/>
                </a:solidFill>
              </a:rPr>
              <a:t> jason2cd </a:t>
            </a:r>
            <a:r>
              <a:rPr lang="en-US" sz="900" dirty="0" err="1">
                <a:solidFill>
                  <a:srgbClr val="002060"/>
                </a:solidFill>
              </a:rPr>
              <a:t>jimhagedornmn</a:t>
            </a: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err="1">
                <a:solidFill>
                  <a:srgbClr val="002060"/>
                </a:solidFill>
              </a:rPr>
              <a:t>petestauber</a:t>
            </a:r>
            <a:r>
              <a:rPr lang="en-US" sz="900" dirty="0">
                <a:solidFill>
                  <a:srgbClr val="002060"/>
                </a:solidFill>
              </a:rPr>
              <a:t> house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congressman bishop do good job help pass tax reform lower tax everyone </a:t>
            </a:r>
            <a:r>
              <a:rPr lang="en-US" sz="900" dirty="0" err="1">
                <a:solidFill>
                  <a:srgbClr val="002060"/>
                </a:solidFill>
              </a:rPr>
              <a:t>nancy</a:t>
            </a: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err="1">
                <a:solidFill>
                  <a:srgbClr val="002060"/>
                </a:solidFill>
              </a:rPr>
              <a:t>pelosi</a:t>
            </a:r>
            <a:r>
              <a:rPr lang="en-US" sz="900" dirty="0">
                <a:solidFill>
                  <a:srgbClr val="002060"/>
                </a:solidFill>
              </a:rPr>
              <a:t> spend hundred thousand dollar opponent both support liberal agenda high tax waste spend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stock wide global lead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statement national strategy counterterrorism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work hard thank</a:t>
            </a:r>
          </a:p>
          <a:p>
            <a:endParaRPr lang="en-US" sz="900" dirty="0">
              <a:solidFill>
                <a:srgbClr val="002060"/>
              </a:solidFill>
            </a:endParaRPr>
          </a:p>
          <a:p>
            <a:r>
              <a:rPr lang="en-US" sz="900" dirty="0">
                <a:solidFill>
                  <a:srgbClr val="002060"/>
                </a:solidFill>
              </a:rPr>
              <a:t>now 7th time </a:t>
            </a:r>
            <a:r>
              <a:rPr lang="en-US" sz="900" dirty="0" err="1">
                <a:solidFill>
                  <a:srgbClr val="002060"/>
                </a:solidFill>
              </a:rPr>
              <a:t>fbi</a:t>
            </a:r>
            <a:r>
              <a:rPr lang="en-US" sz="900" dirty="0">
                <a:solidFill>
                  <a:srgbClr val="002060"/>
                </a:solidFill>
              </a:rPr>
              <a:t> investigate judge </a:t>
            </a:r>
            <a:r>
              <a:rPr lang="en-US" sz="900" dirty="0" err="1">
                <a:solidFill>
                  <a:srgbClr val="002060"/>
                </a:solidFill>
              </a:rPr>
              <a:t>kavanaugh</a:t>
            </a:r>
            <a:r>
              <a:rPr lang="en-US" sz="900" dirty="0">
                <a:solidFill>
                  <a:srgbClr val="002060"/>
                </a:solidFill>
              </a:rPr>
              <a:t> make 100 would still good enough obstruct democrat</a:t>
            </a:r>
          </a:p>
        </p:txBody>
      </p:sp>
    </p:spTree>
    <p:extLst>
      <p:ext uri="{BB962C8B-B14F-4D97-AF65-F5344CB8AC3E}">
        <p14:creationId xmlns:p14="http://schemas.microsoft.com/office/powerpoint/2010/main" val="342017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S3Goe2018">
      <a:dk1>
        <a:srgbClr val="1895CB"/>
      </a:dk1>
      <a:lt1>
        <a:srgbClr val="FFFAEA"/>
      </a:lt1>
      <a:dk2>
        <a:srgbClr val="045C83"/>
      </a:dk2>
      <a:lt2>
        <a:srgbClr val="FFF2E5"/>
      </a:lt2>
      <a:accent1>
        <a:srgbClr val="0581B7"/>
      </a:accent1>
      <a:accent2>
        <a:srgbClr val="FF9013"/>
      </a:accent2>
      <a:accent3>
        <a:srgbClr val="3A2BD4"/>
      </a:accent3>
      <a:accent4>
        <a:srgbClr val="CFA100"/>
      </a:accent4>
      <a:accent5>
        <a:srgbClr val="CF6D00"/>
      </a:accent5>
      <a:accent6>
        <a:srgbClr val="190D90"/>
      </a:accent6>
      <a:hlink>
        <a:srgbClr val="1895CB"/>
      </a:hlink>
      <a:folHlink>
        <a:srgbClr val="1895CB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2489</Words>
  <Application>Microsoft Office PowerPoint</Application>
  <PresentationFormat>On-screen Show (4:3)</PresentationFormat>
  <Paragraphs>378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Office-Design</vt:lpstr>
      <vt:lpstr> Chapter 10  Text Mining </vt:lpstr>
      <vt:lpstr>Outline</vt:lpstr>
      <vt:lpstr>Example for Textual Data</vt:lpstr>
      <vt:lpstr>Text Mining in General</vt:lpstr>
      <vt:lpstr>Documents and Corpus</vt:lpstr>
      <vt:lpstr>Unstructured Data  Structured Data</vt:lpstr>
      <vt:lpstr>Punctuation and cases</vt:lpstr>
      <vt:lpstr>Stop words</vt:lpstr>
      <vt:lpstr>Stemming and Lemmatization</vt:lpstr>
      <vt:lpstr>Bag-of-Words</vt:lpstr>
      <vt:lpstr>Inverse Document Frequency</vt:lpstr>
      <vt:lpstr>Downstream Analysis</vt:lpstr>
      <vt:lpstr>Outline</vt:lpstr>
      <vt:lpstr>High Dimensional Data</vt:lpstr>
      <vt:lpstr>Ambiguities</vt:lpstr>
      <vt:lpstr>Capturing Syntax</vt:lpstr>
      <vt:lpstr>And the list goes on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2020-10-28T10:17:27Z</dcterms:modified>
</cp:coreProperties>
</file>