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8" r:id="rId20"/>
    <p:sldId id="275" r:id="rId21"/>
    <p:sldId id="277" r:id="rId22"/>
    <p:sldId id="276" r:id="rId23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B"/>
    <a:srgbClr val="FFFFFF"/>
    <a:srgbClr val="FFF8EF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Pr>
        <a:solidFill>
          <a:srgbClr val="FFF6E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bg>
      <p:bgPr>
        <a:solidFill>
          <a:srgbClr val="FFF6E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/>
              <a:t>Chapter 05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Association Rule Mining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, Lift,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Confidence</a:t>
                </a:r>
              </a:p>
              <a:p>
                <a:pPr lvl="1"/>
                <a:r>
                  <a:rPr lang="de-DE" dirty="0" err="1"/>
                  <a:t>Percentage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transactions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contain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antecedent</a:t>
                </a:r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also </a:t>
                </a:r>
                <a:r>
                  <a:rPr lang="de-DE" dirty="0" err="1"/>
                  <a:t>contain</a:t>
                </a:r>
                <a:r>
                  <a:rPr lang="de-DE" dirty="0"/>
                  <a:t> </a:t>
                </a:r>
                <a:r>
                  <a:rPr lang="de-DE" dirty="0" err="1"/>
                  <a:t>consequent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Lift</a:t>
                </a:r>
              </a:p>
              <a:p>
                <a:pPr lvl="1"/>
                <a:r>
                  <a:rPr lang="de-DE" dirty="0"/>
                  <a:t>Ratio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together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independently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⋅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 err="1"/>
                  <a:t>Leverage</a:t>
                </a:r>
                <a:endParaRPr lang="de-DE" dirty="0"/>
              </a:p>
              <a:p>
                <a:pPr lvl="1"/>
                <a:r>
                  <a:rPr lang="de-DE" dirty="0" err="1"/>
                  <a:t>Difference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together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independently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𝑙𝑒𝑣𝑒𝑟𝑎𝑔𝑒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7984" y="5445224"/>
            <a:ext cx="1178521" cy="1178521"/>
          </a:xfrm>
          <a:prstGeom prst="rect">
            <a:avLst/>
          </a:prstGeom>
        </p:spPr>
      </p:pic>
      <p:sp>
        <p:nvSpPr>
          <p:cNvPr id="6" name="Rechteckige Legende 5"/>
          <p:cNvSpPr/>
          <p:nvPr/>
        </p:nvSpPr>
        <p:spPr>
          <a:xfrm>
            <a:off x="5729933" y="5716140"/>
            <a:ext cx="3237530" cy="479079"/>
          </a:xfrm>
          <a:prstGeom prst="wedgeRectCallout">
            <a:avLst>
              <a:gd name="adj1" fmla="val -67414"/>
              <a:gd name="adj2" fmla="val -2541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Usually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de-DE" sz="1400" dirty="0" err="1">
                <a:solidFill>
                  <a:srgbClr val="002060"/>
                </a:solidFill>
              </a:rPr>
              <a:t>lift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favors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itemsets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with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lower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support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de-DE" sz="1400" dirty="0" err="1">
                <a:solidFill>
                  <a:srgbClr val="002060"/>
                </a:solidFill>
              </a:rPr>
              <a:t>leverage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with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higher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support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5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4934" y="1825625"/>
                <a:ext cx="6367586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∅⇒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⇒∅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4934" y="1825625"/>
                <a:ext cx="6367586" cy="4351338"/>
              </a:xfrm>
              <a:blipFill>
                <a:blip r:embed="rId2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858" y="2132856"/>
            <a:ext cx="2880320" cy="309634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002060"/>
                </a:solidFill>
              </a:rPr>
              <a:t>Set </a:t>
            </a:r>
            <a:r>
              <a:rPr lang="de-DE" sz="1600" b="1" dirty="0" err="1">
                <a:solidFill>
                  <a:srgbClr val="002060"/>
                </a:solidFill>
              </a:rPr>
              <a:t>of</a:t>
            </a:r>
            <a:r>
              <a:rPr lang="de-DE" sz="1600" b="1" dirty="0">
                <a:solidFill>
                  <a:srgbClr val="002060"/>
                </a:solidFill>
              </a:rPr>
              <a:t> Transactions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item1,item2,item3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</a:t>
            </a:r>
            <a:r>
              <a:rPr lang="en-US" sz="1600" dirty="0">
                <a:solidFill>
                  <a:srgbClr val="002060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</p:txBody>
      </p:sp>
    </p:spTree>
    <p:extLst>
      <p:ext uri="{BB962C8B-B14F-4D97-AF65-F5344CB8AC3E}">
        <p14:creationId xmlns:p14="http://schemas.microsoft.com/office/powerpoint/2010/main" val="162285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Rules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 bwMode="auto">
              <a:xfrm>
                <a:off x="2884934" y="1825625"/>
                <a:ext cx="636758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>
                  <a:lnSpc>
                    <a:spcPct val="90000"/>
                  </a:lnSpc>
                  <a:spcBef>
                    <a:spcPts val="750"/>
                  </a:spcBef>
                  <a:buFont typeface="Arial"/>
                  <a:buChar char="•"/>
                  <a:defRPr sz="2100">
                    <a:solidFill>
                      <a:srgbClr val="002060"/>
                    </a:solidFill>
                    <a:latin typeface="+mn-lt"/>
                    <a:ea typeface="+mn-ea"/>
                  </a:defRPr>
                </a:lvl1pPr>
                <a:lvl2pPr marL="514350" indent="-171450" algn="l" defTabSz="685800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800">
                    <a:solidFill>
                      <a:srgbClr val="002060"/>
                    </a:solidFill>
                    <a:latin typeface="+mn-lt"/>
                    <a:ea typeface="+mn-ea"/>
                  </a:defRPr>
                </a:lvl2pPr>
                <a:lvl3pPr marL="857250" indent="-171450" algn="l" defTabSz="685800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500">
                    <a:solidFill>
                      <a:srgbClr val="002060"/>
                    </a:solidFill>
                    <a:latin typeface="+mn-lt"/>
                    <a:ea typeface="+mn-ea"/>
                  </a:defRPr>
                </a:lvl3pPr>
                <a:lvl4pPr marL="1200150" indent="-171450" algn="l" defTabSz="685800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>
                    <a:solidFill>
                      <a:srgbClr val="002060"/>
                    </a:solidFill>
                    <a:latin typeface="+mn-lt"/>
                    <a:ea typeface="+mn-ea"/>
                  </a:defRPr>
                </a:lvl4pPr>
                <a:lvl5pPr marL="1543050" indent="-171450" algn="l" defTabSz="685800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>
                    <a:solidFill>
                      <a:srgbClr val="002060"/>
                    </a:solidFill>
                    <a:latin typeface="+mn-lt"/>
                    <a:ea typeface="+mn-ea"/>
                  </a:defRPr>
                </a:lvl5pPr>
                <a:lvl6pPr marL="1885950" indent="-171450" algn="l" defTabSz="685800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defTabSz="685800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defTabSz="685800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defTabSz="685800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35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∅⇒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1⋅0.3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⋅0.3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1.66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⋅0.5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⋅0.4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1.25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⋅0.6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⋅0.4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dirty="0"/>
                  <a:t>5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⋅0.6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.66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⇒∅</m:t>
                        </m:r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⋅1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4934" y="1825625"/>
                <a:ext cx="6367586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/>
          <p:cNvSpPr/>
          <p:nvPr/>
        </p:nvSpPr>
        <p:spPr>
          <a:xfrm>
            <a:off x="16858" y="2132856"/>
            <a:ext cx="2880320" cy="309634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002060"/>
                </a:solidFill>
              </a:rPr>
              <a:t>Set </a:t>
            </a:r>
            <a:r>
              <a:rPr lang="de-DE" sz="1600" b="1" dirty="0" err="1">
                <a:solidFill>
                  <a:srgbClr val="002060"/>
                </a:solidFill>
              </a:rPr>
              <a:t>of</a:t>
            </a:r>
            <a:r>
              <a:rPr lang="de-DE" sz="1600" b="1" dirty="0">
                <a:solidFill>
                  <a:srgbClr val="002060"/>
                </a:solidFill>
              </a:rPr>
              <a:t> Transactions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item1,item2,item3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</a:t>
            </a:r>
            <a:r>
              <a:rPr lang="en-US" sz="1600" dirty="0">
                <a:solidFill>
                  <a:srgbClr val="002060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</p:txBody>
      </p:sp>
    </p:spTree>
    <p:extLst>
      <p:ext uri="{BB962C8B-B14F-4D97-AF65-F5344CB8AC3E}">
        <p14:creationId xmlns:p14="http://schemas.microsoft.com/office/powerpoint/2010/main" val="354824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3335654"/>
                  </p:ext>
                </p:extLst>
              </p:nvPr>
            </p:nvGraphicFramePr>
            <p:xfrm>
              <a:off x="1304181" y="1844824"/>
              <a:ext cx="6535637" cy="333756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431181">
                      <a:extLst>
                        <a:ext uri="{9D8B030D-6E8A-4147-A177-3AD203B41FA5}">
                          <a16:colId xmlns:a16="http://schemas.microsoft.com/office/drawing/2014/main" val="925623605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56631927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423977328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991686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Confidence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Lift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Leverage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019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∅⇒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0.30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482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de-DE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0.50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1.66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0.12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6387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0.75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1.50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0.10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45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de-DE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0.50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1.25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0.06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403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0.75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1.25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0.06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952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de-DE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0.60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1.50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0.10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25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de-DE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1.66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0.12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49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𝑖𝑡𝑒𝑚</m:t>
                                    </m:r>
                                    <m:r>
                                      <a:rPr lang="de-DE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de-DE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⇒∅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5834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3335654"/>
                  </p:ext>
                </p:extLst>
              </p:nvPr>
            </p:nvGraphicFramePr>
            <p:xfrm>
              <a:off x="1304181" y="1844824"/>
              <a:ext cx="6535637" cy="333756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431181">
                      <a:extLst>
                        <a:ext uri="{9D8B030D-6E8A-4147-A177-3AD203B41FA5}">
                          <a16:colId xmlns:a16="http://schemas.microsoft.com/office/drawing/2014/main" val="925623605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56631927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423977328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991686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 smtClean="0"/>
                            <a:t>Confidence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Lift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 smtClean="0"/>
                            <a:t>Leverage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019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101639" r="-169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0.30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482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201639" r="-169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0.50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1.66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0.12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6387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301639" r="-169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0.75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1.50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0.10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45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401639" r="-169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0.50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1.25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0.06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403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501639" r="-169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0.75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1.25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0.06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952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601639" r="-169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0.60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1.50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0.10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25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701639" r="-169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1.66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0.12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49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801639" r="-169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1.00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0.00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5834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ige Legende 5"/>
          <p:cNvSpPr/>
          <p:nvPr/>
        </p:nvSpPr>
        <p:spPr>
          <a:xfrm>
            <a:off x="3635896" y="5589240"/>
            <a:ext cx="2479154" cy="504056"/>
          </a:xfrm>
          <a:prstGeom prst="wedgeRectCallout">
            <a:avLst>
              <a:gd name="adj1" fmla="val 2691"/>
              <a:gd name="adj2" fmla="val -1597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002060"/>
                </a:solidFill>
              </a:rPr>
              <a:t>Perfect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confidence</a:t>
            </a:r>
            <a:r>
              <a:rPr lang="de-DE" sz="1600" dirty="0">
                <a:solidFill>
                  <a:srgbClr val="002060"/>
                </a:solidFill>
              </a:rPr>
              <a:t>, but </a:t>
            </a:r>
            <a:r>
              <a:rPr lang="de-DE" sz="1600" dirty="0" err="1">
                <a:solidFill>
                  <a:srgbClr val="002060"/>
                </a:solidFill>
              </a:rPr>
              <a:t>no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gain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over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randomness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6444208" y="5337212"/>
            <a:ext cx="2479154" cy="828092"/>
          </a:xfrm>
          <a:prstGeom prst="wedgeRectCallout">
            <a:avLst>
              <a:gd name="adj1" fmla="val -64621"/>
              <a:gd name="adj2" fmla="val -1367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002060"/>
                </a:solidFill>
              </a:rPr>
              <a:t>Perfect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confidence</a:t>
            </a:r>
            <a:r>
              <a:rPr lang="de-DE" sz="1600" dirty="0">
                <a:solidFill>
                  <a:srgbClr val="002060"/>
                </a:solidFill>
              </a:rPr>
              <a:t>, </a:t>
            </a:r>
            <a:r>
              <a:rPr lang="de-DE" sz="1600" dirty="0" err="1">
                <a:solidFill>
                  <a:srgbClr val="002060"/>
                </a:solidFill>
              </a:rPr>
              <a:t>and</a:t>
            </a:r>
            <a:r>
              <a:rPr lang="de-DE" sz="1600" dirty="0">
                <a:solidFill>
                  <a:srgbClr val="002060"/>
                </a:solidFill>
              </a:rPr>
              <a:t> 1.66 </a:t>
            </a:r>
            <a:r>
              <a:rPr lang="de-DE" sz="1600" dirty="0" err="1">
                <a:solidFill>
                  <a:srgbClr val="002060"/>
                </a:solidFill>
              </a:rPr>
              <a:t>times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more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likely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than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randomness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9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Itemsets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Rules = </a:t>
            </a:r>
            <a:r>
              <a:rPr lang="de-DE" dirty="0" err="1"/>
              <a:t>Exponential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Number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itemset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exponential</a:t>
                </a:r>
                <a:endParaRPr lang="de-DE" dirty="0"/>
              </a:p>
              <a:p>
                <a:pPr lvl="1"/>
                <a:r>
                  <a:rPr lang="de-DE" dirty="0"/>
                  <a:t>All </a:t>
                </a:r>
                <a:r>
                  <a:rPr lang="de-DE" dirty="0" err="1"/>
                  <a:t>possible</a:t>
                </a:r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powerset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Still </a:t>
                </a:r>
                <a:r>
                  <a:rPr lang="de-DE" dirty="0" err="1"/>
                  <a:t>exponential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restrict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items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dirty="0"/>
                  <a:t> items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items</a:t>
                </a:r>
              </a:p>
              <a:p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rules</a:t>
                </a:r>
                <a:r>
                  <a:rPr lang="de-DE" dirty="0"/>
                  <a:t> per </a:t>
                </a:r>
                <a:r>
                  <a:rPr lang="de-DE" dirty="0" err="1"/>
                  <a:t>itemset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exponential</a:t>
                </a:r>
                <a:endParaRPr lang="de-DE" dirty="0"/>
              </a:p>
              <a:p>
                <a:pPr lvl="1"/>
                <a:r>
                  <a:rPr lang="de-DE" dirty="0" err="1"/>
                  <a:t>Possible</a:t>
                </a:r>
                <a:r>
                  <a:rPr lang="de-DE" dirty="0"/>
                  <a:t> </a:t>
                </a:r>
                <a:r>
                  <a:rPr lang="de-DE" dirty="0" err="1"/>
                  <a:t>antecedents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itemset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powerset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161,700 </a:t>
                </a:r>
                <a:r>
                  <a:rPr lang="de-DE" dirty="0" err="1"/>
                  <a:t>possible</a:t>
                </a:r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endParaRPr lang="de-DE" dirty="0"/>
              </a:p>
              <a:p>
                <a:pPr lvl="1"/>
                <a:r>
                  <a:rPr lang="de-DE" dirty="0"/>
                  <a:t> 1,293,600 </a:t>
                </a:r>
                <a:r>
                  <a:rPr lang="de-DE" dirty="0" err="1"/>
                  <a:t>possible</a:t>
                </a:r>
                <a:r>
                  <a:rPr lang="de-DE" dirty="0"/>
                  <a:t> </a:t>
                </a:r>
                <a:r>
                  <a:rPr lang="de-DE" dirty="0" err="1"/>
                  <a:t>rules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95" y="4073087"/>
            <a:ext cx="1790942" cy="2387923"/>
          </a:xfrm>
          <a:prstGeom prst="rect">
            <a:avLst/>
          </a:prstGeom>
        </p:spPr>
      </p:pic>
      <p:sp>
        <p:nvSpPr>
          <p:cNvPr id="6" name="Wolkenförmige Legende 5"/>
          <p:cNvSpPr/>
          <p:nvPr/>
        </p:nvSpPr>
        <p:spPr>
          <a:xfrm>
            <a:off x="6372200" y="2794984"/>
            <a:ext cx="2617325" cy="1188764"/>
          </a:xfrm>
          <a:prstGeom prst="cloudCallout">
            <a:avLst>
              <a:gd name="adj1" fmla="val 4985"/>
              <a:gd name="adj2" fmla="val 9298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How</a:t>
            </a:r>
            <a:r>
              <a:rPr lang="de-DE" dirty="0">
                <a:solidFill>
                  <a:srgbClr val="002060"/>
                </a:solidFill>
              </a:rPr>
              <a:t> do </a:t>
            </a:r>
            <a:r>
              <a:rPr lang="de-DE" dirty="0" err="1">
                <a:solidFill>
                  <a:srgbClr val="002060"/>
                </a:solidFill>
              </a:rPr>
              <a:t>we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restrict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search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space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76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Search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Apriori Property</a:t>
                </a:r>
              </a:p>
              <a:p>
                <a:pPr lvl="1"/>
                <a:r>
                  <a:rPr lang="de-DE" b="1" dirty="0"/>
                  <a:t>All </a:t>
                </a:r>
                <a:r>
                  <a:rPr lang="de-DE" b="1" dirty="0" err="1"/>
                  <a:t>subsets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frequent </a:t>
                </a:r>
                <a:r>
                  <a:rPr lang="de-DE" b="1"/>
                  <a:t>itemsets </a:t>
                </a:r>
                <a:r>
                  <a:rPr lang="de-DE" b="1" dirty="0" err="1"/>
                  <a:t>are</a:t>
                </a:r>
                <a:r>
                  <a:rPr lang="de-DE" b="1" dirty="0"/>
                  <a:t> also frequent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„</a:t>
                </a:r>
                <a:r>
                  <a:rPr lang="de-DE" dirty="0" err="1"/>
                  <a:t>Grow</a:t>
                </a:r>
                <a:r>
                  <a:rPr lang="de-DE" dirty="0"/>
                  <a:t>“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prune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applying</a:t>
                </a:r>
                <a:r>
                  <a:rPr lang="de-DE" dirty="0"/>
                  <a:t> Apriori </a:t>
                </a:r>
                <a:r>
                  <a:rPr lang="de-DE" dirty="0" err="1"/>
                  <a:t>property</a:t>
                </a:r>
                <a:endParaRPr lang="de-DE" dirty="0"/>
              </a:p>
              <a:p>
                <a:pPr lvl="1"/>
                <a:r>
                  <a:rPr lang="de-DE" dirty="0"/>
                  <a:t>Start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Drop all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do not </a:t>
                </a:r>
                <a:r>
                  <a:rPr lang="de-DE" dirty="0" err="1"/>
                  <a:t>have</a:t>
                </a:r>
                <a:r>
                  <a:rPr lang="de-DE" dirty="0"/>
                  <a:t> minimal </a:t>
                </a:r>
                <a:r>
                  <a:rPr lang="de-DE" dirty="0" err="1"/>
                  <a:t>support</a:t>
                </a:r>
                <a:endParaRPr lang="de-DE" dirty="0"/>
              </a:p>
              <a:p>
                <a:pPr lvl="1"/>
                <a:r>
                  <a:rPr lang="de-DE" dirty="0" err="1"/>
                  <a:t>Build</a:t>
                </a:r>
                <a:r>
                  <a:rPr lang="de-DE" dirty="0"/>
                  <a:t> all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Repeat </a:t>
                </a:r>
                <a:r>
                  <a:rPr lang="de-DE" dirty="0" err="1"/>
                  <a:t>until</a:t>
                </a:r>
                <a:endParaRPr lang="de-DE" dirty="0"/>
              </a:p>
              <a:p>
                <a:pPr lvl="2"/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minimal </a:t>
                </a:r>
                <a:r>
                  <a:rPr lang="de-DE" dirty="0" err="1"/>
                  <a:t>support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found</a:t>
                </a:r>
                <a:endParaRPr lang="de-DE" dirty="0"/>
              </a:p>
              <a:p>
                <a:pPr lvl="2"/>
                <a:r>
                  <a:rPr lang="de-DE" dirty="0"/>
                  <a:t>A </a:t>
                </a:r>
                <a:r>
                  <a:rPr lang="de-DE" dirty="0" err="1"/>
                  <a:t>threshold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reached</a:t>
                </a:r>
                <a:endParaRPr lang="de-DE" dirty="0"/>
              </a:p>
              <a:p>
                <a:r>
                  <a:rPr lang="de-DE" dirty="0"/>
                  <a:t>Still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exponential</a:t>
                </a:r>
                <a:r>
                  <a:rPr lang="de-DE" dirty="0"/>
                  <a:t> </a:t>
                </a:r>
                <a:r>
                  <a:rPr lang="de-DE" dirty="0" err="1"/>
                  <a:t>complexity</a:t>
                </a:r>
                <a:r>
                  <a:rPr lang="de-DE" dirty="0"/>
                  <a:t>, but </a:t>
                </a:r>
                <a:r>
                  <a:rPr lang="de-DE" dirty="0" err="1"/>
                  <a:t>better</a:t>
                </a:r>
                <a:r>
                  <a:rPr lang="de-DE" dirty="0"/>
                  <a:t> </a:t>
                </a:r>
                <a:r>
                  <a:rPr lang="de-DE" dirty="0" err="1"/>
                  <a:t>bounded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90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Itemsets</a:t>
            </a:r>
            <a:r>
              <a:rPr lang="de-DE" dirty="0"/>
              <a:t> (k=1)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5220" y="1825625"/>
            <a:ext cx="517013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9512" y="2348880"/>
            <a:ext cx="2880320" cy="309634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002060"/>
                </a:solidFill>
              </a:rPr>
              <a:t>Set </a:t>
            </a:r>
            <a:r>
              <a:rPr lang="de-DE" sz="1600" b="1" dirty="0" err="1">
                <a:solidFill>
                  <a:srgbClr val="002060"/>
                </a:solidFill>
              </a:rPr>
              <a:t>of</a:t>
            </a:r>
            <a:r>
              <a:rPr lang="de-DE" sz="1600" b="1" dirty="0">
                <a:solidFill>
                  <a:srgbClr val="002060"/>
                </a:solidFill>
              </a:rPr>
              <a:t> Transactions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item1,item2,item3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</a:t>
            </a:r>
            <a:r>
              <a:rPr lang="en-US" sz="1600" dirty="0">
                <a:solidFill>
                  <a:srgbClr val="002060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28440" y="1799353"/>
                <a:ext cx="1570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𝑚𝑖𝑛𝑠𝑢𝑝𝑝</m:t>
                      </m:r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0" y="1799353"/>
                <a:ext cx="1570558" cy="276999"/>
              </a:xfrm>
              <a:prstGeom prst="rect">
                <a:avLst/>
              </a:prstGeom>
              <a:blipFill>
                <a:blip r:embed="rId2"/>
                <a:stretch>
                  <a:fillRect l="-4651" r="-310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6709"/>
                  </p:ext>
                </p:extLst>
              </p:nvPr>
            </p:nvGraphicFramePr>
            <p:xfrm>
              <a:off x="3635896" y="2348880"/>
              <a:ext cx="3335412" cy="333756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134319">
                      <a:extLst>
                        <a:ext uri="{9D8B030D-6E8A-4147-A177-3AD203B41FA5}">
                          <a16:colId xmlns:a16="http://schemas.microsoft.com/office/drawing/2014/main" val="2081228940"/>
                        </a:ext>
                      </a:extLst>
                    </a:gridCol>
                    <a:gridCol w="1201093">
                      <a:extLst>
                        <a:ext uri="{9D8B030D-6E8A-4147-A177-3AD203B41FA5}">
                          <a16:colId xmlns:a16="http://schemas.microsoft.com/office/drawing/2014/main" val="3465122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Support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89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593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0.4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392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82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0.3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461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12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0.3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06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790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6709"/>
                  </p:ext>
                </p:extLst>
              </p:nvPr>
            </p:nvGraphicFramePr>
            <p:xfrm>
              <a:off x="3635896" y="2348880"/>
              <a:ext cx="3335412" cy="333756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134319">
                      <a:extLst>
                        <a:ext uri="{9D8B030D-6E8A-4147-A177-3AD203B41FA5}">
                          <a16:colId xmlns:a16="http://schemas.microsoft.com/office/drawing/2014/main" val="2081228940"/>
                        </a:ext>
                      </a:extLst>
                    </a:gridCol>
                    <a:gridCol w="1201093">
                      <a:extLst>
                        <a:ext uri="{9D8B030D-6E8A-4147-A177-3AD203B41FA5}">
                          <a16:colId xmlns:a16="http://schemas.microsoft.com/office/drawing/2014/main" val="3465122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Support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89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101639" r="-5669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201639" r="-5669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0.6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593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301639" r="-5669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0.4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392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408333" r="-5669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82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500000" r="-5669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0.3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461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600000" r="-5669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0.2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12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700000" r="-566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0.3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06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800000" r="-5669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7901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Gerade Verbindung mit Pfeil 12"/>
          <p:cNvCxnSpPr/>
          <p:nvPr/>
        </p:nvCxnSpPr>
        <p:spPr>
          <a:xfrm flipH="1">
            <a:off x="7092280" y="2924944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933332" y="274027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Drop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7126524" y="4727832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967576" y="454316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Drop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7126524" y="5501774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967576" y="5317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Drop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7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Itemsets</a:t>
            </a:r>
            <a:r>
              <a:rPr lang="de-DE" dirty="0"/>
              <a:t> (k=2)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5220" y="1825625"/>
            <a:ext cx="517013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9512" y="2348880"/>
            <a:ext cx="2880320" cy="309634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002060"/>
                </a:solidFill>
              </a:rPr>
              <a:t>Set </a:t>
            </a:r>
            <a:r>
              <a:rPr lang="de-DE" sz="1600" b="1" dirty="0" err="1">
                <a:solidFill>
                  <a:srgbClr val="002060"/>
                </a:solidFill>
              </a:rPr>
              <a:t>of</a:t>
            </a:r>
            <a:r>
              <a:rPr lang="de-DE" sz="1600" b="1" dirty="0">
                <a:solidFill>
                  <a:srgbClr val="002060"/>
                </a:solidFill>
              </a:rPr>
              <a:t> Transactions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item1,item2,item3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</a:t>
            </a:r>
            <a:r>
              <a:rPr lang="en-US" sz="1600" dirty="0">
                <a:solidFill>
                  <a:srgbClr val="002060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28440" y="1799353"/>
                <a:ext cx="1570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𝑚𝑖𝑛𝑠𝑢𝑝𝑝</m:t>
                      </m:r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0" y="1799353"/>
                <a:ext cx="1570558" cy="276999"/>
              </a:xfrm>
              <a:prstGeom prst="rect">
                <a:avLst/>
              </a:prstGeom>
              <a:blipFill>
                <a:blip r:embed="rId2"/>
                <a:stretch>
                  <a:fillRect l="-4651" r="-310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748950"/>
                  </p:ext>
                </p:extLst>
              </p:nvPr>
            </p:nvGraphicFramePr>
            <p:xfrm>
              <a:off x="3635896" y="2348880"/>
              <a:ext cx="3335412" cy="333756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134319">
                      <a:extLst>
                        <a:ext uri="{9D8B030D-6E8A-4147-A177-3AD203B41FA5}">
                          <a16:colId xmlns:a16="http://schemas.microsoft.com/office/drawing/2014/main" val="2081228940"/>
                        </a:ext>
                      </a:extLst>
                    </a:gridCol>
                    <a:gridCol w="1201093">
                      <a:extLst>
                        <a:ext uri="{9D8B030D-6E8A-4147-A177-3AD203B41FA5}">
                          <a16:colId xmlns:a16="http://schemas.microsoft.com/office/drawing/2014/main" val="3465122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Support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89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0.4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593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392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82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0.3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461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12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06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790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748950"/>
                  </p:ext>
                </p:extLst>
              </p:nvPr>
            </p:nvGraphicFramePr>
            <p:xfrm>
              <a:off x="3635896" y="2348880"/>
              <a:ext cx="3335412" cy="333756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134319">
                      <a:extLst>
                        <a:ext uri="{9D8B030D-6E8A-4147-A177-3AD203B41FA5}">
                          <a16:colId xmlns:a16="http://schemas.microsoft.com/office/drawing/2014/main" val="2081228940"/>
                        </a:ext>
                      </a:extLst>
                    </a:gridCol>
                    <a:gridCol w="1201093">
                      <a:extLst>
                        <a:ext uri="{9D8B030D-6E8A-4147-A177-3AD203B41FA5}">
                          <a16:colId xmlns:a16="http://schemas.microsoft.com/office/drawing/2014/main" val="3465122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Support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89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101639" r="-5669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0.4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201639" r="-5669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0.5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593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301639" r="-5669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392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408333" r="-5669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82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500000" r="-5669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0.3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461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600000" r="-5669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0.0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12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700000" r="-566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06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" t="-800000" r="-5669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7901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Gerade Verbindung mit Pfeil 12"/>
          <p:cNvCxnSpPr/>
          <p:nvPr/>
        </p:nvCxnSpPr>
        <p:spPr>
          <a:xfrm flipH="1">
            <a:off x="7133340" y="3645024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974392" y="34603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Drop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7126524" y="4727832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967576" y="454316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Drop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7126524" y="5501774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967576" y="5317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Drop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7133340" y="4034046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974392" y="38493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Drop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126524" y="5127294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967576" y="49426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Drop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1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Itemsets</a:t>
            </a:r>
            <a:r>
              <a:rPr lang="de-DE" dirty="0"/>
              <a:t> (k=3)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345220" y="1825625"/>
                <a:ext cx="5170130" cy="4351338"/>
              </a:xfrm>
            </p:spPr>
            <p:txBody>
              <a:bodyPr/>
              <a:lstStyle/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Found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frequent</a:t>
                </a:r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at least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items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4}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220" y="1825625"/>
                <a:ext cx="5170130" cy="4351338"/>
              </a:xfrm>
              <a:blipFill>
                <a:blip r:embed="rId2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9512" y="2348880"/>
            <a:ext cx="2880320" cy="309634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002060"/>
                </a:solidFill>
              </a:rPr>
              <a:t>Set </a:t>
            </a:r>
            <a:r>
              <a:rPr lang="de-DE" sz="1600" b="1" dirty="0" err="1">
                <a:solidFill>
                  <a:srgbClr val="002060"/>
                </a:solidFill>
              </a:rPr>
              <a:t>of</a:t>
            </a:r>
            <a:r>
              <a:rPr lang="de-DE" sz="1600" b="1" dirty="0">
                <a:solidFill>
                  <a:srgbClr val="002060"/>
                </a:solidFill>
              </a:rPr>
              <a:t> Transactions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item1,item2,item3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</a:t>
            </a:r>
            <a:r>
              <a:rPr lang="en-US" sz="1600" dirty="0">
                <a:solidFill>
                  <a:srgbClr val="002060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28440" y="1799353"/>
                <a:ext cx="1570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𝑚𝑖𝑛𝑠𝑢𝑝𝑝</m:t>
                      </m:r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0" y="1799353"/>
                <a:ext cx="1570558" cy="276999"/>
              </a:xfrm>
              <a:prstGeom prst="rect">
                <a:avLst/>
              </a:prstGeom>
              <a:blipFill>
                <a:blip r:embed="rId3"/>
                <a:stretch>
                  <a:fillRect l="-4651" r="-310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181035"/>
                  </p:ext>
                </p:extLst>
              </p:nvPr>
            </p:nvGraphicFramePr>
            <p:xfrm>
              <a:off x="3635896" y="2348880"/>
              <a:ext cx="3335412" cy="74168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134319">
                      <a:extLst>
                        <a:ext uri="{9D8B030D-6E8A-4147-A177-3AD203B41FA5}">
                          <a16:colId xmlns:a16="http://schemas.microsoft.com/office/drawing/2014/main" val="2081228940"/>
                        </a:ext>
                      </a:extLst>
                    </a:gridCol>
                    <a:gridCol w="1201093">
                      <a:extLst>
                        <a:ext uri="{9D8B030D-6E8A-4147-A177-3AD203B41FA5}">
                          <a16:colId xmlns:a16="http://schemas.microsoft.com/office/drawing/2014/main" val="3465122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Support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89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𝑖𝑡𝑒𝑚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item</m:t>
                                </m:r>
                                <m: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0.3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66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181035"/>
                  </p:ext>
                </p:extLst>
              </p:nvPr>
            </p:nvGraphicFramePr>
            <p:xfrm>
              <a:off x="3635896" y="2348880"/>
              <a:ext cx="3335412" cy="74168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134319">
                      <a:extLst>
                        <a:ext uri="{9D8B030D-6E8A-4147-A177-3AD203B41FA5}">
                          <a16:colId xmlns:a16="http://schemas.microsoft.com/office/drawing/2014/main" val="2081228940"/>
                        </a:ext>
                      </a:extLst>
                    </a:gridCol>
                    <a:gridCol w="1201093">
                      <a:extLst>
                        <a:ext uri="{9D8B030D-6E8A-4147-A177-3AD203B41FA5}">
                          <a16:colId xmlns:a16="http://schemas.microsoft.com/office/drawing/2014/main" val="3465122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Support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89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5" t="-101639" r="-5669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0.3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66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hteckige Legende 4"/>
          <p:cNvSpPr/>
          <p:nvPr/>
        </p:nvSpPr>
        <p:spPr>
          <a:xfrm>
            <a:off x="6228184" y="3159424"/>
            <a:ext cx="2376264" cy="864096"/>
          </a:xfrm>
          <a:prstGeom prst="wedgeRectCallout">
            <a:avLst>
              <a:gd name="adj1" fmla="val -57069"/>
              <a:gd name="adj2" fmla="val -652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Only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itemset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remaining</a:t>
            </a:r>
            <a:r>
              <a:rPr lang="de-DE" dirty="0">
                <a:solidFill>
                  <a:srgbClr val="002060"/>
                </a:solidFill>
              </a:rPr>
              <a:t>, </a:t>
            </a:r>
            <a:r>
              <a:rPr lang="de-DE" dirty="0" err="1">
                <a:solidFill>
                  <a:srgbClr val="002060"/>
                </a:solidFill>
              </a:rPr>
              <a:t>growing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terminates</a:t>
            </a:r>
            <a:r>
              <a:rPr lang="de-DE" dirty="0">
                <a:solidFill>
                  <a:srgbClr val="002060"/>
                </a:solidFill>
              </a:rPr>
              <a:t>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7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Candidates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Usually, not all </a:t>
                </a:r>
                <a:r>
                  <a:rPr lang="de-DE" dirty="0" err="1"/>
                  <a:t>possible</a:t>
                </a:r>
                <a:r>
                  <a:rPr lang="de-DE" dirty="0"/>
                  <a:t> </a:t>
                </a:r>
                <a:r>
                  <a:rPr lang="de-DE" dirty="0" err="1"/>
                  <a:t>rules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considered</a:t>
                </a:r>
                <a:endParaRPr lang="de-DE" dirty="0"/>
              </a:p>
              <a:p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common</a:t>
                </a:r>
                <a:r>
                  <a:rPr lang="de-DE" dirty="0"/>
                  <a:t> </a:t>
                </a:r>
                <a:r>
                  <a:rPr lang="de-DE" dirty="0" err="1"/>
                  <a:t>restrictions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empty</a:t>
                </a:r>
                <a:r>
                  <a:rPr lang="de-DE" dirty="0"/>
                  <a:t> </a:t>
                </a:r>
                <a:r>
                  <a:rPr lang="de-DE" dirty="0" err="1"/>
                  <a:t>antecedents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consequents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item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consequent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Example</a:t>
                </a:r>
                <a:r>
                  <a:rPr lang="de-DE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2051720" y="3717032"/>
                <a:ext cx="4572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trike="sngStrike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⇒{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4} </m:t>
                      </m:r>
                    </m:oMath>
                  </m:oMathPara>
                </a14:m>
                <a:endParaRPr lang="de-DE" strike="sngStrik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2}⇒{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4} </m:t>
                      </m:r>
                    </m:oMath>
                  </m:oMathPara>
                </a14:m>
                <a:endParaRPr lang="de-DE" strike="sngStrik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3}⇒{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4} </m:t>
                      </m:r>
                    </m:oMath>
                  </m:oMathPara>
                </a14:m>
                <a:endParaRPr lang="de-DE" strike="sngStrik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4}⇒{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3} </m:t>
                      </m:r>
                    </m:oMath>
                  </m:oMathPara>
                </a14:m>
                <a:endParaRPr lang="de-DE" strike="sngStrik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3}⇒{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4} </m:t>
                      </m:r>
                    </m:oMath>
                  </m:oMathPara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4}⇒{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3} </m:t>
                      </m:r>
                    </m:oMath>
                  </m:oMathPara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4}⇒{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de-DE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2} </m:t>
                      </m:r>
                    </m:oMath>
                  </m:oMathPara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i="1" strike="sngStrike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trike="sngStrike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de-DE" i="1" strike="sngStrike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de-DE" i="1" strike="sngStrike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de-DE" i="1" strike="sngStrike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de-DE" i="1" strike="sngStrike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de-DE" i="1" strike="sngStrike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de-DE" i="1" strike="sngStrike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⇒∅</m:t>
                      </m:r>
                    </m:oMath>
                  </m:oMathPara>
                </a14:m>
                <a:endParaRPr lang="de-DE" strike="sngStrik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17032"/>
                <a:ext cx="4572000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4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Apriori </a:t>
            </a:r>
            <a:r>
              <a:rPr lang="de-DE" dirty="0" err="1"/>
              <a:t>Algorithm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Rules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Use</a:t>
            </a:r>
            <a:r>
              <a:rPr lang="de-DE" dirty="0"/>
              <a:t> different </a:t>
            </a:r>
            <a:r>
              <a:rPr lang="de-DE" dirty="0" err="1"/>
              <a:t>criteria</a:t>
            </a:r>
            <a:r>
              <a:rPr lang="de-DE" dirty="0"/>
              <a:t>, not just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confidence</a:t>
            </a:r>
            <a:endParaRPr lang="de-DE" dirty="0"/>
          </a:p>
          <a:p>
            <a:pPr lvl="1"/>
            <a:r>
              <a:rPr lang="de-DE" dirty="0"/>
              <a:t>Lift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coincidental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hold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basket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incomplete</a:t>
            </a:r>
            <a:r>
              <a:rPr lang="de-DE" dirty="0"/>
              <a:t> </a:t>
            </a:r>
            <a:r>
              <a:rPr lang="de-DE" dirty="0" err="1"/>
              <a:t>itemsets</a:t>
            </a:r>
            <a:r>
              <a:rPr lang="de-DE" dirty="0"/>
              <a:t>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remove</a:t>
            </a:r>
            <a:r>
              <a:rPr lang="de-DE" dirty="0"/>
              <a:t> item4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itemsets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inspect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lvl="1"/>
            <a:r>
              <a:rPr lang="de-DE" dirty="0"/>
              <a:t>Do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sense?</a:t>
            </a:r>
          </a:p>
          <a:p>
            <a:pPr lvl="1"/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endParaRPr lang="de-DE" dirty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69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Apriori </a:t>
            </a:r>
            <a:r>
              <a:rPr lang="de-DE" dirty="0" err="1"/>
              <a:t>Algorithm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3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Associations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items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not </a:t>
            </a:r>
            <a:r>
              <a:rPr lang="de-DE" dirty="0" err="1"/>
              <a:t>coincidental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itemsets</a:t>
            </a:r>
            <a:r>
              <a:rPr lang="de-DE" dirty="0"/>
              <a:t>/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exponential</a:t>
            </a:r>
            <a:endParaRPr lang="de-DE" dirty="0"/>
          </a:p>
          <a:p>
            <a:pPr lvl="1"/>
            <a:r>
              <a:rPr lang="de-DE" dirty="0"/>
              <a:t>Apriori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err="1"/>
              <a:t>itemsets</a:t>
            </a:r>
            <a:endParaRPr lang="de-DE" dirty="0"/>
          </a:p>
          <a:p>
            <a:pPr lvl="1"/>
            <a:r>
              <a:rPr lang="de-DE" dirty="0" err="1"/>
              <a:t>Restrictions</a:t>
            </a:r>
            <a:r>
              <a:rPr lang="de-DE" dirty="0"/>
              <a:t> on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inspections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6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Rules</a:t>
            </a:r>
            <a:endParaRPr lang="en-US" dirty="0"/>
          </a:p>
        </p:txBody>
      </p:sp>
      <p:pic>
        <p:nvPicPr>
          <p:cNvPr id="5" name="Inhaltsplatzhalter 4" descr="Clipart - &lt;strong&gt;Shopping basket&lt;/strong&gt; blu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7" y="3483978"/>
            <a:ext cx="1445963" cy="126039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78" y="3627143"/>
            <a:ext cx="394240" cy="390444"/>
          </a:xfrm>
          <a:prstGeom prst="rect">
            <a:avLst/>
          </a:prstGeom>
        </p:spPr>
      </p:pic>
      <p:pic>
        <p:nvPicPr>
          <p:cNvPr id="7" name="Grafik 6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36" y="3693899"/>
            <a:ext cx="477229" cy="328294"/>
          </a:xfrm>
          <a:prstGeom prst="rect">
            <a:avLst/>
          </a:prstGeom>
        </p:spPr>
      </p:pic>
      <p:pic>
        <p:nvPicPr>
          <p:cNvPr id="8" name="Grafik 7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16" y="2830403"/>
            <a:ext cx="394240" cy="390444"/>
          </a:xfrm>
          <a:prstGeom prst="rect">
            <a:avLst/>
          </a:prstGeom>
        </p:spPr>
      </p:pic>
      <p:pic>
        <p:nvPicPr>
          <p:cNvPr id="9" name="Grafik 8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49" y="2848197"/>
            <a:ext cx="477229" cy="328294"/>
          </a:xfrm>
          <a:prstGeom prst="rect">
            <a:avLst/>
          </a:prstGeom>
        </p:spPr>
      </p:pic>
      <p:pic>
        <p:nvPicPr>
          <p:cNvPr id="32" name="Grafik 31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16" y="2982803"/>
            <a:ext cx="394240" cy="390444"/>
          </a:xfrm>
          <a:prstGeom prst="rect">
            <a:avLst/>
          </a:prstGeom>
        </p:spPr>
      </p:pic>
      <p:pic>
        <p:nvPicPr>
          <p:cNvPr id="33" name="Grafik 32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49" y="3000597"/>
            <a:ext cx="477229" cy="328294"/>
          </a:xfrm>
          <a:prstGeom prst="rect">
            <a:avLst/>
          </a:prstGeom>
        </p:spPr>
      </p:pic>
      <p:pic>
        <p:nvPicPr>
          <p:cNvPr id="34" name="Grafik 33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16" y="3135203"/>
            <a:ext cx="394240" cy="390444"/>
          </a:xfrm>
          <a:prstGeom prst="rect">
            <a:avLst/>
          </a:prstGeom>
        </p:spPr>
      </p:pic>
      <p:pic>
        <p:nvPicPr>
          <p:cNvPr id="35" name="Grafik 34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49" y="3152997"/>
            <a:ext cx="477229" cy="328294"/>
          </a:xfrm>
          <a:prstGeom prst="rect">
            <a:avLst/>
          </a:prstGeom>
        </p:spPr>
      </p:pic>
      <p:pic>
        <p:nvPicPr>
          <p:cNvPr id="36" name="Grafik 35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16" y="3287603"/>
            <a:ext cx="394240" cy="390444"/>
          </a:xfrm>
          <a:prstGeom prst="rect">
            <a:avLst/>
          </a:prstGeom>
        </p:spPr>
      </p:pic>
      <p:pic>
        <p:nvPicPr>
          <p:cNvPr id="37" name="Grafik 36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49" y="3305397"/>
            <a:ext cx="477229" cy="328294"/>
          </a:xfrm>
          <a:prstGeom prst="rect">
            <a:avLst/>
          </a:prstGeom>
        </p:spPr>
      </p:pic>
      <p:pic>
        <p:nvPicPr>
          <p:cNvPr id="38" name="Grafik 37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6" y="3440003"/>
            <a:ext cx="394240" cy="390444"/>
          </a:xfrm>
          <a:prstGeom prst="rect">
            <a:avLst/>
          </a:prstGeom>
        </p:spPr>
      </p:pic>
      <p:pic>
        <p:nvPicPr>
          <p:cNvPr id="39" name="Grafik 38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49" y="3457797"/>
            <a:ext cx="477229" cy="328294"/>
          </a:xfrm>
          <a:prstGeom prst="rect">
            <a:avLst/>
          </a:prstGeom>
        </p:spPr>
      </p:pic>
      <p:pic>
        <p:nvPicPr>
          <p:cNvPr id="40" name="Grafik 39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16" y="3592403"/>
            <a:ext cx="394240" cy="390444"/>
          </a:xfrm>
          <a:prstGeom prst="rect">
            <a:avLst/>
          </a:prstGeom>
        </p:spPr>
      </p:pic>
      <p:pic>
        <p:nvPicPr>
          <p:cNvPr id="41" name="Grafik 40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49" y="3610197"/>
            <a:ext cx="477229" cy="328294"/>
          </a:xfrm>
          <a:prstGeom prst="rect">
            <a:avLst/>
          </a:prstGeom>
        </p:spPr>
      </p:pic>
      <p:pic>
        <p:nvPicPr>
          <p:cNvPr id="42" name="Grafik 41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16" y="3744803"/>
            <a:ext cx="394240" cy="390444"/>
          </a:xfrm>
          <a:prstGeom prst="rect">
            <a:avLst/>
          </a:prstGeom>
        </p:spPr>
      </p:pic>
      <p:pic>
        <p:nvPicPr>
          <p:cNvPr id="43" name="Grafik 42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49" y="3762597"/>
            <a:ext cx="477229" cy="328294"/>
          </a:xfrm>
          <a:prstGeom prst="rect">
            <a:avLst/>
          </a:prstGeom>
        </p:spPr>
      </p:pic>
      <p:pic>
        <p:nvPicPr>
          <p:cNvPr id="44" name="Grafik 43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16" y="3897203"/>
            <a:ext cx="394240" cy="390444"/>
          </a:xfrm>
          <a:prstGeom prst="rect">
            <a:avLst/>
          </a:prstGeom>
        </p:spPr>
      </p:pic>
      <p:pic>
        <p:nvPicPr>
          <p:cNvPr id="45" name="Grafik 44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49" y="3914997"/>
            <a:ext cx="477229" cy="328294"/>
          </a:xfrm>
          <a:prstGeom prst="rect">
            <a:avLst/>
          </a:prstGeom>
        </p:spPr>
      </p:pic>
      <p:pic>
        <p:nvPicPr>
          <p:cNvPr id="46" name="Grafik 45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16" y="4049603"/>
            <a:ext cx="394240" cy="390444"/>
          </a:xfrm>
          <a:prstGeom prst="rect">
            <a:avLst/>
          </a:prstGeom>
        </p:spPr>
      </p:pic>
      <p:pic>
        <p:nvPicPr>
          <p:cNvPr id="47" name="Grafik 46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49" y="4067397"/>
            <a:ext cx="477229" cy="328294"/>
          </a:xfrm>
          <a:prstGeom prst="rect">
            <a:avLst/>
          </a:prstGeom>
        </p:spPr>
      </p:pic>
      <p:pic>
        <p:nvPicPr>
          <p:cNvPr id="48" name="Grafik 47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16" y="4202003"/>
            <a:ext cx="394240" cy="390444"/>
          </a:xfrm>
          <a:prstGeom prst="rect">
            <a:avLst/>
          </a:prstGeom>
        </p:spPr>
      </p:pic>
      <p:pic>
        <p:nvPicPr>
          <p:cNvPr id="49" name="Grafik 48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49" y="4219797"/>
            <a:ext cx="477229" cy="328294"/>
          </a:xfrm>
          <a:prstGeom prst="rect">
            <a:avLst/>
          </a:prstGeom>
        </p:spPr>
      </p:pic>
      <p:pic>
        <p:nvPicPr>
          <p:cNvPr id="50" name="Grafik 49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16" y="4354403"/>
            <a:ext cx="394240" cy="390444"/>
          </a:xfrm>
          <a:prstGeom prst="rect">
            <a:avLst/>
          </a:prstGeom>
        </p:spPr>
      </p:pic>
      <p:pic>
        <p:nvPicPr>
          <p:cNvPr id="51" name="Grafik 50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49" y="4372197"/>
            <a:ext cx="477229" cy="328294"/>
          </a:xfrm>
          <a:prstGeom prst="rect">
            <a:avLst/>
          </a:prstGeom>
        </p:spPr>
      </p:pic>
      <p:pic>
        <p:nvPicPr>
          <p:cNvPr id="52" name="Grafik 51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16" y="4506803"/>
            <a:ext cx="394240" cy="390444"/>
          </a:xfrm>
          <a:prstGeom prst="rect">
            <a:avLst/>
          </a:prstGeom>
        </p:spPr>
      </p:pic>
      <p:pic>
        <p:nvPicPr>
          <p:cNvPr id="53" name="Grafik 52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9" y="4524597"/>
            <a:ext cx="477229" cy="328294"/>
          </a:xfrm>
          <a:prstGeom prst="rect">
            <a:avLst/>
          </a:prstGeom>
        </p:spPr>
      </p:pic>
      <p:pic>
        <p:nvPicPr>
          <p:cNvPr id="54" name="Grafik 53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16" y="4659203"/>
            <a:ext cx="394240" cy="390444"/>
          </a:xfrm>
          <a:prstGeom prst="rect">
            <a:avLst/>
          </a:prstGeom>
        </p:spPr>
      </p:pic>
      <p:pic>
        <p:nvPicPr>
          <p:cNvPr id="55" name="Grafik 54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9" y="4676997"/>
            <a:ext cx="477229" cy="328294"/>
          </a:xfrm>
          <a:prstGeom prst="rect">
            <a:avLst/>
          </a:prstGeom>
        </p:spPr>
      </p:pic>
      <p:pic>
        <p:nvPicPr>
          <p:cNvPr id="56" name="Grafik 55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36" y="3259725"/>
            <a:ext cx="394240" cy="390444"/>
          </a:xfrm>
          <a:prstGeom prst="rect">
            <a:avLst/>
          </a:prstGeom>
        </p:spPr>
      </p:pic>
      <p:pic>
        <p:nvPicPr>
          <p:cNvPr id="57" name="Grafik 56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69" y="3277519"/>
            <a:ext cx="477229" cy="328294"/>
          </a:xfrm>
          <a:prstGeom prst="rect">
            <a:avLst/>
          </a:prstGeom>
        </p:spPr>
      </p:pic>
      <p:pic>
        <p:nvPicPr>
          <p:cNvPr id="58" name="Grafik 57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36" y="3412125"/>
            <a:ext cx="394240" cy="390444"/>
          </a:xfrm>
          <a:prstGeom prst="rect">
            <a:avLst/>
          </a:prstGeom>
        </p:spPr>
      </p:pic>
      <p:pic>
        <p:nvPicPr>
          <p:cNvPr id="59" name="Grafik 58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69" y="3429919"/>
            <a:ext cx="477229" cy="328294"/>
          </a:xfrm>
          <a:prstGeom prst="rect">
            <a:avLst/>
          </a:prstGeom>
        </p:spPr>
      </p:pic>
      <p:pic>
        <p:nvPicPr>
          <p:cNvPr id="60" name="Grafik 59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36" y="3564525"/>
            <a:ext cx="394240" cy="390444"/>
          </a:xfrm>
          <a:prstGeom prst="rect">
            <a:avLst/>
          </a:prstGeom>
        </p:spPr>
      </p:pic>
      <p:pic>
        <p:nvPicPr>
          <p:cNvPr id="61" name="Grafik 60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69" y="3582319"/>
            <a:ext cx="477229" cy="328294"/>
          </a:xfrm>
          <a:prstGeom prst="rect">
            <a:avLst/>
          </a:prstGeom>
        </p:spPr>
      </p:pic>
      <p:pic>
        <p:nvPicPr>
          <p:cNvPr id="62" name="Grafik 61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36" y="3716925"/>
            <a:ext cx="394240" cy="390444"/>
          </a:xfrm>
          <a:prstGeom prst="rect">
            <a:avLst/>
          </a:prstGeom>
        </p:spPr>
      </p:pic>
      <p:pic>
        <p:nvPicPr>
          <p:cNvPr id="63" name="Grafik 62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69" y="3734719"/>
            <a:ext cx="477229" cy="328294"/>
          </a:xfrm>
          <a:prstGeom prst="rect">
            <a:avLst/>
          </a:prstGeom>
        </p:spPr>
      </p:pic>
      <p:pic>
        <p:nvPicPr>
          <p:cNvPr id="64" name="Grafik 63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36" y="3869325"/>
            <a:ext cx="394240" cy="390444"/>
          </a:xfrm>
          <a:prstGeom prst="rect">
            <a:avLst/>
          </a:prstGeom>
        </p:spPr>
      </p:pic>
      <p:pic>
        <p:nvPicPr>
          <p:cNvPr id="65" name="Grafik 64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69" y="3887119"/>
            <a:ext cx="477229" cy="328294"/>
          </a:xfrm>
          <a:prstGeom prst="rect">
            <a:avLst/>
          </a:prstGeom>
        </p:spPr>
      </p:pic>
      <p:pic>
        <p:nvPicPr>
          <p:cNvPr id="66" name="Grafik 65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36" y="4021725"/>
            <a:ext cx="394240" cy="390444"/>
          </a:xfrm>
          <a:prstGeom prst="rect">
            <a:avLst/>
          </a:prstGeom>
        </p:spPr>
      </p:pic>
      <p:pic>
        <p:nvPicPr>
          <p:cNvPr id="67" name="Grafik 66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69" y="4039519"/>
            <a:ext cx="477229" cy="328294"/>
          </a:xfrm>
          <a:prstGeom prst="rect">
            <a:avLst/>
          </a:prstGeom>
        </p:spPr>
      </p:pic>
      <p:pic>
        <p:nvPicPr>
          <p:cNvPr id="68" name="Grafik 67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36" y="4174125"/>
            <a:ext cx="394240" cy="390444"/>
          </a:xfrm>
          <a:prstGeom prst="rect">
            <a:avLst/>
          </a:prstGeom>
        </p:spPr>
      </p:pic>
      <p:pic>
        <p:nvPicPr>
          <p:cNvPr id="69" name="Grafik 68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69" y="4191919"/>
            <a:ext cx="477229" cy="328294"/>
          </a:xfrm>
          <a:prstGeom prst="rect">
            <a:avLst/>
          </a:prstGeom>
        </p:spPr>
      </p:pic>
      <p:pic>
        <p:nvPicPr>
          <p:cNvPr id="70" name="Grafik 69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36" y="4326525"/>
            <a:ext cx="394240" cy="390444"/>
          </a:xfrm>
          <a:prstGeom prst="rect">
            <a:avLst/>
          </a:prstGeom>
        </p:spPr>
      </p:pic>
      <p:pic>
        <p:nvPicPr>
          <p:cNvPr id="71" name="Grafik 70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669" y="4344319"/>
            <a:ext cx="477229" cy="328294"/>
          </a:xfrm>
          <a:prstGeom prst="rect">
            <a:avLst/>
          </a:prstGeom>
        </p:spPr>
      </p:pic>
      <p:pic>
        <p:nvPicPr>
          <p:cNvPr id="72" name="Grafik 71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36" y="4478925"/>
            <a:ext cx="394240" cy="390444"/>
          </a:xfrm>
          <a:prstGeom prst="rect">
            <a:avLst/>
          </a:prstGeom>
        </p:spPr>
      </p:pic>
      <p:pic>
        <p:nvPicPr>
          <p:cNvPr id="73" name="Grafik 72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69" y="4496719"/>
            <a:ext cx="477229" cy="328294"/>
          </a:xfrm>
          <a:prstGeom prst="rect">
            <a:avLst/>
          </a:prstGeom>
        </p:spPr>
      </p:pic>
      <p:pic>
        <p:nvPicPr>
          <p:cNvPr id="74" name="Grafik 73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36" y="4631325"/>
            <a:ext cx="394240" cy="390444"/>
          </a:xfrm>
          <a:prstGeom prst="rect">
            <a:avLst/>
          </a:prstGeom>
        </p:spPr>
      </p:pic>
      <p:pic>
        <p:nvPicPr>
          <p:cNvPr id="75" name="Grafik 74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69" y="4649119"/>
            <a:ext cx="477229" cy="328294"/>
          </a:xfrm>
          <a:prstGeom prst="rect">
            <a:avLst/>
          </a:prstGeom>
        </p:spPr>
      </p:pic>
      <p:pic>
        <p:nvPicPr>
          <p:cNvPr id="76" name="Grafik 75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36" y="4783725"/>
            <a:ext cx="394240" cy="390444"/>
          </a:xfrm>
          <a:prstGeom prst="rect">
            <a:avLst/>
          </a:prstGeom>
        </p:spPr>
      </p:pic>
      <p:pic>
        <p:nvPicPr>
          <p:cNvPr id="77" name="Grafik 76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69" y="4801519"/>
            <a:ext cx="477229" cy="328294"/>
          </a:xfrm>
          <a:prstGeom prst="rect">
            <a:avLst/>
          </a:prstGeom>
        </p:spPr>
      </p:pic>
      <p:pic>
        <p:nvPicPr>
          <p:cNvPr id="78" name="Grafik 77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36" y="4936125"/>
            <a:ext cx="394240" cy="390444"/>
          </a:xfrm>
          <a:prstGeom prst="rect">
            <a:avLst/>
          </a:prstGeom>
        </p:spPr>
      </p:pic>
      <p:pic>
        <p:nvPicPr>
          <p:cNvPr id="79" name="Grafik 78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69" y="4953919"/>
            <a:ext cx="477229" cy="328294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351162" y="197800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Items </a:t>
            </a:r>
            <a:r>
              <a:rPr lang="de-DE" dirty="0" err="1">
                <a:solidFill>
                  <a:srgbClr val="002060"/>
                </a:solidFill>
              </a:rPr>
              <a:t>already</a:t>
            </a:r>
            <a:r>
              <a:rPr lang="de-DE" dirty="0">
                <a:solidFill>
                  <a:srgbClr val="002060"/>
                </a:solidFill>
              </a:rPr>
              <a:t> in </a:t>
            </a:r>
            <a:r>
              <a:rPr lang="de-DE" dirty="0" err="1">
                <a:solidFill>
                  <a:srgbClr val="002060"/>
                </a:solidFill>
              </a:rPr>
              <a:t>basket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455237" y="19831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Available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items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5" name="Inhaltsplatzhalter 4" descr="Clipart - &lt;strong&gt;Shopping basket&lt;/strong&gt; 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9667" y="3460692"/>
            <a:ext cx="1445963" cy="1260398"/>
          </a:xfrm>
          <a:prstGeom prst="rect">
            <a:avLst/>
          </a:prstGeom>
        </p:spPr>
      </p:pic>
      <p:pic>
        <p:nvPicPr>
          <p:cNvPr id="86" name="Grafik 85" descr="Dvd Música Disco · Gráficos vectoriales gratis e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08" y="3603857"/>
            <a:ext cx="394240" cy="390444"/>
          </a:xfrm>
          <a:prstGeom prst="rect">
            <a:avLst/>
          </a:prstGeom>
        </p:spPr>
      </p:pic>
      <p:pic>
        <p:nvPicPr>
          <p:cNvPr id="87" name="Grafik 86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66" y="3670613"/>
            <a:ext cx="477229" cy="328294"/>
          </a:xfrm>
          <a:prstGeom prst="rect">
            <a:avLst/>
          </a:prstGeom>
        </p:spPr>
      </p:pic>
      <p:pic>
        <p:nvPicPr>
          <p:cNvPr id="88" name="Grafik 87" descr="Clipart - &lt;strong&gt;Book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65" y="3097988"/>
            <a:ext cx="477229" cy="328294"/>
          </a:xfrm>
          <a:prstGeom prst="rect">
            <a:avLst/>
          </a:prstGeom>
        </p:spPr>
      </p:pic>
      <p:sp>
        <p:nvSpPr>
          <p:cNvPr id="89" name="Textfeld 88"/>
          <p:cNvSpPr txBox="1"/>
          <p:nvPr/>
        </p:nvSpPr>
        <p:spPr>
          <a:xfrm>
            <a:off x="6228184" y="19799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Item </a:t>
            </a:r>
            <a:r>
              <a:rPr lang="de-DE" dirty="0" err="1">
                <a:solidFill>
                  <a:srgbClr val="002060"/>
                </a:solidFill>
              </a:rPr>
              <a:t>likely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added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990816" y="19780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+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2" name="Gerade Verbindung mit Pfeil 91"/>
          <p:cNvCxnSpPr/>
          <p:nvPr/>
        </p:nvCxnSpPr>
        <p:spPr>
          <a:xfrm flipV="1">
            <a:off x="5443675" y="2162668"/>
            <a:ext cx="509730" cy="584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5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General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27584" y="2132856"/>
            <a:ext cx="2880320" cy="309634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002060"/>
                </a:solidFill>
              </a:rPr>
              <a:t>Set </a:t>
            </a:r>
            <a:r>
              <a:rPr lang="de-DE" sz="1600" b="1" dirty="0" err="1">
                <a:solidFill>
                  <a:srgbClr val="002060"/>
                </a:solidFill>
              </a:rPr>
              <a:t>of</a:t>
            </a:r>
            <a:r>
              <a:rPr lang="de-DE" sz="1600" b="1" dirty="0">
                <a:solidFill>
                  <a:srgbClr val="002060"/>
                </a:solidFill>
              </a:rPr>
              <a:t> Transactions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item1,item2,item3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</a:t>
            </a:r>
            <a:r>
              <a:rPr lang="en-US" sz="1600" dirty="0">
                <a:solidFill>
                  <a:srgbClr val="002060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…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17" y="2852936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feld 6"/>
          <p:cNvSpPr txBox="1"/>
          <p:nvPr/>
        </p:nvSpPr>
        <p:spPr>
          <a:xfrm>
            <a:off x="3906074" y="3707894"/>
            <a:ext cx="145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Association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Rule</a:t>
            </a:r>
            <a:r>
              <a:rPr lang="de-DE" dirty="0">
                <a:solidFill>
                  <a:srgbClr val="002060"/>
                </a:solidFill>
              </a:rPr>
              <a:t> Mining</a:t>
            </a:r>
            <a:endParaRPr lang="de-DE" sz="1400" dirty="0">
              <a:solidFill>
                <a:srgbClr val="00206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09672" y="2492896"/>
            <a:ext cx="2455415" cy="1578848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rgbClr val="002060"/>
                </a:solidFill>
              </a:rPr>
              <a:t>Association</a:t>
            </a:r>
            <a:r>
              <a:rPr lang="de-DE" sz="1600" b="1" dirty="0">
                <a:solidFill>
                  <a:srgbClr val="002060"/>
                </a:solidFill>
              </a:rPr>
              <a:t> Rules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 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 item3</a:t>
            </a:r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 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>
                <a:solidFill>
                  <a:srgbClr val="002060"/>
                </a:solidFill>
              </a:rPr>
              <a:t> item</a:t>
            </a:r>
            <a:r>
              <a:rPr lang="en-US" sz="1600" dirty="0">
                <a:solidFill>
                  <a:srgbClr val="002060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 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 item4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lang="de-DE" sz="1600" dirty="0">
              <a:solidFill>
                <a:srgbClr val="002060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906074" y="2636912"/>
            <a:ext cx="153002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4581128"/>
            <a:ext cx="1566097" cy="1566097"/>
          </a:xfrm>
          <a:prstGeom prst="rect">
            <a:avLst/>
          </a:prstGeom>
        </p:spPr>
      </p:pic>
      <p:sp>
        <p:nvSpPr>
          <p:cNvPr id="12" name="Rechteckige Legende 11"/>
          <p:cNvSpPr/>
          <p:nvPr/>
        </p:nvSpPr>
        <p:spPr>
          <a:xfrm>
            <a:off x="6162928" y="4837675"/>
            <a:ext cx="2551356" cy="783049"/>
          </a:xfrm>
          <a:prstGeom prst="wedgeRectCallout">
            <a:avLst>
              <a:gd name="adj1" fmla="val -67414"/>
              <a:gd name="adj2" fmla="val -2541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Rules </a:t>
            </a:r>
            <a:r>
              <a:rPr lang="de-DE" sz="1600" dirty="0" err="1">
                <a:solidFill>
                  <a:srgbClr val="002060"/>
                </a:solidFill>
              </a:rPr>
              <a:t>describe</a:t>
            </a:r>
            <a:r>
              <a:rPr lang="de-DE" sz="1600" dirty="0">
                <a:solidFill>
                  <a:srgbClr val="002060"/>
                </a:solidFill>
              </a:rPr>
              <a:t> „</a:t>
            </a:r>
            <a:r>
              <a:rPr lang="de-DE" sz="1600" dirty="0" err="1">
                <a:solidFill>
                  <a:srgbClr val="002060"/>
                </a:solidFill>
              </a:rPr>
              <a:t>interesting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relationships</a:t>
            </a:r>
            <a:r>
              <a:rPr lang="de-DE" sz="1600" dirty="0">
                <a:solidFill>
                  <a:srgbClr val="002060"/>
                </a:solidFill>
              </a:rPr>
              <a:t>“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Formal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Transactions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Rules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also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antecedent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-hand-</a:t>
                </a:r>
                <a:r>
                  <a:rPr lang="de-DE" dirty="0" err="1"/>
                  <a:t>side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is also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consequent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-hand-</a:t>
                </a:r>
                <a:r>
                  <a:rPr lang="de-DE" dirty="0" err="1"/>
                  <a:t>side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1790942" cy="2387923"/>
          </a:xfrm>
          <a:prstGeom prst="rect">
            <a:avLst/>
          </a:prstGeom>
        </p:spPr>
      </p:pic>
      <p:sp>
        <p:nvSpPr>
          <p:cNvPr id="7" name="Wolkenförmige Legende 6"/>
          <p:cNvSpPr/>
          <p:nvPr/>
        </p:nvSpPr>
        <p:spPr>
          <a:xfrm>
            <a:off x="6688687" y="2223814"/>
            <a:ext cx="2372846" cy="1241822"/>
          </a:xfrm>
          <a:prstGeom prst="cloudCallout">
            <a:avLst>
              <a:gd name="adj1" fmla="val -34670"/>
              <a:gd name="adj2" fmla="val 9735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How do </a:t>
            </a:r>
            <a:r>
              <a:rPr lang="de-DE" dirty="0" err="1">
                <a:solidFill>
                  <a:srgbClr val="002060"/>
                </a:solidFill>
              </a:rPr>
              <a:t>you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get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good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rules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40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„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27584" y="2132856"/>
            <a:ext cx="2880320" cy="309634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002060"/>
                </a:solidFill>
              </a:rPr>
              <a:t>Set </a:t>
            </a:r>
            <a:r>
              <a:rPr lang="de-DE" sz="1600" b="1" dirty="0" err="1">
                <a:solidFill>
                  <a:srgbClr val="002060"/>
                </a:solidFill>
              </a:rPr>
              <a:t>of</a:t>
            </a:r>
            <a:r>
              <a:rPr lang="de-DE" sz="1600" b="1" dirty="0">
                <a:solidFill>
                  <a:srgbClr val="002060"/>
                </a:solidFill>
              </a:rPr>
              <a:t> Transactions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item1,item2,item3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</a:t>
            </a:r>
            <a:r>
              <a:rPr lang="en-US" sz="1600" dirty="0">
                <a:solidFill>
                  <a:srgbClr val="002060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item1,item5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item6,item7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item2,item3,item4,item8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item2,item3,item4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item4,item5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6" name="Rechteck 5"/>
          <p:cNvSpPr/>
          <p:nvPr/>
        </p:nvSpPr>
        <p:spPr>
          <a:xfrm>
            <a:off x="1115616" y="2924944"/>
            <a:ext cx="1224136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115616" y="3671508"/>
            <a:ext cx="1728192" cy="2337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727684" y="2691234"/>
            <a:ext cx="1188132" cy="2337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115616" y="3905218"/>
            <a:ext cx="1728192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1112972" y="4193250"/>
            <a:ext cx="1154772" cy="2337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112972" y="4426959"/>
            <a:ext cx="1728192" cy="240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ige Legende 12"/>
          <p:cNvSpPr/>
          <p:nvPr/>
        </p:nvSpPr>
        <p:spPr>
          <a:xfrm>
            <a:off x="4211960" y="1772816"/>
            <a:ext cx="2088232" cy="918418"/>
          </a:xfrm>
          <a:prstGeom prst="wedgeRectCallout">
            <a:avLst>
              <a:gd name="adj1" fmla="val -82510"/>
              <a:gd name="adj2" fmla="val 1030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item2, item3, item4 </a:t>
            </a:r>
            <a:r>
              <a:rPr lang="de-DE" dirty="0" err="1">
                <a:solidFill>
                  <a:srgbClr val="002060"/>
                </a:solidFill>
              </a:rPr>
              <a:t>occur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often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together</a:t>
            </a:r>
            <a:endParaRPr lang="de-DE" dirty="0">
              <a:solidFill>
                <a:srgbClr val="002060"/>
              </a:solidFill>
            </a:endParaRPr>
          </a:p>
        </p:txBody>
      </p:sp>
      <p:pic>
        <p:nvPicPr>
          <p:cNvPr id="14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4106" y="3645200"/>
            <a:ext cx="2242007" cy="2242007"/>
          </a:xfrm>
          <a:prstGeom prst="rect">
            <a:avLst/>
          </a:prstGeom>
        </p:spPr>
      </p:pic>
      <p:sp>
        <p:nvSpPr>
          <p:cNvPr id="15" name="Rechteckige Legende 14"/>
          <p:cNvSpPr/>
          <p:nvPr/>
        </p:nvSpPr>
        <p:spPr>
          <a:xfrm>
            <a:off x="5724128" y="4193250"/>
            <a:ext cx="3168352" cy="566949"/>
          </a:xfrm>
          <a:prstGeom prst="wedgeRectCallout">
            <a:avLst>
              <a:gd name="adj1" fmla="val -67414"/>
              <a:gd name="adj2" fmla="val -2541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Interesting</a:t>
            </a:r>
            <a:r>
              <a:rPr lang="de-DE" dirty="0">
                <a:solidFill>
                  <a:srgbClr val="002060"/>
                </a:solidFill>
              </a:rPr>
              <a:t> == </a:t>
            </a:r>
            <a:r>
              <a:rPr lang="de-DE" dirty="0" err="1">
                <a:solidFill>
                  <a:srgbClr val="002060"/>
                </a:solidFill>
              </a:rPr>
              <a:t>often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together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The Apriori </a:t>
            </a:r>
            <a:r>
              <a:rPr lang="de-DE" b="1" dirty="0" err="1"/>
              <a:t>Algorithm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16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Item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Support</a:t>
                </a:r>
              </a:p>
              <a:p>
                <a:pPr lvl="1"/>
                <a:r>
                  <a:rPr lang="de-DE" dirty="0" err="1"/>
                  <a:t>Percentage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occurances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an </a:t>
                </a:r>
                <a:r>
                  <a:rPr lang="de-DE" dirty="0" err="1"/>
                  <a:t>itemset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𝐼𝑆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de-DE" dirty="0"/>
              </a:p>
              <a:p>
                <a:r>
                  <a:rPr lang="de-DE" dirty="0" err="1"/>
                  <a:t>Frequent</a:t>
                </a:r>
                <a:r>
                  <a:rPr lang="de-DE" dirty="0"/>
                  <a:t> item </a:t>
                </a:r>
                <a:r>
                  <a:rPr lang="de-DE" dirty="0" err="1"/>
                  <a:t>set</a:t>
                </a:r>
                <a:endParaRPr lang="de-DE" dirty="0"/>
              </a:p>
              <a:p>
                <a:pPr lvl="1"/>
                <a:r>
                  <a:rPr lang="de-DE" dirty="0" err="1"/>
                  <a:t>Itemsets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appear</a:t>
                </a:r>
                <a:r>
                  <a:rPr lang="de-DE" dirty="0"/>
                  <a:t> </a:t>
                </a:r>
                <a:r>
                  <a:rPr lang="de-DE" dirty="0" err="1"/>
                  <a:t>together</a:t>
                </a:r>
                <a:r>
                  <a:rPr lang="de-DE" dirty="0"/>
                  <a:t> „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enough</a:t>
                </a:r>
                <a:r>
                  <a:rPr lang="de-DE" dirty="0"/>
                  <a:t>“</a:t>
                </a:r>
              </a:p>
              <a:p>
                <a:pPr lvl="1"/>
                <a:r>
                  <a:rPr lang="de-DE" dirty="0" err="1"/>
                  <a:t>Defined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a </a:t>
                </a:r>
                <a:r>
                  <a:rPr lang="de-DE" dirty="0" err="1"/>
                  <a:t>threshold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frequent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𝑚𝑖𝑛𝑠𝑢𝑝𝑝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Rules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generated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</a:t>
                </a:r>
                <a:r>
                  <a:rPr lang="de-DE" dirty="0" err="1"/>
                  <a:t>itemsets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4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Generating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108721" y="1690689"/>
                <a:ext cx="5567735" cy="4351338"/>
              </a:xfrm>
            </p:spPr>
            <p:txBody>
              <a:bodyPr/>
              <a:lstStyle/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support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≥0.3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dirty="0"/>
              </a:p>
              <a:p>
                <a:r>
                  <a:rPr lang="de-DE" dirty="0" err="1"/>
                  <a:t>Eight</a:t>
                </a:r>
                <a:r>
                  <a:rPr lang="de-DE" dirty="0"/>
                  <a:t> </a:t>
                </a:r>
                <a:r>
                  <a:rPr lang="de-DE" dirty="0" err="1"/>
                  <a:t>possible</a:t>
                </a:r>
                <a:r>
                  <a:rPr lang="de-DE" dirty="0"/>
                  <a:t> </a:t>
                </a:r>
                <a:r>
                  <a:rPr lang="de-DE" dirty="0" err="1"/>
                  <a:t>rules</a:t>
                </a:r>
                <a:r>
                  <a:rPr lang="de-D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⇒{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3,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4} 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2}⇒{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4} 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}⇒{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4} 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}⇒{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3} 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3}⇒{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4} 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4}⇒{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3} 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3,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4}⇒{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2} 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⇒∅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8721" y="1690689"/>
                <a:ext cx="5567735" cy="4351338"/>
              </a:xfrm>
              <a:blipFill>
                <a:blip r:embed="rId2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179512" y="2348880"/>
            <a:ext cx="2880320" cy="3096344"/>
            <a:chOff x="307170" y="1690689"/>
            <a:chExt cx="2880320" cy="3096344"/>
          </a:xfrm>
        </p:grpSpPr>
        <p:sp>
          <p:nvSpPr>
            <p:cNvPr id="9" name="Rechteck 8"/>
            <p:cNvSpPr/>
            <p:nvPr/>
          </p:nvSpPr>
          <p:spPr>
            <a:xfrm>
              <a:off x="307170" y="1690689"/>
              <a:ext cx="2880320" cy="309634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002060"/>
                  </a:solidFill>
                </a:rPr>
                <a:t>Set </a:t>
              </a:r>
              <a:r>
                <a:rPr lang="de-DE" sz="1600" b="1" dirty="0" err="1">
                  <a:solidFill>
                    <a:srgbClr val="002060"/>
                  </a:solidFill>
                </a:rPr>
                <a:t>of</a:t>
              </a:r>
              <a:r>
                <a:rPr lang="de-DE" sz="1600" b="1" dirty="0">
                  <a:solidFill>
                    <a:srgbClr val="002060"/>
                  </a:solidFill>
                </a:rPr>
                <a:t> Transactions</a:t>
              </a:r>
            </a:p>
            <a:p>
              <a:pPr algn="ctr"/>
              <a:endParaRPr lang="de-DE" sz="1600" dirty="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item1,item2,item3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item2,item</a:t>
              </a:r>
              <a:r>
                <a:rPr lang="en-US" sz="1600" dirty="0">
                  <a:solidFill>
                    <a:srgbClr val="002060"/>
                  </a:solidFill>
                </a:rPr>
                <a:t>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item1,item5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item6,item7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item2,item3,item4,item7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item2,item3,item4,item8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item2,item4,item5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item2,item3,item4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item4,item5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002060"/>
                  </a:solidFill>
                </a:rPr>
                <a:t>item6,item7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95202" y="3229341"/>
              <a:ext cx="1728192" cy="23371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595202" y="3463051"/>
              <a:ext cx="1728192" cy="288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592558" y="3984792"/>
              <a:ext cx="1728192" cy="24017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28440" y="1799353"/>
                <a:ext cx="1570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𝑚𝑖𝑛𝑠𝑢𝑝𝑝</m:t>
                      </m:r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0" y="1799353"/>
                <a:ext cx="1570558" cy="276999"/>
              </a:xfrm>
              <a:prstGeom prst="rect">
                <a:avLst/>
              </a:prstGeom>
              <a:blipFill>
                <a:blip r:embed="rId3"/>
                <a:stretch>
                  <a:fillRect l="-4651" r="-310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 descr="75+ Free Stock Images 3D Human Character Best Collection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95" y="4073087"/>
            <a:ext cx="1790942" cy="2387923"/>
          </a:xfrm>
          <a:prstGeom prst="rect">
            <a:avLst/>
          </a:prstGeom>
        </p:spPr>
      </p:pic>
      <p:sp>
        <p:nvSpPr>
          <p:cNvPr id="19" name="Wolkenförmige Legende 18"/>
          <p:cNvSpPr/>
          <p:nvPr/>
        </p:nvSpPr>
        <p:spPr>
          <a:xfrm>
            <a:off x="6804248" y="2794984"/>
            <a:ext cx="2185277" cy="1188764"/>
          </a:xfrm>
          <a:prstGeom prst="cloudCallout">
            <a:avLst>
              <a:gd name="adj1" fmla="val 4985"/>
              <a:gd name="adj2" fmla="val 9298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Are all </a:t>
            </a:r>
            <a:r>
              <a:rPr lang="de-DE" dirty="0" err="1">
                <a:solidFill>
                  <a:srgbClr val="002060"/>
                </a:solidFill>
              </a:rPr>
              <a:t>rules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interesting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846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</Words>
  <Application>Microsoft Office PowerPoint</Application>
  <PresentationFormat>On-screen Show (4:3)</PresentationFormat>
  <Paragraphs>401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Office-Design</vt:lpstr>
      <vt:lpstr> Chapter 05  Association Rule Mining </vt:lpstr>
      <vt:lpstr>Outline</vt:lpstr>
      <vt:lpstr>Example of Association Rules</vt:lpstr>
      <vt:lpstr>The General Problem</vt:lpstr>
      <vt:lpstr>The Formal Problem</vt:lpstr>
      <vt:lpstr>Defining „Interesting Relationships“</vt:lpstr>
      <vt:lpstr>Outline</vt:lpstr>
      <vt:lpstr>Support and Frequent Item Sets</vt:lpstr>
      <vt:lpstr>Example for Generating Rules</vt:lpstr>
      <vt:lpstr>Confidence, Lift, and Leverage</vt:lpstr>
      <vt:lpstr>Confidence for the Example Rules</vt:lpstr>
      <vt:lpstr>Lift for the Example Rules</vt:lpstr>
      <vt:lpstr>Overview of Scores for Example</vt:lpstr>
      <vt:lpstr>Itemsets and Rules = Exponential</vt:lpstr>
      <vt:lpstr>Pruning the Search Space</vt:lpstr>
      <vt:lpstr>Example for Growing Itemsets (k=1)</vt:lpstr>
      <vt:lpstr>Example for Growing Itemsets (k=2)</vt:lpstr>
      <vt:lpstr>Example for Growing Itemsets (k=3)</vt:lpstr>
      <vt:lpstr>Candidates for Rules</vt:lpstr>
      <vt:lpstr>Evaluating Association Rules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2020-10-28T10:11:29Z</dcterms:modified>
</cp:coreProperties>
</file>