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82" r:id="rId5"/>
    <p:sldId id="259" r:id="rId6"/>
    <p:sldId id="260" r:id="rId7"/>
    <p:sldId id="276" r:id="rId8"/>
    <p:sldId id="289" r:id="rId9"/>
    <p:sldId id="261" r:id="rId10"/>
    <p:sldId id="264" r:id="rId11"/>
    <p:sldId id="265" r:id="rId12"/>
    <p:sldId id="274" r:id="rId13"/>
    <p:sldId id="277" r:id="rId14"/>
    <p:sldId id="278" r:id="rId15"/>
    <p:sldId id="290" r:id="rId16"/>
    <p:sldId id="285" r:id="rId17"/>
    <p:sldId id="286" r:id="rId18"/>
    <p:sldId id="287" r:id="rId19"/>
    <p:sldId id="298" r:id="rId20"/>
    <p:sldId id="297" r:id="rId21"/>
    <p:sldId id="296" r:id="rId22"/>
    <p:sldId id="291" r:id="rId23"/>
    <p:sldId id="266" r:id="rId24"/>
    <p:sldId id="268" r:id="rId25"/>
    <p:sldId id="269" r:id="rId26"/>
    <p:sldId id="273" r:id="rId27"/>
    <p:sldId id="292" r:id="rId28"/>
    <p:sldId id="293" r:id="rId29"/>
    <p:sldId id="294" r:id="rId30"/>
    <p:sldId id="295" r:id="rId31"/>
    <p:sldId id="299" r:id="rId32"/>
    <p:sldId id="300" r:id="rId33"/>
    <p:sldId id="270" r:id="rId34"/>
    <p:sldId id="275" r:id="rId35"/>
    <p:sldId id="280" r:id="rId36"/>
    <p:sldId id="281" r:id="rId37"/>
  </p:sldIdLst>
  <p:sldSz cx="9144000" cy="6858000" type="screen4x3"/>
  <p:notesSz cx="6794500" cy="99314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EF"/>
    <a:srgbClr val="FFF6EB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r">
              <a:defRPr sz="11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5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r">
              <a:defRPr sz="11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864"/>
          </a:xfrm>
          <a:prstGeom prst="rect">
            <a:avLst/>
          </a:prstGeom>
        </p:spPr>
        <p:txBody>
          <a:bodyPr vert="horz" lIns="80284" tIns="40142" rIns="80284" bIns="40142" rtlCol="0"/>
          <a:lstStyle>
            <a:lvl1pPr algn="r">
              <a:defRPr sz="11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284" tIns="40142" rIns="80284" bIns="4014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80284" tIns="40142" rIns="80284" bIns="40142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l">
              <a:defRPr sz="11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538"/>
            <a:ext cx="2944283" cy="497863"/>
          </a:xfrm>
          <a:prstGeom prst="rect">
            <a:avLst/>
          </a:prstGeom>
        </p:spPr>
        <p:txBody>
          <a:bodyPr vert="horz" lIns="80284" tIns="40142" rIns="80284" bIns="40142" rtlCol="0" anchor="b"/>
          <a:lstStyle>
            <a:lvl1pPr algn="r">
              <a:defRPr sz="11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7" Type="http://schemas.openxmlformats.org/officeDocument/2006/relationships/image" Target="../media/image38.tmp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mp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06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Clustering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Select initial </a:t>
                </a:r>
                <a:r>
                  <a:rPr lang="de-DE" dirty="0" err="1"/>
                  <a:t>centroids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Randomized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Assign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object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closest</a:t>
                </a:r>
                <a:r>
                  <a:rPr lang="de-DE" dirty="0"/>
                  <a:t> </a:t>
                </a:r>
                <a:r>
                  <a:rPr lang="de-DE" dirty="0" err="1"/>
                  <a:t>centroid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Update </a:t>
                </a:r>
                <a:r>
                  <a:rPr lang="de-DE" dirty="0" err="1"/>
                  <a:t>centroid</a:t>
                </a:r>
                <a:endParaRPr lang="de-DE" dirty="0"/>
              </a:p>
              <a:p>
                <a:pPr lvl="1"/>
                <a:r>
                  <a:rPr lang="de-DE" dirty="0" err="1"/>
                  <a:t>Arithmetic</a:t>
                </a:r>
                <a:r>
                  <a:rPr lang="de-DE" dirty="0"/>
                  <a:t>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assigned</a:t>
                </a:r>
                <a:r>
                  <a:rPr lang="de-DE" dirty="0"/>
                  <a:t> </a:t>
                </a:r>
                <a:r>
                  <a:rPr lang="de-DE" dirty="0" err="1"/>
                  <a:t>objects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Repeat update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assignment</a:t>
                </a:r>
                <a:endParaRPr lang="de-DE" dirty="0"/>
              </a:p>
              <a:p>
                <a:pPr lvl="1"/>
                <a:r>
                  <a:rPr lang="de-DE" dirty="0" err="1"/>
                  <a:t>Until</a:t>
                </a:r>
                <a:r>
                  <a:rPr lang="de-DE" dirty="0"/>
                  <a:t> </a:t>
                </a:r>
                <a:r>
                  <a:rPr lang="de-DE" dirty="0" err="1"/>
                  <a:t>convergence</a:t>
                </a:r>
                <a:r>
                  <a:rPr lang="de-DE" dirty="0"/>
                  <a:t>, </a:t>
                </a:r>
                <a:r>
                  <a:rPr lang="de-DE" dirty="0" err="1"/>
                  <a:t>or</a:t>
                </a:r>
                <a:endParaRPr lang="de-DE" dirty="0"/>
              </a:p>
              <a:p>
                <a:pPr lvl="1"/>
                <a:r>
                  <a:rPr lang="de-DE" dirty="0" err="1"/>
                  <a:t>Until</a:t>
                </a:r>
                <a:r>
                  <a:rPr lang="de-DE" dirty="0"/>
                  <a:t> </a:t>
                </a:r>
                <a:r>
                  <a:rPr lang="de-DE" dirty="0" err="1"/>
                  <a:t>maximum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57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err="1"/>
                  <a:t>Visualization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–</a:t>
                </a:r>
                <a:r>
                  <a:rPr lang="de-DE" dirty="0" err="1"/>
                  <a:t>means Algorithm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5976" y="1833923"/>
            <a:ext cx="2592288" cy="1800200"/>
          </a:xfrm>
          <a:prstGeom prst="rect">
            <a:avLst/>
          </a:prstGeom>
        </p:spPr>
      </p:pic>
      <p:pic>
        <p:nvPicPr>
          <p:cNvPr id="8" name="Inhaltsplatzhalter 4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5780" y="3933057"/>
            <a:ext cx="2592288" cy="18002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Inhaltsplatzhalter 4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9642" y="1835079"/>
            <a:ext cx="2592288" cy="180538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5780" y="1833923"/>
            <a:ext cx="2592288" cy="18002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Inhaltsplatzhalter 4" descr="Bildschirmausschnitt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99642" y="3933056"/>
            <a:ext cx="2592288" cy="180020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3467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Selecting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Intuition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knowledge</a:t>
                </a:r>
                <a:r>
                  <a:rPr lang="de-DE" dirty="0"/>
                  <a:t> </a:t>
                </a:r>
                <a:r>
                  <a:rPr lang="de-DE" dirty="0" err="1"/>
                  <a:t>about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pPr lvl="1"/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looking</a:t>
                </a:r>
                <a:r>
                  <a:rPr lang="de-DE" dirty="0"/>
                  <a:t> at </a:t>
                </a:r>
                <a:r>
                  <a:rPr lang="de-DE" dirty="0" err="1"/>
                  <a:t>plots</a:t>
                </a:r>
                <a:endParaRPr lang="de-DE" dirty="0"/>
              </a:p>
              <a:p>
                <a:pPr lvl="1"/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domain</a:t>
                </a:r>
                <a:r>
                  <a:rPr lang="de-DE" dirty="0"/>
                  <a:t> </a:t>
                </a:r>
                <a:r>
                  <a:rPr lang="de-DE" dirty="0" err="1"/>
                  <a:t>knowledge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goal</a:t>
                </a:r>
                <a:endParaRPr lang="de-DE" dirty="0"/>
              </a:p>
              <a:p>
                <a:pPr lvl="1"/>
                <a:r>
                  <a:rPr lang="de-DE" dirty="0"/>
                  <a:t>Fixed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groups</a:t>
                </a:r>
                <a:r>
                  <a:rPr lang="de-DE" dirty="0"/>
                  <a:t> </a:t>
                </a:r>
                <a:r>
                  <a:rPr lang="de-DE" dirty="0" err="1"/>
                  <a:t>desired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best</a:t>
                </a:r>
                <a:r>
                  <a:rPr lang="de-DE" dirty="0"/>
                  <a:t> fit</a:t>
                </a:r>
              </a:p>
              <a:p>
                <a:pPr lvl="1"/>
                <a:r>
                  <a:rPr lang="de-DE" dirty="0" err="1"/>
                  <a:t>Within-sum-of-squares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𝑊𝑆𝑆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4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Results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=2, …, 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2018945"/>
            <a:ext cx="2670855" cy="1939302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63888" y="2018943"/>
            <a:ext cx="2670855" cy="193930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Inhaltsplatzhalter 4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4126622"/>
            <a:ext cx="2670855" cy="192850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Inhaltsplatzhalter 4" descr="Bildschirmausschnitt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63888" y="4126622"/>
            <a:ext cx="2670854" cy="192850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24" y="2018943"/>
            <a:ext cx="2352440" cy="159695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Rechteckige Legende 10"/>
          <p:cNvSpPr/>
          <p:nvPr/>
        </p:nvSpPr>
        <p:spPr>
          <a:xfrm>
            <a:off x="6839744" y="3881230"/>
            <a:ext cx="2304256" cy="936104"/>
          </a:xfrm>
          <a:prstGeom prst="wedgeRectCallout">
            <a:avLst>
              <a:gd name="adj1" fmla="val 4629"/>
              <a:gd name="adj2" fmla="val -1019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Big </a:t>
            </a:r>
            <a:r>
              <a:rPr lang="de-DE" sz="1400" dirty="0" err="1">
                <a:solidFill>
                  <a:srgbClr val="002060"/>
                </a:solidFill>
              </a:rPr>
              <a:t>changes</a:t>
            </a:r>
            <a:r>
              <a:rPr lang="de-DE" sz="1400" dirty="0">
                <a:solidFill>
                  <a:srgbClr val="002060"/>
                </a:solidFill>
              </a:rPr>
              <a:t> in </a:t>
            </a:r>
            <a:r>
              <a:rPr lang="de-DE" sz="1400" dirty="0" err="1">
                <a:solidFill>
                  <a:srgbClr val="002060"/>
                </a:solidFill>
              </a:rPr>
              <a:t>slope</a:t>
            </a:r>
            <a:r>
              <a:rPr lang="de-DE" sz="1400" dirty="0">
                <a:solidFill>
                  <a:srgbClr val="002060"/>
                </a:solidFill>
              </a:rPr>
              <a:t> (</a:t>
            </a:r>
            <a:r>
              <a:rPr lang="de-DE" sz="1400" dirty="0" err="1">
                <a:solidFill>
                  <a:srgbClr val="002060"/>
                </a:solidFill>
              </a:rPr>
              <a:t>elbows</a:t>
            </a:r>
            <a:r>
              <a:rPr lang="de-DE" sz="1400" dirty="0">
                <a:solidFill>
                  <a:srgbClr val="002060"/>
                </a:solidFill>
              </a:rPr>
              <a:t>) </a:t>
            </a:r>
            <a:r>
              <a:rPr lang="de-DE" sz="1400" dirty="0" err="1">
                <a:solidFill>
                  <a:srgbClr val="002060"/>
                </a:solidFill>
              </a:rPr>
              <a:t>indicate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potentially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good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values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for</a:t>
            </a:r>
            <a:r>
              <a:rPr lang="de-DE" sz="1400" dirty="0">
                <a:solidFill>
                  <a:srgbClr val="002060"/>
                </a:solidFill>
              </a:rPr>
              <a:t> k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5374455" y="1196752"/>
            <a:ext cx="3140895" cy="489437"/>
          </a:xfrm>
          <a:prstGeom prst="wedgeRectCallout">
            <a:avLst>
              <a:gd name="adj1" fmla="val -55969"/>
              <a:gd name="adj2" fmla="val 1104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rgbClr val="002060"/>
                </a:solidFill>
              </a:rPr>
              <a:t>2, 3, </a:t>
            </a:r>
            <a:r>
              <a:rPr lang="de-DE" sz="1400" dirty="0" err="1">
                <a:solidFill>
                  <a:srgbClr val="002060"/>
                </a:solidFill>
              </a:rPr>
              <a:t>and</a:t>
            </a:r>
            <a:r>
              <a:rPr lang="de-DE" sz="1400" dirty="0">
                <a:solidFill>
                  <a:srgbClr val="002060"/>
                </a:solidFill>
              </a:rPr>
              <a:t> 4 all okay</a:t>
            </a:r>
          </a:p>
          <a:p>
            <a:r>
              <a:rPr lang="de-DE" sz="1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de-DE" sz="1400" dirty="0" err="1">
                <a:solidFill>
                  <a:srgbClr val="002060"/>
                </a:solidFill>
              </a:rPr>
              <a:t>use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domain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knowledge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decide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5524415" y="4973585"/>
            <a:ext cx="2630657" cy="457238"/>
          </a:xfrm>
          <a:prstGeom prst="wedgeRectCallout">
            <a:avLst>
              <a:gd name="adj1" fmla="val -60940"/>
              <a:gd name="adj2" fmla="val -149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Splits like </a:t>
            </a:r>
            <a:r>
              <a:rPr lang="de-DE" sz="1400" dirty="0" err="1">
                <a:solidFill>
                  <a:srgbClr val="002060"/>
                </a:solidFill>
              </a:rPr>
              <a:t>these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indicate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too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many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clusters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2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Problems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>
                    <a:sym typeface="Wingdings" panose="05000000000000000000" pitchFamily="2" charset="2"/>
                  </a:rPr>
                  <a:t>Depends</a:t>
                </a:r>
                <a:r>
                  <a:rPr lang="de-DE" dirty="0">
                    <a:sym typeface="Wingdings" panose="05000000000000000000" pitchFamily="2" charset="2"/>
                  </a:rPr>
                  <a:t> on initial </a:t>
                </a:r>
                <a:r>
                  <a:rPr lang="de-DE" dirty="0" err="1">
                    <a:sym typeface="Wingdings" panose="05000000000000000000" pitchFamily="2" charset="2"/>
                  </a:rPr>
                  <a:t>clusters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dirty="0" err="1">
                    <a:sym typeface="Wingdings" panose="05000000000000000000" pitchFamily="2" charset="2"/>
                  </a:rPr>
                  <a:t>Results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may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unstable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>
                    <a:sym typeface="Wingdings" panose="05000000000000000000" pitchFamily="2" charset="2"/>
                  </a:rPr>
                  <a:t>Wrong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lead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results</a:t>
                </a:r>
                <a:endParaRPr lang="de-DE" dirty="0"/>
              </a:p>
              <a:p>
                <a:r>
                  <a:rPr lang="de-DE" dirty="0">
                    <a:sym typeface="Wingdings" panose="05000000000000000000" pitchFamily="2" charset="2"/>
                  </a:rPr>
                  <a:t>All </a:t>
                </a:r>
                <a:r>
                  <a:rPr lang="de-DE" dirty="0" err="1">
                    <a:sym typeface="Wingdings" panose="05000000000000000000" pitchFamily="2" charset="2"/>
                  </a:rPr>
                  <a:t>features</a:t>
                </a:r>
                <a:r>
                  <a:rPr lang="de-DE" dirty="0">
                    <a:sym typeface="Wingdings" panose="05000000000000000000" pitchFamily="2" charset="2"/>
                  </a:rPr>
                  <a:t> must </a:t>
                </a:r>
                <a:r>
                  <a:rPr lang="de-DE" dirty="0" err="1">
                    <a:sym typeface="Wingdings" panose="05000000000000000000" pitchFamily="2" charset="2"/>
                  </a:rPr>
                  <a:t>have</a:t>
                </a:r>
                <a:r>
                  <a:rPr lang="de-DE" dirty="0">
                    <a:sym typeface="Wingdings" panose="05000000000000000000" pitchFamily="2" charset="2"/>
                  </a:rPr>
                  <a:t> a </a:t>
                </a:r>
                <a:r>
                  <a:rPr lang="de-DE" dirty="0" err="1">
                    <a:sym typeface="Wingdings" panose="05000000000000000000" pitchFamily="2" charset="2"/>
                  </a:rPr>
                  <a:t>similar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scale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dirty="0" err="1">
                    <a:sym typeface="Wingdings" panose="05000000000000000000" pitchFamily="2" charset="2"/>
                  </a:rPr>
                  <a:t>Differences</a:t>
                </a:r>
                <a:r>
                  <a:rPr lang="de-DE" dirty="0">
                    <a:sym typeface="Wingdings" panose="05000000000000000000" pitchFamily="2" charset="2"/>
                  </a:rPr>
                  <a:t> in </a:t>
                </a:r>
                <a:r>
                  <a:rPr lang="de-DE" dirty="0" err="1">
                    <a:sym typeface="Wingdings" panose="05000000000000000000" pitchFamily="2" charset="2"/>
                  </a:rPr>
                  <a:t>scale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introduce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artificial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weights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features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Large </a:t>
                </a:r>
                <a:r>
                  <a:rPr lang="de-DE" dirty="0" err="1">
                    <a:sym typeface="Wingdings" panose="05000000000000000000" pitchFamily="2" charset="2"/>
                  </a:rPr>
                  <a:t>scales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dominate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small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scales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 err="1">
                    <a:sym typeface="Wingdings" panose="05000000000000000000" pitchFamily="2" charset="2"/>
                  </a:rPr>
                  <a:t>Only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works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well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“</a:t>
                </a:r>
                <a:r>
                  <a:rPr lang="de-DE" dirty="0" err="1">
                    <a:sym typeface="Wingdings" panose="05000000000000000000" pitchFamily="2" charset="2"/>
                  </a:rPr>
                  <a:t>round</a:t>
                </a:r>
                <a:r>
                  <a:rPr lang="de-DE" dirty="0">
                    <a:sym typeface="Wingdings" panose="05000000000000000000" pitchFamily="2" charset="2"/>
                  </a:rPr>
                  <a:t>“ </a:t>
                </a:r>
                <a:r>
                  <a:rPr lang="de-DE" dirty="0" err="1">
                    <a:sym typeface="Wingdings" panose="05000000000000000000" pitchFamily="2" charset="2"/>
                  </a:rPr>
                  <a:t>clusters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4365104"/>
            <a:ext cx="2381538" cy="164163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3968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Overview</a:t>
                </a:r>
              </a:p>
              <a:p>
                <a:endParaRPr lang="de-DE" dirty="0"/>
              </a:p>
              <a:p>
                <a:r>
                  <a:rPr lang="de-DE" b="1" dirty="0"/>
                  <a:t>Clustering </a:t>
                </a:r>
                <a:r>
                  <a:rPr lang="de-DE" b="1" dirty="0" err="1"/>
                  <a:t>algorithms</a:t>
                </a:r>
                <a:endParaRPr lang="de-DE" b="1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means</a:t>
                </a:r>
                <a:r>
                  <a:rPr lang="de-DE" dirty="0"/>
                  <a:t> Clustering</a:t>
                </a:r>
              </a:p>
              <a:p>
                <a:pPr lvl="1"/>
                <a:r>
                  <a:rPr lang="de-DE" b="1" dirty="0"/>
                  <a:t>EM Clustering</a:t>
                </a:r>
              </a:p>
              <a:p>
                <a:pPr lvl="1"/>
                <a:r>
                  <a:rPr lang="de-DE" dirty="0"/>
                  <a:t>DBSCAN Clustering</a:t>
                </a:r>
              </a:p>
              <a:p>
                <a:pPr lvl="1"/>
                <a:r>
                  <a:rPr lang="de-DE" dirty="0"/>
                  <a:t>Single </a:t>
                </a:r>
                <a:r>
                  <a:rPr lang="de-DE" dirty="0" err="1"/>
                  <a:t>Linkage</a:t>
                </a:r>
                <a:r>
                  <a:rPr lang="de-DE" dirty="0"/>
                  <a:t> Clustering</a:t>
                </a:r>
              </a:p>
              <a:p>
                <a:endParaRPr lang="de-DE" dirty="0"/>
              </a:p>
              <a:p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Clustering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Summary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47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Behind EM Clustering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endParaRPr lang="de-DE" dirty="0"/>
          </a:p>
          <a:p>
            <a:pPr lvl="1"/>
            <a:r>
              <a:rPr lang="de-DE" dirty="0" err="1"/>
              <a:t>Usually</a:t>
            </a:r>
            <a:r>
              <a:rPr lang="de-DE" dirty="0"/>
              <a:t> normal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(“</a:t>
            </a:r>
            <a:r>
              <a:rPr lang="de-DE" dirty="0" err="1">
                <a:sym typeface="Wingdings" panose="05000000000000000000" pitchFamily="2" charset="2"/>
              </a:rPr>
              <a:t>Gaussian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Mixture</a:t>
            </a:r>
            <a:r>
              <a:rPr lang="de-DE" dirty="0">
                <a:sym typeface="Wingdings" panose="05000000000000000000" pitchFamily="2" charset="2"/>
              </a:rPr>
              <a:t> Model“)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Distribution-</a:t>
            </a:r>
            <a:r>
              <a:rPr lang="de-DE" dirty="0" err="1">
                <a:sym typeface="Wingdings" panose="05000000000000000000" pitchFamily="2" charset="2"/>
              </a:rPr>
              <a:t>based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Objects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“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“ </a:t>
            </a:r>
            <a:r>
              <a:rPr lang="de-DE" dirty="0" err="1"/>
              <a:t>cluster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540238"/>
            <a:ext cx="3534268" cy="24810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1189"/>
            <a:ext cx="1043608" cy="1391478"/>
          </a:xfrm>
          <a:prstGeom prst="rect">
            <a:avLst/>
          </a:prstGeom>
        </p:spPr>
      </p:pic>
      <p:sp>
        <p:nvSpPr>
          <p:cNvPr id="8" name="Wolkenförmige Legende 7"/>
          <p:cNvSpPr/>
          <p:nvPr/>
        </p:nvSpPr>
        <p:spPr>
          <a:xfrm>
            <a:off x="6878831" y="769331"/>
            <a:ext cx="2443122" cy="1118929"/>
          </a:xfrm>
          <a:prstGeom prst="cloudCallout">
            <a:avLst>
              <a:gd name="adj1" fmla="val 12807"/>
              <a:gd name="adj2" fmla="val 8741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How</a:t>
            </a:r>
            <a:r>
              <a:rPr lang="de-DE" dirty="0">
                <a:solidFill>
                  <a:srgbClr val="002060"/>
                </a:solidFill>
              </a:rPr>
              <a:t> do </a:t>
            </a:r>
            <a:r>
              <a:rPr lang="de-DE" dirty="0" err="1">
                <a:solidFill>
                  <a:srgbClr val="002060"/>
                </a:solidFill>
              </a:rPr>
              <a:t>you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get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distributions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E0F1C6-9C83-4E4F-891B-7758BE65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645" y="3540238"/>
            <a:ext cx="3605277" cy="24810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3" name="Rechteckige Legende 6">
            <a:extLst>
              <a:ext uri="{FF2B5EF4-FFF2-40B4-BE49-F238E27FC236}">
                <a16:creationId xmlns:a16="http://schemas.microsoft.com/office/drawing/2014/main" id="{B8FB21FC-DBE6-4DF1-B830-DA090228D583}"/>
              </a:ext>
            </a:extLst>
          </p:cNvPr>
          <p:cNvSpPr/>
          <p:nvPr/>
        </p:nvSpPr>
        <p:spPr>
          <a:xfrm>
            <a:off x="7464845" y="4706613"/>
            <a:ext cx="936104" cy="288032"/>
          </a:xfrm>
          <a:prstGeom prst="wedgeRectCallout">
            <a:avLst>
              <a:gd name="adj1" fmla="val -151219"/>
              <a:gd name="adj2" fmla="val -88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Mean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hteckige Legende 6">
            <a:extLst>
              <a:ext uri="{FF2B5EF4-FFF2-40B4-BE49-F238E27FC236}">
                <a16:creationId xmlns:a16="http://schemas.microsoft.com/office/drawing/2014/main" id="{14A2BA95-3E34-4A69-A143-5CC5319F3944}"/>
              </a:ext>
            </a:extLst>
          </p:cNvPr>
          <p:cNvSpPr/>
          <p:nvPr/>
        </p:nvSpPr>
        <p:spPr>
          <a:xfrm>
            <a:off x="7494495" y="5315655"/>
            <a:ext cx="1354854" cy="288032"/>
          </a:xfrm>
          <a:prstGeom prst="wedgeRectCallout">
            <a:avLst>
              <a:gd name="adj1" fmla="val -112995"/>
              <a:gd name="adj2" fmla="val -1822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Covariance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3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07D9-059F-4539-9B09-DBB2114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(Simplified!) EM Algorithm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9DD61-811C-4A40-A473-93D69717D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Task: 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normal distributions that “fit” the data well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start values similar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</a:t>
                </a:r>
              </a:p>
              <a:p>
                <a:r>
                  <a:rPr lang="en-US" b="1" dirty="0"/>
                  <a:t>E</a:t>
                </a:r>
                <a:r>
                  <a:rPr lang="en-US" dirty="0"/>
                  <a:t>xpectation step</a:t>
                </a:r>
              </a:p>
              <a:p>
                <a:pPr lvl="1"/>
                <a:r>
                  <a:rPr lang="en-US" dirty="0"/>
                  <a:t>Calculate weights of objects</a:t>
                </a:r>
              </a:p>
              <a:p>
                <a:pPr lvl="1"/>
                <a:r>
                  <a:rPr lang="en-US" dirty="0"/>
                  <a:t>Weights define the likelihood that an object belongs to a cluster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 for all objects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M</a:t>
                </a:r>
                <a:r>
                  <a:rPr lang="en-US" dirty="0"/>
                  <a:t>aximization step</a:t>
                </a:r>
              </a:p>
              <a:p>
                <a:pPr lvl="1"/>
                <a:r>
                  <a:rPr lang="en-US" dirty="0"/>
                  <a:t>Update mean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de-DE" dirty="0"/>
              </a:p>
              <a:p>
                <a:endParaRPr lang="en-US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9DD61-811C-4A40-A473-93D69717D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2F26C-B54D-4EC3-85FB-8C582D04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59EF89-4E30-48D4-90D1-86A769378D05}"/>
              </a:ext>
            </a:extLst>
          </p:cNvPr>
          <p:cNvGrpSpPr/>
          <p:nvPr/>
        </p:nvGrpSpPr>
        <p:grpSpPr>
          <a:xfrm>
            <a:off x="3923928" y="4869160"/>
            <a:ext cx="4999434" cy="1200329"/>
            <a:chOff x="3923928" y="4277995"/>
            <a:chExt cx="4999434" cy="12003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E8ADA-2D4A-46F9-B354-9DA03188E046}"/>
                </a:ext>
              </a:extLst>
            </p:cNvPr>
            <p:cNvSpPr/>
            <p:nvPr/>
          </p:nvSpPr>
          <p:spPr>
            <a:xfrm>
              <a:off x="3923928" y="4277995"/>
              <a:ext cx="4999434" cy="120032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7" name="Graphic 6" descr="Warning">
              <a:extLst>
                <a:ext uri="{FF2B5EF4-FFF2-40B4-BE49-F238E27FC236}">
                  <a16:creationId xmlns:a16="http://schemas.microsoft.com/office/drawing/2014/main" id="{AF5F6213-7BEF-4A90-8CE2-931B71E35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02355" y="4420959"/>
              <a:ext cx="914400" cy="914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7874F-E901-4D86-AF1C-E87F458BC6D9}"/>
                </a:ext>
              </a:extLst>
            </p:cNvPr>
            <p:cNvSpPr/>
            <p:nvPr/>
          </p:nvSpPr>
          <p:spPr>
            <a:xfrm>
              <a:off x="4916755" y="4277995"/>
              <a:ext cx="400660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WARNING: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This is a correct, but simplified version of the algorithm that ignores the update of the (co)variance.</a:t>
              </a:r>
              <a:endParaRPr lang="en-DE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61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B0A7-633C-4F64-BD1A-A354F082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Visualization of the EM Algorithm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78F30-4860-46BC-BCB4-E933D6D2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C6C327-6763-429A-B21C-93083E6573CC}"/>
              </a:ext>
            </a:extLst>
          </p:cNvPr>
          <p:cNvGrpSpPr/>
          <p:nvPr/>
        </p:nvGrpSpPr>
        <p:grpSpPr>
          <a:xfrm>
            <a:off x="1763688" y="1713526"/>
            <a:ext cx="5257771" cy="3877887"/>
            <a:chOff x="1403648" y="1690689"/>
            <a:chExt cx="5257771" cy="38778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2A92C9-5537-4E78-8A0F-457A0A216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5861"/>
            <a:stretch/>
          </p:blipFill>
          <p:spPr>
            <a:xfrm>
              <a:off x="4139952" y="3717032"/>
              <a:ext cx="2521467" cy="185154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57C7AF-2FE1-4B89-9B20-8AD1FE14F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200" b="50661"/>
            <a:stretch/>
          </p:blipFill>
          <p:spPr>
            <a:xfrm>
              <a:off x="4139952" y="1695187"/>
              <a:ext cx="2521467" cy="185627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8AFA83-AE31-459F-BA8E-9C44B514B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109" b="24691"/>
            <a:stretch/>
          </p:blipFill>
          <p:spPr>
            <a:xfrm>
              <a:off x="1403811" y="3717032"/>
              <a:ext cx="2521467" cy="185154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BCE07E-9745-44D1-B829-68031CD13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5850"/>
            <a:stretch/>
          </p:blipFill>
          <p:spPr>
            <a:xfrm>
              <a:off x="1403648" y="1690689"/>
              <a:ext cx="2521467" cy="1851544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423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Selecting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Same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means</a:t>
                </a:r>
                <a:r>
                  <a:rPr lang="de-DE" dirty="0"/>
                  <a:t>: Intuition, </a:t>
                </a:r>
                <a:r>
                  <a:rPr lang="de-DE" dirty="0" err="1"/>
                  <a:t>knowledge</a:t>
                </a:r>
                <a:r>
                  <a:rPr lang="de-DE" dirty="0"/>
                  <a:t>, </a:t>
                </a:r>
                <a:r>
                  <a:rPr lang="de-DE" dirty="0" err="1"/>
                  <a:t>goal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Bayesian</a:t>
                </a:r>
                <a:r>
                  <a:rPr lang="de-DE" dirty="0"/>
                  <a:t> Information </a:t>
                </a:r>
                <a:r>
                  <a:rPr lang="de-DE" dirty="0" err="1"/>
                  <a:t>Criterion</a:t>
                </a:r>
                <a:r>
                  <a:rPr lang="de-DE" dirty="0"/>
                  <a:t> (BIC)</a:t>
                </a:r>
              </a:p>
              <a:p>
                <a:pPr lvl="1"/>
                <a:r>
                  <a:rPr lang="de-DE" dirty="0" err="1"/>
                  <a:t>Difference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complexity</a:t>
                </a:r>
                <a:r>
                  <a:rPr lang="de-DE" dirty="0"/>
                  <a:t> and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likelihood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clusters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(i.e., </a:t>
                </a:r>
                <a:r>
                  <a:rPr lang="de-DE" dirty="0" err="1"/>
                  <a:t>mean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, </a:t>
                </a:r>
                <a:r>
                  <a:rPr lang="de-DE" dirty="0" err="1"/>
                  <a:t>covariances</a:t>
                </a:r>
                <a:r>
                  <a:rPr lang="de-DE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is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likelihood</a:t>
                </a:r>
                <a:r>
                  <a:rPr lang="de-DE" b="0" dirty="0"/>
                  <a:t> </a:t>
                </a:r>
                <a:r>
                  <a:rPr lang="de-DE" b="0" dirty="0" err="1"/>
                  <a:t>function</a:t>
                </a:r>
                <a:endParaRPr lang="de-DE" b="0" dirty="0"/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The lower the better</a:t>
                </a:r>
              </a:p>
              <a:p>
                <a:pPr lvl="2"/>
                <a:r>
                  <a:rPr lang="en-US" dirty="0"/>
                  <a:t>Decreases with less complex models</a:t>
                </a:r>
              </a:p>
              <a:p>
                <a:pPr lvl="2"/>
                <a:r>
                  <a:rPr lang="en-US" dirty="0"/>
                  <a:t>Decreases with better likelihood</a:t>
                </a:r>
              </a:p>
              <a:p>
                <a:pPr lvl="1"/>
                <a:endParaRPr lang="de-DE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11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Overview</a:t>
                </a:r>
              </a:p>
              <a:p>
                <a:endParaRPr lang="de-DE" dirty="0"/>
              </a:p>
              <a:p>
                <a:r>
                  <a:rPr lang="de-DE" dirty="0"/>
                  <a:t>Clustering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means</a:t>
                </a:r>
                <a:r>
                  <a:rPr lang="de-DE" dirty="0"/>
                  <a:t> Clustering</a:t>
                </a:r>
              </a:p>
              <a:p>
                <a:pPr lvl="1"/>
                <a:r>
                  <a:rPr lang="de-DE" dirty="0"/>
                  <a:t>EM Clustering</a:t>
                </a:r>
              </a:p>
              <a:p>
                <a:pPr lvl="1"/>
                <a:r>
                  <a:rPr lang="de-DE" dirty="0"/>
                  <a:t>DBSCAN Clustering</a:t>
                </a:r>
              </a:p>
              <a:p>
                <a:pPr lvl="1"/>
                <a:r>
                  <a:rPr lang="de-DE" dirty="0"/>
                  <a:t>Single </a:t>
                </a:r>
                <a:r>
                  <a:rPr lang="de-DE" dirty="0" err="1"/>
                  <a:t>Linkage</a:t>
                </a:r>
                <a:r>
                  <a:rPr lang="de-DE" dirty="0"/>
                  <a:t> Clustering</a:t>
                </a:r>
              </a:p>
              <a:p>
                <a:endParaRPr lang="de-DE" dirty="0"/>
              </a:p>
              <a:p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Clustering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Summary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1B1810-4FC7-4D7E-93CD-EDD74C584F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Results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=1, …, </m:t>
                    </m:r>
                  </m:oMath>
                </a14:m>
                <a:r>
                  <a:rPr lang="en-US" dirty="0"/>
                  <a:t>4</a:t>
                </a:r>
                <a:endParaRPr lang="en-D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1B1810-4FC7-4D7E-93CD-EDD74C584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CF0C5-B1CB-49BB-9ABD-FF786B45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64BD2C-37F1-4922-BA32-C1B9A542A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844824"/>
            <a:ext cx="2595634" cy="1868017"/>
          </a:xfrm>
          <a:ln>
            <a:solidFill>
              <a:srgbClr val="00206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E2F020-06C6-412D-AFBB-6B3E79A58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1846027"/>
            <a:ext cx="2574645" cy="184702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A04D1C-FA64-4E48-BC67-788997B42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813044"/>
            <a:ext cx="2595634" cy="184702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DB1B56-081E-4ACA-9A28-0247B1779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8128" y="3813044"/>
            <a:ext cx="2574645" cy="184702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3A50D6-D0C6-4D8C-854B-B2E4569678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657" y="2614383"/>
            <a:ext cx="2882099" cy="184702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7" name="Rechteckige Legende 10">
            <a:extLst>
              <a:ext uri="{FF2B5EF4-FFF2-40B4-BE49-F238E27FC236}">
                <a16:creationId xmlns:a16="http://schemas.microsoft.com/office/drawing/2014/main" id="{59D16E66-E65F-45C4-B57B-8CE038C7BDBD}"/>
              </a:ext>
            </a:extLst>
          </p:cNvPr>
          <p:cNvSpPr/>
          <p:nvPr/>
        </p:nvSpPr>
        <p:spPr>
          <a:xfrm>
            <a:off x="6516216" y="4905643"/>
            <a:ext cx="2304256" cy="936104"/>
          </a:xfrm>
          <a:prstGeom prst="wedgeRectCallout">
            <a:avLst>
              <a:gd name="adj1" fmla="val -15401"/>
              <a:gd name="adj2" fmla="val -101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Minimum = optimal </a:t>
            </a:r>
            <a:r>
              <a:rPr lang="de-DE" sz="1400" dirty="0" err="1">
                <a:solidFill>
                  <a:srgbClr val="002060"/>
                </a:solidFill>
              </a:rPr>
              <a:t>ratio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between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model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complexity</a:t>
            </a:r>
            <a:r>
              <a:rPr lang="de-DE" sz="1400" dirty="0">
                <a:solidFill>
                  <a:srgbClr val="002060"/>
                </a:solidFill>
              </a:rPr>
              <a:t> and </a:t>
            </a:r>
            <a:r>
              <a:rPr lang="de-DE" sz="1400" dirty="0" err="1">
                <a:solidFill>
                  <a:srgbClr val="002060"/>
                </a:solidFill>
              </a:rPr>
              <a:t>goodness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fit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4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of</a:t>
            </a:r>
            <a:r>
              <a:rPr lang="de-DE" dirty="0"/>
              <a:t> EM Clustering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>
                    <a:sym typeface="Wingdings" panose="05000000000000000000" pitchFamily="2" charset="2"/>
                  </a:rPr>
                  <a:t>Depends</a:t>
                </a:r>
                <a:r>
                  <a:rPr lang="de-DE" dirty="0">
                    <a:sym typeface="Wingdings" panose="05000000000000000000" pitchFamily="2" charset="2"/>
                  </a:rPr>
                  <a:t> on initial </a:t>
                </a:r>
                <a:r>
                  <a:rPr lang="de-DE" dirty="0" err="1">
                    <a:sym typeface="Wingdings" panose="05000000000000000000" pitchFamily="2" charset="2"/>
                  </a:rPr>
                  <a:t>clusters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1"/>
                <a:r>
                  <a:rPr lang="de-DE" dirty="0" err="1">
                    <a:sym typeface="Wingdings" panose="05000000000000000000" pitchFamily="2" charset="2"/>
                  </a:rPr>
                  <a:t>Results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may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unstable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dirty="0" err="1">
                    <a:sym typeface="Wingdings" panose="05000000000000000000" pitchFamily="2" charset="2"/>
                  </a:rPr>
                  <a:t>Wrong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lead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bad</a:t>
                </a:r>
                <a:r>
                  <a:rPr lang="de-DE" dirty="0"/>
                  <a:t> </a:t>
                </a:r>
                <a:r>
                  <a:rPr lang="de-DE" dirty="0" err="1"/>
                  <a:t>results</a:t>
                </a:r>
                <a:endParaRPr lang="de-DE" dirty="0"/>
              </a:p>
              <a:p>
                <a:r>
                  <a:rPr lang="de-DE" dirty="0"/>
                  <a:t>May not </a:t>
                </a:r>
                <a:r>
                  <a:rPr lang="de-DE" dirty="0" err="1"/>
                  <a:t>converge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works</a:t>
                </a:r>
                <a:r>
                  <a:rPr lang="de-DE" dirty="0"/>
                  <a:t> </a:t>
                </a:r>
                <a:r>
                  <a:rPr lang="de-DE" dirty="0" err="1"/>
                  <a:t>well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normally</a:t>
                </a:r>
                <a:r>
                  <a:rPr lang="de-DE" dirty="0"/>
                  <a:t> </a:t>
                </a:r>
                <a:r>
                  <a:rPr lang="de-DE" dirty="0" err="1"/>
                  <a:t>distributed</a:t>
                </a:r>
                <a:r>
                  <a:rPr lang="de-DE" dirty="0"/>
                  <a:t> </a:t>
                </a:r>
                <a:r>
                  <a:rPr lang="de-DE" dirty="0" err="1"/>
                  <a:t>clusters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4365104"/>
            <a:ext cx="2381538" cy="164163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4463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Overview</a:t>
                </a:r>
              </a:p>
              <a:p>
                <a:endParaRPr lang="de-DE" dirty="0"/>
              </a:p>
              <a:p>
                <a:r>
                  <a:rPr lang="de-DE" b="1" dirty="0"/>
                  <a:t>Clustering </a:t>
                </a:r>
                <a:r>
                  <a:rPr lang="de-DE" b="1" dirty="0" err="1"/>
                  <a:t>algorithms</a:t>
                </a:r>
                <a:endParaRPr lang="de-DE" b="1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means</a:t>
                </a:r>
                <a:r>
                  <a:rPr lang="de-DE" dirty="0"/>
                  <a:t> Clustering</a:t>
                </a:r>
              </a:p>
              <a:p>
                <a:pPr lvl="1"/>
                <a:r>
                  <a:rPr lang="de-DE" dirty="0"/>
                  <a:t>EM Clustering</a:t>
                </a:r>
              </a:p>
              <a:p>
                <a:pPr lvl="1"/>
                <a:r>
                  <a:rPr lang="de-DE" b="1" dirty="0"/>
                  <a:t>DBSCAN Clustering</a:t>
                </a:r>
              </a:p>
              <a:p>
                <a:pPr lvl="1"/>
                <a:r>
                  <a:rPr lang="de-DE" dirty="0"/>
                  <a:t>Single </a:t>
                </a:r>
                <a:r>
                  <a:rPr lang="de-DE" dirty="0" err="1"/>
                  <a:t>Linkage</a:t>
                </a:r>
                <a:r>
                  <a:rPr lang="de-DE" dirty="0"/>
                  <a:t> Clustering</a:t>
                </a:r>
              </a:p>
              <a:p>
                <a:endParaRPr lang="de-DE" dirty="0"/>
              </a:p>
              <a:p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Clustering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Summary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43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DBSCAN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  <a:p>
            <a:pPr lvl="1"/>
            <a:r>
              <a:rPr lang="de-DE" dirty="0" err="1"/>
              <a:t>Density-based</a:t>
            </a:r>
            <a:r>
              <a:rPr lang="de-DE" dirty="0"/>
              <a:t> </a:t>
            </a:r>
            <a:r>
              <a:rPr lang="de-DE" dirty="0" err="1"/>
              <a:t>clustering</a:t>
            </a:r>
            <a:endParaRPr lang="de-DE" dirty="0"/>
          </a:p>
          <a:p>
            <a:r>
              <a:rPr lang="de-DE" dirty="0"/>
              <a:t>Scan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belong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group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3645024"/>
            <a:ext cx="3524742" cy="245723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0032" y="3642712"/>
            <a:ext cx="3524742" cy="245723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7956376" y="5373216"/>
            <a:ext cx="936104" cy="288032"/>
          </a:xfrm>
          <a:prstGeom prst="wedgeRectCallout">
            <a:avLst>
              <a:gd name="adj1" fmla="val -133981"/>
              <a:gd name="adj2" fmla="val -142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Noise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5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Relatively</a:t>
            </a:r>
            <a:r>
              <a:rPr lang="de-DE" dirty="0"/>
              <a:t>) Simple </a:t>
            </a:r>
            <a:r>
              <a:rPr lang="de-DE" dirty="0" err="1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Two </a:t>
                </a:r>
                <a:r>
                  <a:rPr lang="de-DE" dirty="0" err="1"/>
                  <a:t>parameters</a:t>
                </a:r>
                <a:endParaRPr lang="de-DE" dirty="0"/>
              </a:p>
              <a:p>
                <a:pPr lvl="1"/>
                <a:r>
                  <a:rPr lang="de-DE" dirty="0" err="1"/>
                  <a:t>Neighborhood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de-DE" dirty="0"/>
                  <a:t>Minimal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considered</a:t>
                </a:r>
                <a:r>
                  <a:rPr lang="de-DE" dirty="0"/>
                  <a:t> </a:t>
                </a:r>
                <a:r>
                  <a:rPr lang="de-DE" dirty="0" err="1"/>
                  <a:t>dense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𝑚𝑖𝑛𝑃𝑡𝑠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Determine</a:t>
                </a:r>
                <a:r>
                  <a:rPr lang="de-DE" dirty="0"/>
                  <a:t> all </a:t>
                </a:r>
                <a:r>
                  <a:rPr lang="de-DE" dirty="0" err="1"/>
                  <a:t>objects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dense</a:t>
                </a:r>
                <a:r>
                  <a:rPr lang="de-DE" dirty="0"/>
                  <a:t> </a:t>
                </a:r>
                <a:r>
                  <a:rPr lang="de-DE" dirty="0" err="1"/>
                  <a:t>neighborhoods</a:t>
                </a:r>
                <a:r>
                  <a:rPr lang="de-DE" dirty="0"/>
                  <a:t> (</a:t>
                </a:r>
                <a:r>
                  <a:rPr lang="de-DE" dirty="0" err="1"/>
                  <a:t>core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𝑚𝑖𝑛𝑃𝑡𝑠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Grow</a:t>
                </a:r>
                <a:r>
                  <a:rPr lang="de-DE" dirty="0"/>
                  <a:t> </a:t>
                </a:r>
                <a:r>
                  <a:rPr lang="de-DE" dirty="0" err="1"/>
                  <a:t>clusters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assigning</a:t>
                </a:r>
                <a:r>
                  <a:rPr lang="de-DE" dirty="0"/>
                  <a:t> all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share</a:t>
                </a:r>
                <a:r>
                  <a:rPr lang="de-DE" dirty="0"/>
                  <a:t> a </a:t>
                </a:r>
                <a:r>
                  <a:rPr lang="de-DE" dirty="0" err="1"/>
                  <a:t>neighborhood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cluster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All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neither</a:t>
                </a:r>
                <a:r>
                  <a:rPr lang="de-DE" dirty="0"/>
                  <a:t> </a:t>
                </a:r>
                <a:r>
                  <a:rPr lang="de-DE" dirty="0" err="1"/>
                  <a:t>core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r>
                  <a:rPr lang="de-DE" dirty="0"/>
                  <a:t> </a:t>
                </a:r>
                <a:r>
                  <a:rPr lang="de-DE" dirty="0" err="1"/>
                  <a:t>nor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neighborhood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core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noise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0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DBSCAN </a:t>
            </a:r>
            <a:r>
              <a:rPr lang="de-DE" dirty="0" err="1"/>
              <a:t>Algorithm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855349"/>
            <a:ext cx="2349149" cy="162041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7217" y="1916832"/>
            <a:ext cx="2349149" cy="162041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498" y="1919245"/>
            <a:ext cx="2349149" cy="161800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585" y="3754000"/>
            <a:ext cx="2349149" cy="162041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4234" y="3754000"/>
            <a:ext cx="2349149" cy="162041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54214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of</a:t>
            </a:r>
            <a:r>
              <a:rPr lang="de-DE" dirty="0"/>
              <a:t> DBSCAN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All </a:t>
            </a:r>
            <a:r>
              <a:rPr lang="de-DE" dirty="0" err="1"/>
              <a:t>features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range</a:t>
            </a: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different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densities</a:t>
            </a:r>
            <a:r>
              <a:rPr lang="de-DE" dirty="0"/>
              <a:t>?</a:t>
            </a:r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Main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DBSCAN!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DBSCAN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very</a:t>
            </a:r>
            <a:r>
              <a:rPr lang="de-DE" dirty="0">
                <a:sym typeface="Wingdings" panose="05000000000000000000" pitchFamily="2" charset="2"/>
              </a:rPr>
              <a:t> sensitive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sampling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6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9812" y="2996952"/>
            <a:ext cx="3384376" cy="241091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4428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Overview</a:t>
                </a:r>
              </a:p>
              <a:p>
                <a:endParaRPr lang="de-DE" dirty="0"/>
              </a:p>
              <a:p>
                <a:r>
                  <a:rPr lang="de-DE" b="1" dirty="0"/>
                  <a:t>Clustering </a:t>
                </a:r>
                <a:r>
                  <a:rPr lang="de-DE" b="1" dirty="0" err="1"/>
                  <a:t>algorithms</a:t>
                </a:r>
                <a:endParaRPr lang="de-DE" b="1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means</a:t>
                </a:r>
                <a:r>
                  <a:rPr lang="de-DE" dirty="0"/>
                  <a:t> Clustering</a:t>
                </a:r>
              </a:p>
              <a:p>
                <a:pPr lvl="1"/>
                <a:r>
                  <a:rPr lang="de-DE" dirty="0"/>
                  <a:t>EM Clustering</a:t>
                </a:r>
              </a:p>
              <a:p>
                <a:pPr lvl="1"/>
                <a:r>
                  <a:rPr lang="de-DE" dirty="0"/>
                  <a:t>DBSCAN Clustering</a:t>
                </a:r>
              </a:p>
              <a:p>
                <a:pPr lvl="1"/>
                <a:r>
                  <a:rPr lang="de-DE" b="1" dirty="0"/>
                  <a:t>Single </a:t>
                </a:r>
                <a:r>
                  <a:rPr lang="de-DE" b="1" dirty="0" err="1"/>
                  <a:t>Linkage</a:t>
                </a:r>
                <a:r>
                  <a:rPr lang="de-DE" b="1" dirty="0"/>
                  <a:t> Clustering</a:t>
                </a:r>
              </a:p>
              <a:p>
                <a:endParaRPr lang="de-DE" dirty="0"/>
              </a:p>
              <a:p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Clustering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Summary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2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Clustering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hierarchies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similarity</a:t>
            </a:r>
            <a:endParaRPr lang="de-DE" dirty="0"/>
          </a:p>
          <a:p>
            <a:pPr lvl="1"/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(also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connectivity-based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)</a:t>
            </a:r>
          </a:p>
          <a:p>
            <a:pPr lvl="3"/>
            <a:endParaRPr lang="de-DE" dirty="0"/>
          </a:p>
          <a:p>
            <a:r>
              <a:rPr lang="de-DE" dirty="0"/>
              <a:t>Find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pair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and </a:t>
            </a:r>
            <a:r>
              <a:rPr lang="de-DE" dirty="0" err="1"/>
              <a:t>establish</a:t>
            </a:r>
            <a:r>
              <a:rPr lang="de-DE" dirty="0"/>
              <a:t> link</a:t>
            </a:r>
          </a:p>
          <a:p>
            <a:pPr lvl="1"/>
            <a:r>
              <a:rPr lang="de-DE" dirty="0"/>
              <a:t>“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</a:t>
            </a:r>
            <a:r>
              <a:rPr lang="de-DE" dirty="0"/>
              <a:t> Clustering“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3645024"/>
            <a:ext cx="3524742" cy="245723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E7E9D-1711-45B6-84F6-5CB7C959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41636"/>
            <a:ext cx="3524742" cy="245723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56131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9B56-46A9-45A7-AE5F-5A2CBFC6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Simple</a:t>
            </a:r>
            <a:r>
              <a:rPr lang="en-US" dirty="0"/>
              <a:t> Single Linkage Algorithm (SLINK)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5C61F-5BE7-426C-A13B-59F1CCA0C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object has its own cluster at the beginning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level</a:t>
                </a:r>
                <a:r>
                  <a:rPr lang="en-US" dirty="0"/>
                  <a:t> of all these basic clusters is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Find two closest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𝐶𝑙𝑢𝑠𝑡𝑒𝑟𝑠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dirty="0"/>
              </a:p>
              <a:p>
                <a:endParaRPr lang="en-US" dirty="0"/>
              </a:p>
              <a:p>
                <a:r>
                  <a:rPr lang="en-US" dirty="0"/>
                  <a:t>Merge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into a new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level is the distance between the initial clusters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5C61F-5BE7-426C-A13B-59F1CCA0C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01C48-AB3A-4F4F-9DD4-BBC5D3E2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7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Clustering</a:t>
            </a:r>
            <a:endParaRPr lang="en-US" dirty="0"/>
          </a:p>
        </p:txBody>
      </p:sp>
      <p:pic>
        <p:nvPicPr>
          <p:cNvPr id="5" name="Inhaltsplatzhalter 4" descr="File:&lt;strong&gt;Smiley&lt;/strong&gt; head &lt;strong&gt;happy&lt;/strong&gt;.svg - Wikimedia Common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93" y="2666310"/>
            <a:ext cx="390341" cy="38769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107" y="3132374"/>
            <a:ext cx="390341" cy="387691"/>
          </a:xfrm>
          <a:prstGeom prst="rect">
            <a:avLst/>
          </a:prstGeom>
        </p:spPr>
      </p:pic>
      <p:pic>
        <p:nvPicPr>
          <p:cNvPr id="7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693" y="2576872"/>
            <a:ext cx="390341" cy="387691"/>
          </a:xfrm>
          <a:prstGeom prst="rect">
            <a:avLst/>
          </a:prstGeom>
        </p:spPr>
      </p:pic>
      <p:pic>
        <p:nvPicPr>
          <p:cNvPr id="8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1464" y="2986642"/>
            <a:ext cx="422458" cy="419590"/>
          </a:xfrm>
          <a:prstGeom prst="rect">
            <a:avLst/>
          </a:prstGeom>
        </p:spPr>
      </p:pic>
      <p:pic>
        <p:nvPicPr>
          <p:cNvPr id="9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567" y="3406232"/>
            <a:ext cx="390341" cy="387691"/>
          </a:xfrm>
          <a:prstGeom prst="rect">
            <a:avLst/>
          </a:prstGeom>
        </p:spPr>
      </p:pic>
      <p:pic>
        <p:nvPicPr>
          <p:cNvPr id="10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3553" y="3109343"/>
            <a:ext cx="390341" cy="387691"/>
          </a:xfrm>
          <a:prstGeom prst="rect">
            <a:avLst/>
          </a:prstGeom>
        </p:spPr>
      </p:pic>
      <p:pic>
        <p:nvPicPr>
          <p:cNvPr id="11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413" y="4068796"/>
            <a:ext cx="390341" cy="387691"/>
          </a:xfrm>
          <a:prstGeom prst="rect">
            <a:avLst/>
          </a:prstGeom>
        </p:spPr>
      </p:pic>
      <p:pic>
        <p:nvPicPr>
          <p:cNvPr id="12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6078" y="2436320"/>
            <a:ext cx="390341" cy="387691"/>
          </a:xfrm>
          <a:prstGeom prst="rect">
            <a:avLst/>
          </a:prstGeom>
        </p:spPr>
      </p:pic>
      <p:pic>
        <p:nvPicPr>
          <p:cNvPr id="13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5740" y="3840305"/>
            <a:ext cx="390341" cy="387691"/>
          </a:xfrm>
          <a:prstGeom prst="rect">
            <a:avLst/>
          </a:prstGeom>
        </p:spPr>
      </p:pic>
      <p:pic>
        <p:nvPicPr>
          <p:cNvPr id="14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635" y="4509779"/>
            <a:ext cx="422458" cy="419590"/>
          </a:xfrm>
          <a:prstGeom prst="rect">
            <a:avLst/>
          </a:prstGeom>
        </p:spPr>
      </p:pic>
      <p:pic>
        <p:nvPicPr>
          <p:cNvPr id="15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363" y="5187648"/>
            <a:ext cx="390341" cy="387691"/>
          </a:xfrm>
          <a:prstGeom prst="rect">
            <a:avLst/>
          </a:prstGeom>
        </p:spPr>
      </p:pic>
      <p:pic>
        <p:nvPicPr>
          <p:cNvPr id="16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5696" y="4147399"/>
            <a:ext cx="390341" cy="387691"/>
          </a:xfrm>
          <a:prstGeom prst="rect">
            <a:avLst/>
          </a:prstGeom>
        </p:spPr>
      </p:pic>
      <p:pic>
        <p:nvPicPr>
          <p:cNvPr id="21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820" y="5262801"/>
            <a:ext cx="390341" cy="387691"/>
          </a:xfrm>
          <a:prstGeom prst="rect">
            <a:avLst/>
          </a:prstGeom>
        </p:spPr>
      </p:pic>
      <p:pic>
        <p:nvPicPr>
          <p:cNvPr id="22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9635" y="5239390"/>
            <a:ext cx="390341" cy="387691"/>
          </a:xfrm>
          <a:prstGeom prst="rect">
            <a:avLst/>
          </a:prstGeom>
        </p:spPr>
      </p:pic>
      <p:pic>
        <p:nvPicPr>
          <p:cNvPr id="23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0" y="1912628"/>
            <a:ext cx="390341" cy="387691"/>
          </a:xfrm>
          <a:prstGeom prst="rect">
            <a:avLst/>
          </a:prstGeom>
        </p:spPr>
      </p:pic>
      <p:pic>
        <p:nvPicPr>
          <p:cNvPr id="24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59" y="2369828"/>
            <a:ext cx="390341" cy="387691"/>
          </a:xfrm>
          <a:prstGeom prst="rect">
            <a:avLst/>
          </a:prstGeom>
        </p:spPr>
      </p:pic>
      <p:pic>
        <p:nvPicPr>
          <p:cNvPr id="25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2830" y="1823190"/>
            <a:ext cx="390341" cy="387691"/>
          </a:xfrm>
          <a:prstGeom prst="rect">
            <a:avLst/>
          </a:prstGeom>
        </p:spPr>
      </p:pic>
      <p:pic>
        <p:nvPicPr>
          <p:cNvPr id="26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601" y="2232960"/>
            <a:ext cx="422458" cy="419590"/>
          </a:xfrm>
          <a:prstGeom prst="rect">
            <a:avLst/>
          </a:prstGeom>
        </p:spPr>
      </p:pic>
      <p:pic>
        <p:nvPicPr>
          <p:cNvPr id="27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694" y="3812870"/>
            <a:ext cx="390341" cy="387691"/>
          </a:xfrm>
          <a:prstGeom prst="rect">
            <a:avLst/>
          </a:prstGeom>
        </p:spPr>
      </p:pic>
      <p:pic>
        <p:nvPicPr>
          <p:cNvPr id="28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690" y="2355661"/>
            <a:ext cx="390341" cy="38769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2" y="2936557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0" name="Textfeld 29"/>
          <p:cNvSpPr txBox="1"/>
          <p:nvPr/>
        </p:nvSpPr>
        <p:spPr>
          <a:xfrm>
            <a:off x="3431921" y="3795182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Clustering</a:t>
            </a:r>
            <a:endParaRPr lang="de-DE" dirty="0">
              <a:solidFill>
                <a:srgbClr val="002060"/>
              </a:solidFill>
            </a:endParaRPr>
          </a:p>
        </p:txBody>
      </p:sp>
      <p:pic>
        <p:nvPicPr>
          <p:cNvPr id="31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0536" y="4545925"/>
            <a:ext cx="390341" cy="387691"/>
          </a:xfrm>
          <a:prstGeom prst="rect">
            <a:avLst/>
          </a:prstGeom>
        </p:spPr>
      </p:pic>
      <p:pic>
        <p:nvPicPr>
          <p:cNvPr id="32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536" y="4200561"/>
            <a:ext cx="390341" cy="387691"/>
          </a:xfrm>
          <a:prstGeom prst="rect">
            <a:avLst/>
          </a:prstGeom>
        </p:spPr>
      </p:pic>
      <p:pic>
        <p:nvPicPr>
          <p:cNvPr id="33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6600" y="4554784"/>
            <a:ext cx="390341" cy="387691"/>
          </a:xfrm>
          <a:prstGeom prst="rect">
            <a:avLst/>
          </a:prstGeom>
        </p:spPr>
      </p:pic>
      <p:pic>
        <p:nvPicPr>
          <p:cNvPr id="34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8907" y="4866257"/>
            <a:ext cx="422458" cy="419590"/>
          </a:xfrm>
          <a:prstGeom prst="rect">
            <a:avLst/>
          </a:prstGeom>
        </p:spPr>
      </p:pic>
      <p:pic>
        <p:nvPicPr>
          <p:cNvPr id="35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4384" y="2666310"/>
            <a:ext cx="390341" cy="387691"/>
          </a:xfrm>
          <a:prstGeom prst="rect">
            <a:avLst/>
          </a:prstGeom>
        </p:spPr>
      </p:pic>
      <p:pic>
        <p:nvPicPr>
          <p:cNvPr id="36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9213" y="3123510"/>
            <a:ext cx="390341" cy="387691"/>
          </a:xfrm>
          <a:prstGeom prst="rect">
            <a:avLst/>
          </a:prstGeom>
        </p:spPr>
      </p:pic>
      <p:pic>
        <p:nvPicPr>
          <p:cNvPr id="37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3984" y="2576872"/>
            <a:ext cx="390341" cy="387691"/>
          </a:xfrm>
          <a:prstGeom prst="rect">
            <a:avLst/>
          </a:prstGeom>
        </p:spPr>
      </p:pic>
      <p:pic>
        <p:nvPicPr>
          <p:cNvPr id="38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2755" y="2986642"/>
            <a:ext cx="422458" cy="419590"/>
          </a:xfrm>
          <a:prstGeom prst="rect">
            <a:avLst/>
          </a:prstGeom>
        </p:spPr>
      </p:pic>
      <p:pic>
        <p:nvPicPr>
          <p:cNvPr id="39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6858" y="3406232"/>
            <a:ext cx="390341" cy="387691"/>
          </a:xfrm>
          <a:prstGeom prst="rect">
            <a:avLst/>
          </a:prstGeom>
        </p:spPr>
      </p:pic>
      <p:pic>
        <p:nvPicPr>
          <p:cNvPr id="40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4844" y="3109343"/>
            <a:ext cx="390341" cy="387691"/>
          </a:xfrm>
          <a:prstGeom prst="rect">
            <a:avLst/>
          </a:prstGeom>
        </p:spPr>
      </p:pic>
      <p:pic>
        <p:nvPicPr>
          <p:cNvPr id="49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4521" y="1912628"/>
            <a:ext cx="390341" cy="387691"/>
          </a:xfrm>
          <a:prstGeom prst="rect">
            <a:avLst/>
          </a:prstGeom>
        </p:spPr>
      </p:pic>
      <p:pic>
        <p:nvPicPr>
          <p:cNvPr id="50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560" y="2393130"/>
            <a:ext cx="390341" cy="387691"/>
          </a:xfrm>
          <a:prstGeom prst="rect">
            <a:avLst/>
          </a:prstGeom>
        </p:spPr>
      </p:pic>
      <p:pic>
        <p:nvPicPr>
          <p:cNvPr id="51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4121" y="1823190"/>
            <a:ext cx="390341" cy="387691"/>
          </a:xfrm>
          <a:prstGeom prst="rect">
            <a:avLst/>
          </a:prstGeom>
        </p:spPr>
      </p:pic>
      <p:pic>
        <p:nvPicPr>
          <p:cNvPr id="52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892" y="2232960"/>
            <a:ext cx="422458" cy="419590"/>
          </a:xfrm>
          <a:prstGeom prst="rect">
            <a:avLst/>
          </a:prstGeom>
        </p:spPr>
      </p:pic>
      <p:pic>
        <p:nvPicPr>
          <p:cNvPr id="53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258" y="2873932"/>
            <a:ext cx="390341" cy="387691"/>
          </a:xfrm>
          <a:prstGeom prst="rect">
            <a:avLst/>
          </a:prstGeom>
        </p:spPr>
      </p:pic>
      <p:pic>
        <p:nvPicPr>
          <p:cNvPr id="54" name="Inhaltsplatzhalter 4" descr="File:&lt;strong&gt;Smiley&lt;/strong&gt; head &lt;strong&gt;happy&lt;/strong&gt;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4981" y="2355661"/>
            <a:ext cx="390341" cy="387691"/>
          </a:xfrm>
          <a:prstGeom prst="rect">
            <a:avLst/>
          </a:prstGeom>
        </p:spPr>
      </p:pic>
      <p:sp>
        <p:nvSpPr>
          <p:cNvPr id="59" name="Ellipse 58"/>
          <p:cNvSpPr/>
          <p:nvPr/>
        </p:nvSpPr>
        <p:spPr>
          <a:xfrm>
            <a:off x="5436096" y="1690689"/>
            <a:ext cx="2811760" cy="2314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/>
          <p:cNvSpPr/>
          <p:nvPr/>
        </p:nvSpPr>
        <p:spPr>
          <a:xfrm>
            <a:off x="5206714" y="4226275"/>
            <a:ext cx="2893677" cy="15789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3028950" y="2757519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01" y="3076080"/>
            <a:ext cx="500281" cy="500281"/>
          </a:xfrm>
          <a:prstGeom prst="rect">
            <a:avLst/>
          </a:prstGeom>
        </p:spPr>
      </p:pic>
      <p:pic>
        <p:nvPicPr>
          <p:cNvPr id="63" name="Grafik 62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4" y="3406890"/>
            <a:ext cx="500281" cy="500281"/>
          </a:xfrm>
          <a:prstGeom prst="rect">
            <a:avLst/>
          </a:prstGeom>
        </p:spPr>
      </p:pic>
      <p:pic>
        <p:nvPicPr>
          <p:cNvPr id="64" name="Grafik 63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" y="3460018"/>
            <a:ext cx="500281" cy="500281"/>
          </a:xfrm>
          <a:prstGeom prst="rect">
            <a:avLst/>
          </a:prstGeom>
        </p:spPr>
      </p:pic>
      <p:pic>
        <p:nvPicPr>
          <p:cNvPr id="65" name="Grafik 64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3" y="2773281"/>
            <a:ext cx="500281" cy="500281"/>
          </a:xfrm>
          <a:prstGeom prst="rect">
            <a:avLst/>
          </a:prstGeom>
        </p:spPr>
      </p:pic>
      <p:pic>
        <p:nvPicPr>
          <p:cNvPr id="66" name="Grafik 65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7" y="4641571"/>
            <a:ext cx="500281" cy="500281"/>
          </a:xfrm>
          <a:prstGeom prst="rect">
            <a:avLst/>
          </a:prstGeom>
        </p:spPr>
      </p:pic>
      <p:pic>
        <p:nvPicPr>
          <p:cNvPr id="67" name="Grafik 66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73" y="4015309"/>
            <a:ext cx="500281" cy="500281"/>
          </a:xfrm>
          <a:prstGeom prst="rect">
            <a:avLst/>
          </a:prstGeom>
        </p:spPr>
      </p:pic>
      <p:pic>
        <p:nvPicPr>
          <p:cNvPr id="68" name="Grafik 67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1" y="4882193"/>
            <a:ext cx="500281" cy="500281"/>
          </a:xfrm>
          <a:prstGeom prst="rect">
            <a:avLst/>
          </a:prstGeom>
        </p:spPr>
      </p:pic>
      <p:pic>
        <p:nvPicPr>
          <p:cNvPr id="69" name="Grafik 68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09" y="3743305"/>
            <a:ext cx="500281" cy="500281"/>
          </a:xfrm>
          <a:prstGeom prst="rect">
            <a:avLst/>
          </a:prstGeom>
        </p:spPr>
      </p:pic>
      <p:pic>
        <p:nvPicPr>
          <p:cNvPr id="70" name="Grafik 69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44" y="2173185"/>
            <a:ext cx="500281" cy="500281"/>
          </a:xfrm>
          <a:prstGeom prst="rect">
            <a:avLst/>
          </a:prstGeom>
        </p:spPr>
      </p:pic>
      <p:pic>
        <p:nvPicPr>
          <p:cNvPr id="71" name="Grafik 70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4" y="2765400"/>
            <a:ext cx="500281" cy="500281"/>
          </a:xfrm>
          <a:prstGeom prst="rect">
            <a:avLst/>
          </a:prstGeom>
        </p:spPr>
      </p:pic>
      <p:pic>
        <p:nvPicPr>
          <p:cNvPr id="72" name="Grafik 71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15" y="4191553"/>
            <a:ext cx="500281" cy="500281"/>
          </a:xfrm>
          <a:prstGeom prst="rect">
            <a:avLst/>
          </a:prstGeom>
        </p:spPr>
      </p:pic>
      <p:pic>
        <p:nvPicPr>
          <p:cNvPr id="73" name="Grafik 72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40" y="1987869"/>
            <a:ext cx="500281" cy="500281"/>
          </a:xfrm>
          <a:prstGeom prst="rect">
            <a:avLst/>
          </a:prstGeom>
        </p:spPr>
      </p:pic>
      <p:pic>
        <p:nvPicPr>
          <p:cNvPr id="74" name="Grafik 73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59" y="2165394"/>
            <a:ext cx="500281" cy="500281"/>
          </a:xfrm>
          <a:prstGeom prst="rect">
            <a:avLst/>
          </a:prstGeom>
        </p:spPr>
      </p:pic>
      <p:pic>
        <p:nvPicPr>
          <p:cNvPr id="75" name="Grafik 74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40" y="4001194"/>
            <a:ext cx="500281" cy="500281"/>
          </a:xfrm>
          <a:prstGeom prst="rect">
            <a:avLst/>
          </a:prstGeom>
        </p:spPr>
      </p:pic>
      <p:pic>
        <p:nvPicPr>
          <p:cNvPr id="76" name="Grafik 75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0" y="5180952"/>
            <a:ext cx="500281" cy="500281"/>
          </a:xfrm>
          <a:prstGeom prst="rect">
            <a:avLst/>
          </a:prstGeom>
        </p:spPr>
      </p:pic>
      <p:pic>
        <p:nvPicPr>
          <p:cNvPr id="77" name="Grafik 76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055" y="4457629"/>
            <a:ext cx="500281" cy="500281"/>
          </a:xfrm>
          <a:prstGeom prst="rect">
            <a:avLst/>
          </a:prstGeom>
        </p:spPr>
      </p:pic>
      <p:pic>
        <p:nvPicPr>
          <p:cNvPr id="17" name="Grafik 16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79" y="4879772"/>
            <a:ext cx="337539" cy="337539"/>
          </a:xfrm>
          <a:prstGeom prst="rect">
            <a:avLst/>
          </a:prstGeom>
        </p:spPr>
      </p:pic>
      <p:pic>
        <p:nvPicPr>
          <p:cNvPr id="78" name="Grafik 77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66" y="2673466"/>
            <a:ext cx="337539" cy="337539"/>
          </a:xfrm>
          <a:prstGeom prst="rect">
            <a:avLst/>
          </a:prstGeom>
        </p:spPr>
      </p:pic>
      <p:pic>
        <p:nvPicPr>
          <p:cNvPr id="79" name="Grafik 78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00" y="3207616"/>
            <a:ext cx="337539" cy="337539"/>
          </a:xfrm>
          <a:prstGeom prst="rect">
            <a:avLst/>
          </a:prstGeom>
        </p:spPr>
      </p:pic>
      <p:pic>
        <p:nvPicPr>
          <p:cNvPr id="80" name="Grafik 79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6" y="4221218"/>
            <a:ext cx="337539" cy="337539"/>
          </a:xfrm>
          <a:prstGeom prst="rect">
            <a:avLst/>
          </a:prstGeom>
        </p:spPr>
      </p:pic>
      <p:pic>
        <p:nvPicPr>
          <p:cNvPr id="81" name="Grafik 80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7" y="2452361"/>
            <a:ext cx="337539" cy="337539"/>
          </a:xfrm>
          <a:prstGeom prst="rect">
            <a:avLst/>
          </a:prstGeom>
        </p:spPr>
      </p:pic>
      <p:pic>
        <p:nvPicPr>
          <p:cNvPr id="82" name="Grafik 81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0" y="1891480"/>
            <a:ext cx="337539" cy="337539"/>
          </a:xfrm>
          <a:prstGeom prst="rect">
            <a:avLst/>
          </a:prstGeom>
        </p:spPr>
      </p:pic>
      <p:pic>
        <p:nvPicPr>
          <p:cNvPr id="83" name="Grafik 82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37" y="1958033"/>
            <a:ext cx="337539" cy="337539"/>
          </a:xfrm>
          <a:prstGeom prst="rect">
            <a:avLst/>
          </a:prstGeom>
        </p:spPr>
      </p:pic>
      <p:pic>
        <p:nvPicPr>
          <p:cNvPr id="84" name="Grafik 83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1" y="4862062"/>
            <a:ext cx="337539" cy="337539"/>
          </a:xfrm>
          <a:prstGeom prst="rect">
            <a:avLst/>
          </a:prstGeom>
        </p:spPr>
      </p:pic>
      <p:pic>
        <p:nvPicPr>
          <p:cNvPr id="85" name="Grafik 84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65" y="5012182"/>
            <a:ext cx="337539" cy="337539"/>
          </a:xfrm>
          <a:prstGeom prst="rect">
            <a:avLst/>
          </a:prstGeom>
        </p:spPr>
      </p:pic>
      <p:pic>
        <p:nvPicPr>
          <p:cNvPr id="86" name="Grafik 85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44" y="3513275"/>
            <a:ext cx="337539" cy="337539"/>
          </a:xfrm>
          <a:prstGeom prst="rect">
            <a:avLst/>
          </a:prstGeom>
        </p:spPr>
      </p:pic>
      <p:pic>
        <p:nvPicPr>
          <p:cNvPr id="19" name="Grafik 18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76" y="5010558"/>
            <a:ext cx="370328" cy="357598"/>
          </a:xfrm>
          <a:prstGeom prst="rect">
            <a:avLst/>
          </a:prstGeom>
        </p:spPr>
      </p:pic>
      <p:pic>
        <p:nvPicPr>
          <p:cNvPr id="87" name="Grafik 86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" y="3773520"/>
            <a:ext cx="370328" cy="357598"/>
          </a:xfrm>
          <a:prstGeom prst="rect">
            <a:avLst/>
          </a:prstGeom>
        </p:spPr>
      </p:pic>
      <p:pic>
        <p:nvPicPr>
          <p:cNvPr id="88" name="Grafik 87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53" y="2785764"/>
            <a:ext cx="370328" cy="357598"/>
          </a:xfrm>
          <a:prstGeom prst="rect">
            <a:avLst/>
          </a:prstGeom>
        </p:spPr>
      </p:pic>
      <p:pic>
        <p:nvPicPr>
          <p:cNvPr id="89" name="Grafik 88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3" y="3167013"/>
            <a:ext cx="370328" cy="357598"/>
          </a:xfrm>
          <a:prstGeom prst="rect">
            <a:avLst/>
          </a:prstGeom>
        </p:spPr>
      </p:pic>
      <p:pic>
        <p:nvPicPr>
          <p:cNvPr id="90" name="Grafik 89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89" y="5251545"/>
            <a:ext cx="370328" cy="357598"/>
          </a:xfrm>
          <a:prstGeom prst="rect">
            <a:avLst/>
          </a:prstGeom>
        </p:spPr>
      </p:pic>
      <p:pic>
        <p:nvPicPr>
          <p:cNvPr id="91" name="Grafik 90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05" y="1932899"/>
            <a:ext cx="370328" cy="357598"/>
          </a:xfrm>
          <a:prstGeom prst="rect">
            <a:avLst/>
          </a:prstGeom>
        </p:spPr>
      </p:pic>
      <p:pic>
        <p:nvPicPr>
          <p:cNvPr id="92" name="Grafik 91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09271"/>
            <a:ext cx="370328" cy="357598"/>
          </a:xfrm>
          <a:prstGeom prst="rect">
            <a:avLst/>
          </a:prstGeom>
        </p:spPr>
      </p:pic>
      <p:pic>
        <p:nvPicPr>
          <p:cNvPr id="93" name="Grafik 92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2" y="4311859"/>
            <a:ext cx="370328" cy="357598"/>
          </a:xfrm>
          <a:prstGeom prst="rect">
            <a:avLst/>
          </a:prstGeom>
        </p:spPr>
      </p:pic>
      <p:pic>
        <p:nvPicPr>
          <p:cNvPr id="94" name="Grafik 93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90" y="3419239"/>
            <a:ext cx="370328" cy="357598"/>
          </a:xfrm>
          <a:prstGeom prst="rect">
            <a:avLst/>
          </a:prstGeom>
        </p:spPr>
      </p:pic>
      <p:pic>
        <p:nvPicPr>
          <p:cNvPr id="95" name="Grafik 94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80" y="2773193"/>
            <a:ext cx="370328" cy="357598"/>
          </a:xfrm>
          <a:prstGeom prst="rect">
            <a:avLst/>
          </a:prstGeom>
        </p:spPr>
      </p:pic>
      <p:pic>
        <p:nvPicPr>
          <p:cNvPr id="96" name="Grafik 95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079" y="2009479"/>
            <a:ext cx="370328" cy="357598"/>
          </a:xfrm>
          <a:prstGeom prst="rect">
            <a:avLst/>
          </a:prstGeom>
        </p:spPr>
      </p:pic>
      <p:pic>
        <p:nvPicPr>
          <p:cNvPr id="97" name="Grafik 96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34" y="3302087"/>
            <a:ext cx="370328" cy="357598"/>
          </a:xfrm>
          <a:prstGeom prst="rect">
            <a:avLst/>
          </a:prstGeom>
        </p:spPr>
      </p:pic>
      <p:pic>
        <p:nvPicPr>
          <p:cNvPr id="98" name="Grafik 97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12" y="3495670"/>
            <a:ext cx="370328" cy="357598"/>
          </a:xfrm>
          <a:prstGeom prst="rect">
            <a:avLst/>
          </a:prstGeom>
        </p:spPr>
      </p:pic>
      <p:pic>
        <p:nvPicPr>
          <p:cNvPr id="99" name="Grafik 98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80" y="2442331"/>
            <a:ext cx="370328" cy="357598"/>
          </a:xfrm>
          <a:prstGeom prst="rect">
            <a:avLst/>
          </a:prstGeom>
        </p:spPr>
      </p:pic>
      <p:pic>
        <p:nvPicPr>
          <p:cNvPr id="100" name="Grafik 99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25" y="2295572"/>
            <a:ext cx="370328" cy="357598"/>
          </a:xfrm>
          <a:prstGeom prst="rect">
            <a:avLst/>
          </a:prstGeom>
        </p:spPr>
      </p:pic>
      <p:pic>
        <p:nvPicPr>
          <p:cNvPr id="101" name="Grafik 100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90" y="3443580"/>
            <a:ext cx="370328" cy="357598"/>
          </a:xfrm>
          <a:prstGeom prst="rect">
            <a:avLst/>
          </a:prstGeom>
        </p:spPr>
      </p:pic>
      <p:pic>
        <p:nvPicPr>
          <p:cNvPr id="102" name="Grafik 101" descr="Mustache &lt;strong&gt;Smiley&lt;/strong&gt; &lt;strong&gt;Happy&lt;/strong&gt; · Free vector graphic on Pixaba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97" y="2782449"/>
            <a:ext cx="370328" cy="357598"/>
          </a:xfrm>
          <a:prstGeom prst="rect">
            <a:avLst/>
          </a:prstGeom>
        </p:spPr>
      </p:pic>
      <p:pic>
        <p:nvPicPr>
          <p:cNvPr id="103" name="Grafik 102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926" y="4893154"/>
            <a:ext cx="500281" cy="500281"/>
          </a:xfrm>
          <a:prstGeom prst="rect">
            <a:avLst/>
          </a:prstGeom>
        </p:spPr>
      </p:pic>
      <p:pic>
        <p:nvPicPr>
          <p:cNvPr id="104" name="Grafik 103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858" y="4487258"/>
            <a:ext cx="337539" cy="337539"/>
          </a:xfrm>
          <a:prstGeom prst="rect">
            <a:avLst/>
          </a:prstGeom>
        </p:spPr>
      </p:pic>
      <p:pic>
        <p:nvPicPr>
          <p:cNvPr id="105" name="Grafik 104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16" y="4611921"/>
            <a:ext cx="500281" cy="500281"/>
          </a:xfrm>
          <a:prstGeom prst="rect">
            <a:avLst/>
          </a:prstGeom>
        </p:spPr>
      </p:pic>
      <p:pic>
        <p:nvPicPr>
          <p:cNvPr id="106" name="Grafik 105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49" y="5121322"/>
            <a:ext cx="337539" cy="337539"/>
          </a:xfrm>
          <a:prstGeom prst="rect">
            <a:avLst/>
          </a:prstGeom>
        </p:spPr>
      </p:pic>
      <p:pic>
        <p:nvPicPr>
          <p:cNvPr id="107" name="Grafik 106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47" y="4764707"/>
            <a:ext cx="500281" cy="500281"/>
          </a:xfrm>
          <a:prstGeom prst="rect">
            <a:avLst/>
          </a:prstGeom>
        </p:spPr>
      </p:pic>
      <p:pic>
        <p:nvPicPr>
          <p:cNvPr id="108" name="Grafik 107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25" y="5319313"/>
            <a:ext cx="337539" cy="337539"/>
          </a:xfrm>
          <a:prstGeom prst="rect">
            <a:avLst/>
          </a:prstGeom>
        </p:spPr>
      </p:pic>
      <p:pic>
        <p:nvPicPr>
          <p:cNvPr id="109" name="Grafik 108" descr="File:&lt;strong&gt;Smile&lt;/strong&gt;-&lt;strong&gt;sad&lt;/strong&gt;.svg - Wikimedia Commo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86" y="5078036"/>
            <a:ext cx="500281" cy="500281"/>
          </a:xfrm>
          <a:prstGeom prst="rect">
            <a:avLst/>
          </a:prstGeom>
        </p:spPr>
      </p:pic>
      <p:pic>
        <p:nvPicPr>
          <p:cNvPr id="110" name="Grafik 109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15" y="4657683"/>
            <a:ext cx="337539" cy="337539"/>
          </a:xfrm>
          <a:prstGeom prst="rect">
            <a:avLst/>
          </a:prstGeom>
        </p:spPr>
      </p:pic>
      <p:pic>
        <p:nvPicPr>
          <p:cNvPr id="111" name="Grafik 110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54" y="4973082"/>
            <a:ext cx="337539" cy="337539"/>
          </a:xfrm>
          <a:prstGeom prst="rect">
            <a:avLst/>
          </a:prstGeom>
        </p:spPr>
      </p:pic>
      <p:pic>
        <p:nvPicPr>
          <p:cNvPr id="112" name="Grafik 111" descr="Just another &lt;strong&gt;sad&lt;/strong&gt; &lt;strong&gt;smiley&lt;/strong&gt; ... by mondspeer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371" y="4353549"/>
            <a:ext cx="337539" cy="3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58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2BC3A72-3980-47EC-8F1B-1199DE5E8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6"/>
          <a:stretch/>
        </p:blipFill>
        <p:spPr>
          <a:xfrm>
            <a:off x="683568" y="3058547"/>
            <a:ext cx="3724795" cy="245247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079A-727E-490B-BB26-6BEF9F7B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Dendrograms of Clustering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3172-C188-4C0E-AC19-519FDCDC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Visualizes clustering as a tree</a:t>
            </a:r>
          </a:p>
          <a:p>
            <a:pPr lvl="1"/>
            <a:r>
              <a:rPr lang="en-US" dirty="0"/>
              <a:t>Horizontal line: Merging of two clusters</a:t>
            </a:r>
          </a:p>
          <a:p>
            <a:pPr lvl="1"/>
            <a:r>
              <a:rPr lang="en-US" dirty="0"/>
              <a:t>Vertical line: Increase of the level due to merge</a:t>
            </a:r>
          </a:p>
          <a:p>
            <a:pPr lvl="1"/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C38F98-1F3B-4D49-8388-9B1493945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60"/>
          <a:stretch/>
        </p:blipFill>
        <p:spPr>
          <a:xfrm>
            <a:off x="4845473" y="3058547"/>
            <a:ext cx="3724795" cy="244690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4ECDD-70D8-45AF-8645-830533DE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10" name="Rechteckige Legende 6">
            <a:extLst>
              <a:ext uri="{FF2B5EF4-FFF2-40B4-BE49-F238E27FC236}">
                <a16:creationId xmlns:a16="http://schemas.microsoft.com/office/drawing/2014/main" id="{75F77823-2A8B-41DB-A241-2DE7E4A67A23}"/>
              </a:ext>
            </a:extLst>
          </p:cNvPr>
          <p:cNvSpPr/>
          <p:nvPr/>
        </p:nvSpPr>
        <p:spPr>
          <a:xfrm>
            <a:off x="6633798" y="3356992"/>
            <a:ext cx="2448272" cy="815613"/>
          </a:xfrm>
          <a:prstGeom prst="wedgeRectCallout">
            <a:avLst>
              <a:gd name="adj1" fmla="val 10081"/>
              <a:gd name="adj2" fmla="val 1609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Cutoff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“real“ </a:t>
            </a:r>
            <a:r>
              <a:rPr lang="de-DE" dirty="0" err="1">
                <a:solidFill>
                  <a:srgbClr val="002060"/>
                </a:solidFill>
              </a:rPr>
              <a:t>clusters</a:t>
            </a:r>
            <a:r>
              <a:rPr lang="de-DE" dirty="0">
                <a:solidFill>
                  <a:srgbClr val="002060"/>
                </a:solidFill>
              </a:rPr>
              <a:t>,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must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be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chosen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manually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hteckige Legende 6">
            <a:extLst>
              <a:ext uri="{FF2B5EF4-FFF2-40B4-BE49-F238E27FC236}">
                <a16:creationId xmlns:a16="http://schemas.microsoft.com/office/drawing/2014/main" id="{68FAB6E5-61CD-416B-BA4E-9D85052357ED}"/>
              </a:ext>
            </a:extLst>
          </p:cNvPr>
          <p:cNvSpPr/>
          <p:nvPr/>
        </p:nvSpPr>
        <p:spPr>
          <a:xfrm>
            <a:off x="1115616" y="5840746"/>
            <a:ext cx="2593962" cy="527581"/>
          </a:xfrm>
          <a:prstGeom prst="wedgeRectCallout">
            <a:avLst>
              <a:gd name="adj1" fmla="val -1148"/>
              <a:gd name="adj2" fmla="val -1411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object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leaf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node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hteckige Legende 6">
            <a:extLst>
              <a:ext uri="{FF2B5EF4-FFF2-40B4-BE49-F238E27FC236}">
                <a16:creationId xmlns:a16="http://schemas.microsoft.com/office/drawing/2014/main" id="{EF055B04-D336-4008-BC5D-DD8FA2541F1B}"/>
              </a:ext>
            </a:extLst>
          </p:cNvPr>
          <p:cNvSpPr/>
          <p:nvPr/>
        </p:nvSpPr>
        <p:spPr>
          <a:xfrm>
            <a:off x="5148064" y="5828770"/>
            <a:ext cx="2736304" cy="924257"/>
          </a:xfrm>
          <a:prstGeom prst="wedgeRectCallout">
            <a:avLst>
              <a:gd name="adj1" fmla="val -6776"/>
              <a:gd name="adj2" fmla="val -10538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Nodes </a:t>
            </a:r>
            <a:r>
              <a:rPr lang="de-DE" dirty="0" err="1">
                <a:solidFill>
                  <a:srgbClr val="002060"/>
                </a:solidFill>
              </a:rPr>
              <a:t>that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subsequently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merged</a:t>
            </a:r>
            <a:r>
              <a:rPr lang="de-DE" dirty="0">
                <a:solidFill>
                  <a:srgbClr val="002060"/>
                </a:solidFill>
              </a:rPr>
              <a:t> 15 </a:t>
            </a:r>
            <a:r>
              <a:rPr lang="de-DE" dirty="0" err="1">
                <a:solidFill>
                  <a:srgbClr val="002060"/>
                </a:solidFill>
              </a:rPr>
              <a:t>times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suppressed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59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D665-5A4B-4DE3-B4D9-83268B78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Hierarchical Clustering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F55A-2911-47AA-99C6-E59845A24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scales badly in terms of memory consumption</a:t>
            </a:r>
          </a:p>
          <a:p>
            <a:pPr lvl="1"/>
            <a:r>
              <a:rPr lang="en-US" dirty="0"/>
              <a:t>Standard algorithm requires square matrix of distances between all objects</a:t>
            </a:r>
          </a:p>
          <a:p>
            <a:pPr lvl="1"/>
            <a:endParaRPr lang="en-US" dirty="0"/>
          </a:p>
          <a:p>
            <a:r>
              <a:rPr lang="de-DE" dirty="0"/>
              <a:t>All </a:t>
            </a:r>
            <a:r>
              <a:rPr lang="de-DE" dirty="0" err="1"/>
              <a:t>features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range</a:t>
            </a:r>
            <a:endParaRPr lang="de-DE" dirty="0"/>
          </a:p>
          <a:p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densities</a:t>
            </a:r>
            <a:r>
              <a:rPr lang="de-DE" dirty="0"/>
              <a:t> in different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problematic</a:t>
            </a:r>
            <a:endParaRPr lang="de-DE" dirty="0"/>
          </a:p>
          <a:p>
            <a:pPr lvl="1"/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-off</a:t>
            </a:r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dendrogram</a:t>
            </a:r>
            <a:endParaRPr lang="de-DE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160D5-A745-4C02-955A-ECF87798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64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Overview</a:t>
                </a:r>
              </a:p>
              <a:p>
                <a:endParaRPr lang="de-DE" dirty="0"/>
              </a:p>
              <a:p>
                <a:r>
                  <a:rPr lang="de-DE" dirty="0"/>
                  <a:t>Clustering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means</a:t>
                </a:r>
                <a:r>
                  <a:rPr lang="de-DE" dirty="0"/>
                  <a:t> Clustering</a:t>
                </a:r>
              </a:p>
              <a:p>
                <a:pPr lvl="1"/>
                <a:r>
                  <a:rPr lang="de-DE" dirty="0"/>
                  <a:t>EM Clustering</a:t>
                </a:r>
              </a:p>
              <a:p>
                <a:pPr lvl="1"/>
                <a:r>
                  <a:rPr lang="de-DE" dirty="0"/>
                  <a:t>DBSCAN Clustering</a:t>
                </a:r>
              </a:p>
              <a:p>
                <a:pPr lvl="1"/>
                <a:r>
                  <a:rPr lang="de-DE" dirty="0"/>
                  <a:t>Single </a:t>
                </a:r>
                <a:r>
                  <a:rPr lang="de-DE" dirty="0" err="1"/>
                  <a:t>Linkage</a:t>
                </a:r>
                <a:r>
                  <a:rPr lang="de-DE" dirty="0"/>
                  <a:t> Clustering</a:t>
                </a:r>
              </a:p>
              <a:p>
                <a:endParaRPr lang="de-DE" dirty="0"/>
              </a:p>
              <a:p>
                <a:r>
                  <a:rPr lang="de-DE" b="1" dirty="0" err="1"/>
                  <a:t>Comparison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the</a:t>
                </a:r>
                <a:r>
                  <a:rPr lang="de-DE" b="1" dirty="0"/>
                  <a:t> Clustering </a:t>
                </a:r>
                <a:r>
                  <a:rPr lang="de-DE" b="1" dirty="0" err="1"/>
                  <a:t>Algorithms</a:t>
                </a:r>
                <a:endParaRPr lang="de-DE" b="1" dirty="0"/>
              </a:p>
              <a:p>
                <a:endParaRPr lang="de-DE" dirty="0"/>
              </a:p>
              <a:p>
                <a:r>
                  <a:rPr lang="de-DE" dirty="0"/>
                  <a:t>Summary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1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Clusters</a:t>
            </a:r>
            <a:br>
              <a:rPr lang="de-DE" dirty="0"/>
            </a:b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C6273C-6DBF-4536-A17C-784377E14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75850" r="2507"/>
          <a:stretch/>
        </p:blipFill>
        <p:spPr>
          <a:xfrm>
            <a:off x="6906942" y="1124742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B28CC2-12A2-42CA-AD8D-44E5336F26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50"/>
          <a:stretch/>
        </p:blipFill>
        <p:spPr>
          <a:xfrm>
            <a:off x="6906941" y="4437110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DCC80A-7EF5-48C5-BC48-319A42235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50277" r="2507" b="25574"/>
          <a:stretch/>
        </p:blipFill>
        <p:spPr>
          <a:xfrm>
            <a:off x="2483768" y="1124743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F547D6-70A2-473F-9AEF-E7C27F05E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24955" r="2507" b="50895"/>
          <a:stretch/>
        </p:blipFill>
        <p:spPr>
          <a:xfrm>
            <a:off x="4695355" y="1124743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76D53D-D3A7-40EA-B948-B84588522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r="2507" b="76217"/>
          <a:stretch/>
        </p:blipFill>
        <p:spPr>
          <a:xfrm>
            <a:off x="274128" y="1124743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D210766-857E-4E71-AEE8-F08A3F653E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78" b="25873"/>
          <a:stretch/>
        </p:blipFill>
        <p:spPr>
          <a:xfrm>
            <a:off x="2483767" y="4437111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32FF41-DECD-4EB8-A0F4-57398F666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56" b="51195"/>
          <a:stretch/>
        </p:blipFill>
        <p:spPr>
          <a:xfrm>
            <a:off x="4695355" y="4437110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FC352C2-8101-4D4B-9BFD-481F0236E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516"/>
          <a:stretch/>
        </p:blipFill>
        <p:spPr>
          <a:xfrm>
            <a:off x="274128" y="4437113"/>
            <a:ext cx="2145848" cy="153635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9AEB96C-E1F6-43AB-AA1D-0C0A9CED07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850"/>
          <a:stretch/>
        </p:blipFill>
        <p:spPr>
          <a:xfrm>
            <a:off x="6916631" y="2780927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1261F5-8F85-4F67-981C-223DD7237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30" b="26020"/>
          <a:stretch/>
        </p:blipFill>
        <p:spPr>
          <a:xfrm>
            <a:off x="2483768" y="2780927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9AE8D14-2218-4C84-96C4-E81B433623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07" b="51343"/>
          <a:stretch/>
        </p:blipFill>
        <p:spPr>
          <a:xfrm>
            <a:off x="4695355" y="2780927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B8D531-DD91-4859-B6F8-85B6978C38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785"/>
          <a:stretch/>
        </p:blipFill>
        <p:spPr>
          <a:xfrm>
            <a:off x="274128" y="2780928"/>
            <a:ext cx="2145847" cy="153419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35059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Comparison of Execution Times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F8D096F-74F2-4914-8608-34DA0B34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Single linkage requires too much memory for larger clusters</a:t>
            </a:r>
            <a:endParaRPr lang="en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C9982-D51B-4806-A0CC-5CA416EB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09019"/>
            <a:ext cx="3705742" cy="257210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A7402C-A09E-4F5E-85AB-EE9912F7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88" y="2009018"/>
            <a:ext cx="3715268" cy="257210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6438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Strengths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09011"/>
              </p:ext>
            </p:extLst>
          </p:nvPr>
        </p:nvGraphicFramePr>
        <p:xfrm>
          <a:off x="323528" y="2162800"/>
          <a:ext cx="8333900" cy="1986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7554">
                  <a:extLst>
                    <a:ext uri="{9D8B030D-6E8A-4147-A177-3AD203B41FA5}">
                      <a16:colId xmlns:a16="http://schemas.microsoft.com/office/drawing/2014/main" val="4276848555"/>
                    </a:ext>
                  </a:extLst>
                </a:gridCol>
                <a:gridCol w="1244391">
                  <a:extLst>
                    <a:ext uri="{9D8B030D-6E8A-4147-A177-3AD203B41FA5}">
                      <a16:colId xmlns:a16="http://schemas.microsoft.com/office/drawing/2014/main" val="2949407848"/>
                    </a:ext>
                  </a:extLst>
                </a:gridCol>
                <a:gridCol w="1244391">
                  <a:extLst>
                    <a:ext uri="{9D8B030D-6E8A-4147-A177-3AD203B41FA5}">
                      <a16:colId xmlns:a16="http://schemas.microsoft.com/office/drawing/2014/main" val="4124505485"/>
                    </a:ext>
                  </a:extLst>
                </a:gridCol>
                <a:gridCol w="1244391">
                  <a:extLst>
                    <a:ext uri="{9D8B030D-6E8A-4147-A177-3AD203B41FA5}">
                      <a16:colId xmlns:a16="http://schemas.microsoft.com/office/drawing/2014/main" val="1257481837"/>
                    </a:ext>
                  </a:extLst>
                </a:gridCol>
                <a:gridCol w="1244391">
                  <a:extLst>
                    <a:ext uri="{9D8B030D-6E8A-4147-A177-3AD203B41FA5}">
                      <a16:colId xmlns:a16="http://schemas.microsoft.com/office/drawing/2014/main" val="1598807434"/>
                    </a:ext>
                  </a:extLst>
                </a:gridCol>
                <a:gridCol w="1244391">
                  <a:extLst>
                    <a:ext uri="{9D8B030D-6E8A-4147-A177-3AD203B41FA5}">
                      <a16:colId xmlns:a16="http://schemas.microsoft.com/office/drawing/2014/main" val="3345852385"/>
                    </a:ext>
                  </a:extLst>
                </a:gridCol>
                <a:gridCol w="1244391">
                  <a:extLst>
                    <a:ext uri="{9D8B030D-6E8A-4147-A177-3AD203B41FA5}">
                      <a16:colId xmlns:a16="http://schemas.microsoft.com/office/drawing/2014/main" val="341277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Cluster </a:t>
                      </a:r>
                      <a:r>
                        <a:rPr lang="de-DE" dirty="0" err="1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Explanatory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Concise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representation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Categorical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Missing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Correlated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1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𝑘-means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72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DBSCAN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1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SLINK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630055"/>
                  </a:ext>
                </a:extLst>
              </a:tr>
            </a:tbl>
          </a:graphicData>
        </a:graphic>
      </p:graphicFrame>
      <p:pic>
        <p:nvPicPr>
          <p:cNvPr id="6" name="Inhaltsplatzhalter 3" descr="Kostenlose Illustration: Idee, Antwort, Erleuchtung ...">
            <a:extLst>
              <a:ext uri="{FF2B5EF4-FFF2-40B4-BE49-F238E27FC236}">
                <a16:creationId xmlns:a16="http://schemas.microsoft.com/office/drawing/2014/main" id="{385029FB-38D3-42D3-B15F-53DEE38296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4446820"/>
            <a:ext cx="1800200" cy="18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ige Legende 5">
                <a:extLst>
                  <a:ext uri="{FF2B5EF4-FFF2-40B4-BE49-F238E27FC236}">
                    <a16:creationId xmlns:a16="http://schemas.microsoft.com/office/drawing/2014/main" id="{C121C899-A5C0-4529-B659-ED04D8F709E3}"/>
                  </a:ext>
                </a:extLst>
              </p:cNvPr>
              <p:cNvSpPr/>
              <p:nvPr/>
            </p:nvSpPr>
            <p:spPr>
              <a:xfrm>
                <a:off x="5599658" y="4865746"/>
                <a:ext cx="3109560" cy="681178"/>
              </a:xfrm>
              <a:prstGeom prst="wedgeRectCallout">
                <a:avLst>
                  <a:gd name="adj1" fmla="val -67414"/>
                  <a:gd name="adj2" fmla="val -25413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rgbClr val="002060"/>
                    </a:solidFill>
                  </a:rPr>
                  <a:t>There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are</a:t>
                </a:r>
                <a:r>
                  <a:rPr lang="de-DE" sz="1200" dirty="0">
                    <a:solidFill>
                      <a:srgbClr val="00206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clustering</a:t>
                </a:r>
                <a:r>
                  <a:rPr lang="de-DE" sz="1200" dirty="0">
                    <a:solidFill>
                      <a:srgbClr val="00206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algorithms</a:t>
                </a:r>
                <a:r>
                  <a:rPr lang="de-DE" sz="1200" dirty="0">
                    <a:solidFill>
                      <a:srgbClr val="00206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sz="1200" dirty="0">
                    <a:solidFill>
                      <a:srgbClr val="00206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categorical</a:t>
                </a:r>
                <a:r>
                  <a:rPr lang="de-DE" sz="1200" dirty="0">
                    <a:solidFill>
                      <a:srgbClr val="002060"/>
                    </a:solidFill>
                  </a:rPr>
                  <a:t> 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data</a:t>
                </a:r>
                <a:r>
                  <a:rPr lang="de-DE" sz="1200" dirty="0">
                    <a:solidFill>
                      <a:srgbClr val="002060"/>
                    </a:solidFill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200" dirty="0">
                    <a:solidFill>
                      <a:srgbClr val="002060"/>
                    </a:solidFill>
                  </a:rPr>
                  <a:t>-</a:t>
                </a:r>
                <a:r>
                  <a:rPr lang="de-DE" sz="1200" dirty="0" err="1">
                    <a:solidFill>
                      <a:srgbClr val="002060"/>
                    </a:solidFill>
                  </a:rPr>
                  <a:t>modes</a:t>
                </a:r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echteckige Legende 5">
                <a:extLst>
                  <a:ext uri="{FF2B5EF4-FFF2-40B4-BE49-F238E27FC236}">
                    <a16:creationId xmlns:a16="http://schemas.microsoft.com/office/drawing/2014/main" id="{C121C899-A5C0-4529-B659-ED04D8F70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58" y="4865746"/>
                <a:ext cx="3109560" cy="681178"/>
              </a:xfrm>
              <a:prstGeom prst="wedgeRectCallout">
                <a:avLst>
                  <a:gd name="adj1" fmla="val -67414"/>
                  <a:gd name="adj2" fmla="val -25413"/>
                </a:avLst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031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Clustering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concerned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r>
              <a:rPr lang="de-DE" dirty="0"/>
              <a:t>Works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but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not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Scales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 err="1"/>
              <a:t>Centroid-based</a:t>
            </a:r>
            <a:endParaRPr lang="de-DE" dirty="0"/>
          </a:p>
          <a:p>
            <a:pPr lvl="1"/>
            <a:r>
              <a:rPr lang="de-DE" dirty="0"/>
              <a:t>Distribution-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/>
              <a:t>Density-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Hierarchical</a:t>
            </a:r>
            <a:r>
              <a:rPr lang="de-DE" dirty="0"/>
              <a:t> / </a:t>
            </a:r>
            <a:r>
              <a:rPr lang="de-DE" dirty="0" err="1"/>
              <a:t>connectivity-based</a:t>
            </a:r>
            <a:endParaRPr lang="de-DE" dirty="0"/>
          </a:p>
          <a:p>
            <a:endParaRPr lang="de-DE" dirty="0"/>
          </a:p>
          <a:p>
            <a:r>
              <a:rPr lang="de-DE" dirty="0"/>
              <a:t>Evaluation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intervention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54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General 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2" y="2936557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Ellipse 5"/>
          <p:cNvSpPr/>
          <p:nvPr/>
        </p:nvSpPr>
        <p:spPr>
          <a:xfrm>
            <a:off x="5436096" y="1690689"/>
            <a:ext cx="2811760" cy="23143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5206714" y="4226275"/>
            <a:ext cx="2893677" cy="15789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347864" y="2780928"/>
            <a:ext cx="18002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431921" y="3795182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Clustering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52435" y="1948351"/>
            <a:ext cx="2407398" cy="58978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676244" y="2608036"/>
            <a:ext cx="2383589" cy="58978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2</a:t>
            </a:r>
          </a:p>
        </p:txBody>
      </p:sp>
      <p:sp>
        <p:nvSpPr>
          <p:cNvPr id="14" name="Rechteck 13"/>
          <p:cNvSpPr/>
          <p:nvPr/>
        </p:nvSpPr>
        <p:spPr>
          <a:xfrm>
            <a:off x="675908" y="3270207"/>
            <a:ext cx="2381371" cy="58978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3</a:t>
            </a:r>
          </a:p>
        </p:txBody>
      </p:sp>
      <p:sp>
        <p:nvSpPr>
          <p:cNvPr id="15" name="Rechteck 14"/>
          <p:cNvSpPr/>
          <p:nvPr/>
        </p:nvSpPr>
        <p:spPr>
          <a:xfrm>
            <a:off x="680796" y="3931266"/>
            <a:ext cx="2376484" cy="58978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4</a:t>
            </a:r>
          </a:p>
        </p:txBody>
      </p:sp>
      <p:sp>
        <p:nvSpPr>
          <p:cNvPr id="16" name="Rechteck 15"/>
          <p:cNvSpPr/>
          <p:nvPr/>
        </p:nvSpPr>
        <p:spPr>
          <a:xfrm>
            <a:off x="715244" y="5287486"/>
            <a:ext cx="2342036" cy="589786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n</a:t>
            </a:r>
          </a:p>
        </p:txBody>
      </p:sp>
      <p:sp>
        <p:nvSpPr>
          <p:cNvPr id="20" name="Textfeld 19"/>
          <p:cNvSpPr txBox="1"/>
          <p:nvPr/>
        </p:nvSpPr>
        <p:spPr>
          <a:xfrm rot="5400000">
            <a:off x="1765138" y="4546893"/>
            <a:ext cx="49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2060"/>
                </a:solidFill>
              </a:rPr>
              <a:t>…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840458" y="2132856"/>
            <a:ext cx="1395838" cy="459702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1</a:t>
            </a:r>
          </a:p>
        </p:txBody>
      </p:sp>
      <p:sp>
        <p:nvSpPr>
          <p:cNvPr id="23" name="Rechteck 22"/>
          <p:cNvSpPr/>
          <p:nvPr/>
        </p:nvSpPr>
        <p:spPr>
          <a:xfrm>
            <a:off x="5580112" y="4536807"/>
            <a:ext cx="1382074" cy="402761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2</a:t>
            </a:r>
          </a:p>
        </p:txBody>
      </p:sp>
      <p:sp>
        <p:nvSpPr>
          <p:cNvPr id="24" name="Rechteck 23"/>
          <p:cNvSpPr/>
          <p:nvPr/>
        </p:nvSpPr>
        <p:spPr>
          <a:xfrm>
            <a:off x="5680513" y="2736567"/>
            <a:ext cx="1551835" cy="34893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3</a:t>
            </a:r>
          </a:p>
        </p:txBody>
      </p:sp>
      <p:sp>
        <p:nvSpPr>
          <p:cNvPr id="25" name="Rechteck 24"/>
          <p:cNvSpPr/>
          <p:nvPr/>
        </p:nvSpPr>
        <p:spPr>
          <a:xfrm>
            <a:off x="6020911" y="3221514"/>
            <a:ext cx="1447201" cy="427635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4</a:t>
            </a:r>
          </a:p>
        </p:txBody>
      </p:sp>
      <p:sp>
        <p:nvSpPr>
          <p:cNvPr id="26" name="Rechteck 25"/>
          <p:cNvSpPr/>
          <p:nvPr/>
        </p:nvSpPr>
        <p:spPr>
          <a:xfrm>
            <a:off x="6237642" y="5119764"/>
            <a:ext cx="1449088" cy="406017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78753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Formal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Object </a:t>
                </a:r>
                <a:r>
                  <a:rPr lang="de-DE" dirty="0" err="1"/>
                  <a:t>space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Often</a:t>
                </a:r>
                <a:r>
                  <a:rPr lang="de-DE" dirty="0"/>
                  <a:t> infinite</a:t>
                </a:r>
              </a:p>
              <a:p>
                <a:endParaRPr lang="de-DE" dirty="0"/>
              </a:p>
              <a:p>
                <a:r>
                  <a:rPr lang="de-DE" dirty="0" err="1"/>
                  <a:t>Representations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objects</a:t>
                </a:r>
                <a:r>
                  <a:rPr lang="de-DE" dirty="0"/>
                  <a:t> in a (</a:t>
                </a:r>
                <a:r>
                  <a:rPr lang="de-DE" dirty="0" err="1"/>
                  <a:t>numeric</a:t>
                </a:r>
                <a:r>
                  <a:rPr lang="de-DE" dirty="0"/>
                  <a:t>) </a:t>
                </a:r>
                <a:r>
                  <a:rPr lang="de-DE" dirty="0" err="1"/>
                  <a:t>feature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342900" lvl="1" indent="0">
                  <a:buNone/>
                </a:pPr>
                <a:endParaRPr lang="de-DE" dirty="0"/>
              </a:p>
              <a:p>
                <a:r>
                  <a:rPr lang="de-DE" dirty="0"/>
                  <a:t>Clustering</a:t>
                </a:r>
              </a:p>
              <a:p>
                <a:pPr lvl="1"/>
                <a:r>
                  <a:rPr lang="de-DE" dirty="0" err="1"/>
                  <a:t>Grouping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objects</a:t>
                </a:r>
                <a:endParaRPr lang="de-DE" dirty="0"/>
              </a:p>
              <a:p>
                <a:pPr lvl="1"/>
                <a:r>
                  <a:rPr lang="de-DE" dirty="0"/>
                  <a:t>Objects in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group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should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similar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122875"/>
            <a:ext cx="1790942" cy="2387923"/>
          </a:xfrm>
          <a:prstGeom prst="rect">
            <a:avLst/>
          </a:prstGeom>
        </p:spPr>
      </p:pic>
      <p:sp>
        <p:nvSpPr>
          <p:cNvPr id="6" name="Wolkenförmige Legende 5"/>
          <p:cNvSpPr/>
          <p:nvPr/>
        </p:nvSpPr>
        <p:spPr>
          <a:xfrm>
            <a:off x="6301463" y="1916832"/>
            <a:ext cx="2833349" cy="1116756"/>
          </a:xfrm>
          <a:prstGeom prst="cloudCallout">
            <a:avLst>
              <a:gd name="adj1" fmla="val 17773"/>
              <a:gd name="adj2" fmla="val 9803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How do </a:t>
            </a:r>
            <a:r>
              <a:rPr lang="de-DE" dirty="0" err="1">
                <a:solidFill>
                  <a:srgbClr val="002060"/>
                </a:solidFill>
              </a:rPr>
              <a:t>you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measure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similarity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78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strike="sngStrike" dirty="0" err="1"/>
              <a:t>Similarity</a:t>
            </a:r>
            <a:r>
              <a:rPr lang="de-DE" dirty="0"/>
              <a:t> </a:t>
            </a:r>
            <a:r>
              <a:rPr lang="de-DE" dirty="0" err="1"/>
              <a:t>Distances</a:t>
            </a:r>
            <a:endParaRPr lang="en-US" strike="sngStrik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610359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/>
                  <a:t>Small </a:t>
                </a:r>
                <a:r>
                  <a:rPr lang="de-DE" dirty="0" err="1"/>
                  <a:t>distance</a:t>
                </a:r>
                <a:r>
                  <a:rPr lang="de-DE" dirty="0"/>
                  <a:t> = </a:t>
                </a:r>
                <a:r>
                  <a:rPr lang="de-DE" dirty="0" err="1"/>
                  <a:t>similar</a:t>
                </a:r>
                <a:endParaRPr lang="de-DE" dirty="0"/>
              </a:p>
              <a:p>
                <a:r>
                  <a:rPr lang="de-DE" dirty="0" err="1"/>
                  <a:t>Euclidean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Eucledian</a:t>
                </a:r>
                <a:r>
                  <a:rPr lang="de-DE" dirty="0"/>
                  <a:t>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dirty="0"/>
              </a:p>
              <a:p>
                <a:r>
                  <a:rPr lang="de-DE" dirty="0"/>
                  <a:t>Manhattan </a:t>
                </a:r>
                <a:r>
                  <a:rPr lang="de-DE" dirty="0" err="1"/>
                  <a:t>Distance</a:t>
                </a:r>
                <a:endParaRPr lang="de-DE" dirty="0"/>
              </a:p>
              <a:p>
                <a:pPr lvl="1"/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Manhattan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  <a:p>
                <a:r>
                  <a:rPr lang="de-DE" dirty="0" err="1"/>
                  <a:t>Chebyshev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endParaRPr lang="de-DE" dirty="0"/>
              </a:p>
              <a:p>
                <a:pPr lvl="1"/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maximum</a:t>
                </a:r>
                <a:r>
                  <a:rPr lang="de-DE" dirty="0"/>
                  <a:t>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6103590" cy="4351338"/>
              </a:xfrm>
              <a:blipFill>
                <a:blip r:embed="rId2"/>
                <a:stretch>
                  <a:fillRect l="-999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797152"/>
            <a:ext cx="990675" cy="99144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2" y="3665740"/>
            <a:ext cx="990675" cy="99144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2" y="2465228"/>
            <a:ext cx="990675" cy="99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Clustering </a:t>
            </a:r>
            <a:r>
              <a:rPr lang="de-DE" dirty="0" err="1"/>
              <a:t>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No </a:t>
                </a:r>
                <a:r>
                  <a:rPr lang="de-DE" dirty="0" err="1"/>
                  <a:t>general</a:t>
                </a:r>
                <a:r>
                  <a:rPr lang="de-DE" dirty="0"/>
                  <a:t> </a:t>
                </a:r>
                <a:r>
                  <a:rPr lang="de-DE" dirty="0" err="1"/>
                  <a:t>metrics</a:t>
                </a:r>
                <a:r>
                  <a:rPr lang="de-DE" dirty="0"/>
                  <a:t>,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pPr lvl="1"/>
                <a:r>
                  <a:rPr lang="de-DE" dirty="0"/>
                  <a:t>Low </a:t>
                </a:r>
                <a:r>
                  <a:rPr lang="de-DE" dirty="0" err="1"/>
                  <a:t>variance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Means</a:t>
                </a:r>
                <a:endParaRPr lang="de-DE" dirty="0"/>
              </a:p>
              <a:p>
                <a:pPr lvl="1"/>
                <a:r>
                  <a:rPr lang="de-DE" dirty="0"/>
                  <a:t>High </a:t>
                </a:r>
                <a:r>
                  <a:rPr lang="de-DE" dirty="0" err="1"/>
                  <a:t>density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DBSCAN</a:t>
                </a:r>
              </a:p>
              <a:p>
                <a:pPr lvl="1"/>
                <a:r>
                  <a:rPr lang="de-DE" dirty="0" err="1"/>
                  <a:t>Good</a:t>
                </a:r>
                <a:r>
                  <a:rPr lang="de-DE" dirty="0"/>
                  <a:t> fit in </a:t>
                </a:r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variables </a:t>
                </a:r>
                <a:r>
                  <a:rPr lang="de-DE" dirty="0" err="1"/>
                  <a:t>for</a:t>
                </a:r>
                <a:r>
                  <a:rPr lang="de-DE" dirty="0"/>
                  <a:t> EM </a:t>
                </a:r>
                <a:r>
                  <a:rPr lang="de-DE" dirty="0" err="1"/>
                  <a:t>clustering</a:t>
                </a:r>
                <a:endParaRPr lang="de-DE" dirty="0"/>
              </a:p>
              <a:p>
                <a:pPr lvl="1"/>
                <a:r>
                  <a:rPr lang="de-DE" dirty="0"/>
                  <a:t>…</a:t>
                </a:r>
              </a:p>
              <a:p>
                <a:endParaRPr lang="de-DE" dirty="0"/>
              </a:p>
              <a:p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manual</a:t>
                </a:r>
                <a:r>
                  <a:rPr lang="de-DE" dirty="0"/>
                  <a:t> </a:t>
                </a:r>
                <a:r>
                  <a:rPr lang="de-DE" dirty="0" err="1"/>
                  <a:t>checks</a:t>
                </a:r>
                <a:endParaRPr lang="de-DE" dirty="0"/>
              </a:p>
              <a:p>
                <a:pPr lvl="1"/>
                <a:r>
                  <a:rPr lang="de-DE" dirty="0"/>
                  <a:t>Do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clusters</a:t>
                </a:r>
                <a:r>
                  <a:rPr lang="de-DE" dirty="0"/>
                  <a:t> </a:t>
                </a:r>
                <a:r>
                  <a:rPr lang="de-DE" dirty="0" err="1"/>
                  <a:t>make</a:t>
                </a:r>
                <a:r>
                  <a:rPr lang="de-DE" dirty="0"/>
                  <a:t> sense?</a:t>
                </a:r>
              </a:p>
              <a:p>
                <a:pPr lvl="1"/>
                <a:r>
                  <a:rPr lang="de-DE" dirty="0"/>
                  <a:t>Can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difficult</a:t>
                </a:r>
                <a:endParaRPr lang="de-DE" dirty="0"/>
              </a:p>
              <a:p>
                <a:pPr lvl="2"/>
                <a:r>
                  <a:rPr lang="de-DE" dirty="0" err="1"/>
                  <a:t>Very</a:t>
                </a:r>
                <a:r>
                  <a:rPr lang="de-DE" dirty="0"/>
                  <a:t> large </a:t>
                </a:r>
                <a:r>
                  <a:rPr lang="de-DE" dirty="0" err="1"/>
                  <a:t>data</a:t>
                </a:r>
                <a:endParaRPr lang="de-DE" dirty="0"/>
              </a:p>
              <a:p>
                <a:pPr lvl="2"/>
                <a:r>
                  <a:rPr lang="de-DE" dirty="0" err="1"/>
                  <a:t>Many</a:t>
                </a:r>
                <a:r>
                  <a:rPr lang="de-DE" dirty="0"/>
                  <a:t> </a:t>
                </a:r>
                <a:r>
                  <a:rPr lang="de-DE" dirty="0" err="1"/>
                  <a:t>clusters</a:t>
                </a:r>
                <a:endParaRPr lang="de-DE" dirty="0"/>
              </a:p>
              <a:p>
                <a:pPr lvl="2"/>
                <a:r>
                  <a:rPr lang="de-DE" dirty="0"/>
                  <a:t>High dimensional </a:t>
                </a:r>
                <a:r>
                  <a:rPr lang="de-DE" dirty="0" err="1"/>
                  <a:t>data</a:t>
                </a: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27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Overview</a:t>
                </a:r>
              </a:p>
              <a:p>
                <a:endParaRPr lang="de-DE" dirty="0"/>
              </a:p>
              <a:p>
                <a:r>
                  <a:rPr lang="de-DE" b="1" dirty="0"/>
                  <a:t>Clustering </a:t>
                </a:r>
                <a:r>
                  <a:rPr lang="de-DE" b="1" dirty="0" err="1"/>
                  <a:t>algorithms</a:t>
                </a:r>
                <a:endParaRPr lang="de-DE" b="1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de-DE" b="1" dirty="0"/>
                  <a:t>-</a:t>
                </a:r>
                <a:r>
                  <a:rPr lang="de-DE" b="1" dirty="0" err="1"/>
                  <a:t>means</a:t>
                </a:r>
                <a:r>
                  <a:rPr lang="de-DE" b="1" dirty="0"/>
                  <a:t> Clustering</a:t>
                </a:r>
              </a:p>
              <a:p>
                <a:pPr lvl="1"/>
                <a:r>
                  <a:rPr lang="de-DE" dirty="0"/>
                  <a:t>EM Clustering</a:t>
                </a:r>
              </a:p>
              <a:p>
                <a:pPr lvl="1"/>
                <a:r>
                  <a:rPr lang="de-DE" dirty="0"/>
                  <a:t>DBSCAN Clustering</a:t>
                </a:r>
              </a:p>
              <a:p>
                <a:pPr lvl="1"/>
                <a:r>
                  <a:rPr lang="de-DE" dirty="0"/>
                  <a:t>Single </a:t>
                </a:r>
                <a:r>
                  <a:rPr lang="de-DE" dirty="0" err="1"/>
                  <a:t>Linkage</a:t>
                </a:r>
                <a:r>
                  <a:rPr lang="de-DE" dirty="0"/>
                  <a:t> Clustering</a:t>
                </a:r>
              </a:p>
              <a:p>
                <a:endParaRPr lang="de-DE" dirty="0"/>
              </a:p>
              <a:p>
                <a:r>
                  <a:rPr lang="de-DE" dirty="0" err="1"/>
                  <a:t>Comparison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Clustering </a:t>
                </a:r>
                <a:r>
                  <a:rPr lang="de-DE" dirty="0" err="1"/>
                  <a:t>Algorithms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Summary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5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Idea Behind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–</a:t>
                </a:r>
                <a:r>
                  <a:rPr lang="de-DE" dirty="0" err="1"/>
                  <a:t>means</a:t>
                </a:r>
                <a:r>
                  <a:rPr lang="de-DE" dirty="0"/>
                  <a:t> Clustering</a:t>
                </a:r>
                <a:endParaRPr lang="en-US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Clusters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center</a:t>
            </a:r>
            <a:endParaRPr lang="de-DE" dirty="0"/>
          </a:p>
          <a:p>
            <a:pPr lvl="1"/>
            <a:r>
              <a:rPr lang="de-DE" dirty="0"/>
              <a:t>The </a:t>
            </a:r>
            <a:r>
              <a:rPr lang="de-DE" dirty="0" err="1"/>
              <a:t>centers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dirty="0" err="1"/>
              <a:t>centroid</a:t>
            </a:r>
            <a:endParaRPr lang="de-DE" i="1" dirty="0"/>
          </a:p>
          <a:p>
            <a:pPr lvl="1"/>
            <a:r>
              <a:rPr lang="de-DE" dirty="0" err="1"/>
              <a:t>Centroid-based</a:t>
            </a:r>
            <a:r>
              <a:rPr lang="de-DE" dirty="0"/>
              <a:t> </a:t>
            </a:r>
            <a:r>
              <a:rPr lang="de-DE" dirty="0" err="1"/>
              <a:t>clustering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Objects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closests</a:t>
            </a:r>
            <a:r>
              <a:rPr lang="de-DE" dirty="0"/>
              <a:t> </a:t>
            </a:r>
            <a:r>
              <a:rPr lang="de-DE" dirty="0" err="1"/>
              <a:t>centroid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540238"/>
            <a:ext cx="3534268" cy="24810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258" y="3540238"/>
            <a:ext cx="3534268" cy="248104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75+ Free Stock Images 3D Human Character Best Collection ...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951189"/>
            <a:ext cx="1043608" cy="1391478"/>
          </a:xfrm>
          <a:prstGeom prst="rect">
            <a:avLst/>
          </a:prstGeom>
        </p:spPr>
      </p:pic>
      <p:sp>
        <p:nvSpPr>
          <p:cNvPr id="8" name="Wolkenförmige Legende 7"/>
          <p:cNvSpPr/>
          <p:nvPr/>
        </p:nvSpPr>
        <p:spPr>
          <a:xfrm>
            <a:off x="6084168" y="1302031"/>
            <a:ext cx="2155090" cy="1118929"/>
          </a:xfrm>
          <a:prstGeom prst="cloudCallout">
            <a:avLst>
              <a:gd name="adj1" fmla="val 53380"/>
              <a:gd name="adj2" fmla="val 5513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How do </a:t>
            </a:r>
            <a:r>
              <a:rPr lang="de-DE" dirty="0" err="1">
                <a:solidFill>
                  <a:srgbClr val="002060"/>
                </a:solidFill>
              </a:rPr>
              <a:t>you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get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centroids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783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Microsoft Office PowerPoint</Application>
  <PresentationFormat>On-screen Show (4:3)</PresentationFormat>
  <Paragraphs>401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Office-Design</vt:lpstr>
      <vt:lpstr> Chapter 06  Clustering </vt:lpstr>
      <vt:lpstr>Outline</vt:lpstr>
      <vt:lpstr>Example of Clustering</vt:lpstr>
      <vt:lpstr>The General Problem</vt:lpstr>
      <vt:lpstr>The Formal Problem</vt:lpstr>
      <vt:lpstr>Measuring Similarity Distances</vt:lpstr>
      <vt:lpstr>Evaluation of Clustering Results</vt:lpstr>
      <vt:lpstr>Outline</vt:lpstr>
      <vt:lpstr>Idea Behind k–means Clustering</vt:lpstr>
      <vt:lpstr>Simple Algorithm</vt:lpstr>
      <vt:lpstr>Visualization of the k–means Algorithm</vt:lpstr>
      <vt:lpstr>Selecting k</vt:lpstr>
      <vt:lpstr>Results for k=2, …, 5</vt:lpstr>
      <vt:lpstr>Problems of k-Means</vt:lpstr>
      <vt:lpstr>Outline</vt:lpstr>
      <vt:lpstr>Idea Behind EM Clustering</vt:lpstr>
      <vt:lpstr>(Simplified!) EM Algorithm</vt:lpstr>
      <vt:lpstr>Visualization of the EM Algorithm</vt:lpstr>
      <vt:lpstr>Selecting k</vt:lpstr>
      <vt:lpstr>Results for k=1, …, 4</vt:lpstr>
      <vt:lpstr>Problems of EM Clustering</vt:lpstr>
      <vt:lpstr>Outline</vt:lpstr>
      <vt:lpstr>Idea behind DBSCAN</vt:lpstr>
      <vt:lpstr>(Relatively) Simple Algorithm</vt:lpstr>
      <vt:lpstr>Visualization of the DBSCAN Algorithm</vt:lpstr>
      <vt:lpstr>Problems of DBSCAN</vt:lpstr>
      <vt:lpstr>Outline</vt:lpstr>
      <vt:lpstr>Idea behind Hierarchical Clustering</vt:lpstr>
      <vt:lpstr>Simple Single Linkage Algorithm (SLINK)</vt:lpstr>
      <vt:lpstr>Dendrograms of Clustering</vt:lpstr>
      <vt:lpstr>Problems with Hierarchical Clustering</vt:lpstr>
      <vt:lpstr>Outline</vt:lpstr>
      <vt:lpstr>Comparison of Clusters </vt:lpstr>
      <vt:lpstr>Comparison of Execution Times</vt:lpstr>
      <vt:lpstr>Strengths and Weaknesses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2020-10-28T10:08:51Z</dcterms:modified>
</cp:coreProperties>
</file>