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77" r:id="rId5"/>
    <p:sldId id="259" r:id="rId6"/>
    <p:sldId id="261" r:id="rId7"/>
    <p:sldId id="272" r:id="rId8"/>
    <p:sldId id="262" r:id="rId9"/>
    <p:sldId id="278" r:id="rId10"/>
    <p:sldId id="260" r:id="rId11"/>
    <p:sldId id="273" r:id="rId12"/>
    <p:sldId id="263" r:id="rId13"/>
    <p:sldId id="266" r:id="rId14"/>
    <p:sldId id="267" r:id="rId15"/>
    <p:sldId id="268" r:id="rId16"/>
    <p:sldId id="274" r:id="rId17"/>
    <p:sldId id="269" r:id="rId18"/>
    <p:sldId id="271" r:id="rId19"/>
    <p:sldId id="275" r:id="rId20"/>
    <p:sldId id="276" r:id="rId21"/>
  </p:sldIdLst>
  <p:sldSz cx="9144000" cy="6858000" type="screen4x3"/>
  <p:notesSz cx="6858000" cy="12192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8EF"/>
    <a:srgbClr val="FFF6EB"/>
    <a:srgbClr val="FFBB6E"/>
    <a:srgbClr val="D8E1E6"/>
    <a:srgbClr val="007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22"/>
    <p:restoredTop sz="94851"/>
  </p:normalViewPr>
  <p:slideViewPr>
    <p:cSldViewPr>
      <p:cViewPr varScale="1">
        <p:scale>
          <a:sx n="157" d="100"/>
          <a:sy n="157" d="100"/>
        </p:scale>
        <p:origin x="1796" y="88"/>
      </p:cViewPr>
      <p:guideLst>
        <p:guide orient="horz" pos="216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C146D-62F7-43FA-9E74-FCA69FF93F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1B9AD-A124-4991-9B5F-F2CBC080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93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2CEDA-5074-4F67-AF85-393C0A79EFD3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5240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4F181-46C1-4A86-9951-08EC291283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163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el und vertikaler Tex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Platzhalter für vertikalen Text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kaler Titel und Tex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Platzhalter für vertikalen Text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el und Inhal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noProof="0" dirty="0"/>
              <a:t>Click to edit Master text styles</a:t>
            </a:r>
          </a:p>
          <a:p>
            <a:pPr lvl="1">
              <a:defRPr/>
            </a:pPr>
            <a:r>
              <a:rPr lang="en-US" noProof="0" dirty="0"/>
              <a:t>Second level</a:t>
            </a:r>
          </a:p>
          <a:p>
            <a:pPr lvl="2">
              <a:defRPr/>
            </a:pPr>
            <a:r>
              <a:rPr lang="en-US" noProof="0" dirty="0"/>
              <a:t>Third level</a:t>
            </a:r>
          </a:p>
          <a:p>
            <a:pPr lvl="3">
              <a:defRPr/>
            </a:pPr>
            <a:r>
              <a:rPr lang="en-US" noProof="0" dirty="0"/>
              <a:t>Fourth level</a:t>
            </a:r>
          </a:p>
          <a:p>
            <a:pPr lvl="4">
              <a:defRPr/>
            </a:pPr>
            <a:r>
              <a:rPr lang="en-US" noProof="0" dirty="0"/>
              <a:t>Fifth level</a:t>
            </a:r>
          </a:p>
        </p:txBody>
      </p:sp>
      <p:sp>
        <p:nvSpPr>
          <p:cNvPr id="7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Abschnitts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Zwei Inhalte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Vergleich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Nur Titel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Leer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Inhalt mit Beschriftung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Bild mit Beschriftung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Drag picture to placeholder or click icon to add</a:t>
            </a: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 dirty="0"/>
              <a:t>Mastertextformat bearbeiten</a:t>
            </a:r>
            <a:endParaRPr dirty="0"/>
          </a:p>
          <a:p>
            <a:pPr lvl="1">
              <a:defRPr/>
            </a:pPr>
            <a:r>
              <a:rPr lang="de-DE" dirty="0"/>
              <a:t>Zweite Ebene</a:t>
            </a:r>
            <a:endParaRPr dirty="0"/>
          </a:p>
          <a:p>
            <a:pPr lvl="2">
              <a:defRPr/>
            </a:pPr>
            <a:r>
              <a:rPr lang="de-DE" dirty="0"/>
              <a:t>Dritte Ebene</a:t>
            </a:r>
            <a:endParaRPr dirty="0"/>
          </a:p>
          <a:p>
            <a:pPr lvl="3">
              <a:defRPr/>
            </a:pPr>
            <a:r>
              <a:rPr lang="de-DE" dirty="0"/>
              <a:t>Vierte Ebene</a:t>
            </a:r>
            <a:endParaRPr dirty="0"/>
          </a:p>
          <a:p>
            <a:pPr lvl="4">
              <a:defRPr/>
            </a:pPr>
            <a:r>
              <a:rPr lang="de-DE" dirty="0"/>
              <a:t>Fünfte Ebene</a:t>
            </a: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1" y="6365085"/>
            <a:ext cx="9121323" cy="4929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ußzeilenplatzhalter 9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4349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rgbClr val="0097CE"/>
          </a:solidFill>
          <a:latin typeface="+mj-lt"/>
          <a:ea typeface="+mj-ea"/>
        </a:defRPr>
      </a:lvl1pPr>
    </p:titleStyle>
    <p:bodyStyle>
      <a:lvl1pPr marL="171450" indent="-171450" algn="l" defTabSz="685800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rgbClr val="002060"/>
          </a:solidFill>
          <a:latin typeface="+mn-lt"/>
          <a:ea typeface="+mn-ea"/>
        </a:defRPr>
      </a:lvl1pPr>
      <a:lvl2pPr marL="5143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rgbClr val="002060"/>
          </a:solidFill>
          <a:latin typeface="+mn-lt"/>
          <a:ea typeface="+mn-ea"/>
        </a:defRPr>
      </a:lvl2pPr>
      <a:lvl3pPr marL="8572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rgbClr val="002060"/>
          </a:solidFill>
          <a:latin typeface="+mn-lt"/>
          <a:ea typeface="+mn-ea"/>
        </a:defRPr>
      </a:lvl3pPr>
      <a:lvl4pPr marL="12001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rgbClr val="002060"/>
          </a:solidFill>
          <a:latin typeface="+mn-lt"/>
          <a:ea typeface="+mn-ea"/>
        </a:defRPr>
      </a:lvl4pPr>
      <a:lvl5pPr marL="15430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rgbClr val="002060"/>
          </a:solidFill>
          <a:latin typeface="+mn-lt"/>
          <a:ea typeface="+mn-ea"/>
        </a:defRPr>
      </a:lvl5pPr>
      <a:lvl6pPr marL="18859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6pPr>
      <a:lvl7pPr marL="22288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7pPr>
      <a:lvl8pPr marL="25717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8pPr>
      <a:lvl9pPr marL="29146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85800">
        <a:defRPr sz="1350">
          <a:solidFill>
            <a:schemeClr val="tx1"/>
          </a:solidFill>
          <a:latin typeface="+mn-lt"/>
          <a:ea typeface="+mn-ea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143000" y="908720"/>
            <a:ext cx="6858000" cy="3314749"/>
          </a:xfrm>
        </p:spPr>
        <p:txBody>
          <a:bodyPr>
            <a:noAutofit/>
          </a:bodyPr>
          <a:lstStyle/>
          <a:p>
            <a:pPr>
              <a:defRPr/>
            </a:pPr>
            <a:br>
              <a:rPr lang="en-US" dirty="0"/>
            </a:br>
            <a:r>
              <a:rPr lang="en-US" dirty="0"/>
              <a:t>Chapter 08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Regression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Dr. Steffen Herbold</a:t>
            </a:r>
          </a:p>
          <a:p>
            <a:pPr>
              <a:defRPr/>
            </a:pPr>
            <a:r>
              <a:rPr lang="en-US" dirty="0"/>
              <a:t>herbold@cs.uni-goettingen.de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Regression 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Mean Absolute Error (MAE)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de-DE" dirty="0"/>
              </a:p>
              <a:p>
                <a:r>
                  <a:rPr lang="de-DE" dirty="0" err="1"/>
                  <a:t>Mean</a:t>
                </a:r>
                <a:r>
                  <a:rPr lang="de-DE" dirty="0"/>
                  <a:t> </a:t>
                </a:r>
                <a:r>
                  <a:rPr lang="de-DE" dirty="0" err="1"/>
                  <a:t>Squared</a:t>
                </a:r>
                <a:r>
                  <a:rPr lang="de-DE" dirty="0"/>
                  <a:t> Error (MSE)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DE" dirty="0"/>
              </a:p>
              <a:p>
                <a:r>
                  <a:rPr lang="de-DE" dirty="0"/>
                  <a:t>R </a:t>
                </a:r>
                <a:r>
                  <a:rPr lang="de-DE" dirty="0" err="1"/>
                  <a:t>squared</a:t>
                </a:r>
                <a:r>
                  <a:rPr lang="de-DE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  <a:p>
                <a:pPr lvl="1"/>
                <a:r>
                  <a:rPr lang="de-DE" dirty="0" err="1"/>
                  <a:t>Fraction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variance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explained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regression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𝑚𝑒𝑎𝑛</m:t>
                                    </m:r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de-DE" dirty="0"/>
              </a:p>
              <a:p>
                <a:r>
                  <a:rPr lang="de-DE" dirty="0" err="1"/>
                  <a:t>Adjusted</a:t>
                </a:r>
                <a:r>
                  <a:rPr lang="de-DE" dirty="0"/>
                  <a:t> R </a:t>
                </a:r>
                <a:r>
                  <a:rPr lang="de-DE" dirty="0" err="1"/>
                  <a:t>squared</a:t>
                </a:r>
                <a:r>
                  <a:rPr lang="de-DE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  <a:p>
                <a:pPr lvl="1"/>
                <a:r>
                  <a:rPr lang="de-DE" dirty="0"/>
                  <a:t>Takes </a:t>
                </a: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features</a:t>
                </a:r>
                <a:r>
                  <a:rPr lang="de-DE" dirty="0"/>
                  <a:t> </a:t>
                </a:r>
                <a:r>
                  <a:rPr lang="de-DE" dirty="0" err="1"/>
                  <a:t>into</a:t>
                </a:r>
                <a:r>
                  <a:rPr lang="de-DE" dirty="0"/>
                  <a:t> </a:t>
                </a:r>
                <a:r>
                  <a:rPr lang="de-DE" dirty="0" err="1"/>
                  <a:t>account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=1−(1−</m:t>
                    </m:r>
                    <m:sSup>
                      <m:sSup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|−1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82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0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Linear Regression Models</a:t>
            </a:r>
          </a:p>
          <a:p>
            <a:endParaRPr lang="de-DE" dirty="0"/>
          </a:p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Regression Models</a:t>
            </a:r>
          </a:p>
          <a:p>
            <a:endParaRPr lang="de-DE" dirty="0"/>
          </a:p>
          <a:p>
            <a:r>
              <a:rPr lang="de-DE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46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Regression </a:t>
                </a:r>
                <a:r>
                  <a:rPr lang="de-DE" dirty="0" err="1"/>
                  <a:t>as</a:t>
                </a:r>
                <a:r>
                  <a:rPr lang="de-DE" dirty="0"/>
                  <a:t> a linear </a:t>
                </a:r>
                <a:r>
                  <a:rPr lang="de-DE" dirty="0" err="1"/>
                  <a:t>function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interception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axis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linear </a:t>
                </a:r>
                <a:r>
                  <a:rPr lang="de-DE" dirty="0" err="1"/>
                  <a:t>coefficients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Calculated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Ordinary</a:t>
                </a:r>
                <a:r>
                  <a:rPr lang="de-DE" dirty="0"/>
                  <a:t> Least </a:t>
                </a:r>
                <a:r>
                  <a:rPr lang="de-DE" dirty="0" err="1"/>
                  <a:t>Squares</a:t>
                </a:r>
                <a:endParaRPr lang="de-DE" dirty="0"/>
              </a:p>
              <a:p>
                <a:pPr lvl="1"/>
                <a:r>
                  <a:rPr lang="de-DE" dirty="0" err="1"/>
                  <a:t>Optimizes</a:t>
                </a:r>
                <a:r>
                  <a:rPr lang="de-DE" dirty="0"/>
                  <a:t> MSE!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𝑋𝑏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"/>
          <a:stretch/>
        </p:blipFill>
        <p:spPr>
          <a:xfrm>
            <a:off x="5220072" y="764704"/>
            <a:ext cx="3514730" cy="248415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Rechteckige Legende 6"/>
          <p:cNvSpPr/>
          <p:nvPr/>
        </p:nvSpPr>
        <p:spPr>
          <a:xfrm>
            <a:off x="3959932" y="4077072"/>
            <a:ext cx="2520280" cy="288032"/>
          </a:xfrm>
          <a:prstGeom prst="wedgeRectCallout">
            <a:avLst>
              <a:gd name="adj1" fmla="val -74507"/>
              <a:gd name="adj2" fmla="val 2339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2060"/>
                </a:solidFill>
              </a:rPr>
              <a:t>Square </a:t>
            </a:r>
            <a:r>
              <a:rPr lang="de-DE" sz="1400" dirty="0" err="1">
                <a:solidFill>
                  <a:srgbClr val="002060"/>
                </a:solidFill>
              </a:rPr>
              <a:t>of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Euclidean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distance</a:t>
            </a:r>
            <a:endParaRPr lang="en-US" sz="1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ige Legende 6">
                <a:extLst>
                  <a:ext uri="{FF2B5EF4-FFF2-40B4-BE49-F238E27FC236}">
                    <a16:creationId xmlns:a16="http://schemas.microsoft.com/office/drawing/2014/main" id="{76CD6B33-5F74-43D1-A1D8-CD3E0A2E3182}"/>
                  </a:ext>
                </a:extLst>
              </p:cNvPr>
              <p:cNvSpPr/>
              <p:nvPr/>
            </p:nvSpPr>
            <p:spPr>
              <a:xfrm>
                <a:off x="4355976" y="4725144"/>
                <a:ext cx="4320480" cy="288032"/>
              </a:xfrm>
              <a:prstGeom prst="wedgeRectCallout">
                <a:avLst>
                  <a:gd name="adj1" fmla="val -67858"/>
                  <a:gd name="adj2" fmla="val 29016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1400" dirty="0">
                    <a:solidFill>
                      <a:srgbClr val="002060"/>
                    </a:solidFill>
                  </a:rPr>
                  <a:t> </a:t>
                </a:r>
                <a:r>
                  <a:rPr lang="de-DE" sz="1400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sz="1400" dirty="0">
                    <a:solidFill>
                      <a:srgbClr val="002060"/>
                    </a:solidFill>
                  </a:rPr>
                  <a:t> </a:t>
                </a:r>
                <a:r>
                  <a:rPr lang="de-DE" sz="1400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sz="1400" dirty="0">
                    <a:solidFill>
                      <a:srgbClr val="002060"/>
                    </a:solidFill>
                  </a:rPr>
                  <a:t> </a:t>
                </a:r>
                <a:r>
                  <a:rPr lang="de-DE" sz="1400" dirty="0" err="1">
                    <a:solidFill>
                      <a:srgbClr val="002060"/>
                    </a:solidFill>
                  </a:rPr>
                  <a:t>number</a:t>
                </a:r>
                <a:r>
                  <a:rPr lang="de-DE" sz="1400" dirty="0">
                    <a:solidFill>
                      <a:srgbClr val="002060"/>
                    </a:solidFill>
                  </a:rPr>
                  <a:t> </a:t>
                </a:r>
                <a:r>
                  <a:rPr lang="de-DE" sz="1400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sz="1400" dirty="0">
                    <a:solidFill>
                      <a:srgbClr val="002060"/>
                    </a:solidFill>
                  </a:rPr>
                  <a:t> </a:t>
                </a:r>
                <a:r>
                  <a:rPr lang="de-DE" sz="1400" dirty="0" err="1">
                    <a:solidFill>
                      <a:srgbClr val="002060"/>
                    </a:solidFill>
                  </a:rPr>
                  <a:t>instances</a:t>
                </a:r>
                <a:r>
                  <a:rPr lang="de-DE" sz="1400" dirty="0">
                    <a:solidFill>
                      <a:srgbClr val="002060"/>
                    </a:solidFill>
                  </a:rPr>
                  <a:t> in </a:t>
                </a:r>
                <a:r>
                  <a:rPr lang="de-DE" sz="1400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sz="1400" dirty="0">
                    <a:solidFill>
                      <a:srgbClr val="002060"/>
                    </a:solidFill>
                  </a:rPr>
                  <a:t> </a:t>
                </a:r>
                <a:r>
                  <a:rPr lang="de-DE" sz="1400" dirty="0" err="1">
                    <a:solidFill>
                      <a:srgbClr val="002060"/>
                    </a:solidFill>
                  </a:rPr>
                  <a:t>training</a:t>
                </a:r>
                <a:r>
                  <a:rPr lang="de-DE" sz="1400" dirty="0">
                    <a:solidFill>
                      <a:srgbClr val="002060"/>
                    </a:solidFill>
                  </a:rPr>
                  <a:t> </a:t>
                </a:r>
                <a:r>
                  <a:rPr lang="de-DE" sz="1400" dirty="0" err="1">
                    <a:solidFill>
                      <a:srgbClr val="002060"/>
                    </a:solidFill>
                  </a:rPr>
                  <a:t>data</a:t>
                </a:r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Rechteckige Legende 6">
                <a:extLst>
                  <a:ext uri="{FF2B5EF4-FFF2-40B4-BE49-F238E27FC236}">
                    <a16:creationId xmlns:a16="http://schemas.microsoft.com/office/drawing/2014/main" id="{76CD6B33-5F74-43D1-A1D8-CD3E0A2E3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725144"/>
                <a:ext cx="4320480" cy="288032"/>
              </a:xfrm>
              <a:prstGeom prst="wedgeRectCallout">
                <a:avLst>
                  <a:gd name="adj1" fmla="val -67858"/>
                  <a:gd name="adj2" fmla="val 2901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63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Ridge</a:t>
            </a:r>
            <a:r>
              <a:rPr lang="de-DE" dirty="0"/>
              <a:t>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Still a linear </a:t>
                </a:r>
                <a:r>
                  <a:rPr lang="de-DE" dirty="0" err="1"/>
                  <a:t>function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OLS </a:t>
                </a:r>
                <a:r>
                  <a:rPr lang="de-DE" dirty="0" err="1"/>
                  <a:t>allows</a:t>
                </a:r>
                <a:r>
                  <a:rPr lang="de-DE" dirty="0"/>
                  <a:t> multiple </a:t>
                </a:r>
                <a:r>
                  <a:rPr lang="de-DE" dirty="0" err="1"/>
                  <a:t>solutions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de-DE" dirty="0"/>
              </a:p>
              <a:p>
                <a:r>
                  <a:rPr lang="de-DE" dirty="0" err="1"/>
                  <a:t>Ridge</a:t>
                </a:r>
                <a:r>
                  <a:rPr lang="de-DE" dirty="0"/>
                  <a:t> </a:t>
                </a:r>
                <a:r>
                  <a:rPr lang="de-DE" dirty="0" err="1"/>
                  <a:t>regression</a:t>
                </a:r>
                <a:r>
                  <a:rPr lang="de-DE" dirty="0"/>
                  <a:t> </a:t>
                </a:r>
                <a:r>
                  <a:rPr lang="de-DE" dirty="0" err="1"/>
                  <a:t>penalizes</a:t>
                </a:r>
                <a:r>
                  <a:rPr lang="de-DE" dirty="0"/>
                  <a:t> </a:t>
                </a:r>
                <a:r>
                  <a:rPr lang="de-DE" dirty="0" err="1"/>
                  <a:t>solutions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large </a:t>
                </a:r>
                <a:r>
                  <a:rPr lang="de-DE" dirty="0" err="1"/>
                  <a:t>coefficients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Calculated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i="1" dirty="0" err="1"/>
                  <a:t>Tikhonov</a:t>
                </a:r>
                <a:r>
                  <a:rPr lang="de-DE" i="1" dirty="0"/>
                  <a:t> </a:t>
                </a:r>
                <a:r>
                  <a:rPr lang="de-DE" i="1" dirty="0" err="1"/>
                  <a:t>regularization</a:t>
                </a:r>
                <a:endParaRPr lang="de-DE" i="1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𝑋𝑏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de-DE" dirty="0"/>
              </a:p>
              <a:p>
                <a:pPr lvl="1"/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use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r>
                  <a:rPr lang="de-DE" dirty="0" err="1"/>
                  <a:t>Use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regulate</a:t>
                </a:r>
                <a:r>
                  <a:rPr lang="de-DE" dirty="0"/>
                  <a:t> </a:t>
                </a:r>
                <a:r>
                  <a:rPr lang="de-DE" dirty="0" err="1"/>
                  <a:t>regularization</a:t>
                </a:r>
                <a:r>
                  <a:rPr lang="de-DE" dirty="0"/>
                  <a:t> </a:t>
                </a:r>
                <a:r>
                  <a:rPr lang="de-DE" dirty="0" err="1"/>
                  <a:t>strength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𝑋𝑏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Rechteckige Legende 4"/>
          <p:cNvSpPr/>
          <p:nvPr/>
        </p:nvSpPr>
        <p:spPr>
          <a:xfrm>
            <a:off x="4283968" y="4513660"/>
            <a:ext cx="2088232" cy="288032"/>
          </a:xfrm>
          <a:prstGeom prst="wedgeRectCallout">
            <a:avLst>
              <a:gd name="adj1" fmla="val -53800"/>
              <a:gd name="adj2" fmla="val -9042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2060"/>
                </a:solidFill>
              </a:rPr>
              <a:t>Regularization</a:t>
            </a:r>
            <a:r>
              <a:rPr lang="de-DE" sz="1400" dirty="0">
                <a:solidFill>
                  <a:srgbClr val="002060"/>
                </a:solidFill>
              </a:rPr>
              <a:t> Term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6" name="Rechteckige Legende 5"/>
          <p:cNvSpPr/>
          <p:nvPr/>
        </p:nvSpPr>
        <p:spPr>
          <a:xfrm>
            <a:off x="2843808" y="4869160"/>
            <a:ext cx="2088232" cy="288032"/>
          </a:xfrm>
          <a:prstGeom prst="wedgeRectCallout">
            <a:avLst>
              <a:gd name="adj1" fmla="val -53800"/>
              <a:gd name="adj2" fmla="val -9042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2060"/>
                </a:solidFill>
              </a:rPr>
              <a:t>Identity </a:t>
            </a:r>
            <a:r>
              <a:rPr lang="de-DE" sz="1400" dirty="0" err="1">
                <a:solidFill>
                  <a:srgbClr val="002060"/>
                </a:solidFill>
              </a:rPr>
              <a:t>matrix</a:t>
            </a:r>
            <a:endParaRPr lang="en-US" sz="1400" dirty="0">
              <a:solidFill>
                <a:srgbClr val="002060"/>
              </a:solidFill>
            </a:endParaRPr>
          </a:p>
        </p:txBody>
      </p:sp>
      <p:pic>
        <p:nvPicPr>
          <p:cNvPr id="7" name="Grafik 6" descr="AMD Confirms: Zen Based Summit Ridge FX CPUs Launching at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48680"/>
            <a:ext cx="2108547" cy="140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2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Lasso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Still a linear </a:t>
                </a:r>
                <a:r>
                  <a:rPr lang="de-DE" dirty="0" err="1"/>
                  <a:t>function</a:t>
                </a:r>
                <a:endParaRPr lang="de-DE" dirty="0"/>
              </a:p>
              <a:p>
                <a:r>
                  <a:rPr lang="de-DE" dirty="0" err="1"/>
                  <a:t>Penalizing</a:t>
                </a:r>
                <a:r>
                  <a:rPr lang="de-DE" dirty="0"/>
                  <a:t> large </a:t>
                </a:r>
                <a:r>
                  <a:rPr lang="de-DE" dirty="0" err="1"/>
                  <a:t>coefficient</a:t>
                </a:r>
                <a:r>
                  <a:rPr lang="de-DE" dirty="0"/>
                  <a:t> </a:t>
                </a:r>
                <a:r>
                  <a:rPr lang="de-DE" dirty="0" err="1"/>
                  <a:t>does</a:t>
                </a:r>
                <a:r>
                  <a:rPr lang="de-DE" dirty="0"/>
                  <a:t> not </a:t>
                </a:r>
                <a:r>
                  <a:rPr lang="de-DE" dirty="0" err="1"/>
                  <a:t>remove</a:t>
                </a:r>
                <a:r>
                  <a:rPr lang="de-DE" dirty="0"/>
                  <a:t> </a:t>
                </a:r>
                <a:r>
                  <a:rPr lang="de-DE" dirty="0" err="1"/>
                  <a:t>redundencies</a:t>
                </a:r>
                <a:endParaRPr lang="de-DE" dirty="0"/>
              </a:p>
              <a:p>
                <a:pPr lvl="1"/>
                <a:r>
                  <a:rPr lang="de-DE" dirty="0"/>
                  <a:t>Extreme </a:t>
                </a:r>
                <a:r>
                  <a:rPr lang="de-DE" dirty="0" err="1"/>
                  <a:t>example</a:t>
                </a:r>
                <a:r>
                  <a:rPr lang="de-DE" dirty="0"/>
                  <a:t>: </a:t>
                </a:r>
                <a:r>
                  <a:rPr lang="de-DE" dirty="0" err="1"/>
                  <a:t>identical</a:t>
                </a:r>
                <a:r>
                  <a:rPr lang="de-DE" dirty="0"/>
                  <a:t> </a:t>
                </a:r>
                <a:r>
                  <a:rPr lang="de-DE" dirty="0" err="1"/>
                  <a:t>features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predict</a:t>
                </a:r>
                <a:r>
                  <a:rPr lang="de-DE" dirty="0"/>
                  <a:t> </a:t>
                </a:r>
                <a:r>
                  <a:rPr lang="de-DE" dirty="0" err="1"/>
                  <a:t>perfectly</a:t>
                </a:r>
                <a:endParaRPr lang="de-DE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y</m:t>
                    </m:r>
                    <m:r>
                      <a:rPr lang="de-DE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,</a:t>
                </a:r>
              </a:p>
              <a:p>
                <a:pPr lvl="1"/>
                <a:r>
                  <a:rPr lang="de-DE" dirty="0" err="1"/>
                  <a:t>Ridge</a:t>
                </a:r>
                <a:endParaRPr lang="de-D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de-DE" b="0" dirty="0"/>
              </a:p>
              <a:p>
                <a:pPr lvl="1"/>
                <a:r>
                  <a:rPr lang="de-DE" dirty="0" err="1"/>
                  <a:t>One</a:t>
                </a:r>
                <a:r>
                  <a:rPr lang="de-DE" dirty="0"/>
                  <a:t> </a:t>
                </a:r>
                <a:r>
                  <a:rPr lang="de-DE" dirty="0" err="1"/>
                  <a:t>coefficient</a:t>
                </a:r>
                <a:r>
                  <a:rPr lang="de-DE" dirty="0"/>
                  <a:t> </a:t>
                </a:r>
                <a:r>
                  <a:rPr lang="de-DE" dirty="0" err="1"/>
                  <a:t>zero</a:t>
                </a:r>
                <a:r>
                  <a:rPr lang="de-DE" dirty="0"/>
                  <a:t> </a:t>
                </a:r>
                <a:r>
                  <a:rPr lang="de-DE" dirty="0" err="1"/>
                  <a:t>would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better</a:t>
                </a:r>
                <a:endParaRPr lang="de-D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342900" lvl="1" indent="0">
                  <a:buNone/>
                </a:pPr>
                <a:endParaRPr lang="de-DE" dirty="0"/>
              </a:p>
              <a:p>
                <a:r>
                  <a:rPr lang="de-DE" dirty="0"/>
                  <a:t>Lasso: Ridge </a:t>
                </a:r>
                <a:r>
                  <a:rPr lang="de-DE" dirty="0" err="1"/>
                  <a:t>with</a:t>
                </a:r>
                <a:r>
                  <a:rPr lang="de-DE"/>
                  <a:t> Manhattan </a:t>
                </a:r>
                <a:r>
                  <a:rPr lang="de-DE" dirty="0"/>
                  <a:t>norm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𝑋𝑏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</m:sSubSup>
                      </m:e>
                    </m:func>
                  </m:oMath>
                </a14:m>
                <a:endParaRPr lang="en-US" dirty="0"/>
              </a:p>
              <a:p>
                <a:r>
                  <a:rPr lang="de-DE" dirty="0" err="1"/>
                  <a:t>Increases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likelihood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coefficients</a:t>
                </a:r>
                <a:r>
                  <a:rPr lang="de-DE" dirty="0"/>
                  <a:t> </a:t>
                </a:r>
                <a:r>
                  <a:rPr lang="de-DE" dirty="0" err="1"/>
                  <a:t>being</a:t>
                </a:r>
                <a:r>
                  <a:rPr lang="de-DE" dirty="0"/>
                  <a:t> </a:t>
                </a:r>
                <a:r>
                  <a:rPr lang="de-DE" dirty="0" err="1"/>
                  <a:t>exactly</a:t>
                </a:r>
                <a:r>
                  <a:rPr lang="de-DE" dirty="0"/>
                  <a:t> </a:t>
                </a:r>
                <a:r>
                  <a:rPr lang="de-DE" dirty="0" err="1"/>
                  <a:t>zero</a:t>
                </a:r>
                <a:endParaRPr lang="de-DE" dirty="0"/>
              </a:p>
              <a:p>
                <a:pPr lvl="1"/>
                <a:r>
                  <a:rPr lang="de-DE" dirty="0" err="1"/>
                  <a:t>Selects</a:t>
                </a:r>
                <a:r>
                  <a:rPr lang="de-DE" dirty="0"/>
                  <a:t> relevant </a:t>
                </a:r>
                <a:r>
                  <a:rPr lang="de-DE" dirty="0" err="1"/>
                  <a:t>features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Lasso - Official ARK: Survival Evolved Wik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89175"/>
            <a:ext cx="1291208" cy="129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0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Elastic</a:t>
            </a:r>
            <a:r>
              <a:rPr lang="de-DE" dirty="0"/>
              <a:t> Net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Still a linear </a:t>
                </a:r>
                <a:r>
                  <a:rPr lang="de-DE" dirty="0" err="1"/>
                  <a:t>function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Lasso </a:t>
                </a:r>
                <a:r>
                  <a:rPr lang="de-DE" dirty="0" err="1"/>
                  <a:t>tends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select</a:t>
                </a:r>
                <a:r>
                  <a:rPr lang="de-DE" dirty="0"/>
                  <a:t> </a:t>
                </a:r>
                <a:r>
                  <a:rPr lang="de-DE" dirty="0" err="1"/>
                  <a:t>one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multiple </a:t>
                </a:r>
                <a:r>
                  <a:rPr lang="de-DE" dirty="0" err="1"/>
                  <a:t>correlated</a:t>
                </a:r>
                <a:r>
                  <a:rPr lang="de-DE" dirty="0"/>
                  <a:t> </a:t>
                </a:r>
                <a:r>
                  <a:rPr lang="de-DE" dirty="0" err="1"/>
                  <a:t>features</a:t>
                </a:r>
                <a:r>
                  <a:rPr lang="de-DE" dirty="0"/>
                  <a:t> at </a:t>
                </a:r>
                <a:r>
                  <a:rPr lang="de-DE" dirty="0" err="1"/>
                  <a:t>random</a:t>
                </a:r>
                <a:endParaRPr lang="de-DE" dirty="0"/>
              </a:p>
              <a:p>
                <a:pPr lvl="1"/>
                <a:r>
                  <a:rPr lang="de-DE" dirty="0"/>
                  <a:t>Potential </a:t>
                </a:r>
                <a:r>
                  <a:rPr lang="de-DE" dirty="0" err="1"/>
                  <a:t>loss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information</a:t>
                </a:r>
                <a:endParaRPr lang="de-DE" dirty="0"/>
              </a:p>
              <a:p>
                <a:r>
                  <a:rPr lang="de-DE" dirty="0" err="1"/>
                  <a:t>Elastic</a:t>
                </a:r>
                <a:r>
                  <a:rPr lang="de-DE" dirty="0"/>
                  <a:t> Net </a:t>
                </a:r>
                <a:r>
                  <a:rPr lang="de-DE" dirty="0" err="1"/>
                  <a:t>combines</a:t>
                </a:r>
                <a:r>
                  <a:rPr lang="de-DE" dirty="0"/>
                  <a:t> </a:t>
                </a:r>
                <a:r>
                  <a:rPr lang="de-DE" dirty="0" err="1"/>
                  <a:t>Ridge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Lasso</a:t>
                </a:r>
              </a:p>
              <a:p>
                <a:pPr lvl="1"/>
                <a:r>
                  <a:rPr lang="de-DE" dirty="0" err="1"/>
                  <a:t>Keeps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relevant </a:t>
                </a:r>
                <a:r>
                  <a:rPr lang="de-DE" dirty="0" err="1"/>
                  <a:t>correlated</a:t>
                </a:r>
                <a:r>
                  <a:rPr lang="de-DE" dirty="0"/>
                  <a:t> </a:t>
                </a:r>
                <a:r>
                  <a:rPr lang="de-DE" dirty="0" err="1"/>
                  <a:t>features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minimizes</a:t>
                </a:r>
                <a:r>
                  <a:rPr lang="de-DE" dirty="0"/>
                  <a:t> </a:t>
                </a:r>
                <a:r>
                  <a:rPr lang="de-DE" dirty="0" err="1"/>
                  <a:t>coefficients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Use</a:t>
                </a:r>
                <a:r>
                  <a:rPr lang="de-DE" dirty="0"/>
                  <a:t> </a:t>
                </a:r>
                <a:r>
                  <a:rPr lang="de-DE" dirty="0" err="1"/>
                  <a:t>ratio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alphas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assigning</a:t>
                </a:r>
                <a:r>
                  <a:rPr lang="de-DE" dirty="0"/>
                  <a:t> </a:t>
                </a:r>
                <a:r>
                  <a:rPr lang="de-DE" dirty="0" err="1"/>
                  <a:t>more</a:t>
                </a:r>
                <a:r>
                  <a:rPr lang="de-DE" dirty="0"/>
                  <a:t> </a:t>
                </a:r>
                <a:r>
                  <a:rPr lang="de-DE" dirty="0" err="1"/>
                  <a:t>weight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Ridge</a:t>
                </a:r>
                <a:r>
                  <a:rPr lang="de-DE" dirty="0"/>
                  <a:t>/Lasso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𝑋𝑏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func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regression - Bridge penalty vs. Elastic Net regularization ...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620688"/>
            <a:ext cx="2115395" cy="158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95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  <a:p>
            <a:r>
              <a:rPr lang="de-DE" dirty="0"/>
              <a:t>Linear Regression Models</a:t>
            </a:r>
          </a:p>
          <a:p>
            <a:endParaRPr lang="de-DE" dirty="0"/>
          </a:p>
          <a:p>
            <a:r>
              <a:rPr lang="de-DE" b="1" dirty="0" err="1"/>
              <a:t>Comparison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Regression Models</a:t>
            </a:r>
          </a:p>
          <a:p>
            <a:endParaRPr lang="de-DE" dirty="0"/>
          </a:p>
          <a:p>
            <a:r>
              <a:rPr lang="de-DE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010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Regression Models</a:t>
            </a:r>
            <a:endParaRPr lang="en-US" dirty="0"/>
          </a:p>
        </p:txBody>
      </p:sp>
      <p:pic>
        <p:nvPicPr>
          <p:cNvPr id="5" name="Inhaltsplatzhalter 4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7232" y="1556792"/>
            <a:ext cx="3240360" cy="2160240"/>
          </a:xfrm>
          <a:ln>
            <a:solidFill>
              <a:srgbClr val="002060"/>
            </a:solidFill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6" name="Inhaltsplatzhalter 4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07232" y="3857503"/>
            <a:ext cx="3240360" cy="221625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Inhaltsplatzhalter 4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16016" y="1556792"/>
            <a:ext cx="3194757" cy="216024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Inhaltsplatzhalter 4" descr="Bildschirmausschnitt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22088" y="3857503"/>
            <a:ext cx="3188685" cy="221625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9" name="Textfeld 8"/>
          <p:cNvSpPr txBox="1"/>
          <p:nvPr/>
        </p:nvSpPr>
        <p:spPr>
          <a:xfrm>
            <a:off x="4292992" y="6075724"/>
            <a:ext cx="4851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All </a:t>
            </a:r>
            <a:r>
              <a:rPr lang="de-DE" sz="1200" dirty="0" err="1">
                <a:solidFill>
                  <a:srgbClr val="002060"/>
                </a:solidFill>
              </a:rPr>
              <a:t>models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trained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with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the</a:t>
            </a:r>
            <a:r>
              <a:rPr lang="de-DE" sz="1200" dirty="0">
                <a:solidFill>
                  <a:srgbClr val="002060"/>
                </a:solidFill>
              </a:rPr>
              <a:t> same </a:t>
            </a:r>
            <a:r>
              <a:rPr lang="de-DE" sz="1200" dirty="0" err="1">
                <a:solidFill>
                  <a:srgbClr val="002060"/>
                </a:solidFill>
              </a:rPr>
              <a:t>data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and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almost</a:t>
            </a:r>
            <a:r>
              <a:rPr lang="de-DE" sz="1200" dirty="0">
                <a:solidFill>
                  <a:srgbClr val="002060"/>
                </a:solidFill>
              </a:rPr>
              <a:t> same </a:t>
            </a:r>
            <a:r>
              <a:rPr lang="de-DE" sz="1200" dirty="0" err="1">
                <a:solidFill>
                  <a:srgbClr val="002060"/>
                </a:solidFill>
              </a:rPr>
              <a:t>performance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0" name="Rechteckige Legende 9"/>
          <p:cNvSpPr/>
          <p:nvPr/>
        </p:nvSpPr>
        <p:spPr>
          <a:xfrm>
            <a:off x="35496" y="4725144"/>
            <a:ext cx="2232248" cy="792088"/>
          </a:xfrm>
          <a:prstGeom prst="wedgeRectCallout">
            <a:avLst>
              <a:gd name="adj1" fmla="val 52145"/>
              <a:gd name="adj2" fmla="val 682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2060"/>
                </a:solidFill>
              </a:rPr>
              <a:t>Coefficient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with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previously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highest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value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actually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eliminated</a:t>
            </a:r>
            <a:r>
              <a:rPr lang="de-DE" sz="1400" dirty="0">
                <a:solidFill>
                  <a:srgbClr val="002060"/>
                </a:solidFill>
              </a:rPr>
              <a:t>!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1" name="Rechteckige Legende 10"/>
          <p:cNvSpPr/>
          <p:nvPr/>
        </p:nvSpPr>
        <p:spPr>
          <a:xfrm>
            <a:off x="6911292" y="2780928"/>
            <a:ext cx="2232248" cy="576064"/>
          </a:xfrm>
          <a:prstGeom prst="wedgeRectCallout">
            <a:avLst>
              <a:gd name="adj1" fmla="val -62693"/>
              <a:gd name="adj2" fmla="val -11296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2060"/>
                </a:solidFill>
              </a:rPr>
              <a:t>Smaller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coefficient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values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than</a:t>
            </a:r>
            <a:r>
              <a:rPr lang="de-DE" sz="1400" dirty="0">
                <a:solidFill>
                  <a:srgbClr val="002060"/>
                </a:solidFill>
              </a:rPr>
              <a:t> OLS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2" name="Rechteckige Legende 11"/>
          <p:cNvSpPr/>
          <p:nvPr/>
        </p:nvSpPr>
        <p:spPr>
          <a:xfrm>
            <a:off x="6718496" y="4977429"/>
            <a:ext cx="2232248" cy="576064"/>
          </a:xfrm>
          <a:prstGeom prst="wedgeRectCallout">
            <a:avLst>
              <a:gd name="adj1" fmla="val -62693"/>
              <a:gd name="adj2" fmla="val -11296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2060"/>
                </a:solidFill>
              </a:rPr>
              <a:t>Smaller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coefficient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values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than</a:t>
            </a:r>
            <a:r>
              <a:rPr lang="de-DE" sz="1400" dirty="0">
                <a:solidFill>
                  <a:srgbClr val="002060"/>
                </a:solidFill>
              </a:rPr>
              <a:t> Lasso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564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Non-linear Regression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relationships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linear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Polynomial</a:t>
            </a:r>
            <a:r>
              <a:rPr lang="de-DE" dirty="0"/>
              <a:t> Regression</a:t>
            </a:r>
          </a:p>
          <a:p>
            <a:r>
              <a:rPr lang="de-DE" dirty="0"/>
              <a:t>Support </a:t>
            </a:r>
            <a:r>
              <a:rPr lang="de-DE" dirty="0" err="1"/>
              <a:t>Vector</a:t>
            </a:r>
            <a:r>
              <a:rPr lang="de-DE" dirty="0"/>
              <a:t> Regression</a:t>
            </a:r>
          </a:p>
          <a:p>
            <a:r>
              <a:rPr lang="de-DE" dirty="0" err="1"/>
              <a:t>Neural</a:t>
            </a:r>
            <a:r>
              <a:rPr lang="de-DE" dirty="0"/>
              <a:t> Networks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276872"/>
            <a:ext cx="3791479" cy="2638793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856238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  <a:p>
            <a:r>
              <a:rPr lang="de-DE" dirty="0"/>
              <a:t>Linear Regression Models</a:t>
            </a:r>
          </a:p>
          <a:p>
            <a:endParaRPr lang="de-DE" dirty="0"/>
          </a:p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Regression Models</a:t>
            </a:r>
          </a:p>
          <a:p>
            <a:endParaRPr lang="de-DE" dirty="0"/>
          </a:p>
          <a:p>
            <a:r>
              <a:rPr lang="de-DE" b="1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80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  <a:p>
            <a:r>
              <a:rPr lang="de-DE" dirty="0"/>
              <a:t>Linear Regression Models</a:t>
            </a:r>
          </a:p>
          <a:p>
            <a:endParaRPr lang="de-DE" dirty="0"/>
          </a:p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Regression Models</a:t>
            </a:r>
          </a:p>
          <a:p>
            <a:endParaRPr lang="de-DE" dirty="0"/>
          </a:p>
          <a:p>
            <a:r>
              <a:rPr lang="de-DE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659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Regression </a:t>
            </a:r>
            <a:r>
              <a:rPr lang="de-DE" dirty="0" err="1"/>
              <a:t>finds</a:t>
            </a:r>
            <a:r>
              <a:rPr lang="de-DE" dirty="0"/>
              <a:t> </a:t>
            </a:r>
            <a:r>
              <a:rPr lang="de-DE" dirty="0" err="1"/>
              <a:t>relationships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variables</a:t>
            </a:r>
          </a:p>
          <a:p>
            <a:endParaRPr lang="de-DE" dirty="0"/>
          </a:p>
          <a:p>
            <a:r>
              <a:rPr lang="de-DE" dirty="0"/>
              <a:t>Linear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simple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effective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Regularization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  <a:p>
            <a:pPr lvl="1"/>
            <a:r>
              <a:rPr lang="de-DE" dirty="0"/>
              <a:t>Lasso, </a:t>
            </a:r>
            <a:r>
              <a:rPr lang="de-DE" dirty="0" err="1"/>
              <a:t>Ridge</a:t>
            </a:r>
            <a:r>
              <a:rPr lang="de-DE" dirty="0"/>
              <a:t>, </a:t>
            </a:r>
            <a:r>
              <a:rPr lang="de-DE" dirty="0" err="1"/>
              <a:t>Elastic</a:t>
            </a:r>
            <a:r>
              <a:rPr lang="de-DE" dirty="0"/>
              <a:t>, …</a:t>
            </a:r>
          </a:p>
          <a:p>
            <a:endParaRPr lang="de-DE" dirty="0"/>
          </a:p>
          <a:p>
            <a:r>
              <a:rPr lang="de-DE" dirty="0" err="1"/>
              <a:t>Many</a:t>
            </a:r>
            <a:r>
              <a:rPr lang="de-DE" dirty="0"/>
              <a:t> non-linear </a:t>
            </a:r>
            <a:r>
              <a:rPr lang="de-DE" dirty="0" err="1"/>
              <a:t>approaches</a:t>
            </a:r>
            <a:endParaRPr lang="de-DE" dirty="0"/>
          </a:p>
          <a:p>
            <a:pPr lvl="1"/>
            <a:r>
              <a:rPr lang="de-DE" dirty="0" err="1"/>
              <a:t>Require</a:t>
            </a:r>
            <a:r>
              <a:rPr lang="de-DE" dirty="0"/>
              <a:t> care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pPr lvl="1"/>
            <a:r>
              <a:rPr lang="de-DE" dirty="0" err="1"/>
              <a:t>Overfitting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easy</a:t>
            </a: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27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Regression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AUDI PNG car 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216" y="3182082"/>
            <a:ext cx="1361898" cy="1021424"/>
          </a:xfrm>
          <a:prstGeom prst="rect">
            <a:avLst/>
          </a:prstGeom>
        </p:spPr>
      </p:pic>
      <p:pic>
        <p:nvPicPr>
          <p:cNvPr id="7" name="Grafik 6" descr="Car White Background Images | All White Background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90" y="4225549"/>
            <a:ext cx="1302291" cy="976719"/>
          </a:xfrm>
          <a:prstGeom prst="rect">
            <a:avLst/>
          </a:prstGeom>
        </p:spPr>
      </p:pic>
      <p:pic>
        <p:nvPicPr>
          <p:cNvPr id="8" name="Grafik 7" descr="White Volkswagen Beetle PNG car 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3914002"/>
            <a:ext cx="1261512" cy="804215"/>
          </a:xfrm>
          <a:prstGeom prst="rect">
            <a:avLst/>
          </a:prstGeom>
        </p:spPr>
      </p:pic>
      <p:pic>
        <p:nvPicPr>
          <p:cNvPr id="9" name="Grafik 8" descr="Car White Background Images | All White Background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2" y="3050981"/>
            <a:ext cx="818334" cy="613751"/>
          </a:xfrm>
          <a:prstGeom prst="rect">
            <a:avLst/>
          </a:prstGeom>
        </p:spPr>
      </p:pic>
      <p:pic>
        <p:nvPicPr>
          <p:cNvPr id="10" name="Grafik 9" descr="Ferrari car PNG 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93" y="2169746"/>
            <a:ext cx="1372007" cy="915129"/>
          </a:xfrm>
          <a:prstGeom prst="rect">
            <a:avLst/>
          </a:prstGeom>
        </p:spPr>
      </p:pic>
      <p:pic>
        <p:nvPicPr>
          <p:cNvPr id="11" name="Grafik 10" descr="Рисование ладошками: ангел, аист, автомобиль, ананас ...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908" y="2235854"/>
            <a:ext cx="1318003" cy="9261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9474" y="3084875"/>
            <a:ext cx="1162050" cy="85725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6" name="Textfeld 15"/>
          <p:cNvSpPr txBox="1"/>
          <p:nvPr/>
        </p:nvSpPr>
        <p:spPr>
          <a:xfrm>
            <a:off x="3311284" y="3942125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002060"/>
                </a:solidFill>
              </a:rPr>
              <a:t>Regression</a:t>
            </a:r>
            <a:endParaRPr lang="de-DE" dirty="0">
              <a:solidFill>
                <a:srgbClr val="002060"/>
              </a:solidFill>
            </a:endParaRPr>
          </a:p>
        </p:txBody>
      </p:sp>
      <p:pic>
        <p:nvPicPr>
          <p:cNvPr id="17" name="Grafik 16" descr="Car White Background Images | All White Background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30" y="4205980"/>
            <a:ext cx="1302291" cy="976719"/>
          </a:xfrm>
          <a:prstGeom prst="rect">
            <a:avLst/>
          </a:prstGeom>
        </p:spPr>
      </p:pic>
      <p:pic>
        <p:nvPicPr>
          <p:cNvPr id="18" name="Grafik 17" descr="White Volkswagen Beetle PNG car 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3" y="3999547"/>
            <a:ext cx="1096630" cy="699102"/>
          </a:xfrm>
          <a:prstGeom prst="rect">
            <a:avLst/>
          </a:prstGeom>
        </p:spPr>
      </p:pic>
      <p:grpSp>
        <p:nvGrpSpPr>
          <p:cNvPr id="41" name="Gruppieren 40"/>
          <p:cNvGrpSpPr/>
          <p:nvPr/>
        </p:nvGrpSpPr>
        <p:grpSpPr>
          <a:xfrm>
            <a:off x="5091741" y="1903519"/>
            <a:ext cx="3983689" cy="3219961"/>
            <a:chOff x="5124815" y="2132856"/>
            <a:chExt cx="3983689" cy="3219961"/>
          </a:xfrm>
        </p:grpSpPr>
        <p:sp>
          <p:nvSpPr>
            <p:cNvPr id="25" name="Rechteck 24"/>
            <p:cNvSpPr/>
            <p:nvPr/>
          </p:nvSpPr>
          <p:spPr>
            <a:xfrm>
              <a:off x="5145475" y="2132856"/>
              <a:ext cx="3963029" cy="321996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Gerader Verbinder 38"/>
            <p:cNvCxnSpPr/>
            <p:nvPr/>
          </p:nvCxnSpPr>
          <p:spPr>
            <a:xfrm flipV="1">
              <a:off x="5524300" y="2786458"/>
              <a:ext cx="3512196" cy="183770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fik 18" descr="AUDI PNG car image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6375" y="3443016"/>
              <a:ext cx="697530" cy="523148"/>
            </a:xfrm>
            <a:prstGeom prst="rect">
              <a:avLst/>
            </a:prstGeom>
          </p:spPr>
        </p:pic>
        <p:pic>
          <p:nvPicPr>
            <p:cNvPr id="20" name="Grafik 19" descr="Car White Background Images | All White Background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4176" y="3922705"/>
              <a:ext cx="682323" cy="511742"/>
            </a:xfrm>
            <a:prstGeom prst="rect">
              <a:avLst/>
            </a:prstGeom>
          </p:spPr>
        </p:pic>
        <p:pic>
          <p:nvPicPr>
            <p:cNvPr id="21" name="Grafik 20" descr="Ferrari car PNG image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3398" y="2670217"/>
              <a:ext cx="863904" cy="576224"/>
            </a:xfrm>
            <a:prstGeom prst="rect">
              <a:avLst/>
            </a:prstGeom>
          </p:spPr>
        </p:pic>
        <p:pic>
          <p:nvPicPr>
            <p:cNvPr id="22" name="Grafik 21" descr="Рисование ладошками: ангел, аист, автомобиль, ананас ...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955" y="2786458"/>
              <a:ext cx="829900" cy="583173"/>
            </a:xfrm>
            <a:prstGeom prst="rect">
              <a:avLst/>
            </a:prstGeom>
          </p:spPr>
        </p:pic>
        <p:pic>
          <p:nvPicPr>
            <p:cNvPr id="23" name="Grafik 22" descr="Car White Background Images | All White Background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4028" y="3633122"/>
              <a:ext cx="820006" cy="615005"/>
            </a:xfrm>
            <a:prstGeom prst="rect">
              <a:avLst/>
            </a:prstGeom>
          </p:spPr>
        </p:pic>
        <p:pic>
          <p:nvPicPr>
            <p:cNvPr id="24" name="Grafik 23" descr="White Volkswagen Beetle PNG car image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6321" y="4248127"/>
              <a:ext cx="589852" cy="376031"/>
            </a:xfrm>
            <a:prstGeom prst="rect">
              <a:avLst/>
            </a:prstGeom>
          </p:spPr>
        </p:pic>
        <p:cxnSp>
          <p:nvCxnSpPr>
            <p:cNvPr id="27" name="Gerade Verbindung mit Pfeil 26"/>
            <p:cNvCxnSpPr/>
            <p:nvPr/>
          </p:nvCxnSpPr>
          <p:spPr>
            <a:xfrm flipV="1">
              <a:off x="5524300" y="2178807"/>
              <a:ext cx="0" cy="268589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/>
            <p:nvPr/>
          </p:nvCxnSpPr>
          <p:spPr>
            <a:xfrm>
              <a:off x="5524300" y="4864699"/>
              <a:ext cx="3512196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/>
            <p:cNvSpPr txBox="1"/>
            <p:nvPr/>
          </p:nvSpPr>
          <p:spPr>
            <a:xfrm>
              <a:off x="6709785" y="4931876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2060"/>
                  </a:solidFill>
                </a:rPr>
                <a:t>Top Speed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 rot="16200000">
              <a:off x="4306642" y="3248710"/>
              <a:ext cx="2005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2060"/>
                  </a:solidFill>
                </a:rPr>
                <a:t>Fuel </a:t>
              </a:r>
              <a:r>
                <a:rPr lang="de-DE" dirty="0" err="1">
                  <a:solidFill>
                    <a:srgbClr val="002060"/>
                  </a:solidFill>
                </a:rPr>
                <a:t>consumption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92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General Problem</a:t>
            </a:r>
            <a:endParaRPr lang="en-US" dirty="0"/>
          </a:p>
        </p:txBody>
      </p:sp>
      <p:pic>
        <p:nvPicPr>
          <p:cNvPr id="5" name="Inhaltsplatzhalter 4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258" y="2638812"/>
            <a:ext cx="3161026" cy="2179439"/>
          </a:xfrm>
          <a:ln>
            <a:solidFill>
              <a:srgbClr val="002060"/>
            </a:solidFill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6" name="Inhaltsplatzhalter 4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78232" y="2638812"/>
            <a:ext cx="3161026" cy="2179439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754" y="3140968"/>
            <a:ext cx="1162050" cy="85725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8" name="Textfeld 7"/>
          <p:cNvSpPr txBox="1"/>
          <p:nvPr/>
        </p:nvSpPr>
        <p:spPr>
          <a:xfrm>
            <a:off x="3672564" y="3998218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002060"/>
                </a:solidFill>
              </a:rPr>
              <a:t>Regression</a:t>
            </a:r>
            <a:endParaRPr lang="de-DE" dirty="0">
              <a:solidFill>
                <a:srgbClr val="002060"/>
              </a:solidFill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3491880" y="2924944"/>
            <a:ext cx="2088232" cy="88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0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Formal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Object </a:t>
                </a:r>
                <a:r>
                  <a:rPr lang="de-DE" dirty="0" err="1"/>
                  <a:t>space</a:t>
                </a:r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𝑜𝑏𝑗𝑒𝑐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𝑜𝑏𝑗𝑒𝑐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,… </m:t>
                        </m:r>
                      </m:e>
                    </m:d>
                  </m:oMath>
                </a14:m>
                <a:endParaRPr lang="de-DE" dirty="0"/>
              </a:p>
              <a:p>
                <a:pPr lvl="1"/>
                <a:r>
                  <a:rPr lang="de-DE" dirty="0" err="1"/>
                  <a:t>Often</a:t>
                </a:r>
                <a:r>
                  <a:rPr lang="de-DE" dirty="0"/>
                  <a:t> infinite</a:t>
                </a:r>
              </a:p>
              <a:p>
                <a:r>
                  <a:rPr lang="de-DE" dirty="0" err="1"/>
                  <a:t>Representations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objects</a:t>
                </a:r>
                <a:r>
                  <a:rPr lang="de-DE" dirty="0"/>
                  <a:t> in a (real </a:t>
                </a:r>
                <a:r>
                  <a:rPr lang="de-DE" dirty="0" err="1"/>
                  <a:t>valued</a:t>
                </a:r>
                <a:r>
                  <a:rPr lang="de-DE" dirty="0"/>
                  <a:t>) </a:t>
                </a:r>
                <a:r>
                  <a:rPr lang="de-DE" dirty="0" err="1"/>
                  <a:t>feature</a:t>
                </a:r>
                <a:r>
                  <a:rPr lang="de-DE" dirty="0"/>
                  <a:t> </a:t>
                </a:r>
                <a:r>
                  <a:rPr lang="de-DE" dirty="0" err="1"/>
                  <a:t>space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ℱ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/>
                <a:r>
                  <a:rPr lang="de-DE" dirty="0"/>
                  <a:t>„Independent“ variables</a:t>
                </a:r>
              </a:p>
              <a:p>
                <a:r>
                  <a:rPr lang="de-DE" dirty="0" err="1"/>
                  <a:t>Dependent</a:t>
                </a:r>
                <a:r>
                  <a:rPr lang="de-DE" dirty="0"/>
                  <a:t> variable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de-DE" dirty="0"/>
                  <a:t>A </a:t>
                </a:r>
                <a:r>
                  <a:rPr lang="de-DE" dirty="0" err="1"/>
                  <a:t>regression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de-DE" dirty="0"/>
                  <a:t>Regression</a:t>
                </a:r>
              </a:p>
              <a:p>
                <a:pPr lvl="1"/>
                <a:r>
                  <a:rPr lang="de-DE" dirty="0" err="1"/>
                  <a:t>Finding</a:t>
                </a:r>
                <a:r>
                  <a:rPr lang="de-DE" dirty="0"/>
                  <a:t> an </a:t>
                </a:r>
                <a:r>
                  <a:rPr lang="de-DE" dirty="0" err="1"/>
                  <a:t>approximation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lvl="1"/>
                <a:r>
                  <a:rPr lang="de-DE" dirty="0" err="1"/>
                  <a:t>Relationship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dependent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independent</a:t>
                </a:r>
                <a:r>
                  <a:rPr lang="de-DE" dirty="0"/>
                  <a:t> variable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645024"/>
            <a:ext cx="2980958" cy="2039999"/>
          </a:xfrm>
          <a:prstGeom prst="rect">
            <a:avLst/>
          </a:prstGeom>
          <a:ln>
            <a:solidFill>
              <a:srgbClr val="00206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ige Legende 6"/>
              <p:cNvSpPr/>
              <p:nvPr/>
            </p:nvSpPr>
            <p:spPr>
              <a:xfrm>
                <a:off x="7450058" y="5910922"/>
                <a:ext cx="1442422" cy="445429"/>
              </a:xfrm>
              <a:prstGeom prst="wedgeRectCallout">
                <a:avLst>
                  <a:gd name="adj1" fmla="val -76732"/>
                  <a:gd name="adj2" fmla="val -1223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2060"/>
                    </a:solidFill>
                  </a:rPr>
                  <a:t>Independent variable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Rechteckige Legend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058" y="5910922"/>
                <a:ext cx="1442422" cy="445429"/>
              </a:xfrm>
              <a:prstGeom prst="wedgeRectCallout">
                <a:avLst>
                  <a:gd name="adj1" fmla="val -76732"/>
                  <a:gd name="adj2" fmla="val -12234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ige Legende 7"/>
              <p:cNvSpPr/>
              <p:nvPr/>
            </p:nvSpPr>
            <p:spPr>
              <a:xfrm>
                <a:off x="4067944" y="4232976"/>
                <a:ext cx="1138788" cy="432047"/>
              </a:xfrm>
              <a:prstGeom prst="wedgeRectCallout">
                <a:avLst>
                  <a:gd name="adj1" fmla="val 64527"/>
                  <a:gd name="adj2" fmla="val -10274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2060"/>
                    </a:solidFill>
                  </a:rPr>
                  <a:t>Dependent variable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Rechteckige Legend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232976"/>
                <a:ext cx="1138788" cy="432047"/>
              </a:xfrm>
              <a:prstGeom prst="wedgeRectCallout">
                <a:avLst>
                  <a:gd name="adj1" fmla="val 64527"/>
                  <a:gd name="adj2" fmla="val -1027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ige Legende 8"/>
              <p:cNvSpPr/>
              <p:nvPr/>
            </p:nvSpPr>
            <p:spPr>
              <a:xfrm>
                <a:off x="7723262" y="3557768"/>
                <a:ext cx="1584176" cy="223172"/>
              </a:xfrm>
              <a:prstGeom prst="wedgeRectCallout">
                <a:avLst>
                  <a:gd name="adj1" fmla="val -30231"/>
                  <a:gd name="adj2" fmla="val 230275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0" dirty="0" err="1">
                    <a:solidFill>
                      <a:srgbClr val="002060"/>
                    </a:solidFill>
                  </a:rPr>
                  <a:t>Function</a:t>
                </a:r>
                <a:r>
                  <a:rPr lang="de-DE" sz="1400" b="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echteckige Legend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62" y="3557768"/>
                <a:ext cx="1584176" cy="223172"/>
              </a:xfrm>
              <a:prstGeom prst="wedgeRectCallout">
                <a:avLst>
                  <a:gd name="adj1" fmla="val -30231"/>
                  <a:gd name="adj2" fmla="val 230275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97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Regressions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Goal: Approximation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dependent</a:t>
                </a:r>
                <a:r>
                  <a:rPr lang="de-DE" dirty="0">
                    <a:solidFill>
                      <a:srgbClr val="002060"/>
                    </a:solidFill>
                  </a:rPr>
                  <a:t> variable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de-DE" dirty="0">
                  <a:solidFill>
                    <a:srgbClr val="00206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de-DE" dirty="0" err="1">
                    <a:solidFill>
                      <a:srgbClr val="002060"/>
                    </a:solidFill>
                  </a:rPr>
                  <a:t>Use</a:t>
                </a:r>
                <a:r>
                  <a:rPr lang="de-DE" dirty="0">
                    <a:solidFill>
                      <a:srgbClr val="002060"/>
                    </a:solidFill>
                  </a:rPr>
                  <a:t> Test Data</a:t>
                </a:r>
              </a:p>
              <a:p>
                <a:pPr lvl="1"/>
                <a:r>
                  <a:rPr lang="de-DE" b="0" dirty="0" err="1">
                    <a:solidFill>
                      <a:srgbClr val="002060"/>
                    </a:solidFill>
                  </a:rPr>
                  <a:t>Structure</a:t>
                </a:r>
                <a:r>
                  <a:rPr lang="de-DE" b="0" dirty="0">
                    <a:solidFill>
                      <a:srgbClr val="002060"/>
                    </a:solidFill>
                  </a:rPr>
                  <a:t> </a:t>
                </a:r>
                <a:r>
                  <a:rPr lang="de-DE" b="0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b="0" dirty="0">
                    <a:solidFill>
                      <a:srgbClr val="002060"/>
                    </a:solidFill>
                  </a:rPr>
                  <a:t> </a:t>
                </a:r>
                <a:r>
                  <a:rPr lang="de-DE" b="0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b="0" dirty="0">
                    <a:solidFill>
                      <a:srgbClr val="002060"/>
                    </a:solidFill>
                  </a:rPr>
                  <a:t> same </a:t>
                </a:r>
                <a:r>
                  <a:rPr lang="de-DE" b="0" dirty="0" err="1">
                    <a:solidFill>
                      <a:srgbClr val="002060"/>
                    </a:solidFill>
                  </a:rPr>
                  <a:t>as</a:t>
                </a:r>
                <a:r>
                  <a:rPr lang="de-DE" b="0" dirty="0">
                    <a:solidFill>
                      <a:srgbClr val="002060"/>
                    </a:solidFill>
                  </a:rPr>
                  <a:t> </a:t>
                </a:r>
                <a:r>
                  <a:rPr lang="de-DE" b="0" dirty="0" err="1">
                    <a:solidFill>
                      <a:srgbClr val="002060"/>
                    </a:solidFill>
                  </a:rPr>
                  <a:t>training</a:t>
                </a:r>
                <a:r>
                  <a:rPr lang="de-DE" b="0" dirty="0">
                    <a:solidFill>
                      <a:srgbClr val="002060"/>
                    </a:solidFill>
                  </a:rPr>
                  <a:t> </a:t>
                </a:r>
                <a:r>
                  <a:rPr lang="de-DE" b="0" dirty="0" err="1">
                    <a:solidFill>
                      <a:srgbClr val="002060"/>
                    </a:solidFill>
                  </a:rPr>
                  <a:t>data</a:t>
                </a:r>
                <a:endParaRPr lang="de-DE" b="0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Apply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approximated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regression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function</a:t>
                </a:r>
                <a:endParaRPr lang="de-DE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7733995"/>
                  </p:ext>
                </p:extLst>
              </p:nvPr>
            </p:nvGraphicFramePr>
            <p:xfrm>
              <a:off x="287524" y="3981470"/>
              <a:ext cx="8568952" cy="1986280"/>
            </p:xfrm>
            <a:graphic>
              <a:graphicData uri="http://schemas.openxmlformats.org/drawingml/2006/table">
                <a:tbl>
                  <a:tblPr firstRow="1" lastCol="1" bandRow="1">
                    <a:tableStyleId>{B301B821-A1FF-4177-AEE7-76D212191A09}</a:tableStyleId>
                  </a:tblPr>
                  <a:tblGrid>
                    <a:gridCol w="1224136">
                      <a:extLst>
                        <a:ext uri="{9D8B030D-6E8A-4147-A177-3AD203B41FA5}">
                          <a16:colId xmlns:a16="http://schemas.microsoft.com/office/drawing/2014/main" val="3689362050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870525736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399118064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26458699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138451721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1484078421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1621438008"/>
                        </a:ext>
                      </a:extLst>
                    </a:gridCol>
                  </a:tblGrid>
                  <a:tr h="370840">
                    <a:tc gridSpan="5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dirty="0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a:rPr lang="de-DE" b="1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1" i="1" dirty="0" smtClean="0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  <m:r>
                                  <a:rPr lang="de-DE" b="1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d>
                                  <m:d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</m:d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95389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</a:rPr>
                            <a:t>Top Speed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</a:rPr>
                            <a:t>Engine Size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chemeClr val="bg1"/>
                              </a:solidFill>
                            </a:rPr>
                            <a:t>Horse</a:t>
                          </a:r>
                          <a:r>
                            <a:rPr lang="de-DE" dirty="0">
                              <a:solidFill>
                                <a:schemeClr val="bg1"/>
                              </a:solidFill>
                            </a:rPr>
                            <a:t> Power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chemeClr val="bg1"/>
                              </a:solidFill>
                            </a:rPr>
                            <a:t>Weight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</a:rPr>
                            <a:t>Year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chemeClr val="bg1"/>
                              </a:solidFill>
                            </a:rPr>
                            <a:t>value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err="1">
                              <a:solidFill>
                                <a:schemeClr val="bg1"/>
                              </a:solidFill>
                            </a:rPr>
                            <a:t>prediction</a:t>
                          </a:r>
                          <a:endParaRPr lang="de-DE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1547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250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1.4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130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1254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2003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>
                              <a:solidFill>
                                <a:srgbClr val="002060"/>
                              </a:solidFill>
                            </a:rPr>
                            <a:t>7.8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>
                              <a:solidFill>
                                <a:srgbClr val="002060"/>
                              </a:solidFill>
                            </a:rPr>
                            <a:t>7.5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54647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280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1430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2010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>
                              <a:solidFill>
                                <a:srgbClr val="002060"/>
                              </a:solidFill>
                            </a:rPr>
                            <a:t>6.3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>
                              <a:solidFill>
                                <a:srgbClr val="002060"/>
                              </a:solidFill>
                            </a:rPr>
                            <a:t>6.9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74755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706703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7733995"/>
                  </p:ext>
                </p:extLst>
              </p:nvPr>
            </p:nvGraphicFramePr>
            <p:xfrm>
              <a:off x="287524" y="3981470"/>
              <a:ext cx="8568952" cy="1986280"/>
            </p:xfrm>
            <a:graphic>
              <a:graphicData uri="http://schemas.openxmlformats.org/drawingml/2006/table">
                <a:tbl>
                  <a:tblPr firstRow="1" lastCol="1" bandRow="1">
                    <a:tableStyleId>{B301B821-A1FF-4177-AEE7-76D212191A09}</a:tableStyleId>
                  </a:tblPr>
                  <a:tblGrid>
                    <a:gridCol w="1224136">
                      <a:extLst>
                        <a:ext uri="{9D8B030D-6E8A-4147-A177-3AD203B41FA5}">
                          <a16:colId xmlns:a16="http://schemas.microsoft.com/office/drawing/2014/main" val="3689362050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870525736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399118064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26458699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138451721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1484078421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1621438008"/>
                        </a:ext>
                      </a:extLst>
                    </a:gridCol>
                  </a:tblGrid>
                  <a:tr h="502920">
                    <a:tc gridSpan="5"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" t="-1205" r="-40239" b="-2963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0000" t="-1205" r="-100995" b="-2963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00000" t="-1205" r="-995" b="-2963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389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</a:rPr>
                            <a:t>Top Speed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</a:rPr>
                            <a:t>Engine Size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chemeClr val="bg1"/>
                              </a:solidFill>
                            </a:rPr>
                            <a:t>Horse</a:t>
                          </a:r>
                          <a:r>
                            <a:rPr lang="de-DE" dirty="0">
                              <a:solidFill>
                                <a:schemeClr val="bg1"/>
                              </a:solidFill>
                            </a:rPr>
                            <a:t> Power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chemeClr val="bg1"/>
                              </a:solidFill>
                            </a:rPr>
                            <a:t>Weight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</a:rPr>
                            <a:t>Year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chemeClr val="bg1"/>
                              </a:solidFill>
                            </a:rPr>
                            <a:t>value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err="1">
                              <a:solidFill>
                                <a:schemeClr val="bg1"/>
                              </a:solidFill>
                            </a:rPr>
                            <a:t>prediction</a:t>
                          </a:r>
                          <a:endParaRPr lang="de-DE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1547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250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1.4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130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1254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2003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>
                              <a:solidFill>
                                <a:srgbClr val="002060"/>
                              </a:solidFill>
                            </a:rPr>
                            <a:t>7.8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>
                              <a:solidFill>
                                <a:srgbClr val="002060"/>
                              </a:solidFill>
                            </a:rPr>
                            <a:t>7.5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54647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280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1430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2010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>
                              <a:solidFill>
                                <a:srgbClr val="002060"/>
                              </a:solidFill>
                            </a:rPr>
                            <a:t>6.3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>
                              <a:solidFill>
                                <a:srgbClr val="002060"/>
                              </a:solidFill>
                            </a:rPr>
                            <a:t>6.9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74755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7067037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Grafik 11" descr="75+ Free Stock Images 3D Human Character Best Collection ...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22" y="1595859"/>
            <a:ext cx="1790942" cy="2387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Wolkenförmige Legende 12"/>
              <p:cNvSpPr/>
              <p:nvPr/>
            </p:nvSpPr>
            <p:spPr>
              <a:xfrm>
                <a:off x="5076056" y="188640"/>
                <a:ext cx="3744417" cy="1502049"/>
              </a:xfrm>
              <a:prstGeom prst="cloudCallout">
                <a:avLst>
                  <a:gd name="adj1" fmla="val 321"/>
                  <a:gd name="adj2" fmla="val 91952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rgbClr val="002060"/>
                    </a:solidFill>
                  </a:rPr>
                  <a:t>How do </a:t>
                </a:r>
                <a:r>
                  <a:rPr lang="de-DE" dirty="0" err="1">
                    <a:solidFill>
                      <a:srgbClr val="002060"/>
                    </a:solidFill>
                  </a:rPr>
                  <a:t>you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evaluate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</a:p>
              <a:p>
                <a:pPr algn="ctr"/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Wolkenförmige Legend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88640"/>
                <a:ext cx="3744417" cy="1502049"/>
              </a:xfrm>
              <a:prstGeom prst="cloudCallout">
                <a:avLst>
                  <a:gd name="adj1" fmla="val 321"/>
                  <a:gd name="adj2" fmla="val 91952"/>
                </a:avLst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65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 </a:t>
            </a:r>
            <a:r>
              <a:rPr lang="de-DE" dirty="0" err="1"/>
              <a:t>Comparison</a:t>
            </a:r>
            <a:endParaRPr lang="en-US" dirty="0"/>
          </a:p>
        </p:txBody>
      </p:sp>
      <p:pic>
        <p:nvPicPr>
          <p:cNvPr id="5" name="Inhaltsplatzhalter 4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04864"/>
            <a:ext cx="3858163" cy="2667372"/>
          </a:xfrm>
          <a:ln>
            <a:solidFill>
              <a:srgbClr val="002060"/>
            </a:solidFill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6" name="Rechteckige Legende 5"/>
          <p:cNvSpPr/>
          <p:nvPr/>
        </p:nvSpPr>
        <p:spPr>
          <a:xfrm>
            <a:off x="5652120" y="2117499"/>
            <a:ext cx="3168352" cy="735437"/>
          </a:xfrm>
          <a:prstGeom prst="wedgeRectCallout">
            <a:avLst>
              <a:gd name="adj1" fmla="val -72813"/>
              <a:gd name="adj2" fmla="val 148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2060"/>
                </a:solidFill>
              </a:rPr>
              <a:t>Perfect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Prediction</a:t>
            </a:r>
            <a:endParaRPr lang="de-DE" sz="1400" dirty="0">
              <a:solidFill>
                <a:srgbClr val="002060"/>
              </a:solidFill>
            </a:endParaRPr>
          </a:p>
          <a:p>
            <a:pPr algn="ctr"/>
            <a:r>
              <a:rPr lang="de-DE" sz="1400" dirty="0">
                <a:solidFill>
                  <a:srgbClr val="002060"/>
                </a:solidFill>
                <a:sym typeface="Wingdings" panose="05000000000000000000" pitchFamily="2" charset="2"/>
              </a:rPr>
              <a:t> Deviation </a:t>
            </a:r>
            <a:r>
              <a:rPr lang="de-DE" sz="1400" dirty="0" err="1">
                <a:solidFill>
                  <a:srgbClr val="002060"/>
                </a:solidFill>
                <a:sym typeface="Wingdings" panose="05000000000000000000" pitchFamily="2" charset="2"/>
              </a:rPr>
              <a:t>from</a:t>
            </a:r>
            <a:r>
              <a:rPr lang="de-DE" sz="14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rgbClr val="002060"/>
                </a:solidFill>
                <a:sym typeface="Wingdings" panose="05000000000000000000" pitchFamily="2" charset="2"/>
              </a:rPr>
              <a:t>blue</a:t>
            </a:r>
            <a:r>
              <a:rPr lang="de-DE" sz="14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rgbClr val="002060"/>
                </a:solidFill>
                <a:sym typeface="Wingdings" panose="05000000000000000000" pitchFamily="2" charset="2"/>
              </a:rPr>
              <a:t>line</a:t>
            </a:r>
            <a:r>
              <a:rPr lang="de-DE" sz="14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rgbClr val="002060"/>
                </a:solidFill>
                <a:sym typeface="Wingdings" panose="05000000000000000000" pitchFamily="2" charset="2"/>
              </a:rPr>
              <a:t>as</a:t>
            </a:r>
            <a:r>
              <a:rPr lang="de-DE" sz="14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rgbClr val="002060"/>
                </a:solidFill>
                <a:sym typeface="Wingdings" panose="05000000000000000000" pitchFamily="2" charset="2"/>
              </a:rPr>
              <a:t>visual</a:t>
            </a:r>
            <a:r>
              <a:rPr lang="de-DE" sz="14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rgbClr val="002060"/>
                </a:solidFill>
                <a:sym typeface="Wingdings" panose="05000000000000000000" pitchFamily="2" charset="2"/>
              </a:rPr>
              <a:t>indicator</a:t>
            </a:r>
            <a:r>
              <a:rPr lang="de-DE" sz="14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rgbClr val="002060"/>
                </a:solidFill>
                <a:sym typeface="Wingdings" panose="05000000000000000000" pitchFamily="2" charset="2"/>
              </a:rPr>
              <a:t>for</a:t>
            </a:r>
            <a:r>
              <a:rPr lang="de-DE" sz="14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rgbClr val="002060"/>
                </a:solidFill>
                <a:sym typeface="Wingdings" panose="05000000000000000000" pitchFamily="2" charset="2"/>
              </a:rPr>
              <a:t>prediction</a:t>
            </a:r>
            <a:r>
              <a:rPr lang="de-DE" sz="14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rgbClr val="002060"/>
                </a:solidFill>
                <a:sym typeface="Wingdings" panose="05000000000000000000" pitchFamily="2" charset="2"/>
              </a:rPr>
              <a:t>quality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7" name="Rechteckige Legende 6"/>
          <p:cNvSpPr/>
          <p:nvPr/>
        </p:nvSpPr>
        <p:spPr>
          <a:xfrm>
            <a:off x="4932040" y="3298380"/>
            <a:ext cx="2520280" cy="706684"/>
          </a:xfrm>
          <a:prstGeom prst="wedgeRectCallout">
            <a:avLst>
              <a:gd name="adj1" fmla="val -79307"/>
              <a:gd name="adj2" fmla="val -3592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2060"/>
                </a:solidFill>
              </a:rPr>
              <a:t>Good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prediction</a:t>
            </a:r>
            <a:r>
              <a:rPr lang="de-DE" sz="1400" dirty="0">
                <a:solidFill>
                  <a:srgbClr val="002060"/>
                </a:solidFill>
              </a:rPr>
              <a:t>. Data </a:t>
            </a:r>
            <a:r>
              <a:rPr lang="de-DE" sz="1400" dirty="0" err="1">
                <a:solidFill>
                  <a:srgbClr val="002060"/>
                </a:solidFill>
              </a:rPr>
              <a:t>close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to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blue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line</a:t>
            </a:r>
            <a:r>
              <a:rPr lang="de-DE" sz="1400" dirty="0">
                <a:solidFill>
                  <a:srgbClr val="002060"/>
                </a:solidFill>
              </a:rPr>
              <a:t>, </a:t>
            </a:r>
            <a:r>
              <a:rPr lang="de-DE" sz="1400" dirty="0" err="1">
                <a:solidFill>
                  <a:srgbClr val="002060"/>
                </a:solidFill>
              </a:rPr>
              <a:t>regular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pattern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of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deviations</a:t>
            </a:r>
            <a:endParaRPr lang="en-US" sz="1400" dirty="0">
              <a:solidFill>
                <a:srgbClr val="002060"/>
              </a:solidFill>
            </a:endParaRPr>
          </a:p>
        </p:txBody>
      </p:sp>
      <p:pic>
        <p:nvPicPr>
          <p:cNvPr id="8" name="Inhaltsplatzhalter 3" descr="Kostenlose Illustration: Idee, Antwort, Erleuchtung ...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4159" y="5041929"/>
            <a:ext cx="1203336" cy="1203336"/>
          </a:xfrm>
          <a:prstGeom prst="rect">
            <a:avLst/>
          </a:prstGeom>
        </p:spPr>
      </p:pic>
      <p:sp>
        <p:nvSpPr>
          <p:cNvPr id="9" name="Rechteckige Legende 8"/>
          <p:cNvSpPr/>
          <p:nvPr/>
        </p:nvSpPr>
        <p:spPr>
          <a:xfrm>
            <a:off x="6120172" y="5317459"/>
            <a:ext cx="2664296" cy="566949"/>
          </a:xfrm>
          <a:prstGeom prst="wedgeRectCallout">
            <a:avLst>
              <a:gd name="adj1" fmla="val -67414"/>
              <a:gd name="adj2" fmla="val -25413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2060"/>
                </a:solidFill>
              </a:rPr>
              <a:t>Allows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insights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into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where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predictions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are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good</a:t>
            </a:r>
            <a:r>
              <a:rPr lang="de-DE" sz="1400" dirty="0">
                <a:solidFill>
                  <a:srgbClr val="002060"/>
                </a:solidFill>
              </a:rPr>
              <a:t>/</a:t>
            </a:r>
            <a:r>
              <a:rPr lang="de-DE" sz="1400" dirty="0" err="1">
                <a:solidFill>
                  <a:srgbClr val="002060"/>
                </a:solidFill>
              </a:rPr>
              <a:t>bad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86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Residuals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Differences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predictions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actual</a:t>
                </a:r>
                <a:r>
                  <a:rPr lang="de-DE" dirty="0"/>
                  <a:t> </a:t>
                </a:r>
                <a:r>
                  <a:rPr lang="de-DE" dirty="0" err="1"/>
                  <a:t>values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"/>
          <a:stretch/>
        </p:blipFill>
        <p:spPr>
          <a:xfrm>
            <a:off x="395536" y="3044181"/>
            <a:ext cx="3747003" cy="264832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24" y="3044181"/>
            <a:ext cx="3867690" cy="264832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11209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Bad Fit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1360760" y="1556792"/>
            <a:ext cx="6422480" cy="4670700"/>
            <a:chOff x="1330896" y="1628800"/>
            <a:chExt cx="6422480" cy="4670700"/>
          </a:xfrm>
        </p:grpSpPr>
        <p:pic>
          <p:nvPicPr>
            <p:cNvPr id="12" name="Grafik 11" descr="Bildschirmausschnitt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30896" y="1630888"/>
              <a:ext cx="3181376" cy="2288169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  <p:pic>
          <p:nvPicPr>
            <p:cNvPr id="13" name="Grafik 12" descr="Bildschirmausschnitt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72000" y="1628800"/>
              <a:ext cx="3181376" cy="2288169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  <p:pic>
          <p:nvPicPr>
            <p:cNvPr id="15" name="Grafik 14" descr="Bildschirmausschnitt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4011331"/>
              <a:ext cx="3181376" cy="2288169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  <p:pic>
          <p:nvPicPr>
            <p:cNvPr id="16" name="Grafik 15" descr="Bildschirmausschnitt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344" y="4010684"/>
              <a:ext cx="3181376" cy="2288816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96455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DS3Goe2018">
      <a:dk1>
        <a:srgbClr val="1895CB"/>
      </a:dk1>
      <a:lt1>
        <a:srgbClr val="FFFAEA"/>
      </a:lt1>
      <a:dk2>
        <a:srgbClr val="045C83"/>
      </a:dk2>
      <a:lt2>
        <a:srgbClr val="FFF2E5"/>
      </a:lt2>
      <a:accent1>
        <a:srgbClr val="0581B7"/>
      </a:accent1>
      <a:accent2>
        <a:srgbClr val="FF9013"/>
      </a:accent2>
      <a:accent3>
        <a:srgbClr val="3A2BD4"/>
      </a:accent3>
      <a:accent4>
        <a:srgbClr val="CFA100"/>
      </a:accent4>
      <a:accent5>
        <a:srgbClr val="CF6D00"/>
      </a:accent5>
      <a:accent6>
        <a:srgbClr val="190D90"/>
      </a:accent6>
      <a:hlink>
        <a:srgbClr val="1895CB"/>
      </a:hlink>
      <a:folHlink>
        <a:srgbClr val="1895CB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</Words>
  <Application>Microsoft Office PowerPoint</Application>
  <PresentationFormat>On-screen Show (4:3)</PresentationFormat>
  <Paragraphs>226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Wingdings</vt:lpstr>
      <vt:lpstr>Office-Design</vt:lpstr>
      <vt:lpstr> Chapter 08  Regression </vt:lpstr>
      <vt:lpstr>Outline</vt:lpstr>
      <vt:lpstr>Example of Regression</vt:lpstr>
      <vt:lpstr>The General Problem</vt:lpstr>
      <vt:lpstr>The Formal Problem</vt:lpstr>
      <vt:lpstr>Quality of Regressions</vt:lpstr>
      <vt:lpstr>Visual Comparison</vt:lpstr>
      <vt:lpstr>Residuals</vt:lpstr>
      <vt:lpstr>Visual Comparison of a Bad Fit</vt:lpstr>
      <vt:lpstr>Measures for Regression Quality</vt:lpstr>
      <vt:lpstr>Outline</vt:lpstr>
      <vt:lpstr>Linear Regression</vt:lpstr>
      <vt:lpstr>Ridge Regression</vt:lpstr>
      <vt:lpstr>Lasso Regression</vt:lpstr>
      <vt:lpstr>Elastic Net Regression</vt:lpstr>
      <vt:lpstr>Outline</vt:lpstr>
      <vt:lpstr>Comparison of Regression Models</vt:lpstr>
      <vt:lpstr>Non-linear Regression</vt:lpstr>
      <vt:lpstr>Outline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2020-10-28T10:14:27Z</dcterms:modified>
</cp:coreProperties>
</file>