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2" r:id="rId6"/>
    <p:sldId id="264" r:id="rId7"/>
    <p:sldId id="263" r:id="rId8"/>
    <p:sldId id="260" r:id="rId9"/>
    <p:sldId id="268" r:id="rId10"/>
    <p:sldId id="265" r:id="rId11"/>
    <p:sldId id="269" r:id="rId12"/>
    <p:sldId id="270" r:id="rId13"/>
    <p:sldId id="272" r:id="rId14"/>
    <p:sldId id="275" r:id="rId15"/>
    <p:sldId id="277" r:id="rId16"/>
    <p:sldId id="282" r:id="rId17"/>
    <p:sldId id="273" r:id="rId18"/>
    <p:sldId id="276" r:id="rId19"/>
    <p:sldId id="278" r:id="rId20"/>
    <p:sldId id="279" r:id="rId21"/>
    <p:sldId id="280" r:id="rId22"/>
    <p:sldId id="281" r:id="rId23"/>
    <p:sldId id="274" r:id="rId24"/>
    <p:sldId id="283" r:id="rId25"/>
  </p:sldIdLst>
  <p:sldSz cx="9144000" cy="6858000" type="screen4x3"/>
  <p:notesSz cx="6858000" cy="12192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8EF"/>
    <a:srgbClr val="FFF6EB"/>
    <a:srgbClr val="FFBB6E"/>
    <a:srgbClr val="D8E1E6"/>
    <a:srgbClr val="007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22"/>
    <p:restoredTop sz="94851"/>
  </p:normalViewPr>
  <p:slideViewPr>
    <p:cSldViewPr>
      <p:cViewPr varScale="1">
        <p:scale>
          <a:sx n="157" d="100"/>
          <a:sy n="157" d="100"/>
        </p:scale>
        <p:origin x="1796" y="88"/>
      </p:cViewPr>
      <p:guideLst>
        <p:guide orient="horz" pos="216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7C146D-62F7-43FA-9E74-FCA69FF93FC6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1B9AD-A124-4991-9B5F-F2CBC0807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932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2CEDA-5074-4F67-AF85-393C0A79EFD3}" type="datetimeFigureOut">
              <a:rPr lang="de-DE" smtClean="0"/>
              <a:t>28.10.2020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5240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4F181-46C1-4A86-9951-08EC291283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163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el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 bwMode="auto"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5" name="Untertitel 2"/>
          <p:cNvSpPr>
            <a:spLocks noGrp="1"/>
          </p:cNvSpPr>
          <p:nvPr>
            <p:ph type="subTitle" idx="1"/>
          </p:nvPr>
        </p:nvSpPr>
        <p:spPr bwMode="auto"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rgbClr val="00206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el und vertikaler Text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Platzhalter für vertikalen Text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kaler Titel und Text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kaler Titel 1"/>
          <p:cNvSpPr>
            <a:spLocks noGrp="1"/>
          </p:cNvSpPr>
          <p:nvPr>
            <p:ph type="title" orient="vert"/>
          </p:nvPr>
        </p:nvSpPr>
        <p:spPr bwMode="auto">
          <a:xfrm>
            <a:off x="6543675" y="365125"/>
            <a:ext cx="1971675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Platzhalter für vertikalen Text 2"/>
          <p:cNvSpPr>
            <a:spLocks noGrp="1"/>
          </p:cNvSpPr>
          <p:nvPr>
            <p:ph type="body" orient="vert" idx="1"/>
          </p:nvPr>
        </p:nvSpPr>
        <p:spPr bwMode="auto">
          <a:xfrm>
            <a:off x="628650" y="365125"/>
            <a:ext cx="5800725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el und Inhalt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 noProof="0" dirty="0"/>
              <a:t>Click to edit Master text styles</a:t>
            </a:r>
          </a:p>
          <a:p>
            <a:pPr lvl="1">
              <a:defRPr/>
            </a:pPr>
            <a:r>
              <a:rPr lang="en-US" noProof="0" dirty="0"/>
              <a:t>Second level</a:t>
            </a:r>
          </a:p>
          <a:p>
            <a:pPr lvl="2">
              <a:defRPr/>
            </a:pPr>
            <a:r>
              <a:rPr lang="en-US" noProof="0" dirty="0"/>
              <a:t>Third level</a:t>
            </a:r>
          </a:p>
          <a:p>
            <a:pPr lvl="3">
              <a:defRPr/>
            </a:pPr>
            <a:r>
              <a:rPr lang="en-US" noProof="0" dirty="0"/>
              <a:t>Fourth level</a:t>
            </a:r>
          </a:p>
          <a:p>
            <a:pPr lvl="4">
              <a:defRPr/>
            </a:pPr>
            <a:r>
              <a:rPr lang="en-US" noProof="0" dirty="0"/>
              <a:t>Fifth level</a:t>
            </a:r>
          </a:p>
        </p:txBody>
      </p:sp>
      <p:sp>
        <p:nvSpPr>
          <p:cNvPr id="7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Abschnitts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Zwei Inhalte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sz="half" idx="1"/>
          </p:nvPr>
        </p:nvSpPr>
        <p:spPr bwMode="auto">
          <a:xfrm>
            <a:off x="6286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6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46291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Vergleich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629841" y="365126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629842" y="2505074"/>
            <a:ext cx="3868340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Inhaltsplatzhalter 5"/>
          <p:cNvSpPr>
            <a:spLocks noGrp="1"/>
          </p:cNvSpPr>
          <p:nvPr>
            <p:ph sz="quarter" idx="4"/>
          </p:nvPr>
        </p:nvSpPr>
        <p:spPr bwMode="auto">
          <a:xfrm>
            <a:off x="4629150" y="2505074"/>
            <a:ext cx="3887391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10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Nur Titel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Leer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Fußzeilenplatzhalter 2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Inhalt mit Beschriftung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 bwMode="auto"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6" name="Textplatzhalter 3"/>
          <p:cNvSpPr>
            <a:spLocks noGrp="1"/>
          </p:cNvSpPr>
          <p:nvPr>
            <p:ph type="body" sz="half" idx="2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Bild mit Beschriftung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Bildplatzhalter 2"/>
          <p:cNvSpPr>
            <a:spLocks noGrp="1"/>
          </p:cNvSpPr>
          <p:nvPr>
            <p:ph type="pic" idx="1"/>
          </p:nvPr>
        </p:nvSpPr>
        <p:spPr bwMode="auto"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 lang="en-US"/>
              <a:t>Drag picture to placeholder or click icon to add</a:t>
            </a:r>
            <a:endParaRPr lang="de-DE"/>
          </a:p>
        </p:txBody>
      </p:sp>
      <p:sp>
        <p:nvSpPr>
          <p:cNvPr id="6" name="Textplatzhalter 3"/>
          <p:cNvSpPr>
            <a:spLocks noGrp="1"/>
          </p:cNvSpPr>
          <p:nvPr>
            <p:ph type="body" sz="half" idx="2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de-DE"/>
              <a:t>Mastertitelformat bearbeiten</a:t>
            </a: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de-DE" dirty="0"/>
              <a:t>Mastertextformat bearbeiten</a:t>
            </a:r>
            <a:endParaRPr dirty="0"/>
          </a:p>
          <a:p>
            <a:pPr lvl="1">
              <a:defRPr/>
            </a:pPr>
            <a:r>
              <a:rPr lang="de-DE" dirty="0"/>
              <a:t>Zweite Ebene</a:t>
            </a:r>
            <a:endParaRPr dirty="0"/>
          </a:p>
          <a:p>
            <a:pPr lvl="2">
              <a:defRPr/>
            </a:pPr>
            <a:r>
              <a:rPr lang="de-DE" dirty="0"/>
              <a:t>Dritte Ebene</a:t>
            </a:r>
            <a:endParaRPr dirty="0"/>
          </a:p>
          <a:p>
            <a:pPr lvl="3">
              <a:defRPr/>
            </a:pPr>
            <a:r>
              <a:rPr lang="de-DE" dirty="0"/>
              <a:t>Vierte Ebene</a:t>
            </a:r>
            <a:endParaRPr dirty="0"/>
          </a:p>
          <a:p>
            <a:pPr lvl="4">
              <a:defRPr/>
            </a:pPr>
            <a:r>
              <a:rPr lang="de-DE" dirty="0"/>
              <a:t>Fünfte Ebene</a:t>
            </a: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-1" y="6365085"/>
            <a:ext cx="9121323" cy="4929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Bild 8"/>
          <p:cNvPicPr>
            <a:picLocks noChangeAspect="1"/>
          </p:cNvPicPr>
          <p:nvPr userDrawn="1"/>
        </p:nvPicPr>
        <p:blipFill>
          <a:blip r:embed="rId13"/>
          <a:stretch/>
        </p:blipFill>
        <p:spPr bwMode="auto">
          <a:xfrm>
            <a:off x="247557" y="6434919"/>
            <a:ext cx="2020187" cy="390291"/>
          </a:xfrm>
          <a:prstGeom prst="rect">
            <a:avLst/>
          </a:prstGeom>
        </p:spPr>
      </p:pic>
      <p:sp>
        <p:nvSpPr>
          <p:cNvPr id="11" name="Fußzeilenplatzhalter 9"/>
          <p:cNvSpPr>
            <a:spLocks noGrp="1"/>
          </p:cNvSpPr>
          <p:nvPr>
            <p:ph type="ftr" sz="quarter" idx="3"/>
          </p:nvPr>
        </p:nvSpPr>
        <p:spPr bwMode="auto">
          <a:xfrm>
            <a:off x="3028950" y="643491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rgbClr val="0097CE"/>
          </a:solidFill>
          <a:latin typeface="+mj-lt"/>
          <a:ea typeface="+mj-ea"/>
        </a:defRPr>
      </a:lvl1pPr>
    </p:titleStyle>
    <p:bodyStyle>
      <a:lvl1pPr marL="171450" indent="-171450" algn="l" defTabSz="685800">
        <a:lnSpc>
          <a:spcPct val="90000"/>
        </a:lnSpc>
        <a:spcBef>
          <a:spcPts val="750"/>
        </a:spcBef>
        <a:buFont typeface="Arial"/>
        <a:buChar char="•"/>
        <a:defRPr sz="2100">
          <a:solidFill>
            <a:srgbClr val="002060"/>
          </a:solidFill>
          <a:latin typeface="+mn-lt"/>
          <a:ea typeface="+mn-ea"/>
        </a:defRPr>
      </a:lvl1pPr>
      <a:lvl2pPr marL="5143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800">
          <a:solidFill>
            <a:srgbClr val="002060"/>
          </a:solidFill>
          <a:latin typeface="+mn-lt"/>
          <a:ea typeface="+mn-ea"/>
        </a:defRPr>
      </a:lvl2pPr>
      <a:lvl3pPr marL="8572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500">
          <a:solidFill>
            <a:srgbClr val="002060"/>
          </a:solidFill>
          <a:latin typeface="+mn-lt"/>
          <a:ea typeface="+mn-ea"/>
        </a:defRPr>
      </a:lvl3pPr>
      <a:lvl4pPr marL="12001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rgbClr val="002060"/>
          </a:solidFill>
          <a:latin typeface="+mn-lt"/>
          <a:ea typeface="+mn-ea"/>
        </a:defRPr>
      </a:lvl4pPr>
      <a:lvl5pPr marL="15430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rgbClr val="002060"/>
          </a:solidFill>
          <a:latin typeface="+mn-lt"/>
          <a:ea typeface="+mn-ea"/>
        </a:defRPr>
      </a:lvl5pPr>
      <a:lvl6pPr marL="18859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6pPr>
      <a:lvl7pPr marL="22288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7pPr>
      <a:lvl8pPr marL="25717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8pPr>
      <a:lvl9pPr marL="29146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685800">
        <a:defRPr sz="1350">
          <a:solidFill>
            <a:schemeClr val="tx1"/>
          </a:solidFill>
          <a:latin typeface="+mn-lt"/>
          <a:ea typeface="+mn-ea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14.png"/><Relationship Id="rId4" Type="http://schemas.openxmlformats.org/officeDocument/2006/relationships/image" Target="../media/image6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1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auto">
          <a:xfrm>
            <a:off x="1143000" y="908720"/>
            <a:ext cx="6858000" cy="3314749"/>
          </a:xfrm>
        </p:spPr>
        <p:txBody>
          <a:bodyPr>
            <a:noAutofit/>
          </a:bodyPr>
          <a:lstStyle/>
          <a:p>
            <a:pPr>
              <a:defRPr/>
            </a:pPr>
            <a:br>
              <a:rPr lang="en-US" dirty="0"/>
            </a:br>
            <a:r>
              <a:rPr lang="en-US" dirty="0"/>
              <a:t>Chapter 11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Statistical Tests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Dr. Steffen Herbold</a:t>
            </a:r>
          </a:p>
          <a:p>
            <a:pPr>
              <a:defRPr/>
            </a:pPr>
            <a:r>
              <a:rPr lang="en-US" dirty="0"/>
              <a:t>herbold@cs.uni-goettingen.de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Significance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Confidence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Significance </a:t>
                </a:r>
                <a:r>
                  <a:rPr lang="de-DE" dirty="0" err="1"/>
                  <a:t>level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de-DE" dirty="0"/>
              </a:p>
              <a:p>
                <a:pPr lvl="1"/>
                <a:r>
                  <a:rPr lang="de-DE" dirty="0" err="1"/>
                  <a:t>Probability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rejecting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null </a:t>
                </a:r>
                <a:r>
                  <a:rPr lang="de-DE" dirty="0" err="1"/>
                  <a:t>hypothesis</a:t>
                </a:r>
                <a:r>
                  <a:rPr lang="de-DE" dirty="0"/>
                  <a:t>, </a:t>
                </a:r>
                <a:r>
                  <a:rPr lang="de-DE" dirty="0" err="1"/>
                  <a:t>given</a:t>
                </a:r>
                <a:r>
                  <a:rPr lang="de-DE" dirty="0"/>
                  <a:t> </a:t>
                </a: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:r>
                  <a:rPr lang="de-DE" dirty="0" err="1"/>
                  <a:t>it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true</a:t>
                </a:r>
                <a:endParaRPr lang="de-DE" dirty="0"/>
              </a:p>
              <a:p>
                <a:pPr lvl="1"/>
                <a:r>
                  <a:rPr lang="de-DE" dirty="0" err="1"/>
                  <a:t>Depends</a:t>
                </a:r>
                <a:r>
                  <a:rPr lang="de-DE" dirty="0"/>
                  <a:t> on </a:t>
                </a:r>
                <a:r>
                  <a:rPr lang="de-DE" dirty="0" err="1"/>
                  <a:t>domain</a:t>
                </a:r>
                <a:endParaRPr lang="de-DE" dirty="0"/>
              </a:p>
              <a:p>
                <a:pPr lvl="1"/>
                <a:r>
                  <a:rPr lang="de-DE" dirty="0"/>
                  <a:t>Common </a:t>
                </a:r>
                <a:r>
                  <a:rPr lang="de-DE" dirty="0" err="1"/>
                  <a:t>values</a:t>
                </a:r>
                <a:r>
                  <a:rPr lang="de-DE" dirty="0"/>
                  <a:t>:</a:t>
                </a:r>
              </a:p>
              <a:p>
                <a:pPr lvl="2"/>
                <a:r>
                  <a:rPr lang="de-DE" dirty="0"/>
                  <a:t>0.05 (de-facto </a:t>
                </a:r>
                <a:r>
                  <a:rPr lang="de-DE" dirty="0" err="1"/>
                  <a:t>standard</a:t>
                </a:r>
                <a:r>
                  <a:rPr lang="de-DE" dirty="0"/>
                  <a:t>)</a:t>
                </a:r>
              </a:p>
              <a:p>
                <a:pPr lvl="2"/>
                <a:r>
                  <a:rPr lang="de-DE" dirty="0"/>
                  <a:t>0.005 (</a:t>
                </a:r>
                <a:r>
                  <a:rPr lang="de-DE" dirty="0" err="1"/>
                  <a:t>currently</a:t>
                </a:r>
                <a:r>
                  <a:rPr lang="de-DE" dirty="0"/>
                  <a:t> </a:t>
                </a:r>
                <a:r>
                  <a:rPr lang="de-DE" dirty="0" err="1"/>
                  <a:t>proposed</a:t>
                </a:r>
                <a:r>
                  <a:rPr lang="de-DE" dirty="0"/>
                  <a:t> </a:t>
                </a:r>
                <a:r>
                  <a:rPr lang="de-DE" dirty="0" err="1"/>
                  <a:t>newer</a:t>
                </a:r>
                <a:r>
                  <a:rPr lang="de-DE" dirty="0"/>
                  <a:t> </a:t>
                </a:r>
                <a:r>
                  <a:rPr lang="de-DE" dirty="0" err="1"/>
                  <a:t>standard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reduce</a:t>
                </a:r>
                <a:r>
                  <a:rPr lang="de-DE" dirty="0"/>
                  <a:t> </a:t>
                </a:r>
                <a:r>
                  <a:rPr lang="de-DE" dirty="0" err="1"/>
                  <a:t>false</a:t>
                </a:r>
                <a:r>
                  <a:rPr lang="de-DE" dirty="0"/>
                  <a:t> positives)</a:t>
                </a:r>
              </a:p>
              <a:p>
                <a:r>
                  <a:rPr lang="de-DE" dirty="0" err="1"/>
                  <a:t>Confidence</a:t>
                </a:r>
                <a:r>
                  <a:rPr lang="de-DE" dirty="0"/>
                  <a:t> </a:t>
                </a:r>
                <a:r>
                  <a:rPr lang="de-DE" dirty="0" err="1"/>
                  <a:t>level</a:t>
                </a:r>
                <a:endParaRPr lang="de-DE" dirty="0"/>
              </a:p>
              <a:p>
                <a:pPr lvl="1"/>
                <a:r>
                  <a:rPr lang="de-DE" dirty="0" err="1"/>
                  <a:t>Probability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not </a:t>
                </a:r>
                <a:r>
                  <a:rPr lang="de-DE" dirty="0" err="1"/>
                  <a:t>rejecting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null </a:t>
                </a:r>
                <a:r>
                  <a:rPr lang="de-DE" dirty="0" err="1"/>
                  <a:t>hypothesis</a:t>
                </a:r>
                <a:r>
                  <a:rPr lang="de-DE" dirty="0"/>
                  <a:t>, </a:t>
                </a:r>
                <a:r>
                  <a:rPr lang="de-DE" dirty="0" err="1"/>
                  <a:t>given</a:t>
                </a:r>
                <a:r>
                  <a:rPr lang="de-DE" dirty="0"/>
                  <a:t> </a:t>
                </a: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:r>
                  <a:rPr lang="de-DE" dirty="0" err="1"/>
                  <a:t>it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true</a:t>
                </a:r>
                <a:endParaRPr lang="de-DE" dirty="0"/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de-DE" dirty="0"/>
              </a:p>
              <a:p>
                <a:r>
                  <a:rPr lang="de-DE" dirty="0" err="1"/>
                  <a:t>Used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evaluate</a:t>
                </a:r>
                <a:r>
                  <a:rPr lang="de-DE" dirty="0"/>
                  <a:t> </a:t>
                </a:r>
                <a:r>
                  <a:rPr lang="de-DE" dirty="0" err="1"/>
                  <a:t>tests</a:t>
                </a:r>
                <a:endParaRPr lang="de-DE" dirty="0"/>
              </a:p>
              <a:p>
                <a:pPr lvl="1"/>
                <a:r>
                  <a:rPr lang="de-DE" dirty="0" err="1"/>
                  <a:t>If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𝑎𝑙𝑝h𝑎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fail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reject</a:t>
                </a:r>
                <a:r>
                  <a:rPr lang="de-DE" dirty="0"/>
                  <a:t> null </a:t>
                </a:r>
                <a:r>
                  <a:rPr lang="de-DE" dirty="0" err="1"/>
                  <a:t>hypothesis</a:t>
                </a:r>
                <a:endParaRPr lang="de-DE" dirty="0"/>
              </a:p>
              <a:p>
                <a:pPr lvl="1"/>
                <a:r>
                  <a:rPr lang="de-DE" dirty="0" err="1"/>
                  <a:t>If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𝑎𝑙𝑝h𝑎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reject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null </a:t>
                </a:r>
                <a:r>
                  <a:rPr lang="de-DE" dirty="0" err="1"/>
                  <a:t>hypothesis</a:t>
                </a:r>
                <a:r>
                  <a:rPr lang="de-DE" dirty="0"/>
                  <a:t> </a:t>
                </a:r>
                <a:r>
                  <a:rPr lang="de-DE" dirty="0">
                    <a:sym typeface="Wingdings" panose="05000000000000000000" pitchFamily="2" charset="2"/>
                  </a:rPr>
                  <a:t> </a:t>
                </a:r>
                <a:r>
                  <a:rPr lang="de-DE" dirty="0" err="1">
                    <a:sym typeface="Wingdings" panose="05000000000000000000" pitchFamily="2" charset="2"/>
                  </a:rPr>
                  <a:t>significant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result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8531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running</a:t>
            </a:r>
            <a:r>
              <a:rPr lang="de-DE" dirty="0"/>
              <a:t> </a:t>
            </a:r>
            <a:r>
              <a:rPr lang="de-DE" dirty="0" err="1"/>
              <a:t>tests</a:t>
            </a:r>
            <a:endParaRPr lang="en-US" dirty="0"/>
          </a:p>
        </p:txBody>
      </p:sp>
      <p:pic>
        <p:nvPicPr>
          <p:cNvPr id="5" name="Inhaltsplatzhalter 4" descr="Bildschirmausschnitt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02" y="1844824"/>
            <a:ext cx="7886700" cy="3755959"/>
          </a:xfrm>
          <a:ln>
            <a:solidFill>
              <a:srgbClr val="002060"/>
            </a:solidFill>
          </a:ln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sp>
        <p:nvSpPr>
          <p:cNvPr id="3" name="Rechteckige Legende 2"/>
          <p:cNvSpPr/>
          <p:nvPr/>
        </p:nvSpPr>
        <p:spPr>
          <a:xfrm>
            <a:off x="5220072" y="3212976"/>
            <a:ext cx="2592288" cy="720080"/>
          </a:xfrm>
          <a:prstGeom prst="wedgeRectCallout">
            <a:avLst>
              <a:gd name="adj1" fmla="val -80602"/>
              <a:gd name="adj2" fmla="val 9953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“fail to reject” instead of “accept”</a:t>
            </a:r>
          </a:p>
        </p:txBody>
      </p:sp>
    </p:spTree>
    <p:extLst>
      <p:ext uri="{BB962C8B-B14F-4D97-AF65-F5344CB8AC3E}">
        <p14:creationId xmlns:p14="http://schemas.microsoft.com/office/powerpoint/2010/main" val="3580759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hypothesis</a:t>
            </a:r>
            <a:r>
              <a:rPr lang="de-DE" dirty="0"/>
              <a:t> </a:t>
            </a:r>
            <a:r>
              <a:rPr lang="de-DE" dirty="0" err="1"/>
              <a:t>testing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!</a:t>
            </a:r>
          </a:p>
          <a:p>
            <a:pPr lvl="1"/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probabilistic</a:t>
            </a:r>
            <a:r>
              <a:rPr lang="de-DE" dirty="0"/>
              <a:t>, i.e.,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reject</a:t>
            </a:r>
            <a:r>
              <a:rPr lang="de-DE" dirty="0"/>
              <a:t>/</a:t>
            </a:r>
            <a:r>
              <a:rPr lang="de-DE" dirty="0" err="1"/>
              <a:t>fail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reject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null </a:t>
            </a:r>
            <a:r>
              <a:rPr lang="de-DE" dirty="0" err="1"/>
              <a:t>hypothesis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probability</a:t>
            </a:r>
            <a:r>
              <a:rPr lang="de-DE" dirty="0"/>
              <a:t>, but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 </a:t>
            </a:r>
            <a:r>
              <a:rPr lang="de-DE" dirty="0" err="1"/>
              <a:t>claims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Using</a:t>
            </a:r>
            <a:r>
              <a:rPr lang="de-DE" dirty="0"/>
              <a:t> p-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scoring</a:t>
            </a:r>
            <a:endParaRPr lang="de-DE" dirty="0"/>
          </a:p>
          <a:p>
            <a:pPr lvl="1"/>
            <a:r>
              <a:rPr lang="de-DE" dirty="0"/>
              <a:t>p-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describe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likelihood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,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hypothesis</a:t>
            </a:r>
            <a:endParaRPr lang="de-DE" dirty="0"/>
          </a:p>
          <a:p>
            <a:pPr lvl="1"/>
            <a:r>
              <a:rPr lang="de-DE" dirty="0"/>
              <a:t>Not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likelihood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hypothesis</a:t>
            </a:r>
            <a:r>
              <a:rPr lang="de-DE" dirty="0"/>
              <a:t>,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!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Scoring </a:t>
            </a:r>
            <a:r>
              <a:rPr lang="de-DE" dirty="0" err="1">
                <a:sym typeface="Wingdings" panose="05000000000000000000" pitchFamily="2" charset="2"/>
              </a:rPr>
              <a:t>makes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no</a:t>
            </a:r>
            <a:r>
              <a:rPr lang="de-DE" dirty="0">
                <a:sym typeface="Wingdings" panose="05000000000000000000" pitchFamily="2" charset="2"/>
              </a:rPr>
              <a:t> sense!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p-</a:t>
            </a:r>
            <a:r>
              <a:rPr lang="de-DE" dirty="0" err="1">
                <a:sym typeface="Wingdings" panose="05000000000000000000" pitchFamily="2" charset="2"/>
              </a:rPr>
              <a:t>hacking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>
                <a:sym typeface="Wingdings" panose="05000000000000000000" pitchFamily="2" charset="2"/>
              </a:rPr>
              <a:t>Re-</a:t>
            </a:r>
            <a:r>
              <a:rPr lang="de-DE" dirty="0" err="1">
                <a:sym typeface="Wingdings" panose="05000000000000000000" pitchFamily="2" charset="2"/>
              </a:rPr>
              <a:t>running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tests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with</a:t>
            </a:r>
            <a:r>
              <a:rPr lang="de-DE" dirty="0">
                <a:sym typeface="Wingdings" panose="05000000000000000000" pitchFamily="2" charset="2"/>
              </a:rPr>
              <a:t> different </a:t>
            </a:r>
            <a:r>
              <a:rPr lang="de-DE" dirty="0" err="1">
                <a:sym typeface="Wingdings" panose="05000000000000000000" pitchFamily="2" charset="2"/>
              </a:rPr>
              <a:t>data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until</a:t>
            </a:r>
            <a:r>
              <a:rPr lang="de-DE" dirty="0">
                <a:sym typeface="Wingdings" panose="05000000000000000000" pitchFamily="2" charset="2"/>
              </a:rPr>
              <a:t> a </a:t>
            </a:r>
            <a:r>
              <a:rPr lang="de-DE" dirty="0" err="1">
                <a:sym typeface="Wingdings" panose="05000000000000000000" pitchFamily="2" charset="2"/>
              </a:rPr>
              <a:t>desired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result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found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 err="1">
                <a:sym typeface="Wingdings" panose="05000000000000000000" pitchFamily="2" charset="2"/>
              </a:rPr>
              <a:t>Often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inadvertent</a:t>
            </a:r>
            <a:r>
              <a:rPr lang="de-DE" dirty="0">
                <a:sym typeface="Wingdings" panose="05000000000000000000" pitchFamily="2" charset="2"/>
              </a:rPr>
              <a:t>, e.g., due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subgroup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analysis</a:t>
            </a:r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2311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Hypothesis </a:t>
            </a:r>
            <a:r>
              <a:rPr lang="de-DE" dirty="0" err="1"/>
              <a:t>Testing</a:t>
            </a:r>
            <a:endParaRPr lang="de-DE" dirty="0"/>
          </a:p>
          <a:p>
            <a:endParaRPr lang="de-DE" dirty="0"/>
          </a:p>
          <a:p>
            <a:r>
              <a:rPr lang="de-DE" b="1" dirty="0" err="1"/>
              <a:t>Effect</a:t>
            </a:r>
            <a:r>
              <a:rPr lang="de-DE" b="1" dirty="0"/>
              <a:t> </a:t>
            </a:r>
            <a:r>
              <a:rPr lang="de-DE" b="1" dirty="0" err="1"/>
              <a:t>sizes</a:t>
            </a:r>
            <a:endParaRPr lang="de-DE" b="1" dirty="0"/>
          </a:p>
          <a:p>
            <a:endParaRPr lang="de-DE" dirty="0"/>
          </a:p>
          <a:p>
            <a:r>
              <a:rPr lang="de-DE" dirty="0" err="1"/>
              <a:t>Confidence</a:t>
            </a:r>
            <a:r>
              <a:rPr lang="de-DE" dirty="0"/>
              <a:t> </a:t>
            </a:r>
            <a:r>
              <a:rPr lang="de-DE" dirty="0" err="1"/>
              <a:t>Intervals</a:t>
            </a:r>
            <a:endParaRPr lang="de-DE" dirty="0"/>
          </a:p>
          <a:p>
            <a:endParaRPr lang="de-DE" dirty="0"/>
          </a:p>
          <a:p>
            <a:r>
              <a:rPr lang="de-DE" dirty="0"/>
              <a:t>Summary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2849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Significant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Important</a:t>
                </a:r>
              </a:p>
            </p:txBody>
          </p:sp>
        </mc:Choice>
        <mc:Fallback xmlns="">
          <p:sp>
            <p:nvSpPr>
              <p:cNvPr id="2" name="Titel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nhaltsplatzhalter 4" descr="Bildschirmausschnitt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772816"/>
            <a:ext cx="7886700" cy="3926498"/>
          </a:xfrm>
          <a:ln>
            <a:solidFill>
              <a:srgbClr val="002060"/>
            </a:solidFill>
          </a:ln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2195736" y="5479166"/>
            <a:ext cx="2088232" cy="22014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7" name="Rechteckige Legende 6"/>
          <p:cNvSpPr/>
          <p:nvPr/>
        </p:nvSpPr>
        <p:spPr>
          <a:xfrm>
            <a:off x="3310287" y="2188165"/>
            <a:ext cx="1512168" cy="432048"/>
          </a:xfrm>
          <a:prstGeom prst="wedgeRectCallout">
            <a:avLst>
              <a:gd name="adj1" fmla="val -71665"/>
              <a:gd name="adj2" fmla="val 273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Looks </a:t>
            </a:r>
            <a:r>
              <a:rPr lang="de-DE" dirty="0" err="1"/>
              <a:t>equal</a:t>
            </a:r>
            <a:endParaRPr lang="en-US" dirty="0"/>
          </a:p>
        </p:txBody>
      </p:sp>
      <p:pic>
        <p:nvPicPr>
          <p:cNvPr id="8" name="Grafik 7" descr="75+ Free Stock Images 3D Human Character Best Collection ...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971" y="2147599"/>
            <a:ext cx="1790942" cy="2387923"/>
          </a:xfrm>
          <a:prstGeom prst="rect">
            <a:avLst/>
          </a:prstGeom>
        </p:spPr>
      </p:pic>
      <p:sp>
        <p:nvSpPr>
          <p:cNvPr id="9" name="Wolkenförmige Legende 8"/>
          <p:cNvSpPr/>
          <p:nvPr/>
        </p:nvSpPr>
        <p:spPr>
          <a:xfrm>
            <a:off x="5928395" y="1188695"/>
            <a:ext cx="3121381" cy="1260772"/>
          </a:xfrm>
          <a:prstGeom prst="cloudCallout">
            <a:avLst>
              <a:gd name="adj1" fmla="val -48668"/>
              <a:gd name="adj2" fmla="val 90678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2060"/>
                </a:solidFill>
              </a:rPr>
              <a:t>Can </a:t>
            </a:r>
            <a:r>
              <a:rPr lang="de-DE" dirty="0" err="1">
                <a:solidFill>
                  <a:srgbClr val="002060"/>
                </a:solidFill>
              </a:rPr>
              <a:t>we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estimate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the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size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of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the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difference</a:t>
            </a:r>
            <a:r>
              <a:rPr lang="de-DE" dirty="0">
                <a:solidFill>
                  <a:srgbClr val="002060"/>
                </a:solidFill>
              </a:rPr>
              <a:t>?</a:t>
            </a:r>
          </a:p>
        </p:txBody>
      </p:sp>
      <p:sp>
        <p:nvSpPr>
          <p:cNvPr id="10" name="Rechteckige Legende 9"/>
          <p:cNvSpPr/>
          <p:nvPr/>
        </p:nvSpPr>
        <p:spPr>
          <a:xfrm>
            <a:off x="3923928" y="5922495"/>
            <a:ext cx="2191122" cy="432048"/>
          </a:xfrm>
          <a:prstGeom prst="wedgeRectCallout">
            <a:avLst>
              <a:gd name="adj1" fmla="val -65618"/>
              <a:gd name="adj2" fmla="val -960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probably</a:t>
            </a:r>
            <a:r>
              <a:rPr lang="de-DE" dirty="0"/>
              <a:t> different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131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Effect</a:t>
            </a:r>
            <a:r>
              <a:rPr lang="de-DE" dirty="0"/>
              <a:t> </a:t>
            </a:r>
            <a:r>
              <a:rPr lang="de-DE" dirty="0" err="1"/>
              <a:t>size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Measures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distance</a:t>
                </a:r>
                <a:r>
                  <a:rPr lang="de-DE" dirty="0"/>
                  <a:t> </a:t>
                </a:r>
                <a:r>
                  <a:rPr lang="de-DE" dirty="0" err="1"/>
                  <a:t>between</a:t>
                </a:r>
                <a:r>
                  <a:rPr lang="de-DE" dirty="0"/>
                  <a:t> </a:t>
                </a:r>
                <a:r>
                  <a:rPr lang="de-DE" dirty="0" err="1"/>
                  <a:t>central</a:t>
                </a:r>
                <a:r>
                  <a:rPr lang="de-DE" dirty="0"/>
                  <a:t> </a:t>
                </a:r>
                <a:r>
                  <a:rPr lang="de-DE" dirty="0" err="1"/>
                  <a:t>tendency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respect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variance</a:t>
                </a:r>
                <a:endParaRPr lang="de-DE" dirty="0"/>
              </a:p>
              <a:p>
                <a:endParaRPr lang="de-DE" dirty="0"/>
              </a:p>
              <a:p>
                <a:r>
                  <a:rPr lang="de-DE" dirty="0" err="1"/>
                  <a:t>Cohen‘s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lvl="1"/>
                <a:r>
                  <a:rPr lang="de-DE" dirty="0" err="1"/>
                  <a:t>Difference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means</a:t>
                </a:r>
                <a:r>
                  <a:rPr lang="de-DE" dirty="0"/>
                  <a:t> relative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standard</a:t>
                </a:r>
                <a:r>
                  <a:rPr lang="de-DE" dirty="0"/>
                  <a:t> </a:t>
                </a:r>
                <a:r>
                  <a:rPr lang="de-DE" dirty="0" err="1"/>
                  <a:t>deviation</a:t>
                </a:r>
                <a:endParaRPr lang="de-DE" dirty="0"/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𝑚𝑒𝑎𝑛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𝑚𝑒𝑎𝑛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means that the difference of means is “one standard deviation”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the pooled standard deviation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−1)⋅</m:t>
                            </m:r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𝑠𝑑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−1)⋅</m:t>
                            </m:r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𝑠𝑑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den>
                        </m:f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5" name="Grafik 4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361" y="5373216"/>
            <a:ext cx="3505689" cy="247685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6" name="Rechteckige Legende 5"/>
          <p:cNvSpPr/>
          <p:nvPr/>
        </p:nvSpPr>
        <p:spPr>
          <a:xfrm>
            <a:off x="5364088" y="4437112"/>
            <a:ext cx="2520280" cy="472592"/>
          </a:xfrm>
          <a:prstGeom prst="wedgeRectCallout">
            <a:avLst>
              <a:gd name="adj1" fmla="val -89741"/>
              <a:gd name="adj2" fmla="val 888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002060"/>
                </a:solidFill>
              </a:rPr>
              <a:t>Square </a:t>
            </a:r>
            <a:r>
              <a:rPr lang="de-DE" sz="1400" dirty="0" err="1">
                <a:solidFill>
                  <a:srgbClr val="002060"/>
                </a:solidFill>
              </a:rPr>
              <a:t>root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of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the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weighted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mean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of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the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variances</a:t>
            </a:r>
            <a:endParaRPr lang="en-US" sz="1400" dirty="0">
              <a:solidFill>
                <a:srgbClr val="002060"/>
              </a:solidFill>
            </a:endParaRPr>
          </a:p>
        </p:txBody>
      </p:sp>
      <p:pic>
        <p:nvPicPr>
          <p:cNvPr id="7" name="Inhaltsplatzhalter 3" descr="Kostenlose Illustration: Idee, Antwort, Erleuchtung ...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40352" y="366302"/>
            <a:ext cx="1111563" cy="11115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ige Legende 7"/>
              <p:cNvSpPr/>
              <p:nvPr/>
            </p:nvSpPr>
            <p:spPr>
              <a:xfrm>
                <a:off x="4283968" y="558365"/>
                <a:ext cx="3291058" cy="584705"/>
              </a:xfrm>
              <a:prstGeom prst="wedgeRectCallout">
                <a:avLst>
                  <a:gd name="adj1" fmla="val 64178"/>
                  <a:gd name="adj2" fmla="val -27731"/>
                </a:avLst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rgbClr val="002060"/>
                    </a:solidFill>
                  </a:rPr>
                  <a:t>There </a:t>
                </a:r>
                <a:r>
                  <a:rPr lang="de-DE" sz="1200" dirty="0" err="1">
                    <a:solidFill>
                      <a:srgbClr val="002060"/>
                    </a:solidFill>
                  </a:rPr>
                  <a:t>are</a:t>
                </a:r>
                <a:r>
                  <a:rPr lang="de-DE" sz="1200" dirty="0">
                    <a:solidFill>
                      <a:srgbClr val="002060"/>
                    </a:solidFill>
                  </a:rPr>
                  <a:t> also </a:t>
                </a:r>
                <a:r>
                  <a:rPr lang="de-DE" sz="1200" dirty="0" err="1">
                    <a:solidFill>
                      <a:srgbClr val="002060"/>
                    </a:solidFill>
                  </a:rPr>
                  <a:t>other</a:t>
                </a:r>
                <a:r>
                  <a:rPr lang="de-DE" sz="1200" dirty="0">
                    <a:solidFill>
                      <a:srgbClr val="002060"/>
                    </a:solidFill>
                  </a:rPr>
                  <a:t> </a:t>
                </a:r>
                <a:r>
                  <a:rPr lang="de-DE" sz="1200" dirty="0" err="1">
                    <a:solidFill>
                      <a:srgbClr val="002060"/>
                    </a:solidFill>
                  </a:rPr>
                  <a:t>measures</a:t>
                </a:r>
                <a:r>
                  <a:rPr lang="de-DE" sz="1200" dirty="0">
                    <a:solidFill>
                      <a:srgbClr val="002060"/>
                    </a:solidFill>
                  </a:rPr>
                  <a:t> like Hedges‘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de-DE" sz="1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200">
                    <a:solidFill>
                      <a:srgbClr val="002060"/>
                    </a:solidFill>
                  </a:rPr>
                  <a:t>, Glass’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2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1200" dirty="0">
                    <a:solidFill>
                      <a:srgbClr val="002060"/>
                    </a:solidFill>
                  </a:rPr>
                  <a:t> that all use a similar concept</a:t>
                </a:r>
              </a:p>
            </p:txBody>
          </p:sp>
        </mc:Choice>
        <mc:Fallback xmlns="">
          <p:sp>
            <p:nvSpPr>
              <p:cNvPr id="8" name="Rechteckige Legend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558365"/>
                <a:ext cx="3291058" cy="584705"/>
              </a:xfrm>
              <a:prstGeom prst="wedgeRectCallout">
                <a:avLst>
                  <a:gd name="adj1" fmla="val 64178"/>
                  <a:gd name="adj2" fmla="val -27731"/>
                </a:avLst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fik 8" descr="75+ Free Stock Images 3D Human Character Best Collection ...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930" y="5647200"/>
            <a:ext cx="531863" cy="709151"/>
          </a:xfrm>
          <a:prstGeom prst="rect">
            <a:avLst/>
          </a:prstGeom>
        </p:spPr>
      </p:pic>
      <p:sp>
        <p:nvSpPr>
          <p:cNvPr id="10" name="Wolkenförmige Legende 9"/>
          <p:cNvSpPr/>
          <p:nvPr/>
        </p:nvSpPr>
        <p:spPr>
          <a:xfrm>
            <a:off x="6419679" y="5157192"/>
            <a:ext cx="2432236" cy="612068"/>
          </a:xfrm>
          <a:prstGeom prst="cloudCallout">
            <a:avLst>
              <a:gd name="adj1" fmla="val -48981"/>
              <a:gd name="adj2" fmla="val 74494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rgbClr val="002060"/>
                </a:solidFill>
              </a:rPr>
              <a:t>How</a:t>
            </a:r>
            <a:r>
              <a:rPr lang="de-DE" sz="1400" dirty="0">
                <a:solidFill>
                  <a:srgbClr val="002060"/>
                </a:solidFill>
              </a:rPr>
              <a:t> do </a:t>
            </a:r>
            <a:r>
              <a:rPr lang="de-DE" sz="1400" dirty="0" err="1">
                <a:solidFill>
                  <a:srgbClr val="002060"/>
                </a:solidFill>
              </a:rPr>
              <a:t>we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know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this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is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small</a:t>
            </a:r>
            <a:r>
              <a:rPr lang="de-DE" sz="1400" dirty="0">
                <a:solidFill>
                  <a:srgbClr val="00206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87573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Interpretation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Effect</a:t>
            </a:r>
            <a:r>
              <a:rPr lang="de-DE" dirty="0"/>
              <a:t> Sizes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Cohen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Sawilowsky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Designed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social</a:t>
            </a:r>
            <a:r>
              <a:rPr lang="de-DE" dirty="0"/>
              <a:t> </a:t>
            </a:r>
            <a:r>
              <a:rPr lang="de-DE" dirty="0" err="1"/>
              <a:t>sciences</a:t>
            </a:r>
            <a:endParaRPr lang="de-DE" dirty="0"/>
          </a:p>
          <a:p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care, but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broadly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in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domains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7835799"/>
                  </p:ext>
                </p:extLst>
              </p:nvPr>
            </p:nvGraphicFramePr>
            <p:xfrm>
              <a:off x="2915816" y="2262480"/>
              <a:ext cx="2304256" cy="2966720"/>
            </p:xfrm>
            <a:graphic>
              <a:graphicData uri="http://schemas.openxmlformats.org/drawingml/2006/table">
                <a:tbl>
                  <a:tblPr firstRow="1" bandRow="1">
                    <a:tableStyleId>{B301B821-A1FF-4177-AEE7-76D212191A09}</a:tableStyleId>
                  </a:tblPr>
                  <a:tblGrid>
                    <a:gridCol w="1152128">
                      <a:extLst>
                        <a:ext uri="{9D8B030D-6E8A-4147-A177-3AD203B41FA5}">
                          <a16:colId xmlns:a16="http://schemas.microsoft.com/office/drawing/2014/main" val="758098692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:a16="http://schemas.microsoft.com/office/drawing/2014/main" val="8385026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Cohen‘s</a:t>
                          </a:r>
                          <a:r>
                            <a:rPr lang="de-DE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DE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Effect</a:t>
                          </a:r>
                          <a:r>
                            <a:rPr lang="de-DE" baseline="0" dirty="0"/>
                            <a:t> </a:t>
                          </a:r>
                          <a:r>
                            <a:rPr lang="de-DE" baseline="0" dirty="0" err="1"/>
                            <a:t>size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8641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de-DE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  <m:r>
                                  <a:rPr lang="en-US" b="0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de-DE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0.01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>
                              <a:solidFill>
                                <a:srgbClr val="002060"/>
                              </a:solidFill>
                            </a:rPr>
                            <a:t>Negligible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77179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6858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de-DE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  <m:r>
                                  <a:rPr lang="en-US" b="0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de-DE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Very Small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04637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6858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de-DE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de-DE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Small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0916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6858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de-DE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de-DE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Medium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01545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6858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de-DE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de-DE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1.2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Large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55111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6858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de-DE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de-DE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2.0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Very Large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0949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6858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de-DE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de-DE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2.0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Huge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35185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7835799"/>
                  </p:ext>
                </p:extLst>
              </p:nvPr>
            </p:nvGraphicFramePr>
            <p:xfrm>
              <a:off x="2915816" y="2262480"/>
              <a:ext cx="2304256" cy="2966720"/>
            </p:xfrm>
            <a:graphic>
              <a:graphicData uri="http://schemas.openxmlformats.org/drawingml/2006/table">
                <a:tbl>
                  <a:tblPr firstRow="1" bandRow="1">
                    <a:tableStyleId>{B301B821-A1FF-4177-AEE7-76D212191A09}</a:tableStyleId>
                  </a:tblPr>
                  <a:tblGrid>
                    <a:gridCol w="1152128">
                      <a:extLst>
                        <a:ext uri="{9D8B030D-6E8A-4147-A177-3AD203B41FA5}">
                          <a16:colId xmlns:a16="http://schemas.microsoft.com/office/drawing/2014/main" val="758098692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:a16="http://schemas.microsoft.com/office/drawing/2014/main" val="8385026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526" t="-1639" r="-100526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Effect</a:t>
                          </a:r>
                          <a:r>
                            <a:rPr lang="de-DE" baseline="0" dirty="0"/>
                            <a:t> </a:t>
                          </a:r>
                          <a:r>
                            <a:rPr lang="de-DE" baseline="0" dirty="0" err="1"/>
                            <a:t>size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8641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526" t="-101639" r="-100526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>
                              <a:solidFill>
                                <a:srgbClr val="002060"/>
                              </a:solidFill>
                            </a:rPr>
                            <a:t>Negligible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77179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526" t="-201639" r="-100526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Very Small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04637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526" t="-301639" r="-100526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Small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0916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526" t="-408333" r="-100526" b="-3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Medium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01545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526" t="-500000" r="-10052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Large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55111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526" t="-600000" r="-10052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Very Large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0949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526" t="-700000" r="-10052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Huge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351854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05910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Hypothesis </a:t>
            </a:r>
            <a:r>
              <a:rPr lang="de-DE" dirty="0" err="1"/>
              <a:t>Testing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Effect</a:t>
            </a:r>
            <a:r>
              <a:rPr lang="de-DE" dirty="0"/>
              <a:t> </a:t>
            </a:r>
            <a:r>
              <a:rPr lang="de-DE" dirty="0" err="1"/>
              <a:t>sizes</a:t>
            </a:r>
            <a:endParaRPr lang="de-DE" dirty="0"/>
          </a:p>
          <a:p>
            <a:endParaRPr lang="de-DE" dirty="0"/>
          </a:p>
          <a:p>
            <a:r>
              <a:rPr lang="de-DE" b="1" dirty="0" err="1"/>
              <a:t>Confidence</a:t>
            </a:r>
            <a:r>
              <a:rPr lang="de-DE" b="1" dirty="0"/>
              <a:t> </a:t>
            </a:r>
            <a:r>
              <a:rPr lang="de-DE" b="1" dirty="0" err="1"/>
              <a:t>Intervals</a:t>
            </a:r>
            <a:endParaRPr lang="de-DE" b="1" dirty="0"/>
          </a:p>
          <a:p>
            <a:endParaRPr lang="de-DE" dirty="0"/>
          </a:p>
          <a:p>
            <a:r>
              <a:rPr lang="de-DE" dirty="0"/>
              <a:t>Summary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372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accurate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estimations</a:t>
            </a:r>
            <a:r>
              <a:rPr lang="de-DE" dirty="0"/>
              <a:t>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twenty</a:t>
            </a:r>
            <a:r>
              <a:rPr lang="de-DE" dirty="0"/>
              <a:t> different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sources</a:t>
            </a:r>
            <a:r>
              <a:rPr lang="de-DE" dirty="0"/>
              <a:t>. </a:t>
            </a:r>
          </a:p>
          <a:p>
            <a:pPr lvl="1"/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train</a:t>
            </a:r>
            <a:r>
              <a:rPr lang="de-DE" dirty="0"/>
              <a:t> on </a:t>
            </a:r>
            <a:r>
              <a:rPr lang="de-DE" dirty="0" err="1"/>
              <a:t>five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fifteen</a:t>
            </a:r>
            <a:r>
              <a:rPr lang="de-DE" dirty="0"/>
              <a:t>. </a:t>
            </a:r>
          </a:p>
          <a:p>
            <a:pPr lvl="1"/>
            <a:r>
              <a:rPr lang="de-DE" dirty="0"/>
              <a:t>The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15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0.83,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deviation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0.13. 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5" name="Grafik 4" descr="75+ Free Stock Images 3D Human Character Best Collection ...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813056"/>
            <a:ext cx="1790942" cy="2387923"/>
          </a:xfrm>
          <a:prstGeom prst="rect">
            <a:avLst/>
          </a:prstGeom>
        </p:spPr>
      </p:pic>
      <p:sp>
        <p:nvSpPr>
          <p:cNvPr id="6" name="Wolkenförmige Legende 5"/>
          <p:cNvSpPr/>
          <p:nvPr/>
        </p:nvSpPr>
        <p:spPr>
          <a:xfrm>
            <a:off x="4067944" y="3370908"/>
            <a:ext cx="3121381" cy="1260772"/>
          </a:xfrm>
          <a:prstGeom prst="cloudCallout">
            <a:avLst>
              <a:gd name="adj1" fmla="val -67954"/>
              <a:gd name="adj2" fmla="val 59249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002060"/>
                </a:solidFill>
              </a:rPr>
              <a:t>How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accurate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is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the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estimated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mean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value</a:t>
            </a:r>
            <a:r>
              <a:rPr lang="de-DE" dirty="0">
                <a:solidFill>
                  <a:srgbClr val="00206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61401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Confidence</a:t>
            </a:r>
            <a:r>
              <a:rPr lang="de-DE" dirty="0"/>
              <a:t> </a:t>
            </a:r>
            <a:r>
              <a:rPr lang="de-DE" dirty="0" err="1"/>
              <a:t>Intervals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Definition:</a:t>
                </a:r>
              </a:p>
              <a:p>
                <a:pPr lvl="1"/>
                <a:r>
                  <a:rPr lang="de-DE" dirty="0"/>
                  <a:t>A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confidence</a:t>
                </a:r>
                <a:r>
                  <a:rPr lang="de-DE" dirty="0"/>
                  <a:t> </a:t>
                </a:r>
                <a:r>
                  <a:rPr lang="de-DE" dirty="0" err="1"/>
                  <a:t>interval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for some parameter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an interval that is expected with probability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/>
                  <a:t> to contain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is also called the confidence level</a:t>
                </a:r>
              </a:p>
              <a:p>
                <a:endParaRPr lang="de-DE" dirty="0"/>
              </a:p>
              <a:p>
                <a:r>
                  <a:rPr lang="de-DE" dirty="0" err="1"/>
                  <a:t>Confidence</a:t>
                </a:r>
                <a:r>
                  <a:rPr lang="de-DE" dirty="0"/>
                  <a:t> </a:t>
                </a:r>
                <a:r>
                  <a:rPr lang="de-DE" dirty="0" err="1"/>
                  <a:t>interval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mean</a:t>
                </a:r>
                <a:r>
                  <a:rPr lang="de-DE" dirty="0"/>
                  <a:t> </a:t>
                </a:r>
                <a:r>
                  <a:rPr lang="de-DE" dirty="0" err="1"/>
                  <a:t>value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normally</a:t>
                </a:r>
                <a:r>
                  <a:rPr lang="de-DE" dirty="0"/>
                  <a:t> </a:t>
                </a:r>
                <a:r>
                  <a:rPr lang="de-DE" dirty="0" err="1"/>
                  <a:t>distributed</a:t>
                </a:r>
                <a:r>
                  <a:rPr lang="de-DE" dirty="0"/>
                  <a:t> </a:t>
                </a:r>
                <a:r>
                  <a:rPr lang="de-DE" dirty="0" err="1"/>
                  <a:t>data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known</a:t>
                </a:r>
                <a:r>
                  <a:rPr lang="de-DE" dirty="0"/>
                  <a:t> </a:t>
                </a:r>
                <a:r>
                  <a:rPr lang="de-DE" dirty="0" err="1"/>
                  <a:t>standard</a:t>
                </a:r>
                <a:r>
                  <a:rPr lang="de-DE" dirty="0"/>
                  <a:t> </a:t>
                </a:r>
                <a:r>
                  <a:rPr lang="de-DE" dirty="0" err="1"/>
                  <a:t>deviation</a:t>
                </a:r>
                <a:endParaRPr lang="de-DE" dirty="0"/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𝑚𝑒𝑎𝑛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𝑠𝑑</m:t>
                            </m:r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𝑚𝑒𝑎𝑛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𝑠𝑑</m:t>
                            </m:r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de-DE" dirty="0"/>
              </a:p>
              <a:p>
                <a:pPr marL="342900" lvl="1" indent="0">
                  <a:buNone/>
                </a:pPr>
                <a:r>
                  <a:rPr lang="de-DE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𝑠𝑑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uncertainty</a:t>
                </a:r>
                <a:r>
                  <a:rPr lang="de-DE" dirty="0"/>
                  <a:t> </a:t>
                </a:r>
                <a:r>
                  <a:rPr lang="de-DE" dirty="0" err="1"/>
                  <a:t>about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actual</a:t>
                </a:r>
                <a:r>
                  <a:rPr lang="de-DE" dirty="0"/>
                  <a:t> </a:t>
                </a:r>
                <a:r>
                  <a:rPr lang="de-DE" dirty="0" err="1"/>
                  <a:t>mean</a:t>
                </a:r>
                <a:r>
                  <a:rPr lang="de-DE" dirty="0"/>
                  <a:t> </a:t>
                </a:r>
                <a:r>
                  <a:rPr lang="de-DE" dirty="0" err="1"/>
                  <a:t>value</a:t>
                </a:r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5" name="Inhaltsplatzhalter 3" descr="Kostenlose Illustration: Idee, Antwort, Erleuchtung ...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40352" y="365126"/>
            <a:ext cx="1111563" cy="1111563"/>
          </a:xfrm>
          <a:prstGeom prst="rect">
            <a:avLst/>
          </a:prstGeom>
        </p:spPr>
      </p:pic>
      <p:sp>
        <p:nvSpPr>
          <p:cNvPr id="6" name="Rechteckige Legende 5"/>
          <p:cNvSpPr/>
          <p:nvPr/>
        </p:nvSpPr>
        <p:spPr>
          <a:xfrm>
            <a:off x="4860032" y="557189"/>
            <a:ext cx="2714994" cy="584705"/>
          </a:xfrm>
          <a:prstGeom prst="wedgeRectCallout">
            <a:avLst>
              <a:gd name="adj1" fmla="val 64178"/>
              <a:gd name="adj2" fmla="val -27731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rgbClr val="002060"/>
                </a:solidFill>
              </a:rPr>
              <a:t>We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are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assuming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that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everything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is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normally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distributed</a:t>
            </a:r>
            <a:r>
              <a:rPr lang="de-DE" sz="1200" dirty="0">
                <a:solidFill>
                  <a:srgbClr val="002060"/>
                </a:solidFill>
              </a:rPr>
              <a:t>. </a:t>
            </a:r>
            <a:r>
              <a:rPr lang="de-DE" sz="1200" dirty="0" err="1">
                <a:solidFill>
                  <a:srgbClr val="002060"/>
                </a:solidFill>
              </a:rPr>
              <a:t>Similar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formulas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are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available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for</a:t>
            </a:r>
            <a:r>
              <a:rPr lang="de-DE" sz="1200" dirty="0">
                <a:solidFill>
                  <a:srgbClr val="002060"/>
                </a:solidFill>
              </a:rPr>
              <a:t> non-normal </a:t>
            </a:r>
            <a:r>
              <a:rPr lang="de-DE" sz="1200" dirty="0" err="1">
                <a:solidFill>
                  <a:srgbClr val="002060"/>
                </a:solidFill>
              </a:rPr>
              <a:t>data</a:t>
            </a:r>
            <a:endParaRPr lang="en-US" sz="12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ige Legende 7"/>
              <p:cNvSpPr/>
              <p:nvPr/>
            </p:nvSpPr>
            <p:spPr>
              <a:xfrm>
                <a:off x="5292080" y="3140968"/>
                <a:ext cx="329158" cy="288032"/>
              </a:xfrm>
              <a:prstGeom prst="wedgeRectCallout">
                <a:avLst>
                  <a:gd name="adj1" fmla="val -144089"/>
                  <a:gd name="adj2" fmla="val 82782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Rechteckige Legend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3140968"/>
                <a:ext cx="329158" cy="288032"/>
              </a:xfrm>
              <a:prstGeom prst="wedgeRectCallout">
                <a:avLst>
                  <a:gd name="adj1" fmla="val -144089"/>
                  <a:gd name="adj2" fmla="val 82782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286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Hypothesis </a:t>
            </a:r>
            <a:r>
              <a:rPr lang="de-DE" dirty="0" err="1"/>
              <a:t>Testing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Effect</a:t>
            </a:r>
            <a:r>
              <a:rPr lang="de-DE" dirty="0"/>
              <a:t> </a:t>
            </a:r>
            <a:r>
              <a:rPr lang="de-DE" dirty="0" err="1"/>
              <a:t>sizes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Confidence</a:t>
            </a:r>
            <a:r>
              <a:rPr lang="de-DE" dirty="0"/>
              <a:t> </a:t>
            </a:r>
            <a:r>
              <a:rPr lang="de-DE" dirty="0" err="1"/>
              <a:t>Intervals</a:t>
            </a:r>
            <a:endParaRPr lang="de-DE" dirty="0"/>
          </a:p>
          <a:p>
            <a:endParaRPr lang="de-DE" dirty="0"/>
          </a:p>
          <a:p>
            <a:r>
              <a:rPr lang="de-DE" dirty="0"/>
              <a:t>Summary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3659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Explanation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el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Choosen such </a:t>
                </a: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[−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the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/>
                  <a:t> confidence interval of the standard normal distribution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In </a:t>
                </a:r>
                <a:r>
                  <a:rPr lang="de-DE" dirty="0" err="1"/>
                  <a:t>practice</a:t>
                </a:r>
                <a:r>
                  <a:rPr lang="de-DE" dirty="0"/>
                  <a:t>: </a:t>
                </a:r>
                <a:r>
                  <a:rPr lang="de-DE" dirty="0" err="1"/>
                  <a:t>look</a:t>
                </a:r>
                <a:r>
                  <a:rPr lang="de-DE" dirty="0"/>
                  <a:t> </a:t>
                </a:r>
                <a:r>
                  <a:rPr lang="de-DE" dirty="0" err="1"/>
                  <a:t>it</a:t>
                </a:r>
                <a:r>
                  <a:rPr lang="de-DE" dirty="0"/>
                  <a:t> </a:t>
                </a:r>
                <a:r>
                  <a:rPr lang="de-DE" dirty="0" err="1"/>
                  <a:t>up</a:t>
                </a:r>
                <a:r>
                  <a:rPr lang="de-DE" dirty="0"/>
                  <a:t> in a </a:t>
                </a:r>
                <a:r>
                  <a:rPr lang="de-DE" dirty="0" err="1"/>
                  <a:t>table</a:t>
                </a:r>
                <a:endParaRPr lang="en-US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1681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5" name="Grafik 4" descr="Bildschirmausschnit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65" y="2858265"/>
            <a:ext cx="4077269" cy="2514951"/>
          </a:xfrm>
          <a:prstGeom prst="rect">
            <a:avLst/>
          </a:prstGeom>
          <a:ln>
            <a:solidFill>
              <a:srgbClr val="00206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ige Legende 5"/>
              <p:cNvSpPr/>
              <p:nvPr/>
            </p:nvSpPr>
            <p:spPr>
              <a:xfrm>
                <a:off x="3923928" y="3432994"/>
                <a:ext cx="2592288" cy="432048"/>
              </a:xfrm>
              <a:prstGeom prst="wedgeRectCallout">
                <a:avLst>
                  <a:gd name="adj1" fmla="val -81269"/>
                  <a:gd name="adj2" fmla="val 75198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probability mass</a:t>
                </a:r>
              </a:p>
            </p:txBody>
          </p:sp>
        </mc:Choice>
        <mc:Fallback xmlns="">
          <p:sp>
            <p:nvSpPr>
              <p:cNvPr id="6" name="Rechteckige Legend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3432994"/>
                <a:ext cx="2592288" cy="432048"/>
              </a:xfrm>
              <a:prstGeom prst="wedgeRectCallout">
                <a:avLst>
                  <a:gd name="adj1" fmla="val -81269"/>
                  <a:gd name="adj2" fmla="val 75198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9255412"/>
                  </p:ext>
                </p:extLst>
              </p:nvPr>
            </p:nvGraphicFramePr>
            <p:xfrm>
              <a:off x="6876256" y="3003220"/>
              <a:ext cx="1520056" cy="2225040"/>
            </p:xfrm>
            <a:graphic>
              <a:graphicData uri="http://schemas.openxmlformats.org/drawingml/2006/table">
                <a:tbl>
                  <a:tblPr firstRow="1" bandRow="1">
                    <a:tableStyleId>{B301B821-A1FF-4177-AEE7-76D212191A09}</a:tableStyleId>
                  </a:tblPr>
                  <a:tblGrid>
                    <a:gridCol w="760028">
                      <a:extLst>
                        <a:ext uri="{9D8B030D-6E8A-4147-A177-3AD203B41FA5}">
                          <a16:colId xmlns:a16="http://schemas.microsoft.com/office/drawing/2014/main" val="4132170835"/>
                        </a:ext>
                      </a:extLst>
                    </a:gridCol>
                    <a:gridCol w="760028">
                      <a:extLst>
                        <a:ext uri="{9D8B030D-6E8A-4147-A177-3AD203B41FA5}">
                          <a16:colId xmlns:a16="http://schemas.microsoft.com/office/drawing/2014/main" val="30316010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lang="de-DE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5735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90%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1.645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38101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95%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1.96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9988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99%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2.58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3804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99.5%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2.807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1354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99.9%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3.291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08553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9255412"/>
                  </p:ext>
                </p:extLst>
              </p:nvPr>
            </p:nvGraphicFramePr>
            <p:xfrm>
              <a:off x="6876256" y="3003220"/>
              <a:ext cx="1520056" cy="2225040"/>
            </p:xfrm>
            <a:graphic>
              <a:graphicData uri="http://schemas.openxmlformats.org/drawingml/2006/table">
                <a:tbl>
                  <a:tblPr firstRow="1" bandRow="1">
                    <a:tableStyleId>{B301B821-A1FF-4177-AEE7-76D212191A09}</a:tableStyleId>
                  </a:tblPr>
                  <a:tblGrid>
                    <a:gridCol w="760028">
                      <a:extLst>
                        <a:ext uri="{9D8B030D-6E8A-4147-A177-3AD203B41FA5}">
                          <a16:colId xmlns:a16="http://schemas.microsoft.com/office/drawing/2014/main" val="4132170835"/>
                        </a:ext>
                      </a:extLst>
                    </a:gridCol>
                    <a:gridCol w="760028">
                      <a:extLst>
                        <a:ext uri="{9D8B030D-6E8A-4147-A177-3AD203B41FA5}">
                          <a16:colId xmlns:a16="http://schemas.microsoft.com/office/drawing/2014/main" val="30316010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794" t="-1639" r="-100794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1600" t="-1639" r="-1600" b="-5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5735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90%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1.645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38101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95%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1.96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9988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99%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2.58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3804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99.5%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2.807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1354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99.9%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3.291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085533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36174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Confidence</a:t>
            </a:r>
            <a:r>
              <a:rPr lang="de-DE" dirty="0"/>
              <a:t> </a:t>
            </a:r>
            <a:r>
              <a:rPr lang="de-DE" dirty="0" err="1"/>
              <a:t>Intervals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(</a:t>
            </a:r>
            <a:r>
              <a:rPr lang="de-DE" dirty="0" err="1"/>
              <a:t>repeated</a:t>
            </a:r>
            <a:r>
              <a:rPr lang="de-DE" dirty="0"/>
              <a:t>): </a:t>
            </a:r>
          </a:p>
          <a:p>
            <a:pPr lvl="1"/>
            <a:r>
              <a:rPr lang="de-DE" dirty="0"/>
              <a:t>The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15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0.83,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deviation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0.13.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4985672"/>
                  </p:ext>
                </p:extLst>
              </p:nvPr>
            </p:nvGraphicFramePr>
            <p:xfrm>
              <a:off x="1187624" y="3068960"/>
              <a:ext cx="2736304" cy="2225040"/>
            </p:xfrm>
            <a:graphic>
              <a:graphicData uri="http://schemas.openxmlformats.org/drawingml/2006/table">
                <a:tbl>
                  <a:tblPr firstRow="1" bandRow="1">
                    <a:tableStyleId>{B301B821-A1FF-4177-AEE7-76D212191A09}</a:tableStyleId>
                  </a:tblPr>
                  <a:tblGrid>
                    <a:gridCol w="720080">
                      <a:extLst>
                        <a:ext uri="{9D8B030D-6E8A-4147-A177-3AD203B41FA5}">
                          <a16:colId xmlns:a16="http://schemas.microsoft.com/office/drawing/2014/main" val="4132170835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3031601044"/>
                        </a:ext>
                      </a:extLst>
                    </a:gridCol>
                    <a:gridCol w="1296144">
                      <a:extLst>
                        <a:ext uri="{9D8B030D-6E8A-4147-A177-3AD203B41FA5}">
                          <a16:colId xmlns:a16="http://schemas.microsoft.com/office/drawing/2014/main" val="81792066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lang="de-DE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5735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90%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1.645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[0.775, 0.885]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38101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95%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1.96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[0.764,</a:t>
                          </a:r>
                          <a:r>
                            <a:rPr lang="de-DE" baseline="0" dirty="0">
                              <a:solidFill>
                                <a:srgbClr val="002060"/>
                              </a:solidFill>
                            </a:rPr>
                            <a:t> 0.896]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9988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99%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2.58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[0.743, 0.916]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3804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99.5%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2.807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[0.736, 0.924]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1354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99.9%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3.291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[0.720, 0.940]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08553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4985672"/>
                  </p:ext>
                </p:extLst>
              </p:nvPr>
            </p:nvGraphicFramePr>
            <p:xfrm>
              <a:off x="1187624" y="3068960"/>
              <a:ext cx="2736304" cy="2225040"/>
            </p:xfrm>
            <a:graphic>
              <a:graphicData uri="http://schemas.openxmlformats.org/drawingml/2006/table">
                <a:tbl>
                  <a:tblPr firstRow="1" bandRow="1">
                    <a:tableStyleId>{B301B821-A1FF-4177-AEE7-76D212191A09}</a:tableStyleId>
                  </a:tblPr>
                  <a:tblGrid>
                    <a:gridCol w="720080">
                      <a:extLst>
                        <a:ext uri="{9D8B030D-6E8A-4147-A177-3AD203B41FA5}">
                          <a16:colId xmlns:a16="http://schemas.microsoft.com/office/drawing/2014/main" val="4132170835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3031601044"/>
                        </a:ext>
                      </a:extLst>
                    </a:gridCol>
                    <a:gridCol w="1296144">
                      <a:extLst>
                        <a:ext uri="{9D8B030D-6E8A-4147-A177-3AD203B41FA5}">
                          <a16:colId xmlns:a16="http://schemas.microsoft.com/office/drawing/2014/main" val="81792066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47" t="-1639" r="-283051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639" r="-180672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1737" t="-1639" r="-939" b="-5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5735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90%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1.645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[0.775, 0.885]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38101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95%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1.96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[0.764,</a:t>
                          </a:r>
                          <a:r>
                            <a:rPr lang="de-DE" baseline="0" dirty="0" smtClean="0">
                              <a:solidFill>
                                <a:srgbClr val="002060"/>
                              </a:solidFill>
                            </a:rPr>
                            <a:t> 0.896]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9988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99%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2.58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[0.743, 0.916]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3804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99.5%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2.807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[0.736, 0.924]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1354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99.9%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3.291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[0.720, 0.940]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085533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Grafik 7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246" y="2843030"/>
            <a:ext cx="3734321" cy="2676899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4169500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Interpretation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Confidence</a:t>
            </a:r>
            <a:r>
              <a:rPr lang="de-DE" dirty="0"/>
              <a:t> </a:t>
            </a:r>
            <a:r>
              <a:rPr lang="de-DE" dirty="0" err="1"/>
              <a:t>Intervals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Correct </a:t>
                </a:r>
                <a:r>
                  <a:rPr lang="de-DE" dirty="0" err="1"/>
                  <a:t>interpretation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a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/>
                  <a:t> confidence interval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/>
                  <a:t> chance that results of future replications fall into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endParaRPr lang="de-DE" b="0" dirty="0"/>
              </a:p>
              <a:p>
                <a:pPr lvl="1"/>
                <a:r>
                  <a:rPr lang="de-DE" dirty="0" err="1"/>
                  <a:t>No</a:t>
                </a:r>
                <a:r>
                  <a:rPr lang="de-DE" dirty="0"/>
                  <a:t> </a:t>
                </a:r>
                <a:r>
                  <a:rPr lang="de-DE" dirty="0" err="1"/>
                  <a:t>statistical</a:t>
                </a:r>
                <a:r>
                  <a:rPr lang="de-DE" dirty="0"/>
                  <a:t> </a:t>
                </a:r>
                <a:r>
                  <a:rPr lang="de-DE" dirty="0" err="1"/>
                  <a:t>difference</a:t>
                </a:r>
                <a:r>
                  <a:rPr lang="de-DE" dirty="0"/>
                  <a:t> </a:t>
                </a:r>
                <a:r>
                  <a:rPr lang="de-DE" dirty="0" err="1"/>
                  <a:t>from</a:t>
                </a:r>
                <a:r>
                  <a:rPr lang="de-DE" dirty="0"/>
                  <a:t> </a:t>
                </a:r>
                <a:r>
                  <a:rPr lang="de-DE" dirty="0" err="1"/>
                  <a:t>estimated</a:t>
                </a:r>
                <a:r>
                  <a:rPr lang="de-DE" dirty="0"/>
                  <a:t> </a:t>
                </a:r>
                <a:r>
                  <a:rPr lang="de-DE" dirty="0" err="1"/>
                  <a:t>parameter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/>
                  <a:t> confidence</a:t>
                </a:r>
              </a:p>
              <a:p>
                <a:pPr lvl="1"/>
                <a:r>
                  <a:rPr lang="de-DE" dirty="0" err="1"/>
                  <a:t>There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a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/>
                  <a:t> probability of the observed data, if the true value for the estimate is outside of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endParaRPr lang="de-DE" dirty="0"/>
              </a:p>
              <a:p>
                <a:r>
                  <a:rPr lang="de-DE" dirty="0" err="1"/>
                  <a:t>Wrong</a:t>
                </a:r>
                <a:r>
                  <a:rPr lang="de-DE" dirty="0"/>
                  <a:t> </a:t>
                </a:r>
                <a:r>
                  <a:rPr lang="de-DE" dirty="0" err="1"/>
                  <a:t>interpretation</a:t>
                </a:r>
                <a:endParaRPr lang="de-DE" dirty="0"/>
              </a:p>
              <a:p>
                <a:pPr lvl="1"/>
                <a:r>
                  <a:rPr lang="de-DE" dirty="0"/>
                  <a:t>The </a:t>
                </a:r>
                <a:r>
                  <a:rPr lang="de-DE" dirty="0" err="1"/>
                  <a:t>true</a:t>
                </a:r>
                <a:r>
                  <a:rPr lang="de-DE" dirty="0"/>
                  <a:t> </a:t>
                </a:r>
                <a:r>
                  <a:rPr lang="de-DE" dirty="0" err="1"/>
                  <a:t>value</a:t>
                </a:r>
                <a:r>
                  <a:rPr lang="de-DE" dirty="0"/>
                  <a:t> lies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/>
                  <a:t> probability in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/>
                  <a:t> of the observed data is in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 r="-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645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Hypothesis </a:t>
            </a:r>
            <a:r>
              <a:rPr lang="de-DE" dirty="0" err="1"/>
              <a:t>Testing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Effect</a:t>
            </a:r>
            <a:r>
              <a:rPr lang="de-DE" dirty="0"/>
              <a:t> </a:t>
            </a:r>
            <a:r>
              <a:rPr lang="de-DE" dirty="0" err="1"/>
              <a:t>sizes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Confidence</a:t>
            </a:r>
            <a:r>
              <a:rPr lang="de-DE" dirty="0"/>
              <a:t> </a:t>
            </a:r>
            <a:r>
              <a:rPr lang="de-DE" dirty="0" err="1"/>
              <a:t>Intervals</a:t>
            </a:r>
            <a:endParaRPr lang="de-DE" dirty="0"/>
          </a:p>
          <a:p>
            <a:endParaRPr lang="de-DE" dirty="0"/>
          </a:p>
          <a:p>
            <a:r>
              <a:rPr lang="de-DE" b="1" dirty="0"/>
              <a:t>Summary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6691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Hypothesis testing to evaluate significance of differences</a:t>
            </a:r>
          </a:p>
          <a:p>
            <a:pPr lvl="1"/>
            <a:r>
              <a:rPr lang="en-US" dirty="0"/>
              <a:t>Not significant </a:t>
            </a:r>
            <a:r>
              <a:rPr lang="en-US" dirty="0">
                <a:sym typeface="Wingdings" panose="05000000000000000000" pitchFamily="2" charset="2"/>
              </a:rPr>
              <a:t> can be explained by random effects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Test results are probabilities, not binary true/false statements!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 err="1">
                <a:sym typeface="Wingdings" panose="05000000000000000000" pitchFamily="2" charset="2"/>
              </a:rPr>
              <a:t>Effect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sizes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evaluate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strengths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significant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differences</a:t>
            </a:r>
            <a:endParaRPr lang="de-DE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 err="1">
                <a:sym typeface="Wingdings" panose="05000000000000000000" pitchFamily="2" charset="2"/>
              </a:rPr>
              <a:t>Confidence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intervals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estimate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accuracy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results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 err="1">
                <a:sym typeface="Wingdings" panose="05000000000000000000" pitchFamily="2" charset="2"/>
              </a:rPr>
              <a:t>How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stable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results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if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experiment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repeated</a:t>
            </a:r>
            <a:r>
              <a:rPr lang="de-DE" dirty="0">
                <a:sym typeface="Wingdings" panose="05000000000000000000" pitchFamily="2" charset="2"/>
              </a:rPr>
              <a:t>?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All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above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often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misused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interpreted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wrongly</a:t>
            </a:r>
            <a:r>
              <a:rPr lang="de-DE" dirty="0">
                <a:sym typeface="Wingdings" panose="05000000000000000000" pitchFamily="2" charset="2"/>
              </a:rPr>
              <a:t>!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983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Reasons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Hypothesis </a:t>
            </a:r>
            <a:r>
              <a:rPr lang="de-DE" dirty="0" err="1"/>
              <a:t>Testing</a:t>
            </a:r>
            <a:endParaRPr lang="en-US" dirty="0"/>
          </a:p>
        </p:txBody>
      </p:sp>
      <p:pic>
        <p:nvPicPr>
          <p:cNvPr id="5" name="Inhaltsplatzhalter 4" descr="Bildschirmausschnitt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1600" y="1690689"/>
            <a:ext cx="3042085" cy="2098351"/>
          </a:xfrm>
          <a:ln>
            <a:solidFill>
              <a:srgbClr val="002060"/>
            </a:solidFill>
          </a:ln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6" name="Inhaltsplatzhalter 4" descr="Bildschirmausschnitt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71600" y="4055925"/>
            <a:ext cx="3042085" cy="2117355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7" name="Grafik 6" descr="75+ Free Stock Images 3D Human Character Best Collection ...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132856"/>
            <a:ext cx="985372" cy="1313830"/>
          </a:xfrm>
          <a:prstGeom prst="rect">
            <a:avLst/>
          </a:prstGeom>
        </p:spPr>
      </p:pic>
      <p:pic>
        <p:nvPicPr>
          <p:cNvPr id="9" name="Grafik 8" descr="75+ Free Stock Images 3D Human Character Best Collection ...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415781"/>
            <a:ext cx="985372" cy="1313830"/>
          </a:xfrm>
          <a:prstGeom prst="rect">
            <a:avLst/>
          </a:prstGeom>
        </p:spPr>
      </p:pic>
      <p:sp>
        <p:nvSpPr>
          <p:cNvPr id="10" name="Wolkenförmige Legende 9"/>
          <p:cNvSpPr/>
          <p:nvPr/>
        </p:nvSpPr>
        <p:spPr>
          <a:xfrm>
            <a:off x="5557372" y="1506116"/>
            <a:ext cx="2615028" cy="1058788"/>
          </a:xfrm>
          <a:prstGeom prst="cloudCallout">
            <a:avLst>
              <a:gd name="adj1" fmla="val -65793"/>
              <a:gd name="adj2" fmla="val 5308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rgbClr val="002060"/>
                </a:solidFill>
              </a:rPr>
              <a:t>Is</a:t>
            </a:r>
            <a:r>
              <a:rPr lang="de-DE" sz="1600" dirty="0">
                <a:solidFill>
                  <a:srgbClr val="002060"/>
                </a:solidFill>
              </a:rPr>
              <a:t> </a:t>
            </a:r>
            <a:r>
              <a:rPr lang="de-DE" sz="1600" dirty="0" err="1">
                <a:solidFill>
                  <a:srgbClr val="002060"/>
                </a:solidFill>
              </a:rPr>
              <a:t>this</a:t>
            </a:r>
            <a:r>
              <a:rPr lang="de-DE" sz="1600" dirty="0">
                <a:solidFill>
                  <a:srgbClr val="002060"/>
                </a:solidFill>
              </a:rPr>
              <a:t> </a:t>
            </a:r>
            <a:r>
              <a:rPr lang="de-DE" sz="1600" dirty="0" err="1">
                <a:solidFill>
                  <a:srgbClr val="002060"/>
                </a:solidFill>
              </a:rPr>
              <a:t>data</a:t>
            </a:r>
            <a:r>
              <a:rPr lang="de-DE" sz="1600" dirty="0">
                <a:solidFill>
                  <a:srgbClr val="002060"/>
                </a:solidFill>
              </a:rPr>
              <a:t> </a:t>
            </a:r>
            <a:r>
              <a:rPr lang="de-DE" sz="1600" dirty="0" err="1">
                <a:solidFill>
                  <a:srgbClr val="002060"/>
                </a:solidFill>
              </a:rPr>
              <a:t>normally</a:t>
            </a:r>
            <a:r>
              <a:rPr lang="de-DE" sz="1600" dirty="0">
                <a:solidFill>
                  <a:srgbClr val="002060"/>
                </a:solidFill>
              </a:rPr>
              <a:t> </a:t>
            </a:r>
            <a:r>
              <a:rPr lang="de-DE" sz="1600" dirty="0" err="1">
                <a:solidFill>
                  <a:srgbClr val="002060"/>
                </a:solidFill>
              </a:rPr>
              <a:t>distributed</a:t>
            </a:r>
            <a:r>
              <a:rPr lang="de-DE" sz="1600" dirty="0">
                <a:solidFill>
                  <a:srgbClr val="002060"/>
                </a:solidFill>
              </a:rPr>
              <a:t>?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11" name="Wolkenförmige Legende 10"/>
          <p:cNvSpPr/>
          <p:nvPr/>
        </p:nvSpPr>
        <p:spPr>
          <a:xfrm>
            <a:off x="5580192" y="3140968"/>
            <a:ext cx="3528312" cy="1586286"/>
          </a:xfrm>
          <a:prstGeom prst="cloudCallout">
            <a:avLst>
              <a:gd name="adj1" fmla="val -60506"/>
              <a:gd name="adj2" fmla="val 6194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002060"/>
                </a:solidFill>
              </a:rPr>
              <a:t>Do </a:t>
            </a:r>
            <a:r>
              <a:rPr lang="de-DE" sz="1600" dirty="0" err="1">
                <a:solidFill>
                  <a:srgbClr val="002060"/>
                </a:solidFill>
              </a:rPr>
              <a:t>both</a:t>
            </a:r>
            <a:r>
              <a:rPr lang="de-DE" sz="1600" dirty="0">
                <a:solidFill>
                  <a:srgbClr val="002060"/>
                </a:solidFill>
              </a:rPr>
              <a:t> </a:t>
            </a:r>
            <a:r>
              <a:rPr lang="de-DE" sz="1600" dirty="0" err="1">
                <a:solidFill>
                  <a:srgbClr val="002060"/>
                </a:solidFill>
              </a:rPr>
              <a:t>populations</a:t>
            </a:r>
            <a:r>
              <a:rPr lang="de-DE" sz="1600" dirty="0">
                <a:solidFill>
                  <a:srgbClr val="002060"/>
                </a:solidFill>
              </a:rPr>
              <a:t> </a:t>
            </a:r>
            <a:r>
              <a:rPr lang="de-DE" sz="1600" dirty="0" err="1">
                <a:solidFill>
                  <a:srgbClr val="002060"/>
                </a:solidFill>
              </a:rPr>
              <a:t>have</a:t>
            </a:r>
            <a:r>
              <a:rPr lang="de-DE" sz="1600" dirty="0">
                <a:solidFill>
                  <a:srgbClr val="002060"/>
                </a:solidFill>
              </a:rPr>
              <a:t> </a:t>
            </a:r>
            <a:r>
              <a:rPr lang="de-DE" sz="1600" dirty="0" err="1">
                <a:solidFill>
                  <a:srgbClr val="002060"/>
                </a:solidFill>
              </a:rPr>
              <a:t>the</a:t>
            </a:r>
            <a:r>
              <a:rPr lang="de-DE" sz="1600" dirty="0">
                <a:solidFill>
                  <a:srgbClr val="002060"/>
                </a:solidFill>
              </a:rPr>
              <a:t> same </a:t>
            </a:r>
            <a:r>
              <a:rPr lang="de-DE" sz="1600" dirty="0" err="1">
                <a:solidFill>
                  <a:srgbClr val="002060"/>
                </a:solidFill>
              </a:rPr>
              <a:t>central</a:t>
            </a:r>
            <a:r>
              <a:rPr lang="de-DE" sz="1600" dirty="0">
                <a:solidFill>
                  <a:srgbClr val="002060"/>
                </a:solidFill>
              </a:rPr>
              <a:t> </a:t>
            </a:r>
            <a:r>
              <a:rPr lang="de-DE" sz="1600" dirty="0" err="1">
                <a:solidFill>
                  <a:srgbClr val="002060"/>
                </a:solidFill>
              </a:rPr>
              <a:t>tendency</a:t>
            </a:r>
            <a:r>
              <a:rPr lang="de-DE" sz="1600" dirty="0">
                <a:solidFill>
                  <a:srgbClr val="002060"/>
                </a:solidFill>
              </a:rPr>
              <a:t> </a:t>
            </a:r>
            <a:r>
              <a:rPr lang="de-DE" sz="1600" dirty="0" err="1">
                <a:solidFill>
                  <a:srgbClr val="002060"/>
                </a:solidFill>
              </a:rPr>
              <a:t>and</a:t>
            </a:r>
            <a:r>
              <a:rPr lang="de-DE" sz="1600" dirty="0">
                <a:solidFill>
                  <a:srgbClr val="002060"/>
                </a:solidFill>
              </a:rPr>
              <a:t>/</a:t>
            </a:r>
            <a:r>
              <a:rPr lang="de-DE" sz="1600" dirty="0" err="1">
                <a:solidFill>
                  <a:srgbClr val="002060"/>
                </a:solidFill>
              </a:rPr>
              <a:t>or</a:t>
            </a:r>
            <a:r>
              <a:rPr lang="de-DE" sz="1600" dirty="0">
                <a:solidFill>
                  <a:srgbClr val="002060"/>
                </a:solidFill>
              </a:rPr>
              <a:t> </a:t>
            </a:r>
            <a:r>
              <a:rPr lang="de-DE" sz="1600" dirty="0" err="1">
                <a:solidFill>
                  <a:srgbClr val="002060"/>
                </a:solidFill>
              </a:rPr>
              <a:t>variance</a:t>
            </a:r>
            <a:r>
              <a:rPr lang="de-DE" sz="1600" dirty="0">
                <a:solidFill>
                  <a:srgbClr val="002060"/>
                </a:solidFill>
              </a:rPr>
              <a:t>?</a:t>
            </a:r>
            <a:endParaRPr 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37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Null </a:t>
            </a:r>
            <a:r>
              <a:rPr lang="de-DE" dirty="0" err="1"/>
              <a:t>and</a:t>
            </a:r>
            <a:r>
              <a:rPr lang="de-DE" dirty="0"/>
              <a:t> Alternative Hypothesis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Hypothesis </a:t>
                </a:r>
                <a:r>
                  <a:rPr lang="de-DE" dirty="0" err="1"/>
                  <a:t>testing</a:t>
                </a:r>
                <a:r>
                  <a:rPr lang="de-DE" dirty="0"/>
                  <a:t> </a:t>
                </a:r>
                <a:r>
                  <a:rPr lang="de-DE" dirty="0" err="1"/>
                  <a:t>evaluates</a:t>
                </a:r>
                <a:r>
                  <a:rPr lang="de-DE" dirty="0"/>
                  <a:t> </a:t>
                </a:r>
                <a:r>
                  <a:rPr lang="de-DE" dirty="0" err="1"/>
                  <a:t>assumptions</a:t>
                </a:r>
                <a:r>
                  <a:rPr lang="de-DE" dirty="0"/>
                  <a:t> </a:t>
                </a:r>
                <a:r>
                  <a:rPr lang="de-DE" dirty="0" err="1"/>
                  <a:t>about</a:t>
                </a:r>
                <a:r>
                  <a:rPr lang="de-DE" dirty="0"/>
                  <a:t> </a:t>
                </a:r>
                <a:r>
                  <a:rPr lang="de-DE" dirty="0" err="1"/>
                  <a:t>data</a:t>
                </a:r>
                <a:endParaRPr lang="de-DE" dirty="0"/>
              </a:p>
              <a:p>
                <a:pPr lvl="1"/>
                <a:r>
                  <a:rPr lang="de-DE" dirty="0" err="1"/>
                  <a:t>Assumption</a:t>
                </a:r>
                <a:r>
                  <a:rPr lang="de-DE" dirty="0"/>
                  <a:t> == Hypothesis</a:t>
                </a:r>
              </a:p>
              <a:p>
                <a:pPr lvl="1"/>
                <a:endParaRPr lang="de-DE" dirty="0"/>
              </a:p>
              <a:p>
                <a:r>
                  <a:rPr lang="de-DE" dirty="0"/>
                  <a:t>Null Hypothesis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Assumption of the test holds and is failed to be rejected at some level of significance.</a:t>
                </a:r>
              </a:p>
              <a:p>
                <a:r>
                  <a:rPr lang="en-US" dirty="0"/>
                  <a:t>Alternative Hypothesis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Assumption of the test does not hold and is rejected at some level of significance.</a:t>
                </a:r>
              </a:p>
              <a:p>
                <a:pPr lvl="1"/>
                <a:endParaRPr lang="de-DE" dirty="0"/>
              </a:p>
              <a:p>
                <a:r>
                  <a:rPr lang="de-DE" dirty="0"/>
                  <a:t>Most </a:t>
                </a:r>
                <a:r>
                  <a:rPr lang="de-DE" dirty="0" err="1"/>
                  <a:t>important</a:t>
                </a:r>
                <a:r>
                  <a:rPr lang="de-DE" dirty="0"/>
                  <a:t> </a:t>
                </a:r>
                <a:r>
                  <a:rPr lang="de-DE" dirty="0" err="1"/>
                  <a:t>questions</a:t>
                </a:r>
                <a:r>
                  <a:rPr lang="de-DE" dirty="0"/>
                  <a:t>:</a:t>
                </a:r>
              </a:p>
              <a:p>
                <a:pPr lvl="1"/>
                <a:r>
                  <a:rPr lang="de-DE" dirty="0" err="1"/>
                  <a:t>What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assumption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a </a:t>
                </a:r>
                <a:r>
                  <a:rPr lang="de-DE" dirty="0" err="1"/>
                  <a:t>test</a:t>
                </a:r>
                <a:r>
                  <a:rPr lang="de-DE" dirty="0"/>
                  <a:t>?</a:t>
                </a:r>
              </a:p>
              <a:p>
                <a:pPr lvl="1"/>
                <a:r>
                  <a:rPr lang="de-DE" dirty="0" err="1"/>
                  <a:t>What</a:t>
                </a:r>
                <a:r>
                  <a:rPr lang="de-DE" dirty="0"/>
                  <a:t> </a:t>
                </a:r>
                <a:r>
                  <a:rPr lang="de-DE" dirty="0" err="1"/>
                  <a:t>does</a:t>
                </a:r>
                <a:r>
                  <a:rPr lang="de-DE" dirty="0"/>
                  <a:t> „</a:t>
                </a:r>
                <a:r>
                  <a:rPr lang="de-DE" dirty="0" err="1"/>
                  <a:t>rejected</a:t>
                </a:r>
                <a:r>
                  <a:rPr lang="de-DE" dirty="0"/>
                  <a:t> at </a:t>
                </a:r>
                <a:r>
                  <a:rPr lang="de-DE" dirty="0" err="1"/>
                  <a:t>some</a:t>
                </a:r>
                <a:r>
                  <a:rPr lang="de-DE" dirty="0"/>
                  <a:t> </a:t>
                </a:r>
                <a:r>
                  <a:rPr lang="de-DE" dirty="0" err="1"/>
                  <a:t>level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significance</a:t>
                </a:r>
                <a:r>
                  <a:rPr lang="de-DE" dirty="0"/>
                  <a:t>“ </a:t>
                </a:r>
                <a:r>
                  <a:rPr lang="de-DE" dirty="0" err="1"/>
                  <a:t>mean</a:t>
                </a:r>
                <a:r>
                  <a:rPr lang="de-DE" dirty="0"/>
                  <a:t>?</a:t>
                </a:r>
                <a:endParaRPr lang="en-US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60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P-Values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observed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extreme </a:t>
            </a:r>
            <a:r>
              <a:rPr lang="de-DE" dirty="0" err="1"/>
              <a:t>data</a:t>
            </a:r>
            <a:r>
              <a:rPr lang="de-DE" dirty="0"/>
              <a:t>,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null </a:t>
            </a:r>
            <a:r>
              <a:rPr lang="de-DE" dirty="0" err="1"/>
              <a:t>hypothesis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true</a:t>
            </a:r>
            <a:r>
              <a:rPr lang="de-DE" dirty="0"/>
              <a:t>.</a:t>
            </a:r>
          </a:p>
          <a:p>
            <a:pPr lvl="1"/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hypothesis</a:t>
            </a:r>
            <a:r>
              <a:rPr lang="de-DE" dirty="0"/>
              <a:t>,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likely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?</a:t>
            </a:r>
          </a:p>
          <a:p>
            <a:pPr lvl="1"/>
            <a:r>
              <a:rPr lang="de-DE" dirty="0"/>
              <a:t>Not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,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likely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hypothesis</a:t>
            </a:r>
            <a:r>
              <a:rPr lang="de-DE" dirty="0"/>
              <a:t>!</a:t>
            </a:r>
          </a:p>
          <a:p>
            <a:pPr lvl="2"/>
            <a:r>
              <a:rPr lang="de-DE" dirty="0"/>
              <a:t>Never </a:t>
            </a:r>
            <a:r>
              <a:rPr lang="de-DE" dirty="0" err="1"/>
              <a:t>use</a:t>
            </a:r>
            <a:r>
              <a:rPr lang="de-DE" dirty="0"/>
              <a:t> p-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scores</a:t>
            </a:r>
            <a:r>
              <a:rPr lang="de-DE" dirty="0"/>
              <a:t>!</a:t>
            </a:r>
          </a:p>
          <a:p>
            <a:pPr lvl="1"/>
            <a:endParaRPr lang="de-DE" dirty="0"/>
          </a:p>
          <a:p>
            <a:r>
              <a:rPr lang="de-DE" dirty="0" err="1"/>
              <a:t>Calculated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density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statistic</a:t>
            </a:r>
            <a:endParaRPr lang="de-DE" dirty="0"/>
          </a:p>
          <a:p>
            <a:pPr lvl="1"/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hypothesis</a:t>
            </a:r>
            <a:r>
              <a:rPr lang="de-DE" dirty="0"/>
              <a:t>,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likely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statistical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?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9038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 err="1"/>
                  <a:t>Student‘s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-Distribution</a:t>
                </a:r>
              </a:p>
            </p:txBody>
          </p:sp>
        </mc:Choice>
        <mc:Fallback xmlns="">
          <p:sp>
            <p:nvSpPr>
              <p:cNvPr id="2" name="Titel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Test </a:t>
            </a:r>
            <a:r>
              <a:rPr lang="de-DE" dirty="0" err="1"/>
              <a:t>statistic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estimating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normally</a:t>
            </a:r>
            <a:r>
              <a:rPr lang="de-DE" dirty="0"/>
              <a:t> </a:t>
            </a:r>
            <a:r>
              <a:rPr lang="de-DE" dirty="0" err="1"/>
              <a:t>distributed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density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deviation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sample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real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value</a:t>
            </a:r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5" name="Grafik 4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655" y="3757275"/>
            <a:ext cx="3686689" cy="2419688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6" name="Rechteckige Legende 5"/>
          <p:cNvSpPr/>
          <p:nvPr/>
        </p:nvSpPr>
        <p:spPr>
          <a:xfrm>
            <a:off x="6876256" y="4149080"/>
            <a:ext cx="1728192" cy="576064"/>
          </a:xfrm>
          <a:prstGeom prst="wedgeRectCallout">
            <a:avLst>
              <a:gd name="adj1" fmla="val -152194"/>
              <a:gd name="adj2" fmla="val 2281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rgbClr val="002060"/>
                </a:solidFill>
              </a:rPr>
              <a:t>Roughly</a:t>
            </a:r>
            <a:r>
              <a:rPr lang="de-DE" sz="1600" dirty="0">
                <a:solidFill>
                  <a:srgbClr val="002060"/>
                </a:solidFill>
              </a:rPr>
              <a:t> bell-</a:t>
            </a:r>
            <a:r>
              <a:rPr lang="de-DE" sz="1600" dirty="0" err="1">
                <a:solidFill>
                  <a:srgbClr val="002060"/>
                </a:solidFill>
              </a:rPr>
              <a:t>shaped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7" name="Rechteckige Legende 6"/>
          <p:cNvSpPr/>
          <p:nvPr/>
        </p:nvSpPr>
        <p:spPr>
          <a:xfrm>
            <a:off x="7164288" y="5229200"/>
            <a:ext cx="1872208" cy="720080"/>
          </a:xfrm>
          <a:prstGeom prst="wedgeRectCallout">
            <a:avLst>
              <a:gd name="adj1" fmla="val -132556"/>
              <a:gd name="adj2" fmla="val 2599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rgbClr val="002060"/>
                </a:solidFill>
              </a:rPr>
              <a:t>Longer</a:t>
            </a:r>
            <a:r>
              <a:rPr lang="de-DE" sz="1600" dirty="0">
                <a:solidFill>
                  <a:srgbClr val="002060"/>
                </a:solidFill>
              </a:rPr>
              <a:t> </a:t>
            </a:r>
            <a:r>
              <a:rPr lang="de-DE" sz="1600" dirty="0" err="1">
                <a:solidFill>
                  <a:srgbClr val="002060"/>
                </a:solidFill>
              </a:rPr>
              <a:t>tails</a:t>
            </a:r>
            <a:r>
              <a:rPr lang="de-DE" sz="1600" dirty="0">
                <a:solidFill>
                  <a:srgbClr val="002060"/>
                </a:solidFill>
              </a:rPr>
              <a:t> </a:t>
            </a:r>
            <a:r>
              <a:rPr lang="de-DE" sz="1600" dirty="0" err="1">
                <a:solidFill>
                  <a:srgbClr val="002060"/>
                </a:solidFill>
              </a:rPr>
              <a:t>than</a:t>
            </a:r>
            <a:r>
              <a:rPr lang="de-DE" sz="1600" dirty="0">
                <a:solidFill>
                  <a:srgbClr val="002060"/>
                </a:solidFill>
              </a:rPr>
              <a:t> normal </a:t>
            </a:r>
            <a:r>
              <a:rPr lang="de-DE" sz="1600" dirty="0" err="1">
                <a:solidFill>
                  <a:srgbClr val="002060"/>
                </a:solidFill>
              </a:rPr>
              <a:t>distribution</a:t>
            </a:r>
            <a:endParaRPr 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309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Welch‘s</a:t>
            </a:r>
            <a:r>
              <a:rPr lang="de-DE" dirty="0"/>
              <a:t> t-Test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/>
                  <a:t>Null Hypothesis</a:t>
                </a:r>
              </a:p>
              <a:p>
                <a:pPr lvl="1"/>
                <a:r>
                  <a:rPr lang="de-DE" dirty="0"/>
                  <a:t>The </a:t>
                </a:r>
                <a:r>
                  <a:rPr lang="de-DE" dirty="0" err="1"/>
                  <a:t>means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two</a:t>
                </a:r>
                <a:r>
                  <a:rPr lang="de-DE" dirty="0"/>
                  <a:t> </a:t>
                </a:r>
                <a:r>
                  <a:rPr lang="de-DE" dirty="0" err="1"/>
                  <a:t>normally</a:t>
                </a:r>
                <a:r>
                  <a:rPr lang="de-DE" dirty="0"/>
                  <a:t> </a:t>
                </a:r>
                <a:r>
                  <a:rPr lang="de-DE" dirty="0" err="1"/>
                  <a:t>distributed</a:t>
                </a:r>
                <a:r>
                  <a:rPr lang="de-DE" dirty="0"/>
                  <a:t> </a:t>
                </a:r>
                <a:r>
                  <a:rPr lang="de-DE" dirty="0" err="1"/>
                  <a:t>populations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equal</a:t>
                </a:r>
                <a:r>
                  <a:rPr lang="de-DE" dirty="0"/>
                  <a:t>.</a:t>
                </a:r>
              </a:p>
              <a:p>
                <a:endParaRPr lang="de-DE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</m:oMath>
                </a14:m>
                <a:r>
                  <a:rPr lang="en-US" dirty="0"/>
                  <a:t> statistic for Welch’s test: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𝑚𝑒𝑎𝑛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𝑚𝑒𝑎𝑛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𝑠𝑑</m:t>
                                </m:r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𝑠𝑑</m:t>
                                </m:r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8" name="Inhaltsplatzhalter 3" descr="Kostenlose Illustration: Idee, Antwort, Erleuchtung ...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44408" y="1052736"/>
            <a:ext cx="1111563" cy="1111563"/>
          </a:xfrm>
          <a:prstGeom prst="rect">
            <a:avLst/>
          </a:prstGeom>
        </p:spPr>
      </p:pic>
      <p:sp>
        <p:nvSpPr>
          <p:cNvPr id="9" name="Rechteckige Legende 8"/>
          <p:cNvSpPr/>
          <p:nvPr/>
        </p:nvSpPr>
        <p:spPr>
          <a:xfrm>
            <a:off x="4969522" y="1387215"/>
            <a:ext cx="3109560" cy="442289"/>
          </a:xfrm>
          <a:prstGeom prst="wedgeRectCallout">
            <a:avLst>
              <a:gd name="adj1" fmla="val 64178"/>
              <a:gd name="adj2" fmla="val -27731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002060"/>
                </a:solidFill>
              </a:rPr>
              <a:t>Also </a:t>
            </a:r>
            <a:r>
              <a:rPr lang="de-DE" sz="1200" dirty="0" err="1">
                <a:solidFill>
                  <a:srgbClr val="002060"/>
                </a:solidFill>
              </a:rPr>
              <a:t>requires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calculation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of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the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degrees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of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freedom</a:t>
            </a:r>
            <a:r>
              <a:rPr lang="de-DE" sz="1200" dirty="0">
                <a:solidFill>
                  <a:srgbClr val="002060"/>
                </a:solidFill>
              </a:rPr>
              <a:t>, </a:t>
            </a:r>
            <a:r>
              <a:rPr lang="de-DE" sz="1200" dirty="0" err="1">
                <a:solidFill>
                  <a:srgbClr val="002060"/>
                </a:solidFill>
              </a:rPr>
              <a:t>which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we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omit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here</a:t>
            </a:r>
            <a:endParaRPr lang="en-US" sz="1200" dirty="0">
              <a:solidFill>
                <a:srgbClr val="002060"/>
              </a:solidFill>
            </a:endParaRPr>
          </a:p>
        </p:txBody>
      </p:sp>
      <p:pic>
        <p:nvPicPr>
          <p:cNvPr id="10" name="Grafik 9" descr="Bildschirmausschnit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195" y="3827375"/>
            <a:ext cx="3620005" cy="2448267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11" name="Rechteckige Legende 10"/>
          <p:cNvSpPr/>
          <p:nvPr/>
        </p:nvSpPr>
        <p:spPr>
          <a:xfrm>
            <a:off x="6740888" y="4797152"/>
            <a:ext cx="2367616" cy="820291"/>
          </a:xfrm>
          <a:prstGeom prst="wedgeRectCallout">
            <a:avLst>
              <a:gd name="adj1" fmla="val -79230"/>
              <a:gd name="adj2" fmla="val 848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Probability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observed</a:t>
            </a:r>
            <a:r>
              <a:rPr lang="de-DE" sz="1200" dirty="0"/>
              <a:t> </a:t>
            </a:r>
            <a:r>
              <a:rPr lang="de-DE" sz="1200" dirty="0" err="1"/>
              <a:t>or</a:t>
            </a:r>
            <a:r>
              <a:rPr lang="de-DE" sz="1200" dirty="0"/>
              <a:t> </a:t>
            </a:r>
            <a:r>
              <a:rPr lang="de-DE" sz="1200" dirty="0" err="1"/>
              <a:t>more</a:t>
            </a:r>
            <a:r>
              <a:rPr lang="de-DE" sz="1200" dirty="0"/>
              <a:t> extreme </a:t>
            </a:r>
            <a:r>
              <a:rPr lang="de-DE" sz="1200" dirty="0" err="1"/>
              <a:t>data</a:t>
            </a:r>
            <a:r>
              <a:rPr lang="de-DE" sz="1200" dirty="0"/>
              <a:t> </a:t>
            </a:r>
            <a:r>
              <a:rPr lang="de-DE" sz="1200" dirty="0" err="1"/>
              <a:t>assuming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null </a:t>
            </a:r>
            <a:r>
              <a:rPr lang="de-DE" sz="1200" dirty="0" err="1"/>
              <a:t>hypothesis</a:t>
            </a:r>
            <a:r>
              <a:rPr lang="de-DE" sz="1200" dirty="0"/>
              <a:t>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dirty="0" err="1"/>
              <a:t>true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5066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Null </a:t>
            </a:r>
            <a:r>
              <a:rPr lang="de-DE" dirty="0" err="1"/>
              <a:t>hypotheses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tests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Welch‘s</a:t>
            </a:r>
            <a:r>
              <a:rPr lang="de-DE" dirty="0"/>
              <a:t> t-test</a:t>
            </a:r>
          </a:p>
          <a:p>
            <a:pPr lvl="1"/>
            <a:r>
              <a:rPr lang="de-DE" dirty="0"/>
              <a:t>The 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normally</a:t>
            </a:r>
            <a:r>
              <a:rPr lang="de-DE" dirty="0"/>
              <a:t> </a:t>
            </a:r>
            <a:r>
              <a:rPr lang="de-DE" dirty="0" err="1"/>
              <a:t>distributed</a:t>
            </a:r>
            <a:r>
              <a:rPr lang="de-DE" dirty="0"/>
              <a:t> </a:t>
            </a:r>
            <a:r>
              <a:rPr lang="de-DE" dirty="0" err="1"/>
              <a:t>populations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equal</a:t>
            </a:r>
            <a:endParaRPr lang="de-DE" dirty="0"/>
          </a:p>
          <a:p>
            <a:r>
              <a:rPr lang="de-DE" dirty="0"/>
              <a:t>Shapiro-Wilk </a:t>
            </a:r>
            <a:r>
              <a:rPr lang="de-DE" dirty="0" err="1"/>
              <a:t>test</a:t>
            </a:r>
            <a:endParaRPr lang="de-DE" dirty="0"/>
          </a:p>
          <a:p>
            <a:pPr lvl="1"/>
            <a:r>
              <a:rPr lang="de-DE" dirty="0"/>
              <a:t>A </a:t>
            </a:r>
            <a:r>
              <a:rPr lang="de-DE" dirty="0" err="1"/>
              <a:t>population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3 </a:t>
            </a:r>
            <a:r>
              <a:rPr lang="de-DE" dirty="0" err="1"/>
              <a:t>to</a:t>
            </a:r>
            <a:r>
              <a:rPr lang="de-DE" dirty="0"/>
              <a:t> 5000 </a:t>
            </a:r>
            <a:r>
              <a:rPr lang="de-DE" dirty="0" err="1"/>
              <a:t>independent</a:t>
            </a:r>
            <a:r>
              <a:rPr lang="de-DE" dirty="0"/>
              <a:t> </a:t>
            </a:r>
            <a:r>
              <a:rPr lang="de-DE" dirty="0" err="1"/>
              <a:t>samples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normally</a:t>
            </a:r>
            <a:r>
              <a:rPr lang="de-DE" dirty="0"/>
              <a:t> </a:t>
            </a:r>
            <a:r>
              <a:rPr lang="de-DE" dirty="0" err="1"/>
              <a:t>distributed</a:t>
            </a:r>
            <a:endParaRPr lang="de-DE" dirty="0"/>
          </a:p>
          <a:p>
            <a:r>
              <a:rPr lang="de-DE" dirty="0" err="1"/>
              <a:t>Kolmogorov-Smirnoff</a:t>
            </a:r>
            <a:r>
              <a:rPr lang="de-DE" dirty="0"/>
              <a:t> </a:t>
            </a:r>
            <a:r>
              <a:rPr lang="de-DE" dirty="0" err="1"/>
              <a:t>test</a:t>
            </a:r>
            <a:endParaRPr lang="de-DE" dirty="0"/>
          </a:p>
          <a:p>
            <a:pPr lvl="1"/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populations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endParaRPr lang="de-DE" dirty="0"/>
          </a:p>
          <a:p>
            <a:r>
              <a:rPr lang="de-DE" dirty="0"/>
              <a:t>Mann-Whitney-U Test / </a:t>
            </a:r>
            <a:r>
              <a:rPr lang="de-DE" dirty="0" err="1"/>
              <a:t>Wilcoxon</a:t>
            </a:r>
            <a:r>
              <a:rPr lang="de-DE" dirty="0"/>
              <a:t>-</a:t>
            </a:r>
            <a:r>
              <a:rPr lang="de-DE" dirty="0" err="1"/>
              <a:t>Ranksum</a:t>
            </a:r>
            <a:r>
              <a:rPr lang="de-DE" dirty="0"/>
              <a:t>-test</a:t>
            </a:r>
          </a:p>
          <a:p>
            <a:pPr lvl="1"/>
            <a:r>
              <a:rPr lang="de-DE" dirty="0"/>
              <a:t>The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population</a:t>
            </a:r>
            <a:r>
              <a:rPr lang="de-DE" dirty="0"/>
              <a:t> </a:t>
            </a:r>
            <a:r>
              <a:rPr lang="de-DE" dirty="0" err="1"/>
              <a:t>dominate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population</a:t>
            </a:r>
            <a:r>
              <a:rPr lang="de-DE" dirty="0"/>
              <a:t> (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means</a:t>
            </a:r>
            <a:r>
              <a:rPr lang="de-DE" dirty="0"/>
              <a:t>/</a:t>
            </a:r>
            <a:r>
              <a:rPr lang="de-DE" dirty="0" err="1"/>
              <a:t>medians</a:t>
            </a:r>
            <a:r>
              <a:rPr lang="de-DE" dirty="0"/>
              <a:t>)</a:t>
            </a:r>
          </a:p>
          <a:p>
            <a:r>
              <a:rPr lang="de-DE" dirty="0" err="1"/>
              <a:t>Levene‘s</a:t>
            </a:r>
            <a:r>
              <a:rPr lang="de-DE" dirty="0"/>
              <a:t> </a:t>
            </a:r>
            <a:r>
              <a:rPr lang="de-DE" dirty="0" err="1"/>
              <a:t>test</a:t>
            </a:r>
            <a:endParaRPr lang="de-DE" dirty="0"/>
          </a:p>
          <a:p>
            <a:pPr lvl="1"/>
            <a:r>
              <a:rPr lang="de-DE" dirty="0"/>
              <a:t>The </a:t>
            </a:r>
            <a:r>
              <a:rPr lang="de-DE" dirty="0" err="1"/>
              <a:t>variances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populations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equal</a:t>
            </a:r>
            <a:endParaRPr lang="de-DE" dirty="0"/>
          </a:p>
          <a:p>
            <a:r>
              <a:rPr lang="de-DE" dirty="0"/>
              <a:t>ANOVA</a:t>
            </a:r>
          </a:p>
          <a:p>
            <a:pPr lvl="1"/>
            <a:r>
              <a:rPr lang="de-DE" dirty="0"/>
              <a:t>The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populations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equal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782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Combinations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Tests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Are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different?</a:t>
            </a:r>
          </a:p>
          <a:p>
            <a:pPr lvl="1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5" name="Inhaltsplatzhalter 4" descr="Bildschirmausschnitt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20072" y="1825625"/>
            <a:ext cx="3042085" cy="2117355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6" name="Rechteck 5"/>
          <p:cNvSpPr/>
          <p:nvPr/>
        </p:nvSpPr>
        <p:spPr>
          <a:xfrm>
            <a:off x="2051720" y="2850394"/>
            <a:ext cx="1625302" cy="9361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2060"/>
                </a:solidFill>
              </a:rPr>
              <a:t>Shapiro-Wilk </a:t>
            </a:r>
            <a:r>
              <a:rPr lang="de-DE" dirty="0" err="1">
                <a:solidFill>
                  <a:srgbClr val="002060"/>
                </a:solidFill>
              </a:rPr>
              <a:t>test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for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normality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8" name="Gerade Verbindung mit Pfeil 7"/>
          <p:cNvCxnSpPr>
            <a:stCxn id="6" idx="2"/>
            <a:endCxn id="13" idx="0"/>
          </p:cNvCxnSpPr>
          <p:nvPr/>
        </p:nvCxnSpPr>
        <p:spPr>
          <a:xfrm>
            <a:off x="2864371" y="3786498"/>
            <a:ext cx="983332" cy="794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6" idx="2"/>
            <a:endCxn id="11" idx="0"/>
          </p:cNvCxnSpPr>
          <p:nvPr/>
        </p:nvCxnSpPr>
        <p:spPr>
          <a:xfrm flipH="1">
            <a:off x="1784251" y="3786498"/>
            <a:ext cx="1080120" cy="794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971600" y="4581128"/>
            <a:ext cx="1625302" cy="9361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002060"/>
                </a:solidFill>
              </a:rPr>
              <a:t>Welch‘s</a:t>
            </a:r>
            <a:endParaRPr lang="de-DE" dirty="0">
              <a:solidFill>
                <a:srgbClr val="002060"/>
              </a:solidFill>
            </a:endParaRPr>
          </a:p>
          <a:p>
            <a:pPr algn="ctr"/>
            <a:r>
              <a:rPr lang="de-DE" dirty="0">
                <a:solidFill>
                  <a:srgbClr val="002060"/>
                </a:solidFill>
              </a:rPr>
              <a:t>t-test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3035052" y="4581128"/>
            <a:ext cx="1625302" cy="9361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2060"/>
                </a:solidFill>
              </a:rPr>
              <a:t>Mann-Whitney </a:t>
            </a:r>
          </a:p>
          <a:p>
            <a:pPr algn="ctr"/>
            <a:r>
              <a:rPr lang="de-DE" dirty="0">
                <a:solidFill>
                  <a:srgbClr val="002060"/>
                </a:solidFill>
              </a:rPr>
              <a:t>U-test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880036" y="3951342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002060"/>
                </a:solidFill>
              </a:rPr>
              <a:t>Both</a:t>
            </a:r>
            <a:r>
              <a:rPr lang="de-DE" dirty="0">
                <a:solidFill>
                  <a:srgbClr val="002060"/>
                </a:solidFill>
              </a:rPr>
              <a:t> normal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407921" y="3963142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2060"/>
                </a:solidFill>
              </a:rPr>
              <a:t>At least </a:t>
            </a:r>
            <a:r>
              <a:rPr lang="de-DE" dirty="0" err="1">
                <a:solidFill>
                  <a:srgbClr val="002060"/>
                </a:solidFill>
              </a:rPr>
              <a:t>one</a:t>
            </a:r>
            <a:r>
              <a:rPr lang="de-DE" dirty="0">
                <a:solidFill>
                  <a:srgbClr val="002060"/>
                </a:solidFill>
              </a:rPr>
              <a:t> not normal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182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DS3Goe2018">
      <a:dk1>
        <a:srgbClr val="1895CB"/>
      </a:dk1>
      <a:lt1>
        <a:srgbClr val="FFFAEA"/>
      </a:lt1>
      <a:dk2>
        <a:srgbClr val="045C83"/>
      </a:dk2>
      <a:lt2>
        <a:srgbClr val="FFF2E5"/>
      </a:lt2>
      <a:accent1>
        <a:srgbClr val="0581B7"/>
      </a:accent1>
      <a:accent2>
        <a:srgbClr val="FF9013"/>
      </a:accent2>
      <a:accent3>
        <a:srgbClr val="3A2BD4"/>
      </a:accent3>
      <a:accent4>
        <a:srgbClr val="CFA100"/>
      </a:accent4>
      <a:accent5>
        <a:srgbClr val="CF6D00"/>
      </a:accent5>
      <a:accent6>
        <a:srgbClr val="190D90"/>
      </a:accent6>
      <a:hlink>
        <a:srgbClr val="1895CB"/>
      </a:hlink>
      <a:folHlink>
        <a:srgbClr val="1895CB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1519</Words>
  <Application>Microsoft Office PowerPoint</Application>
  <PresentationFormat>On-screen Show (4:3)</PresentationFormat>
  <Paragraphs>280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Cambria Math</vt:lpstr>
      <vt:lpstr>Wingdings</vt:lpstr>
      <vt:lpstr>Office-Design</vt:lpstr>
      <vt:lpstr> Chapter 11  Statistical Tests </vt:lpstr>
      <vt:lpstr>Outline</vt:lpstr>
      <vt:lpstr>Reasons for Hypothesis Testing</vt:lpstr>
      <vt:lpstr>Null and Alternative Hypothesis</vt:lpstr>
      <vt:lpstr>P-Values</vt:lpstr>
      <vt:lpstr>Student‘s t-Distribution</vt:lpstr>
      <vt:lpstr>Example: Welch‘s t-Test</vt:lpstr>
      <vt:lpstr>Null hypotheses of important tests</vt:lpstr>
      <vt:lpstr>Combinations of Tests</vt:lpstr>
      <vt:lpstr>Significance and Confidence</vt:lpstr>
      <vt:lpstr>Example for running tests</vt:lpstr>
      <vt:lpstr>Problems with hypothesis testing</vt:lpstr>
      <vt:lpstr>Outline</vt:lpstr>
      <vt:lpstr>Significant ≠ Important</vt:lpstr>
      <vt:lpstr>Effect size</vt:lpstr>
      <vt:lpstr>Interpretation of Effect Sizes</vt:lpstr>
      <vt:lpstr>Outline</vt:lpstr>
      <vt:lpstr>How accurate are estimations?</vt:lpstr>
      <vt:lpstr>Confidence Intervals</vt:lpstr>
      <vt:lpstr>Explanation of z_C</vt:lpstr>
      <vt:lpstr>Example for Confidence Intervals</vt:lpstr>
      <vt:lpstr>Interpretation of Confidence Intervals</vt:lpstr>
      <vt:lpstr>Outline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2020-10-28T10:18:44Z</dcterms:modified>
</cp:coreProperties>
</file>