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2" r:id="rId10"/>
    <p:sldId id="260" r:id="rId11"/>
    <p:sldId id="277" r:id="rId12"/>
    <p:sldId id="269" r:id="rId13"/>
    <p:sldId id="271" r:id="rId14"/>
    <p:sldId id="272" r:id="rId15"/>
    <p:sldId id="274" r:id="rId16"/>
    <p:sldId id="273" r:id="rId17"/>
    <p:sldId id="279" r:id="rId18"/>
    <p:sldId id="275" r:id="rId19"/>
    <p:sldId id="278" r:id="rId20"/>
    <p:sldId id="276" r:id="rId21"/>
    <p:sldId id="281" r:id="rId22"/>
    <p:sldId id="282" r:id="rId23"/>
    <p:sldId id="284" r:id="rId24"/>
    <p:sldId id="285" r:id="rId25"/>
    <p:sldId id="283" r:id="rId26"/>
    <p:sldId id="287" r:id="rId27"/>
    <p:sldId id="289" r:id="rId28"/>
    <p:sldId id="288" r:id="rId29"/>
    <p:sldId id="297" r:id="rId30"/>
    <p:sldId id="300" r:id="rId31"/>
    <p:sldId id="301" r:id="rId32"/>
    <p:sldId id="302" r:id="rId33"/>
    <p:sldId id="303" r:id="rId34"/>
    <p:sldId id="291" r:id="rId35"/>
    <p:sldId id="292" r:id="rId36"/>
    <p:sldId id="293" r:id="rId37"/>
    <p:sldId id="294" r:id="rId38"/>
    <p:sldId id="296" r:id="rId39"/>
    <p:sldId id="295" r:id="rId40"/>
    <p:sldId id="304" r:id="rId41"/>
    <p:sldId id="305" r:id="rId42"/>
    <p:sldId id="306" r:id="rId43"/>
    <p:sldId id="308" r:id="rId44"/>
    <p:sldId id="307" r:id="rId45"/>
    <p:sldId id="309" r:id="rId46"/>
    <p:sldId id="310" r:id="rId47"/>
    <p:sldId id="311" r:id="rId48"/>
    <p:sldId id="312" r:id="rId49"/>
    <p:sldId id="313" r:id="rId50"/>
    <p:sldId id="315" r:id="rId51"/>
    <p:sldId id="316" r:id="rId52"/>
    <p:sldId id="317" r:id="rId53"/>
    <p:sldId id="318" r:id="rId54"/>
    <p:sldId id="319" r:id="rId55"/>
    <p:sldId id="320" r:id="rId56"/>
  </p:sldIdLst>
  <p:sldSz cx="9144000" cy="6858000" type="screen4x3"/>
  <p:notesSz cx="6858000" cy="12192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E1E6"/>
    <a:srgbClr val="FFFFFF"/>
    <a:srgbClr val="FFF8EF"/>
    <a:srgbClr val="FFF6EB"/>
    <a:srgbClr val="FFBB6E"/>
    <a:srgbClr val="007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2"/>
    <p:restoredTop sz="94851"/>
  </p:normalViewPr>
  <p:slideViewPr>
    <p:cSldViewPr>
      <p:cViewPr varScale="1">
        <p:scale>
          <a:sx n="157" d="100"/>
          <a:sy n="157" d="100"/>
        </p:scale>
        <p:origin x="1796" y="88"/>
      </p:cViewPr>
      <p:guideLst>
        <p:guide orient="horz" pos="216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C146D-62F7-43FA-9E74-FCA69FF93FC6}" type="datetimeFigureOut">
              <a:rPr lang="en-US" smtClean="0"/>
              <a:t>10/28/2020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1B9AD-A124-4991-9B5F-F2CBC0807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93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2CEDA-5074-4F67-AF85-393C0A79EFD3}" type="datetimeFigureOut">
              <a:rPr lang="de-DE" smtClean="0"/>
              <a:t>28.10.2020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5240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4F181-46C1-4A86-9951-08EC291283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1639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el und vertikaler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kaler Titel und Tex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Platzhalter für vertikalen Text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el und Inhalt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 noProof="0" dirty="0"/>
              <a:t>Click to edit Master text styles</a:t>
            </a:r>
          </a:p>
          <a:p>
            <a:pPr lvl="1">
              <a:defRPr/>
            </a:pPr>
            <a:r>
              <a:rPr lang="en-US" noProof="0" dirty="0"/>
              <a:t>Second level</a:t>
            </a:r>
          </a:p>
          <a:p>
            <a:pPr lvl="2">
              <a:defRPr/>
            </a:pPr>
            <a:r>
              <a:rPr lang="en-US" noProof="0" dirty="0"/>
              <a:t>Third level</a:t>
            </a:r>
          </a:p>
          <a:p>
            <a:pPr lvl="3">
              <a:defRPr/>
            </a:pPr>
            <a:r>
              <a:rPr lang="en-US" noProof="0" dirty="0"/>
              <a:t>Fourth level</a:t>
            </a:r>
          </a:p>
          <a:p>
            <a:pPr lvl="4">
              <a:defRPr/>
            </a:pPr>
            <a:r>
              <a:rPr lang="en-US" noProof="0" dirty="0"/>
              <a:t>Fifth level</a:t>
            </a:r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Abschnitts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Zwei Inhalte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Vergleich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10" name="Fußzeilenplatzhalter 7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Nur Titel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Leer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Fußzeilenplatzhalter 2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Inhalt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Bild mit Beschriftung"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Drag picture to placeholder or click icon to add</a:t>
            </a:r>
            <a:endParaRPr lang="de-DE"/>
          </a:p>
        </p:txBody>
      </p:sp>
      <p:sp>
        <p:nvSpPr>
          <p:cNvPr id="6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1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8E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Mastertitelformat bearbeiten</a:t>
            </a:r>
          </a:p>
        </p:txBody>
      </p:sp>
      <p:sp>
        <p:nvSpPr>
          <p:cNvPr id="5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 dirty="0"/>
              <a:t>Mastertextformat bearbeiten</a:t>
            </a:r>
            <a:endParaRPr dirty="0"/>
          </a:p>
          <a:p>
            <a:pPr lvl="1">
              <a:defRPr/>
            </a:pPr>
            <a:r>
              <a:rPr lang="de-DE" dirty="0"/>
              <a:t>Zweite Ebene</a:t>
            </a:r>
            <a:endParaRPr dirty="0"/>
          </a:p>
          <a:p>
            <a:pPr lvl="2">
              <a:defRPr/>
            </a:pPr>
            <a:r>
              <a:rPr lang="de-DE" dirty="0"/>
              <a:t>Dritte Ebene</a:t>
            </a:r>
            <a:endParaRPr dirty="0"/>
          </a:p>
          <a:p>
            <a:pPr lvl="3">
              <a:defRPr/>
            </a:pPr>
            <a:r>
              <a:rPr lang="de-DE" dirty="0"/>
              <a:t>Vierte Ebene</a:t>
            </a:r>
            <a:endParaRPr dirty="0"/>
          </a:p>
          <a:p>
            <a:pPr lvl="4">
              <a:defRPr/>
            </a:pPr>
            <a:r>
              <a:rPr lang="de-DE" dirty="0"/>
              <a:t>Fünfte Ebene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-1" y="6365085"/>
            <a:ext cx="9121323" cy="492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ußzeilenplatzhalter 9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43491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rgbClr val="0097CE"/>
          </a:solidFill>
          <a:latin typeface="+mj-lt"/>
          <a:ea typeface="+mj-ea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rgbClr val="002060"/>
          </a:solidFill>
          <a:latin typeface="+mn-lt"/>
          <a:ea typeface="+mn-ea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rgbClr val="002060"/>
          </a:solidFill>
          <a:latin typeface="+mn-lt"/>
          <a:ea typeface="+mn-ea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rgbClr val="002060"/>
          </a:solidFill>
          <a:latin typeface="+mn-lt"/>
          <a:ea typeface="+mn-ea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rgbClr val="002060"/>
          </a:solidFill>
          <a:latin typeface="+mn-lt"/>
          <a:ea typeface="+mn-ea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685800">
        <a:defRPr sz="1350">
          <a:solidFill>
            <a:schemeClr val="tx1"/>
          </a:solidFill>
          <a:latin typeface="+mn-lt"/>
          <a:ea typeface="+mn-ea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3.jp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-packages.org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143000" y="908720"/>
            <a:ext cx="6858000" cy="3314749"/>
          </a:xfrm>
        </p:spPr>
        <p:txBody>
          <a:bodyPr>
            <a:no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Chapter 12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Big Data with</a:t>
            </a:r>
            <a:br>
              <a:rPr lang="en-US" dirty="0"/>
            </a:br>
            <a:r>
              <a:rPr lang="en-US" dirty="0"/>
              <a:t>Map / Reduce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Dr. Steffen Herbold</a:t>
            </a:r>
          </a:p>
          <a:p>
            <a:pPr>
              <a:defRPr/>
            </a:pPr>
            <a:r>
              <a:rPr lang="en-US" dirty="0"/>
              <a:t>herbold@cs.uni-goettingen.de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Core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Big Data Technologies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611560" y="1916832"/>
            <a:ext cx="2376264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Parallelization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707903" y="1918340"/>
            <a:ext cx="2376264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Data </a:t>
            </a:r>
            <a:r>
              <a:rPr lang="de-DE" dirty="0" err="1">
                <a:solidFill>
                  <a:srgbClr val="002060"/>
                </a:solidFill>
              </a:rPr>
              <a:t>Locality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8" name="Gerader Verbinder 7"/>
          <p:cNvCxnSpPr/>
          <p:nvPr/>
        </p:nvCxnSpPr>
        <p:spPr>
          <a:xfrm>
            <a:off x="3347863" y="2098360"/>
            <a:ext cx="0" cy="36004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 flipH="1">
            <a:off x="3167843" y="2278380"/>
            <a:ext cx="360040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 nach unten 11"/>
          <p:cNvSpPr/>
          <p:nvPr/>
        </p:nvSpPr>
        <p:spPr>
          <a:xfrm>
            <a:off x="2699791" y="2998460"/>
            <a:ext cx="1296144" cy="720080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3" name="Abgerundetes Rechteck 12"/>
          <p:cNvSpPr/>
          <p:nvPr/>
        </p:nvSpPr>
        <p:spPr>
          <a:xfrm>
            <a:off x="1089062" y="3936233"/>
            <a:ext cx="4517602" cy="7200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Compute</a:t>
            </a:r>
            <a:r>
              <a:rPr lang="de-DE" dirty="0">
                <a:solidFill>
                  <a:srgbClr val="002060"/>
                </a:solidFill>
              </a:rPr>
              <a:t> Cluster </a:t>
            </a:r>
            <a:r>
              <a:rPr lang="de-DE" dirty="0" err="1">
                <a:solidFill>
                  <a:srgbClr val="002060"/>
                </a:solidFill>
              </a:rPr>
              <a:t>with</a:t>
            </a:r>
            <a:r>
              <a:rPr lang="de-DE" dirty="0">
                <a:solidFill>
                  <a:srgbClr val="002060"/>
                </a:solidFill>
              </a:rPr>
              <a:t> Distributed Storage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002" y="4941168"/>
            <a:ext cx="757180" cy="1019771"/>
          </a:xfrm>
        </p:spPr>
      </p:pic>
      <p:pic>
        <p:nvPicPr>
          <p:cNvPr id="15" name="Grafik 14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77" y="5300007"/>
            <a:ext cx="866322" cy="866322"/>
          </a:xfrm>
          <a:prstGeom prst="rect">
            <a:avLst/>
          </a:prstGeom>
        </p:spPr>
      </p:pic>
      <p:pic>
        <p:nvPicPr>
          <p:cNvPr id="16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7943" y="4941780"/>
            <a:ext cx="757180" cy="1019771"/>
          </a:xfrm>
          <a:prstGeom prst="rect">
            <a:avLst/>
          </a:prstGeom>
        </p:spPr>
      </p:pic>
      <p:pic>
        <p:nvPicPr>
          <p:cNvPr id="17" name="Grafik 16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418" y="5300619"/>
            <a:ext cx="866322" cy="866322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145803" y="5266387"/>
            <a:ext cx="4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…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1" name="Grafik 20" descr="File:Hadoop logo new.svg - Wikipedi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922415"/>
            <a:ext cx="2208159" cy="662448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6333786" y="451368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Our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examples</a:t>
            </a:r>
            <a:r>
              <a:rPr lang="de-DE" dirty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3" name="Grafik 22" descr="File:Apache Spark logo.sv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5584863"/>
            <a:ext cx="1091481" cy="56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40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MapReduce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Apache </a:t>
            </a:r>
            <a:r>
              <a:rPr lang="de-DE" dirty="0" err="1"/>
              <a:t>Hadoop</a:t>
            </a:r>
            <a:endParaRPr lang="de-DE" dirty="0"/>
          </a:p>
          <a:p>
            <a:endParaRPr lang="de-DE" dirty="0"/>
          </a:p>
          <a:p>
            <a:r>
              <a:rPr lang="de-DE" dirty="0"/>
              <a:t>Apache Spark</a:t>
            </a:r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822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MapReduce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parallelization</a:t>
            </a:r>
            <a:endParaRPr lang="de-DE" dirty="0"/>
          </a:p>
          <a:p>
            <a:pPr lvl="1"/>
            <a:r>
              <a:rPr lang="de-DE" dirty="0" err="1"/>
              <a:t>Published</a:t>
            </a:r>
            <a:r>
              <a:rPr lang="de-DE" dirty="0"/>
              <a:t> in 2004 </a:t>
            </a:r>
            <a:r>
              <a:rPr lang="de-DE" dirty="0" err="1"/>
              <a:t>by</a:t>
            </a:r>
            <a:r>
              <a:rPr lang="de-DE" dirty="0"/>
              <a:t> Google</a:t>
            </a:r>
          </a:p>
          <a:p>
            <a:endParaRPr lang="de-DE" dirty="0"/>
          </a:p>
          <a:p>
            <a:r>
              <a:rPr lang="de-DE" dirty="0" err="1"/>
              <a:t>map</a:t>
            </a:r>
            <a:r>
              <a:rPr lang="de-DE" dirty="0"/>
              <a:t>()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()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key-value</a:t>
            </a:r>
            <a:r>
              <a:rPr lang="de-DE" dirty="0"/>
              <a:t> </a:t>
            </a:r>
            <a:r>
              <a:rPr lang="de-DE" dirty="0" err="1"/>
              <a:t>pairs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shuffle</a:t>
            </a:r>
            <a:r>
              <a:rPr lang="de-DE" dirty="0"/>
              <a:t>()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arranging</a:t>
            </a:r>
            <a:r>
              <a:rPr lang="de-DE" dirty="0"/>
              <a:t> intermediate </a:t>
            </a:r>
            <a:r>
              <a:rPr lang="de-DE" dirty="0" err="1"/>
              <a:t>results</a:t>
            </a:r>
            <a:endParaRPr lang="de-DE" dirty="0"/>
          </a:p>
          <a:p>
            <a:endParaRPr lang="de-DE" dirty="0"/>
          </a:p>
          <a:p>
            <a:r>
              <a:rPr lang="de-DE" dirty="0"/>
              <a:t>Distribution via 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worker</a:t>
            </a:r>
            <a:r>
              <a:rPr lang="de-DE" dirty="0"/>
              <a:t> </a:t>
            </a:r>
            <a:r>
              <a:rPr lang="de-DE" dirty="0" err="1"/>
              <a:t>paradigm</a:t>
            </a:r>
            <a:endParaRPr lang="de-DE" dirty="0"/>
          </a:p>
          <a:p>
            <a:pPr lvl="1"/>
            <a:r>
              <a:rPr lang="de-DE" dirty="0"/>
              <a:t>Supports high </a:t>
            </a:r>
            <a:r>
              <a:rPr lang="de-DE" dirty="0" err="1"/>
              <a:t>availability</a:t>
            </a:r>
            <a:r>
              <a:rPr lang="de-DE" dirty="0"/>
              <a:t> / </a:t>
            </a:r>
            <a:r>
              <a:rPr lang="de-DE" dirty="0" err="1"/>
              <a:t>recoverability</a:t>
            </a:r>
            <a:endParaRPr lang="de-DE" dirty="0"/>
          </a:p>
          <a:p>
            <a:pPr lvl="1"/>
            <a:r>
              <a:rPr lang="de-DE" dirty="0" err="1"/>
              <a:t>Discussed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545220" y="5859230"/>
            <a:ext cx="5580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Dean, Jeffrey, and Sanjay </a:t>
            </a:r>
            <a:r>
              <a:rPr lang="en-US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Ghemawat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. "</a:t>
            </a:r>
            <a:r>
              <a:rPr lang="en-US" sz="1200" dirty="0" err="1">
                <a:solidFill>
                  <a:srgbClr val="002060"/>
                </a:solidFill>
                <a:latin typeface="Arial" panose="020B0604020202020204" pitchFamily="34" charset="0"/>
              </a:rPr>
              <a:t>MapReduce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: simplified data processing on large clusters." </a:t>
            </a:r>
            <a:r>
              <a:rPr lang="en-US" sz="1200" i="1" dirty="0">
                <a:solidFill>
                  <a:srgbClr val="002060"/>
                </a:solidFill>
                <a:latin typeface="Arial" panose="020B0604020202020204" pitchFamily="34" charset="0"/>
              </a:rPr>
              <a:t>Communications of the ACM, </a:t>
            </a:r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</a:rPr>
              <a:t>51.1 (2008): 107-113.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nodes - How to draw clipart icons in tikz? - TeX - LaTeX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4" y="4290870"/>
            <a:ext cx="866322" cy="866322"/>
          </a:xfrm>
          <a:prstGeom prst="rect">
            <a:avLst/>
          </a:prstGeom>
        </p:spPr>
      </p:pic>
      <p:pic>
        <p:nvPicPr>
          <p:cNvPr id="7" name="Grafik 6" descr="nodes - How to draw clipart icons in tikz? - TeX - LaTeX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4" y="3653866"/>
            <a:ext cx="866322" cy="866322"/>
          </a:xfrm>
          <a:prstGeom prst="rect">
            <a:avLst/>
          </a:prstGeom>
        </p:spPr>
      </p:pic>
      <p:pic>
        <p:nvPicPr>
          <p:cNvPr id="6" name="Grafik 5" descr="nodes - How to draw clipart icons in tikz? - TeX - LaTeX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4" y="3005794"/>
            <a:ext cx="866322" cy="86632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MapReduce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nodes - How to draw clipart icons in tikz? - TeX - LaTeX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74" y="2357722"/>
            <a:ext cx="866322" cy="866322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1619672" y="2636912"/>
            <a:ext cx="100811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feld 156"/>
          <p:cNvSpPr txBox="1"/>
          <p:nvPr/>
        </p:nvSpPr>
        <p:spPr>
          <a:xfrm>
            <a:off x="3564218" y="2402206"/>
            <a:ext cx="449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rgbClr val="002060"/>
                </a:solidFill>
              </a:rPr>
              <a:t>Value</a:t>
            </a:r>
            <a:endParaRPr lang="en-US" sz="800" dirty="0">
              <a:solidFill>
                <a:srgbClr val="002060"/>
              </a:solidFill>
            </a:endParaRPr>
          </a:p>
        </p:txBody>
      </p:sp>
      <p:pic>
        <p:nvPicPr>
          <p:cNvPr id="225" name="Grafik 224" descr="nodes - How to draw clipart icons in tikz? - TeX - LaTeX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3282759"/>
            <a:ext cx="866322" cy="866322"/>
          </a:xfrm>
          <a:prstGeom prst="rect">
            <a:avLst/>
          </a:prstGeom>
        </p:spPr>
      </p:pic>
      <p:graphicFrame>
        <p:nvGraphicFramePr>
          <p:cNvPr id="226" name="Tabelle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60641"/>
              </p:ext>
            </p:extLst>
          </p:nvPr>
        </p:nvGraphicFramePr>
        <p:xfrm>
          <a:off x="5436096" y="4211133"/>
          <a:ext cx="144016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61608103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15018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58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11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236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55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50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318817"/>
                  </a:ext>
                </a:extLst>
              </a:tr>
            </a:tbl>
          </a:graphicData>
        </a:graphic>
      </p:graphicFrame>
      <p:graphicFrame>
        <p:nvGraphicFramePr>
          <p:cNvPr id="158" name="Tabel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23825"/>
              </p:ext>
            </p:extLst>
          </p:nvPr>
        </p:nvGraphicFramePr>
        <p:xfrm>
          <a:off x="2740260" y="2455390"/>
          <a:ext cx="1440160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61608103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15018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58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11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236464"/>
                  </a:ext>
                </a:extLst>
              </a:tr>
            </a:tbl>
          </a:graphicData>
        </a:graphic>
      </p:graphicFrame>
      <p:graphicFrame>
        <p:nvGraphicFramePr>
          <p:cNvPr id="159" name="Tabel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67587"/>
              </p:ext>
            </p:extLst>
          </p:nvPr>
        </p:nvGraphicFramePr>
        <p:xfrm>
          <a:off x="2740260" y="2870194"/>
          <a:ext cx="1440160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61608103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15018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58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11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236464"/>
                  </a:ext>
                </a:extLst>
              </a:tr>
            </a:tbl>
          </a:graphicData>
        </a:graphic>
      </p:graphicFrame>
      <p:cxnSp>
        <p:nvCxnSpPr>
          <p:cNvPr id="170" name="Gerade Verbindung mit Pfeil 169"/>
          <p:cNvCxnSpPr/>
          <p:nvPr/>
        </p:nvCxnSpPr>
        <p:spPr>
          <a:xfrm>
            <a:off x="1619672" y="3040766"/>
            <a:ext cx="100811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Tabelle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78036"/>
              </p:ext>
            </p:extLst>
          </p:nvPr>
        </p:nvGraphicFramePr>
        <p:xfrm>
          <a:off x="2740260" y="3284998"/>
          <a:ext cx="1440160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61608103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15018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58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11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236464"/>
                  </a:ext>
                </a:extLst>
              </a:tr>
            </a:tbl>
          </a:graphicData>
        </a:graphic>
      </p:graphicFrame>
      <p:cxnSp>
        <p:nvCxnSpPr>
          <p:cNvPr id="227" name="Gerade Verbindung mit Pfeil 226"/>
          <p:cNvCxnSpPr/>
          <p:nvPr/>
        </p:nvCxnSpPr>
        <p:spPr>
          <a:xfrm>
            <a:off x="1619672" y="3455570"/>
            <a:ext cx="100811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8" name="Tabelle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508398"/>
              </p:ext>
            </p:extLst>
          </p:nvPr>
        </p:nvGraphicFramePr>
        <p:xfrm>
          <a:off x="2740260" y="3699802"/>
          <a:ext cx="1440160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61608103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15018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58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11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236464"/>
                  </a:ext>
                </a:extLst>
              </a:tr>
            </a:tbl>
          </a:graphicData>
        </a:graphic>
      </p:graphicFrame>
      <p:cxnSp>
        <p:nvCxnSpPr>
          <p:cNvPr id="229" name="Gerade Verbindung mit Pfeil 228"/>
          <p:cNvCxnSpPr/>
          <p:nvPr/>
        </p:nvCxnSpPr>
        <p:spPr>
          <a:xfrm>
            <a:off x="1619672" y="3870374"/>
            <a:ext cx="100811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0" name="Tabel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351793"/>
              </p:ext>
            </p:extLst>
          </p:nvPr>
        </p:nvGraphicFramePr>
        <p:xfrm>
          <a:off x="2740260" y="4115610"/>
          <a:ext cx="1440160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61608103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15018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58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11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236464"/>
                  </a:ext>
                </a:extLst>
              </a:tr>
            </a:tbl>
          </a:graphicData>
        </a:graphic>
      </p:graphicFrame>
      <p:cxnSp>
        <p:nvCxnSpPr>
          <p:cNvPr id="231" name="Gerade Verbindung mit Pfeil 230"/>
          <p:cNvCxnSpPr/>
          <p:nvPr/>
        </p:nvCxnSpPr>
        <p:spPr>
          <a:xfrm>
            <a:off x="1619672" y="4286182"/>
            <a:ext cx="100811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2" name="Tabelle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296172"/>
              </p:ext>
            </p:extLst>
          </p:nvPr>
        </p:nvGraphicFramePr>
        <p:xfrm>
          <a:off x="2740260" y="4531418"/>
          <a:ext cx="1440160" cy="35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61608103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15018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58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11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236464"/>
                  </a:ext>
                </a:extLst>
              </a:tr>
            </a:tbl>
          </a:graphicData>
        </a:graphic>
      </p:graphicFrame>
      <p:cxnSp>
        <p:nvCxnSpPr>
          <p:cNvPr id="233" name="Gerade Verbindung mit Pfeil 232"/>
          <p:cNvCxnSpPr/>
          <p:nvPr/>
        </p:nvCxnSpPr>
        <p:spPr>
          <a:xfrm>
            <a:off x="1619672" y="4701990"/>
            <a:ext cx="100811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4" name="Tabelle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35640"/>
              </p:ext>
            </p:extLst>
          </p:nvPr>
        </p:nvGraphicFramePr>
        <p:xfrm>
          <a:off x="5436096" y="2492896"/>
          <a:ext cx="144016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61608103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15018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58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11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236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55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50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823592"/>
                  </a:ext>
                </a:extLst>
              </a:tr>
            </a:tbl>
          </a:graphicData>
        </a:graphic>
      </p:graphicFrame>
      <p:graphicFrame>
        <p:nvGraphicFramePr>
          <p:cNvPr id="235" name="Tabelle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22367"/>
              </p:ext>
            </p:extLst>
          </p:nvPr>
        </p:nvGraphicFramePr>
        <p:xfrm>
          <a:off x="5436096" y="3349867"/>
          <a:ext cx="144016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61608103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15018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858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118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236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55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500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428159"/>
                  </a:ext>
                </a:extLst>
              </a:tr>
            </a:tbl>
          </a:graphicData>
        </a:graphic>
      </p:graphicFrame>
      <p:cxnSp>
        <p:nvCxnSpPr>
          <p:cNvPr id="236" name="Gerade Verbindung mit Pfeil 235"/>
          <p:cNvCxnSpPr/>
          <p:nvPr/>
        </p:nvCxnSpPr>
        <p:spPr>
          <a:xfrm>
            <a:off x="4180420" y="2529841"/>
            <a:ext cx="1261738" cy="1972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mit Pfeil 236"/>
          <p:cNvCxnSpPr/>
          <p:nvPr/>
        </p:nvCxnSpPr>
        <p:spPr>
          <a:xfrm flipV="1">
            <a:off x="4181561" y="2670973"/>
            <a:ext cx="1248473" cy="24816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/>
          <p:cNvCxnSpPr/>
          <p:nvPr/>
        </p:nvCxnSpPr>
        <p:spPr>
          <a:xfrm flipV="1">
            <a:off x="4180420" y="2910231"/>
            <a:ext cx="1233064" cy="83845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Gerade Verbindung mit Pfeil 239"/>
          <p:cNvCxnSpPr/>
          <p:nvPr/>
        </p:nvCxnSpPr>
        <p:spPr>
          <a:xfrm flipV="1">
            <a:off x="4192896" y="3034272"/>
            <a:ext cx="1220588" cy="111480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Gerade Verbindung mit Pfeil 240"/>
          <p:cNvCxnSpPr/>
          <p:nvPr/>
        </p:nvCxnSpPr>
        <p:spPr>
          <a:xfrm flipV="1">
            <a:off x="4183824" y="2795053"/>
            <a:ext cx="1246210" cy="55139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 flipV="1">
            <a:off x="4192896" y="3147693"/>
            <a:ext cx="1220588" cy="143343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4180420" y="2630650"/>
            <a:ext cx="1249614" cy="78150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4180420" y="3047441"/>
            <a:ext cx="1261738" cy="4798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>
            <a:off x="4181561" y="3454706"/>
            <a:ext cx="1248473" cy="1955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mit Pfeil 243"/>
          <p:cNvCxnSpPr/>
          <p:nvPr/>
        </p:nvCxnSpPr>
        <p:spPr>
          <a:xfrm flipV="1">
            <a:off x="4180420" y="3761851"/>
            <a:ext cx="1249614" cy="10852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mit Pfeil 245"/>
          <p:cNvCxnSpPr/>
          <p:nvPr/>
        </p:nvCxnSpPr>
        <p:spPr>
          <a:xfrm flipV="1">
            <a:off x="4180420" y="3883372"/>
            <a:ext cx="1249614" cy="41498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mit Pfeil 247"/>
          <p:cNvCxnSpPr/>
          <p:nvPr/>
        </p:nvCxnSpPr>
        <p:spPr>
          <a:xfrm flipV="1">
            <a:off x="4180420" y="4011896"/>
            <a:ext cx="1249614" cy="6980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mit Pfeil 249"/>
          <p:cNvCxnSpPr/>
          <p:nvPr/>
        </p:nvCxnSpPr>
        <p:spPr>
          <a:xfrm>
            <a:off x="4180420" y="2708920"/>
            <a:ext cx="1249614" cy="15511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/>
          <p:cNvCxnSpPr/>
          <p:nvPr/>
        </p:nvCxnSpPr>
        <p:spPr>
          <a:xfrm>
            <a:off x="4180420" y="3140968"/>
            <a:ext cx="1249614" cy="124743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mit Pfeil 253"/>
          <p:cNvCxnSpPr/>
          <p:nvPr/>
        </p:nvCxnSpPr>
        <p:spPr>
          <a:xfrm>
            <a:off x="4189492" y="3582101"/>
            <a:ext cx="1240542" cy="9169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>
            <a:off x="4189492" y="4005064"/>
            <a:ext cx="1252666" cy="60550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4178894" y="4406910"/>
            <a:ext cx="1263264" cy="3171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4189492" y="4820863"/>
            <a:ext cx="124054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/>
          <p:nvPr/>
        </p:nvCxnSpPr>
        <p:spPr>
          <a:xfrm>
            <a:off x="6876256" y="2843416"/>
            <a:ext cx="1080120" cy="69977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endCxn id="225" idx="1"/>
          </p:cNvCxnSpPr>
          <p:nvPr/>
        </p:nvCxnSpPr>
        <p:spPr>
          <a:xfrm>
            <a:off x="6882318" y="3694768"/>
            <a:ext cx="1074058" cy="2115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/>
          <p:nvPr/>
        </p:nvCxnSpPr>
        <p:spPr>
          <a:xfrm flipV="1">
            <a:off x="6876256" y="3893708"/>
            <a:ext cx="1080120" cy="66794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feld 255"/>
          <p:cNvSpPr txBox="1"/>
          <p:nvPr/>
        </p:nvSpPr>
        <p:spPr>
          <a:xfrm>
            <a:off x="1818663" y="1873611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2060"/>
                </a:solidFill>
              </a:rPr>
              <a:t>map</a:t>
            </a:r>
            <a:r>
              <a:rPr lang="de-DE" sz="1400" dirty="0">
                <a:solidFill>
                  <a:srgbClr val="002060"/>
                </a:solidFill>
              </a:rPr>
              <a:t>()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57" name="Textfeld 256"/>
          <p:cNvSpPr txBox="1"/>
          <p:nvPr/>
        </p:nvSpPr>
        <p:spPr>
          <a:xfrm>
            <a:off x="4317387" y="1865247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2060"/>
                </a:solidFill>
              </a:rPr>
              <a:t>shuffle</a:t>
            </a:r>
            <a:r>
              <a:rPr lang="de-DE" sz="1400" dirty="0">
                <a:solidFill>
                  <a:srgbClr val="002060"/>
                </a:solidFill>
              </a:rPr>
              <a:t>()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6" name="Textfeld 155"/>
          <p:cNvSpPr txBox="1"/>
          <p:nvPr/>
        </p:nvSpPr>
        <p:spPr>
          <a:xfrm>
            <a:off x="2886139" y="2402206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solidFill>
                  <a:srgbClr val="002060"/>
                </a:solidFill>
              </a:rPr>
              <a:t>Key</a:t>
            </a:r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258" name="Textfeld 257"/>
          <p:cNvSpPr txBox="1"/>
          <p:nvPr/>
        </p:nvSpPr>
        <p:spPr>
          <a:xfrm>
            <a:off x="7090827" y="1865247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002060"/>
                </a:solidFill>
              </a:rPr>
              <a:t>reduce</a:t>
            </a:r>
            <a:r>
              <a:rPr lang="de-DE" sz="1400" dirty="0">
                <a:solidFill>
                  <a:srgbClr val="002060"/>
                </a:solidFill>
              </a:rPr>
              <a:t>()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75" name="Rechteckige Legende 74"/>
          <p:cNvSpPr/>
          <p:nvPr/>
        </p:nvSpPr>
        <p:spPr>
          <a:xfrm>
            <a:off x="539552" y="5604670"/>
            <a:ext cx="1436541" cy="432048"/>
          </a:xfrm>
          <a:prstGeom prst="wedgeRectCallout">
            <a:avLst>
              <a:gd name="adj1" fmla="val -12166"/>
              <a:gd name="adj2" fmla="val -1385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Initial </a:t>
            </a:r>
            <a:r>
              <a:rPr lang="de-DE" sz="1400" dirty="0" err="1">
                <a:solidFill>
                  <a:srgbClr val="002060"/>
                </a:solidFill>
              </a:rPr>
              <a:t>pairs</a:t>
            </a:r>
            <a:endParaRPr lang="de-DE" sz="1400" dirty="0">
              <a:solidFill>
                <a:srgbClr val="002060"/>
              </a:solidFill>
            </a:endParaRPr>
          </a:p>
          <a:p>
            <a:pPr algn="ctr"/>
            <a:r>
              <a:rPr lang="de-DE" sz="1400" dirty="0">
                <a:solidFill>
                  <a:srgbClr val="002060"/>
                </a:solidFill>
              </a:rPr>
              <a:t>&lt;key1,value1&gt;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59" name="Rechteckige Legende 258"/>
          <p:cNvSpPr/>
          <p:nvPr/>
        </p:nvSpPr>
        <p:spPr>
          <a:xfrm>
            <a:off x="2626226" y="5602443"/>
            <a:ext cx="1665941" cy="432048"/>
          </a:xfrm>
          <a:prstGeom prst="wedgeRectCallout">
            <a:avLst>
              <a:gd name="adj1" fmla="val -3161"/>
              <a:gd name="adj2" fmla="val -1879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Intermediate </a:t>
            </a:r>
            <a:r>
              <a:rPr lang="de-DE" sz="1400" dirty="0" err="1">
                <a:solidFill>
                  <a:srgbClr val="002060"/>
                </a:solidFill>
              </a:rPr>
              <a:t>pairs</a:t>
            </a:r>
            <a:endParaRPr lang="de-DE" sz="1400" dirty="0">
              <a:solidFill>
                <a:srgbClr val="002060"/>
              </a:solidFill>
            </a:endParaRPr>
          </a:p>
          <a:p>
            <a:pPr algn="ctr"/>
            <a:r>
              <a:rPr lang="de-DE" sz="1400" dirty="0">
                <a:solidFill>
                  <a:srgbClr val="002060"/>
                </a:solidFill>
              </a:rPr>
              <a:t>&lt;key2,value2&gt;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60" name="Rechteckige Legende 259"/>
          <p:cNvSpPr/>
          <p:nvPr/>
        </p:nvSpPr>
        <p:spPr>
          <a:xfrm>
            <a:off x="5439363" y="5604670"/>
            <a:ext cx="1292878" cy="432048"/>
          </a:xfrm>
          <a:prstGeom prst="wedgeRectCallout">
            <a:avLst>
              <a:gd name="adj1" fmla="val -14225"/>
              <a:gd name="adj2" fmla="val -1932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002060"/>
                </a:solidFill>
              </a:rPr>
              <a:t>Pairs </a:t>
            </a:r>
            <a:r>
              <a:rPr lang="de-DE" sz="1400" dirty="0" err="1">
                <a:solidFill>
                  <a:srgbClr val="002060"/>
                </a:solidFill>
              </a:rPr>
              <a:t>grouped</a:t>
            </a:r>
            <a:endParaRPr lang="de-DE" sz="1400" dirty="0">
              <a:solidFill>
                <a:srgbClr val="002060"/>
              </a:solidFill>
            </a:endParaRPr>
          </a:p>
          <a:p>
            <a:pPr algn="ctr"/>
            <a:r>
              <a:rPr lang="de-DE" sz="1400" dirty="0" err="1">
                <a:solidFill>
                  <a:srgbClr val="002060"/>
                </a:solidFill>
              </a:rPr>
              <a:t>by</a:t>
            </a:r>
            <a:r>
              <a:rPr lang="de-DE" sz="1400" dirty="0">
                <a:solidFill>
                  <a:srgbClr val="002060"/>
                </a:solidFill>
              </a:rPr>
              <a:t> key2</a:t>
            </a:r>
          </a:p>
        </p:txBody>
      </p:sp>
      <p:sp>
        <p:nvSpPr>
          <p:cNvPr id="261" name="Rechteckige Legende 260"/>
          <p:cNvSpPr/>
          <p:nvPr/>
        </p:nvSpPr>
        <p:spPr>
          <a:xfrm>
            <a:off x="7743098" y="5602443"/>
            <a:ext cx="1292878" cy="432048"/>
          </a:xfrm>
          <a:prstGeom prst="wedgeRectCallout">
            <a:avLst>
              <a:gd name="adj1" fmla="val -1259"/>
              <a:gd name="adj2" fmla="val -3696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2060"/>
                </a:solidFill>
              </a:rPr>
              <a:t>Results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by</a:t>
            </a:r>
            <a:r>
              <a:rPr lang="de-DE" sz="1400" dirty="0">
                <a:solidFill>
                  <a:srgbClr val="002060"/>
                </a:solidFill>
              </a:rPr>
              <a:t> key2</a:t>
            </a:r>
          </a:p>
        </p:txBody>
      </p:sp>
    </p:spTree>
    <p:extLst>
      <p:ext uri="{BB962C8B-B14F-4D97-AF65-F5344CB8AC3E}">
        <p14:creationId xmlns:p14="http://schemas.microsoft.com/office/powerpoint/2010/main" val="302067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map</a:t>
            </a:r>
            <a:r>
              <a:rPr lang="de-DE" dirty="0"/>
              <a:t>() </a:t>
            </a:r>
            <a:r>
              <a:rPr lang="de-DE" dirty="0" err="1"/>
              <a:t>Function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Applies</a:t>
            </a:r>
            <a:r>
              <a:rPr lang="de-DE" dirty="0"/>
              <a:t> a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item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b="1" dirty="0" err="1"/>
              <a:t>separately</a:t>
            </a:r>
            <a:endParaRPr lang="de-DE" b="1" dirty="0"/>
          </a:p>
          <a:p>
            <a:pPr lvl="1"/>
            <a:r>
              <a:rPr lang="de-DE" dirty="0" err="1"/>
              <a:t>map</a:t>
            </a:r>
            <a:r>
              <a:rPr lang="de-DE" dirty="0"/>
              <a:t>(</a:t>
            </a:r>
            <a:r>
              <a:rPr lang="de-DE" dirty="0" err="1"/>
              <a:t>fun</a:t>
            </a:r>
            <a:r>
              <a:rPr lang="de-DE" dirty="0"/>
              <a:t>, &lt;key1,value1&gt;)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list</a:t>
            </a:r>
            <a:r>
              <a:rPr lang="de-DE" dirty="0">
                <a:sym typeface="Wingdings" panose="05000000000000000000" pitchFamily="2" charset="2"/>
              </a:rPr>
              <a:t>(&lt;key2, value2&gt;)</a:t>
            </a:r>
            <a:endParaRPr lang="de-DE" dirty="0"/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Functions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usually</a:t>
            </a:r>
            <a:r>
              <a:rPr lang="de-DE" dirty="0">
                <a:sym typeface="Wingdings" panose="05000000000000000000" pitchFamily="2" charset="2"/>
              </a:rPr>
              <a:t> user-</a:t>
            </a:r>
            <a:r>
              <a:rPr lang="de-DE" dirty="0" err="1">
                <a:sym typeface="Wingdings" panose="05000000000000000000" pitchFamily="2" charset="2"/>
              </a:rPr>
              <a:t>defined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Input </a:t>
            </a:r>
            <a:r>
              <a:rPr lang="de-DE" dirty="0" err="1">
                <a:sym typeface="Wingdings" panose="05000000000000000000" pitchFamily="2" charset="2"/>
              </a:rPr>
              <a:t>keys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output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</a:t>
            </a:r>
            <a:r>
              <a:rPr lang="de-DE" dirty="0">
                <a:sym typeface="Wingdings" panose="05000000000000000000" pitchFamily="2" charset="2"/>
              </a:rPr>
              <a:t> different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Also different </a:t>
            </a:r>
            <a:r>
              <a:rPr lang="de-DE" dirty="0" err="1">
                <a:sym typeface="Wingdings" panose="05000000000000000000" pitchFamily="2" charset="2"/>
              </a:rPr>
              <a:t>types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Output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list</a:t>
            </a:r>
            <a:r>
              <a:rPr lang="de-DE" dirty="0">
                <a:sym typeface="Wingdings" panose="05000000000000000000" pitchFamily="2" charset="2"/>
              </a:rPr>
              <a:t>, i.e.,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mapping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have</a:t>
            </a:r>
            <a:r>
              <a:rPr lang="de-DE" dirty="0">
                <a:sym typeface="Wingdings" panose="05000000000000000000" pitchFamily="2" charset="2"/>
              </a:rPr>
              <a:t> multiple </a:t>
            </a:r>
            <a:r>
              <a:rPr lang="de-DE" dirty="0" err="1">
                <a:sym typeface="Wingdings" panose="05000000000000000000" pitchFamily="2" charset="2"/>
              </a:rPr>
              <a:t>outputs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/>
              <a:t>All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must </a:t>
            </a:r>
            <a:r>
              <a:rPr lang="de-DE" dirty="0" err="1"/>
              <a:t>have</a:t>
            </a:r>
            <a:r>
              <a:rPr lang="de-DE" dirty="0"/>
              <a:t> same </a:t>
            </a:r>
            <a:r>
              <a:rPr lang="de-DE" dirty="0" err="1"/>
              <a:t>types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7" name="Rechteckige Legende 6"/>
          <p:cNvSpPr/>
          <p:nvPr/>
        </p:nvSpPr>
        <p:spPr>
          <a:xfrm>
            <a:off x="6156176" y="3212976"/>
            <a:ext cx="2304256" cy="576064"/>
          </a:xfrm>
          <a:prstGeom prst="wedgeRectCallout">
            <a:avLst>
              <a:gd name="adj1" fmla="val -38690"/>
              <a:gd name="adj2" fmla="val -946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Data </a:t>
            </a:r>
            <a:r>
              <a:rPr lang="de-DE" dirty="0" err="1">
                <a:solidFill>
                  <a:srgbClr val="002060"/>
                </a:solidFill>
              </a:rPr>
              <a:t>parallelization</a:t>
            </a:r>
            <a:r>
              <a:rPr lang="de-DE" dirty="0">
                <a:solidFill>
                  <a:srgbClr val="002060"/>
                </a:solidFill>
              </a:rPr>
              <a:t> trivial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8795" y="5648445"/>
            <a:ext cx="948907" cy="948907"/>
          </a:xfrm>
          <a:prstGeom prst="rect">
            <a:avLst/>
          </a:prstGeom>
        </p:spPr>
      </p:pic>
      <p:sp>
        <p:nvSpPr>
          <p:cNvPr id="9" name="Rechteckige Legende 8"/>
          <p:cNvSpPr/>
          <p:nvPr/>
        </p:nvSpPr>
        <p:spPr>
          <a:xfrm>
            <a:off x="5625920" y="5625344"/>
            <a:ext cx="3364768" cy="927024"/>
          </a:xfrm>
          <a:prstGeom prst="wedgeRectCallout">
            <a:avLst>
              <a:gd name="adj1" fmla="val -73000"/>
              <a:gd name="adj2" fmla="val -71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In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initial </a:t>
            </a:r>
            <a:r>
              <a:rPr lang="de-DE" sz="1200" dirty="0" err="1">
                <a:solidFill>
                  <a:srgbClr val="002060"/>
                </a:solidFill>
              </a:rPr>
              <a:t>MapReduce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implementation</a:t>
            </a:r>
            <a:r>
              <a:rPr lang="de-DE" sz="1200" dirty="0">
                <a:solidFill>
                  <a:srgbClr val="002060"/>
                </a:solidFill>
              </a:rPr>
              <a:t>, all </a:t>
            </a:r>
            <a:r>
              <a:rPr lang="de-DE" sz="1200" dirty="0" err="1">
                <a:solidFill>
                  <a:srgbClr val="002060"/>
                </a:solidFill>
              </a:rPr>
              <a:t>keys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and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values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were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strings</a:t>
            </a:r>
            <a:r>
              <a:rPr lang="de-DE" sz="1200" dirty="0">
                <a:solidFill>
                  <a:srgbClr val="002060"/>
                </a:solidFill>
              </a:rPr>
              <a:t>, </a:t>
            </a:r>
            <a:r>
              <a:rPr lang="de-DE" sz="1200" dirty="0" err="1">
                <a:solidFill>
                  <a:srgbClr val="002060"/>
                </a:solidFill>
              </a:rPr>
              <a:t>users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where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expected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to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convert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types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required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part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map</a:t>
            </a:r>
            <a:r>
              <a:rPr lang="de-DE" sz="1200" dirty="0">
                <a:solidFill>
                  <a:srgbClr val="002060"/>
                </a:solidFill>
              </a:rPr>
              <a:t>/</a:t>
            </a:r>
            <a:r>
              <a:rPr lang="de-DE" sz="1200" dirty="0" err="1">
                <a:solidFill>
                  <a:srgbClr val="002060"/>
                </a:solidFill>
              </a:rPr>
              <a:t>reduce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functions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48" name="Grafik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65126"/>
            <a:ext cx="2439513" cy="192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6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shuffle</a:t>
            </a:r>
            <a:r>
              <a:rPr lang="de-DE" dirty="0"/>
              <a:t>() </a:t>
            </a:r>
            <a:r>
              <a:rPr lang="de-DE" dirty="0" err="1"/>
              <a:t>Function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Organize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shuffle</a:t>
            </a:r>
            <a:r>
              <a:rPr lang="de-DE" dirty="0">
                <a:sym typeface="Wingdings" panose="05000000000000000000" pitchFamily="2" charset="2"/>
              </a:rPr>
              <a:t>(</a:t>
            </a:r>
            <a:r>
              <a:rPr lang="de-DE" dirty="0" err="1">
                <a:sym typeface="Wingdings" panose="05000000000000000000" pitchFamily="2" charset="2"/>
              </a:rPr>
              <a:t>list</a:t>
            </a:r>
            <a:r>
              <a:rPr lang="de-DE" dirty="0">
                <a:sym typeface="Wingdings" panose="05000000000000000000" pitchFamily="2" charset="2"/>
              </a:rPr>
              <a:t>(&lt;key2,value2&gt;))  </a:t>
            </a:r>
            <a:r>
              <a:rPr lang="de-DE" dirty="0" err="1">
                <a:sym typeface="Wingdings" panose="05000000000000000000" pitchFamily="2" charset="2"/>
              </a:rPr>
              <a:t>list</a:t>
            </a:r>
            <a:r>
              <a:rPr lang="de-DE" dirty="0">
                <a:sym typeface="Wingdings" panose="05000000000000000000" pitchFamily="2" charset="2"/>
              </a:rPr>
              <a:t>(&lt;key2, </a:t>
            </a:r>
            <a:r>
              <a:rPr lang="de-DE" dirty="0" err="1">
                <a:sym typeface="Wingdings" panose="05000000000000000000" pitchFamily="2" charset="2"/>
              </a:rPr>
              <a:t>list</a:t>
            </a:r>
            <a:r>
              <a:rPr lang="de-DE" dirty="0">
                <a:sym typeface="Wingdings" panose="05000000000000000000" pitchFamily="2" charset="2"/>
              </a:rPr>
              <a:t>(value2)&gt;)</a:t>
            </a:r>
          </a:p>
          <a:p>
            <a:pPr lvl="1"/>
            <a:endParaRPr lang="de-DE" dirty="0"/>
          </a:p>
          <a:p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sorting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efficiency</a:t>
            </a:r>
            <a:endParaRPr lang="de-DE" dirty="0"/>
          </a:p>
          <a:p>
            <a:endParaRPr lang="de-DE" dirty="0"/>
          </a:p>
          <a:p>
            <a:r>
              <a:rPr lang="de-DE" dirty="0"/>
              <a:t>Shuffle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() </a:t>
            </a:r>
            <a:r>
              <a:rPr lang="de-DE" dirty="0" err="1"/>
              <a:t>to</a:t>
            </a:r>
            <a:r>
              <a:rPr lang="de-DE" dirty="0"/>
              <a:t> finish</a:t>
            </a:r>
          </a:p>
          <a:p>
            <a:pPr lvl="1"/>
            <a:r>
              <a:rPr lang="de-DE" dirty="0" err="1"/>
              <a:t>Once</a:t>
            </a:r>
            <a:r>
              <a:rPr lang="de-DE" dirty="0"/>
              <a:t> a &lt;key2,value2&gt;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shuffled</a:t>
            </a:r>
            <a:endParaRPr lang="de-DE" dirty="0"/>
          </a:p>
          <a:p>
            <a:pPr lvl="1"/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overridden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optimize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34" name="Grafik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404664"/>
            <a:ext cx="2785424" cy="168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93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reduce</a:t>
            </a:r>
            <a:r>
              <a:rPr lang="de-DE" dirty="0"/>
              <a:t>() </a:t>
            </a:r>
            <a:r>
              <a:rPr lang="de-DE" dirty="0" err="1"/>
              <a:t>Function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fold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Aggregates &lt;key2,value2&gt; </a:t>
            </a:r>
            <a:r>
              <a:rPr lang="de-DE" dirty="0" err="1">
                <a:sym typeface="Wingdings" panose="05000000000000000000" pitchFamily="2" charset="2"/>
              </a:rPr>
              <a:t>pairs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same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Single </a:t>
            </a:r>
            <a:r>
              <a:rPr lang="de-DE" dirty="0" err="1">
                <a:sym typeface="Wingdings" panose="05000000000000000000" pitchFamily="2" charset="2"/>
              </a:rPr>
              <a:t>value</a:t>
            </a:r>
            <a:r>
              <a:rPr lang="de-DE" dirty="0">
                <a:sym typeface="Wingdings" panose="05000000000000000000" pitchFamily="2" charset="2"/>
              </a:rPr>
              <a:t> per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r>
              <a:rPr lang="de-DE" dirty="0" err="1"/>
              <a:t>Results</a:t>
            </a:r>
            <a:r>
              <a:rPr lang="de-DE" dirty="0"/>
              <a:t> in a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key</a:t>
            </a:r>
            <a:endParaRPr lang="de-DE" dirty="0"/>
          </a:p>
          <a:p>
            <a:pPr lvl="1"/>
            <a:r>
              <a:rPr lang="de-DE" dirty="0" err="1"/>
              <a:t>reduce</a:t>
            </a:r>
            <a:r>
              <a:rPr lang="de-DE" dirty="0"/>
              <a:t>(</a:t>
            </a:r>
            <a:r>
              <a:rPr lang="de-DE" dirty="0" err="1"/>
              <a:t>fun</a:t>
            </a:r>
            <a:r>
              <a:rPr lang="de-DE" dirty="0"/>
              <a:t>, </a:t>
            </a:r>
            <a:r>
              <a:rPr lang="de-DE" dirty="0" err="1"/>
              <a:t>list</a:t>
            </a:r>
            <a:r>
              <a:rPr lang="de-DE" dirty="0"/>
              <a:t>(&lt;key2,list(value2)&gt;))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list</a:t>
            </a:r>
            <a:r>
              <a:rPr lang="de-DE" dirty="0">
                <a:sym typeface="Wingdings" panose="05000000000000000000" pitchFamily="2" charset="2"/>
              </a:rPr>
              <a:t>(value3)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Functions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usually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user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defined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365126"/>
            <a:ext cx="2283953" cy="16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1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Parallelization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MapReduce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Input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in </a:t>
            </a:r>
            <a:r>
              <a:rPr lang="de-DE" dirty="0" err="1"/>
              <a:t>chunks</a:t>
            </a:r>
            <a:endParaRPr lang="de-DE" dirty="0"/>
          </a:p>
          <a:p>
            <a:pPr lvl="1"/>
            <a:r>
              <a:rPr lang="de-DE" dirty="0" err="1"/>
              <a:t>Parallelism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initial </a:t>
            </a:r>
            <a:r>
              <a:rPr lang="de-DE" dirty="0" err="1"/>
              <a:t>key-value</a:t>
            </a:r>
            <a:r>
              <a:rPr lang="de-DE" dirty="0"/>
              <a:t> </a:t>
            </a:r>
            <a:r>
              <a:rPr lang="de-DE" dirty="0" err="1"/>
              <a:t>pairs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map</a:t>
            </a:r>
            <a:r>
              <a:rPr lang="de-DE" dirty="0"/>
              <a:t>()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computed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key-value</a:t>
            </a:r>
            <a:r>
              <a:rPr lang="de-DE" dirty="0"/>
              <a:t> pair </a:t>
            </a:r>
            <a:r>
              <a:rPr lang="de-DE" dirty="0" err="1"/>
              <a:t>independently</a:t>
            </a:r>
            <a:endParaRPr lang="de-DE" dirty="0"/>
          </a:p>
          <a:p>
            <a:pPr lvl="1"/>
            <a:r>
              <a:rPr lang="de-DE" dirty="0" err="1"/>
              <a:t>Parallelism</a:t>
            </a:r>
            <a:r>
              <a:rPr lang="de-DE" dirty="0"/>
              <a:t> potential </a:t>
            </a:r>
            <a:r>
              <a:rPr lang="de-DE" dirty="0" err="1"/>
              <a:t>only</a:t>
            </a:r>
            <a:r>
              <a:rPr lang="de-DE" dirty="0"/>
              <a:t> limited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shuffle</a:t>
            </a:r>
            <a:r>
              <a:rPr lang="de-DE" dirty="0"/>
              <a:t>()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soon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key-value</a:t>
            </a:r>
            <a:r>
              <a:rPr lang="de-DE" dirty="0"/>
              <a:t> pair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processed</a:t>
            </a:r>
            <a:endParaRPr lang="de-DE" dirty="0"/>
          </a:p>
          <a:p>
            <a:pPr lvl="1"/>
            <a:r>
              <a:rPr lang="de-DE" dirty="0"/>
              <a:t>Limits </a:t>
            </a:r>
            <a:r>
              <a:rPr lang="de-DE" dirty="0" err="1"/>
              <a:t>waiting</a:t>
            </a:r>
            <a:r>
              <a:rPr lang="de-DE" dirty="0"/>
              <a:t> </a:t>
            </a:r>
            <a:r>
              <a:rPr lang="de-DE" dirty="0" err="1"/>
              <a:t>times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reduce</a:t>
            </a:r>
            <a:r>
              <a:rPr lang="de-DE" dirty="0"/>
              <a:t>()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in parallel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keys</a:t>
            </a:r>
            <a:endParaRPr lang="de-DE" dirty="0"/>
          </a:p>
          <a:p>
            <a:pPr lvl="1"/>
            <a:r>
              <a:rPr lang="de-DE" dirty="0"/>
              <a:t>Need not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all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500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Counts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MapReduce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Our Data:</a:t>
            </a:r>
          </a:p>
          <a:p>
            <a:pPr lvl="2"/>
            <a:endParaRPr lang="en-US" dirty="0"/>
          </a:p>
          <a:p>
            <a:r>
              <a:rPr lang="en-US" dirty="0"/>
              <a:t>Initial &lt;key1,value1&gt; pairs:</a:t>
            </a:r>
          </a:p>
          <a:p>
            <a:pPr lvl="1"/>
            <a:r>
              <a:rPr lang="en-US" dirty="0"/>
              <a:t>&lt;sentence1, “what is your name”&gt;</a:t>
            </a:r>
          </a:p>
          <a:p>
            <a:pPr lvl="1"/>
            <a:r>
              <a:rPr lang="en-US" dirty="0"/>
              <a:t>&lt;sentence2, “the name is bond </a:t>
            </a:r>
            <a:r>
              <a:rPr lang="en-US" dirty="0" err="1"/>
              <a:t>james</a:t>
            </a:r>
            <a:r>
              <a:rPr lang="en-US" dirty="0"/>
              <a:t> bond”&gt;</a:t>
            </a:r>
          </a:p>
          <a:p>
            <a:r>
              <a:rPr lang="de-DE" dirty="0" err="1"/>
              <a:t>map</a:t>
            </a:r>
            <a:r>
              <a:rPr lang="de-DE" dirty="0"/>
              <a:t>() </a:t>
            </a:r>
            <a:r>
              <a:rPr lang="de-DE" dirty="0" err="1"/>
              <a:t>function</a:t>
            </a:r>
            <a:r>
              <a:rPr lang="de-DE" dirty="0"/>
              <a:t>: </a:t>
            </a:r>
            <a:r>
              <a:rPr lang="de-DE" dirty="0" err="1"/>
              <a:t>emit</a:t>
            </a:r>
            <a:r>
              <a:rPr lang="de-DE" dirty="0"/>
              <a:t> &lt;</a:t>
            </a:r>
            <a:r>
              <a:rPr lang="en-US" dirty="0"/>
              <a:t>word,1&gt; for each word in a sentence</a:t>
            </a:r>
          </a:p>
          <a:p>
            <a:pPr lvl="1"/>
            <a:r>
              <a:rPr lang="en-US" dirty="0"/>
              <a:t>&lt;sentence1, “what is your name”&gt; </a:t>
            </a:r>
          </a:p>
          <a:p>
            <a:pPr marL="3429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	 </a:t>
            </a:r>
            <a:r>
              <a:rPr lang="de-DE" dirty="0"/>
              <a:t>&lt;</a:t>
            </a:r>
            <a:r>
              <a:rPr lang="en-US" dirty="0"/>
              <a:t>“what”,1&gt;, &lt;“is”,1&gt;,&lt;“your”,1&gt;,&lt;“name”,1&gt;</a:t>
            </a:r>
          </a:p>
          <a:p>
            <a:pPr lvl="1"/>
            <a:r>
              <a:rPr lang="en-US" dirty="0"/>
              <a:t>&lt;sentence2, “the name is bond </a:t>
            </a:r>
            <a:r>
              <a:rPr lang="en-US" dirty="0" err="1"/>
              <a:t>james</a:t>
            </a:r>
            <a:r>
              <a:rPr lang="en-US" dirty="0"/>
              <a:t> bond”&gt;</a:t>
            </a:r>
          </a:p>
          <a:p>
            <a:pPr marL="3429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	 &lt;</a:t>
            </a:r>
            <a:r>
              <a:rPr lang="en-US" dirty="0">
                <a:sym typeface="Wingdings" panose="05000000000000000000" pitchFamily="2" charset="2"/>
              </a:rPr>
              <a:t>“the”, 1&gt;,&lt;“name”,1&gt;,&lt;“is”,1&gt;,&lt;“bond”,1&gt;,&lt;“james”,1&gt;,&lt;“bond”,1&gt;</a:t>
            </a:r>
            <a:endParaRPr lang="de-DE" dirty="0"/>
          </a:p>
          <a:p>
            <a:r>
              <a:rPr lang="en-US" dirty="0"/>
              <a:t>reduce() function: key concatenated with sum of values</a:t>
            </a:r>
          </a:p>
          <a:p>
            <a:pPr lvl="1"/>
            <a:r>
              <a:rPr lang="en-US" dirty="0"/>
              <a:t>&lt;“what”, list(1)&gt; </a:t>
            </a:r>
            <a:r>
              <a:rPr lang="en-US" dirty="0">
                <a:sym typeface="Wingdings" panose="05000000000000000000" pitchFamily="2" charset="2"/>
              </a:rPr>
              <a:t> “what: 1”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&lt;“bond”, list(1,1)&gt; ”bond: 2”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5421" y="461594"/>
            <a:ext cx="948907" cy="948907"/>
          </a:xfrm>
          <a:prstGeom prst="rect">
            <a:avLst/>
          </a:prstGeom>
        </p:spPr>
      </p:pic>
      <p:sp>
        <p:nvSpPr>
          <p:cNvPr id="6" name="Rechteckige Legende 5"/>
          <p:cNvSpPr/>
          <p:nvPr/>
        </p:nvSpPr>
        <p:spPr>
          <a:xfrm>
            <a:off x="7524328" y="461594"/>
            <a:ext cx="1515507" cy="614377"/>
          </a:xfrm>
          <a:prstGeom prst="wedgeRectCallout">
            <a:avLst>
              <a:gd name="adj1" fmla="val -73000"/>
              <a:gd name="adj2" fmla="val -71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</a:rPr>
              <a:t>This is the “Hello World” for </a:t>
            </a:r>
            <a:r>
              <a:rPr lang="en-US" sz="1200" dirty="0" err="1">
                <a:solidFill>
                  <a:srgbClr val="002060"/>
                </a:solidFill>
              </a:rPr>
              <a:t>MapReduce</a:t>
            </a:r>
            <a:r>
              <a:rPr lang="en-US" sz="1200" dirty="0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7" name="Rechteck 6"/>
          <p:cNvSpPr/>
          <p:nvPr/>
        </p:nvSpPr>
        <p:spPr>
          <a:xfrm>
            <a:off x="2627784" y="1709106"/>
            <a:ext cx="4711402" cy="595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err="1">
                <a:solidFill>
                  <a:srgbClr val="002060"/>
                </a:solidFill>
              </a:rPr>
              <a:t>What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your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name</a:t>
            </a:r>
            <a:r>
              <a:rPr lang="de-DE" dirty="0">
                <a:solidFill>
                  <a:srgbClr val="002060"/>
                </a:solidFill>
              </a:rPr>
              <a:t>?</a:t>
            </a:r>
          </a:p>
          <a:p>
            <a:r>
              <a:rPr lang="de-DE" dirty="0">
                <a:solidFill>
                  <a:srgbClr val="002060"/>
                </a:solidFill>
              </a:rPr>
              <a:t>The </a:t>
            </a:r>
            <a:r>
              <a:rPr lang="de-DE" dirty="0" err="1">
                <a:solidFill>
                  <a:srgbClr val="002060"/>
                </a:solidFill>
              </a:rPr>
              <a:t>name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Bond, James Bond.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Grafik 7" descr="Top 10 gadgets de James Bond 007 | Clipse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1709106"/>
            <a:ext cx="1224136" cy="59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76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MapReduce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Apache </a:t>
            </a:r>
            <a:r>
              <a:rPr lang="de-DE" b="1" dirty="0" err="1"/>
              <a:t>Hadoop</a:t>
            </a:r>
            <a:endParaRPr lang="de-DE" b="1" dirty="0"/>
          </a:p>
          <a:p>
            <a:endParaRPr lang="de-DE" dirty="0"/>
          </a:p>
          <a:p>
            <a:r>
              <a:rPr lang="de-DE" dirty="0"/>
              <a:t>Apache Spark</a:t>
            </a:r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69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MapReduce</a:t>
            </a:r>
            <a:endParaRPr lang="de-DE" dirty="0"/>
          </a:p>
          <a:p>
            <a:endParaRPr lang="de-DE" dirty="0"/>
          </a:p>
          <a:p>
            <a:r>
              <a:rPr lang="de-DE" dirty="0"/>
              <a:t>Apache </a:t>
            </a:r>
            <a:r>
              <a:rPr lang="de-DE" dirty="0" err="1"/>
              <a:t>Hadoop</a:t>
            </a:r>
            <a:endParaRPr lang="de-DE" dirty="0"/>
          </a:p>
          <a:p>
            <a:endParaRPr lang="de-DE" dirty="0"/>
          </a:p>
          <a:p>
            <a:r>
              <a:rPr lang="de-DE" dirty="0"/>
              <a:t>Apache Spark</a:t>
            </a:r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659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Open-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MapReduce</a:t>
            </a:r>
            <a:endParaRPr lang="de-DE" dirty="0"/>
          </a:p>
          <a:p>
            <a:pPr lvl="1"/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all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cloud</a:t>
            </a:r>
            <a:r>
              <a:rPr lang="de-DE" dirty="0"/>
              <a:t> </a:t>
            </a:r>
            <a:r>
              <a:rPr lang="de-DE" dirty="0" err="1"/>
              <a:t>providers</a:t>
            </a:r>
            <a:endParaRPr lang="de-DE" dirty="0"/>
          </a:p>
          <a:p>
            <a:pPr lvl="1"/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large </a:t>
            </a:r>
            <a:r>
              <a:rPr lang="de-DE" dirty="0" err="1"/>
              <a:t>companies</a:t>
            </a:r>
            <a:r>
              <a:rPr lang="de-DE" dirty="0"/>
              <a:t>, e.g., Twitter, Facebook, Amazon, …</a:t>
            </a:r>
          </a:p>
          <a:p>
            <a:pPr lvl="1"/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File:Hadoop logo new.svg - Wikipedi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96683"/>
            <a:ext cx="2208159" cy="66244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4211960" y="4869160"/>
            <a:ext cx="3096344" cy="7920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HDFS</a:t>
            </a:r>
          </a:p>
        </p:txBody>
      </p:sp>
      <p:sp>
        <p:nvSpPr>
          <p:cNvPr id="8" name="Rechteck 7"/>
          <p:cNvSpPr/>
          <p:nvPr/>
        </p:nvSpPr>
        <p:spPr>
          <a:xfrm>
            <a:off x="4211960" y="4077072"/>
            <a:ext cx="3096344" cy="792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YARN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211960" y="3284984"/>
            <a:ext cx="1440160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Hadoop</a:t>
            </a:r>
            <a:endParaRPr lang="de-DE" dirty="0">
              <a:solidFill>
                <a:srgbClr val="002060"/>
              </a:solidFill>
            </a:endParaRPr>
          </a:p>
          <a:p>
            <a:pPr algn="ctr"/>
            <a:r>
              <a:rPr lang="de-DE" dirty="0" err="1">
                <a:solidFill>
                  <a:srgbClr val="002060"/>
                </a:solidFill>
              </a:rPr>
              <a:t>MapReduce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68144" y="3284984"/>
            <a:ext cx="1440160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00206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Others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55576" y="3496362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Data Processing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55576" y="428845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Cluster </a:t>
            </a:r>
            <a:r>
              <a:rPr lang="de-DE" dirty="0" err="1">
                <a:solidFill>
                  <a:srgbClr val="002060"/>
                </a:solidFill>
              </a:rPr>
              <a:t>resource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management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55576" y="508053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Distributed </a:t>
            </a:r>
            <a:r>
              <a:rPr lang="de-DE" dirty="0" err="1">
                <a:solidFill>
                  <a:srgbClr val="002060"/>
                </a:solidFill>
              </a:rPr>
              <a:t>file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system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5" name="Gerader Verbinder 14"/>
          <p:cNvCxnSpPr/>
          <p:nvPr/>
        </p:nvCxnSpPr>
        <p:spPr>
          <a:xfrm flipH="1">
            <a:off x="755576" y="4077072"/>
            <a:ext cx="3456384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/>
          <p:nvPr/>
        </p:nvCxnSpPr>
        <p:spPr>
          <a:xfrm flipH="1">
            <a:off x="755576" y="4869160"/>
            <a:ext cx="3456384" cy="0"/>
          </a:xfrm>
          <a:prstGeom prst="line">
            <a:avLst/>
          </a:prstGeom>
          <a:ln w="127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658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Hadoop</a:t>
            </a:r>
            <a:r>
              <a:rPr lang="de-DE" dirty="0"/>
              <a:t> Distributed File System (HDFS)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Core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Goals </a:t>
            </a:r>
            <a:r>
              <a:rPr lang="de-DE" dirty="0" err="1"/>
              <a:t>of</a:t>
            </a:r>
            <a:r>
              <a:rPr lang="de-DE" dirty="0"/>
              <a:t> HDFS</a:t>
            </a:r>
          </a:p>
          <a:p>
            <a:pPr lvl="1"/>
            <a:r>
              <a:rPr lang="de-DE" dirty="0"/>
              <a:t>High </a:t>
            </a:r>
            <a:r>
              <a:rPr lang="de-DE" dirty="0" err="1"/>
              <a:t>throughput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latency</a:t>
            </a:r>
            <a:endParaRPr lang="de-DE" dirty="0"/>
          </a:p>
          <a:p>
            <a:pPr lvl="1"/>
            <a:r>
              <a:rPr lang="de-DE" dirty="0"/>
              <a:t>Support </a:t>
            </a:r>
            <a:r>
              <a:rPr lang="de-DE" dirty="0" err="1"/>
              <a:t>for</a:t>
            </a:r>
            <a:r>
              <a:rPr lang="de-DE" dirty="0"/>
              <a:t> large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endParaRPr lang="de-DE" dirty="0"/>
          </a:p>
          <a:p>
            <a:pPr lvl="1"/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>
                <a:sym typeface="Wingdings" panose="05000000000000000000" pitchFamily="2" charset="2"/>
              </a:rPr>
              <a:t> Data </a:t>
            </a:r>
            <a:r>
              <a:rPr lang="de-DE" dirty="0" err="1">
                <a:sym typeface="Wingdings" panose="05000000000000000000" pitchFamily="2" charset="2"/>
              </a:rPr>
              <a:t>locality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de-DE" dirty="0" err="1"/>
              <a:t>Resiliency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failures</a:t>
            </a:r>
            <a:endParaRPr lang="de-DE" dirty="0"/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 err="1"/>
              <a:t>Uses</a:t>
            </a:r>
            <a:r>
              <a:rPr lang="de-DE" dirty="0"/>
              <a:t> a </a:t>
            </a:r>
            <a:r>
              <a:rPr lang="de-DE" dirty="0" err="1"/>
              <a:t>master</a:t>
            </a:r>
            <a:r>
              <a:rPr lang="de-DE" dirty="0"/>
              <a:t>/</a:t>
            </a:r>
            <a:r>
              <a:rPr lang="de-DE" dirty="0" err="1"/>
              <a:t>slave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495" y="1556792"/>
            <a:ext cx="1569855" cy="1194919"/>
          </a:xfrm>
          <a:prstGeom prst="rect">
            <a:avLst/>
          </a:prstGeom>
        </p:spPr>
      </p:pic>
      <p:sp>
        <p:nvSpPr>
          <p:cNvPr id="13" name="Abgerundetes Rechteck 12"/>
          <p:cNvSpPr/>
          <p:nvPr/>
        </p:nvSpPr>
        <p:spPr>
          <a:xfrm>
            <a:off x="6804248" y="2276872"/>
            <a:ext cx="1872208" cy="576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70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HDFS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3042132" y="2173506"/>
            <a:ext cx="1440160" cy="1008112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NameNode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93" y="2577454"/>
            <a:ext cx="376837" cy="507525"/>
          </a:xfrm>
        </p:spPr>
      </p:pic>
      <p:sp>
        <p:nvSpPr>
          <p:cNvPr id="8" name="Abgerundetes Rechteck 7"/>
          <p:cNvSpPr/>
          <p:nvPr/>
        </p:nvSpPr>
        <p:spPr>
          <a:xfrm>
            <a:off x="2106028" y="4055833"/>
            <a:ext cx="3456384" cy="1008112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DataNodes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8530" y="4477761"/>
            <a:ext cx="329453" cy="443707"/>
          </a:xfrm>
          <a:prstGeom prst="rect">
            <a:avLst/>
          </a:prstGeom>
        </p:spPr>
      </p:pic>
      <p:pic>
        <p:nvPicPr>
          <p:cNvPr id="11" name="Grafik 10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74" y="4652684"/>
            <a:ext cx="376940" cy="376940"/>
          </a:xfrm>
          <a:prstGeom prst="rect">
            <a:avLst/>
          </a:prstGeom>
        </p:spPr>
      </p:pic>
      <p:pic>
        <p:nvPicPr>
          <p:cNvPr id="12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0818" y="4477761"/>
            <a:ext cx="329453" cy="443707"/>
          </a:xfrm>
          <a:prstGeom prst="rect">
            <a:avLst/>
          </a:prstGeom>
        </p:spPr>
      </p:pic>
      <p:pic>
        <p:nvPicPr>
          <p:cNvPr id="13" name="Grafik 12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262" y="4652684"/>
            <a:ext cx="376940" cy="376940"/>
          </a:xfrm>
          <a:prstGeom prst="rect">
            <a:avLst/>
          </a:prstGeom>
        </p:spPr>
      </p:pic>
      <p:pic>
        <p:nvPicPr>
          <p:cNvPr id="14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3204" y="4477761"/>
            <a:ext cx="329453" cy="443707"/>
          </a:xfrm>
          <a:prstGeom prst="rect">
            <a:avLst/>
          </a:prstGeom>
        </p:spPr>
      </p:pic>
      <p:pic>
        <p:nvPicPr>
          <p:cNvPr id="15" name="Grafik 14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48" y="4652684"/>
            <a:ext cx="376940" cy="376940"/>
          </a:xfrm>
          <a:prstGeom prst="rect">
            <a:avLst/>
          </a:prstGeom>
        </p:spPr>
      </p:pic>
      <p:pic>
        <p:nvPicPr>
          <p:cNvPr id="16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3025" y="4485516"/>
            <a:ext cx="329453" cy="443707"/>
          </a:xfrm>
          <a:prstGeom prst="rect">
            <a:avLst/>
          </a:prstGeom>
        </p:spPr>
      </p:pic>
      <p:pic>
        <p:nvPicPr>
          <p:cNvPr id="17" name="Grafik 16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69" y="4660439"/>
            <a:ext cx="376940" cy="376940"/>
          </a:xfrm>
          <a:prstGeom prst="rect">
            <a:avLst/>
          </a:prstGeom>
        </p:spPr>
      </p:pic>
      <p:cxnSp>
        <p:nvCxnSpPr>
          <p:cNvPr id="6" name="Gerader Verbinder 5"/>
          <p:cNvCxnSpPr>
            <a:stCxn id="5" idx="2"/>
          </p:cNvCxnSpPr>
          <p:nvPr/>
        </p:nvCxnSpPr>
        <p:spPr>
          <a:xfrm>
            <a:off x="3762212" y="3181618"/>
            <a:ext cx="0" cy="43204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2435186" y="3613666"/>
            <a:ext cx="2654076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402172" y="3613666"/>
            <a:ext cx="0" cy="44216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4194260" y="3613666"/>
            <a:ext cx="0" cy="44216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5089262" y="3613666"/>
            <a:ext cx="0" cy="44216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2435186" y="3613666"/>
            <a:ext cx="0" cy="44216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 descr="1º PCPI IES Lloixa: [MSI] Actividad 19. Cuentas de usuari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16" y="2355994"/>
            <a:ext cx="643135" cy="643135"/>
          </a:xfrm>
          <a:prstGeom prst="rect">
            <a:avLst/>
          </a:prstGeom>
        </p:spPr>
      </p:pic>
      <p:cxnSp>
        <p:nvCxnSpPr>
          <p:cNvPr id="33" name="Gerader Verbinder 32"/>
          <p:cNvCxnSpPr>
            <a:stCxn id="31" idx="3"/>
            <a:endCxn id="5" idx="1"/>
          </p:cNvCxnSpPr>
          <p:nvPr/>
        </p:nvCxnSpPr>
        <p:spPr>
          <a:xfrm>
            <a:off x="1741051" y="2677562"/>
            <a:ext cx="1301081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971600" y="19888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Users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5" name="Rechteckige Legende 34"/>
          <p:cNvSpPr/>
          <p:nvPr/>
        </p:nvSpPr>
        <p:spPr>
          <a:xfrm>
            <a:off x="5190271" y="1988840"/>
            <a:ext cx="3325079" cy="1440160"/>
          </a:xfrm>
          <a:prstGeom prst="wedgeRectCallout">
            <a:avLst>
              <a:gd name="adj1" fmla="val -69183"/>
              <a:gd name="adj2" fmla="val -1796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2060"/>
                </a:solidFill>
              </a:rPr>
              <a:t>Access </a:t>
            </a:r>
            <a:r>
              <a:rPr lang="de-DE" sz="1400" dirty="0" err="1">
                <a:solidFill>
                  <a:srgbClr val="002060"/>
                </a:solidFill>
              </a:rPr>
              <a:t>point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for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clients</a:t>
            </a:r>
            <a:endParaRPr lang="de-DE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2060"/>
                </a:solidFill>
              </a:rPr>
              <a:t>Exposes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file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system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operations</a:t>
            </a:r>
            <a:endParaRPr lang="de-DE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2060"/>
                </a:solidFill>
              </a:rPr>
              <a:t>Organizes</a:t>
            </a:r>
            <a:r>
              <a:rPr lang="de-DE" sz="1400" dirty="0">
                <a:solidFill>
                  <a:srgbClr val="002060"/>
                </a:solidFill>
              </a:rPr>
              <a:t> block </a:t>
            </a:r>
            <a:r>
              <a:rPr lang="de-DE" sz="1400" dirty="0" err="1">
                <a:solidFill>
                  <a:srgbClr val="002060"/>
                </a:solidFill>
              </a:rPr>
              <a:t>creation</a:t>
            </a:r>
            <a:r>
              <a:rPr lang="de-DE" sz="1400" dirty="0">
                <a:solidFill>
                  <a:srgbClr val="002060"/>
                </a:solidFill>
              </a:rPr>
              <a:t> / </a:t>
            </a:r>
            <a:r>
              <a:rPr lang="de-DE" sz="1400" dirty="0" err="1">
                <a:solidFill>
                  <a:srgbClr val="002060"/>
                </a:solidFill>
              </a:rPr>
              <a:t>deletion</a:t>
            </a:r>
            <a:r>
              <a:rPr lang="de-DE" sz="1400" dirty="0">
                <a:solidFill>
                  <a:srgbClr val="002060"/>
                </a:solidFill>
              </a:rPr>
              <a:t> / </a:t>
            </a:r>
            <a:r>
              <a:rPr lang="de-DE" sz="1400" dirty="0" err="1">
                <a:solidFill>
                  <a:srgbClr val="002060"/>
                </a:solidFill>
              </a:rPr>
              <a:t>replication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DataNodes</a:t>
            </a:r>
            <a:endParaRPr lang="de-DE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2060"/>
                </a:solidFill>
              </a:rPr>
              <a:t>Can </a:t>
            </a:r>
            <a:r>
              <a:rPr lang="de-DE" sz="1400" dirty="0" err="1">
                <a:solidFill>
                  <a:srgbClr val="002060"/>
                </a:solidFill>
              </a:rPr>
              <a:t>have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secondary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NameNode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to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avoid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single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point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failure</a:t>
            </a:r>
            <a:endParaRPr lang="de-DE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36" name="Rechteckige Legende 35"/>
          <p:cNvSpPr/>
          <p:nvPr/>
        </p:nvSpPr>
        <p:spPr>
          <a:xfrm>
            <a:off x="6300193" y="4050508"/>
            <a:ext cx="2664296" cy="979116"/>
          </a:xfrm>
          <a:prstGeom prst="wedgeRectCallout">
            <a:avLst>
              <a:gd name="adj1" fmla="val -75015"/>
              <a:gd name="adj2" fmla="val -153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2060"/>
                </a:solidFill>
              </a:rPr>
              <a:t>Stores </a:t>
            </a:r>
            <a:r>
              <a:rPr lang="de-DE" sz="1400" dirty="0" err="1">
                <a:solidFill>
                  <a:srgbClr val="002060"/>
                </a:solidFill>
              </a:rPr>
              <a:t>blocks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of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data</a:t>
            </a:r>
            <a:endParaRPr lang="de-DE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2060"/>
                </a:solidFill>
              </a:rPr>
              <a:t>Serves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read</a:t>
            </a:r>
            <a:r>
              <a:rPr lang="de-DE" sz="1400" dirty="0">
                <a:solidFill>
                  <a:srgbClr val="002060"/>
                </a:solidFill>
              </a:rPr>
              <a:t>/</a:t>
            </a:r>
            <a:r>
              <a:rPr lang="de-DE" sz="1400" dirty="0" err="1">
                <a:solidFill>
                  <a:srgbClr val="002060"/>
                </a:solidFill>
              </a:rPr>
              <a:t>write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requests</a:t>
            </a:r>
            <a:endParaRPr lang="de-DE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2060"/>
                </a:solidFill>
              </a:rPr>
              <a:t>Perform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computations</a:t>
            </a:r>
            <a:r>
              <a:rPr lang="de-DE" sz="1400" dirty="0">
                <a:solidFill>
                  <a:srgbClr val="002060"/>
                </a:solidFill>
              </a:rPr>
              <a:t> on </a:t>
            </a:r>
            <a:r>
              <a:rPr lang="de-DE" sz="1400" dirty="0" err="1">
                <a:solidFill>
                  <a:srgbClr val="002060"/>
                </a:solidFill>
              </a:rPr>
              <a:t>blocks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88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Write File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4932040" y="2029490"/>
            <a:ext cx="1440160" cy="1008112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NameNode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299" y="2433438"/>
            <a:ext cx="376837" cy="507525"/>
          </a:xfrm>
        </p:spPr>
      </p:pic>
      <p:sp>
        <p:nvSpPr>
          <p:cNvPr id="8" name="Abgerundetes Rechteck 7"/>
          <p:cNvSpPr/>
          <p:nvPr/>
        </p:nvSpPr>
        <p:spPr>
          <a:xfrm>
            <a:off x="3995936" y="3573015"/>
            <a:ext cx="3456384" cy="1744211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DataNodes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8438" y="4021510"/>
            <a:ext cx="329453" cy="443707"/>
          </a:xfrm>
          <a:prstGeom prst="rect">
            <a:avLst/>
          </a:prstGeom>
        </p:spPr>
      </p:pic>
      <p:pic>
        <p:nvPicPr>
          <p:cNvPr id="11" name="Grafik 10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82" y="4196433"/>
            <a:ext cx="376940" cy="376940"/>
          </a:xfrm>
          <a:prstGeom prst="rect">
            <a:avLst/>
          </a:prstGeom>
        </p:spPr>
      </p:pic>
      <p:pic>
        <p:nvPicPr>
          <p:cNvPr id="12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0726" y="4021510"/>
            <a:ext cx="329453" cy="443707"/>
          </a:xfrm>
          <a:prstGeom prst="rect">
            <a:avLst/>
          </a:prstGeom>
        </p:spPr>
      </p:pic>
      <p:pic>
        <p:nvPicPr>
          <p:cNvPr id="13" name="Grafik 12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170" y="4196433"/>
            <a:ext cx="376940" cy="376940"/>
          </a:xfrm>
          <a:prstGeom prst="rect">
            <a:avLst/>
          </a:prstGeom>
        </p:spPr>
      </p:pic>
      <p:pic>
        <p:nvPicPr>
          <p:cNvPr id="14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3112" y="4021510"/>
            <a:ext cx="329453" cy="443707"/>
          </a:xfrm>
          <a:prstGeom prst="rect">
            <a:avLst/>
          </a:prstGeom>
        </p:spPr>
      </p:pic>
      <p:pic>
        <p:nvPicPr>
          <p:cNvPr id="15" name="Grafik 14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556" y="4196433"/>
            <a:ext cx="376940" cy="376940"/>
          </a:xfrm>
          <a:prstGeom prst="rect">
            <a:avLst/>
          </a:prstGeom>
        </p:spPr>
      </p:pic>
      <p:pic>
        <p:nvPicPr>
          <p:cNvPr id="16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2933" y="4029265"/>
            <a:ext cx="329453" cy="443707"/>
          </a:xfrm>
          <a:prstGeom prst="rect">
            <a:avLst/>
          </a:prstGeom>
        </p:spPr>
      </p:pic>
      <p:pic>
        <p:nvPicPr>
          <p:cNvPr id="17" name="Grafik 16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377" y="4204188"/>
            <a:ext cx="376940" cy="376940"/>
          </a:xfrm>
          <a:prstGeom prst="rect">
            <a:avLst/>
          </a:prstGeom>
        </p:spPr>
      </p:pic>
      <p:cxnSp>
        <p:nvCxnSpPr>
          <p:cNvPr id="6" name="Gerader Verbinder 5"/>
          <p:cNvCxnSpPr>
            <a:stCxn id="5" idx="2"/>
          </p:cNvCxnSpPr>
          <p:nvPr/>
        </p:nvCxnSpPr>
        <p:spPr>
          <a:xfrm>
            <a:off x="5652120" y="3037602"/>
            <a:ext cx="0" cy="247382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4325094" y="3284984"/>
            <a:ext cx="2654076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H="1">
            <a:off x="5287838" y="3284984"/>
            <a:ext cx="4242" cy="285809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/>
          <p:nvPr/>
        </p:nvCxnSpPr>
        <p:spPr>
          <a:xfrm>
            <a:off x="6084168" y="3284984"/>
            <a:ext cx="3491" cy="285809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6979170" y="3284984"/>
            <a:ext cx="0" cy="285809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H="1">
            <a:off x="4322658" y="3284984"/>
            <a:ext cx="2436" cy="285809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 descr="1º PCPI IES Lloixa: [MSI] Actividad 19. Cuentas de usuari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64" y="2211978"/>
            <a:ext cx="643135" cy="643135"/>
          </a:xfrm>
          <a:prstGeom prst="rect">
            <a:avLst/>
          </a:prstGeom>
        </p:spPr>
      </p:pic>
      <p:cxnSp>
        <p:nvCxnSpPr>
          <p:cNvPr id="33" name="Gerader Verbinder 32"/>
          <p:cNvCxnSpPr>
            <a:stCxn id="31" idx="3"/>
            <a:endCxn id="5" idx="1"/>
          </p:cNvCxnSpPr>
          <p:nvPr/>
        </p:nvCxnSpPr>
        <p:spPr>
          <a:xfrm>
            <a:off x="2173099" y="2533546"/>
            <a:ext cx="2758941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1403648" y="184482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Users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675631" y="2071881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1. Create </a:t>
            </a:r>
            <a:r>
              <a:rPr lang="de-DE" sz="1200" dirty="0" err="1">
                <a:solidFill>
                  <a:srgbClr val="002060"/>
                </a:solidFill>
              </a:rPr>
              <a:t>file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2339752" y="2337267"/>
            <a:ext cx="2449118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 flipH="1">
            <a:off x="2339754" y="2712004"/>
            <a:ext cx="2424068" cy="7363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feld 46"/>
          <p:cNvSpPr txBox="1"/>
          <p:nvPr/>
        </p:nvSpPr>
        <p:spPr>
          <a:xfrm>
            <a:off x="2641224" y="2687200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2. Data </a:t>
            </a:r>
            <a:r>
              <a:rPr lang="de-DE" sz="1200" dirty="0" err="1">
                <a:solidFill>
                  <a:srgbClr val="002060"/>
                </a:solidFill>
              </a:rPr>
              <a:t>stream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for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writing</a:t>
            </a: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dirty="0">
                <a:solidFill>
                  <a:srgbClr val="002060"/>
                </a:solidFill>
              </a:rPr>
              <a:t>7. Close </a:t>
            </a:r>
            <a:r>
              <a:rPr lang="de-DE" sz="1200" dirty="0" err="1">
                <a:solidFill>
                  <a:srgbClr val="002060"/>
                </a:solidFill>
              </a:rPr>
              <a:t>and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complete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49" name="Gerade Verbindung mit Pfeil 48"/>
          <p:cNvCxnSpPr/>
          <p:nvPr/>
        </p:nvCxnSpPr>
        <p:spPr>
          <a:xfrm>
            <a:off x="1978294" y="3084979"/>
            <a:ext cx="1867017" cy="1924046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feld 50"/>
          <p:cNvSpPr txBox="1"/>
          <p:nvPr/>
        </p:nvSpPr>
        <p:spPr>
          <a:xfrm rot="2748086">
            <a:off x="2167114" y="3957184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3. Write </a:t>
            </a:r>
            <a:r>
              <a:rPr lang="de-DE" sz="1200" dirty="0" err="1">
                <a:solidFill>
                  <a:srgbClr val="002060"/>
                </a:solidFill>
              </a:rPr>
              <a:t>blocks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 flipH="1" flipV="1">
            <a:off x="2120773" y="2994978"/>
            <a:ext cx="1806806" cy="187418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 rot="2767252">
            <a:off x="2463675" y="3703523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6. </a:t>
            </a:r>
            <a:r>
              <a:rPr lang="de-DE" sz="1200" dirty="0" err="1">
                <a:solidFill>
                  <a:srgbClr val="002060"/>
                </a:solidFill>
              </a:rPr>
              <a:t>Acknowledge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61" name="Gerade Verbindung mit Pfeil 60"/>
          <p:cNvCxnSpPr/>
          <p:nvPr/>
        </p:nvCxnSpPr>
        <p:spPr>
          <a:xfrm>
            <a:off x="4487891" y="5445224"/>
            <a:ext cx="2491279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 flipH="1">
            <a:off x="4487891" y="5805264"/>
            <a:ext cx="2477855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5078449" y="5457933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4. Create </a:t>
            </a:r>
            <a:r>
              <a:rPr lang="de-DE" sz="1200" dirty="0" err="1">
                <a:solidFill>
                  <a:srgbClr val="002060"/>
                </a:solidFill>
              </a:rPr>
              <a:t>replica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5076056" y="5802867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5. </a:t>
            </a:r>
            <a:r>
              <a:rPr lang="de-DE" sz="1200" dirty="0" err="1">
                <a:solidFill>
                  <a:srgbClr val="002060"/>
                </a:solidFill>
              </a:rPr>
              <a:t>Acknowledge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73" name="Grafik 72" descr="File:File alt font awesome.svg - Wikimedia Common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8" y="2271331"/>
            <a:ext cx="519373" cy="519373"/>
          </a:xfrm>
          <a:prstGeom prst="rect">
            <a:avLst/>
          </a:prstGeom>
        </p:spPr>
      </p:pic>
      <p:pic>
        <p:nvPicPr>
          <p:cNvPr id="74" name="Grafik 73" descr="File:File alt font awesome.svg - Wikimedia Common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8476" y="3715799"/>
            <a:ext cx="379973" cy="432539"/>
          </a:xfrm>
          <a:prstGeom prst="rect">
            <a:avLst/>
          </a:prstGeom>
        </p:spPr>
      </p:pic>
      <p:pic>
        <p:nvPicPr>
          <p:cNvPr id="75" name="Grafik 74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9767" y="4244166"/>
            <a:ext cx="363721" cy="300749"/>
          </a:xfrm>
          <a:prstGeom prst="rect">
            <a:avLst/>
          </a:prstGeom>
        </p:spPr>
      </p:pic>
      <p:pic>
        <p:nvPicPr>
          <p:cNvPr id="76" name="Grafik 75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2889" y="4533166"/>
            <a:ext cx="402141" cy="301882"/>
          </a:xfrm>
          <a:prstGeom prst="rect">
            <a:avLst/>
          </a:prstGeom>
        </p:spPr>
      </p:pic>
      <p:pic>
        <p:nvPicPr>
          <p:cNvPr id="77" name="Grafik 76" descr="File:File alt font awesome.svg - Wikimedia Commons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4181" y="3360206"/>
            <a:ext cx="448581" cy="422581"/>
          </a:xfrm>
          <a:prstGeom prst="rect">
            <a:avLst/>
          </a:prstGeom>
        </p:spPr>
      </p:pic>
      <p:sp>
        <p:nvSpPr>
          <p:cNvPr id="79" name="Rechteckige Legende 78"/>
          <p:cNvSpPr/>
          <p:nvPr/>
        </p:nvSpPr>
        <p:spPr>
          <a:xfrm>
            <a:off x="323528" y="2982270"/>
            <a:ext cx="648072" cy="233789"/>
          </a:xfrm>
          <a:prstGeom prst="wedgeRectCallout">
            <a:avLst>
              <a:gd name="adj1" fmla="val 51674"/>
              <a:gd name="adj2" fmla="val -1167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File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80" name="Rechteckige Legende 79"/>
          <p:cNvSpPr/>
          <p:nvPr/>
        </p:nvSpPr>
        <p:spPr>
          <a:xfrm>
            <a:off x="253753" y="4146694"/>
            <a:ext cx="1327025" cy="405627"/>
          </a:xfrm>
          <a:prstGeom prst="wedgeRectCallout">
            <a:avLst>
              <a:gd name="adj1" fmla="val 78312"/>
              <a:gd name="adj2" fmla="val -5974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Blocks </a:t>
            </a:r>
            <a:r>
              <a:rPr lang="de-DE" sz="1200" dirty="0" err="1">
                <a:solidFill>
                  <a:srgbClr val="002060"/>
                </a:solidFill>
              </a:rPr>
              <a:t>created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by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data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stream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81" name="Grafik 80" descr="File:File alt font awesome.svg - Wikimedia Commons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3249" y="4466010"/>
            <a:ext cx="448581" cy="422581"/>
          </a:xfrm>
          <a:prstGeom prst="rect">
            <a:avLst/>
          </a:prstGeom>
        </p:spPr>
      </p:pic>
      <p:pic>
        <p:nvPicPr>
          <p:cNvPr id="82" name="Grafik 81" descr="File:File alt font awesome.svg - Wikimedia Commons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90653" y="4558155"/>
            <a:ext cx="448581" cy="422581"/>
          </a:xfrm>
          <a:prstGeom prst="rect">
            <a:avLst/>
          </a:prstGeom>
        </p:spPr>
      </p:pic>
      <p:pic>
        <p:nvPicPr>
          <p:cNvPr id="83" name="Grafik 82" descr="File:File alt font awesome.svg - Wikimedia Common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7838" y="4485113"/>
            <a:ext cx="379973" cy="432539"/>
          </a:xfrm>
          <a:prstGeom prst="rect">
            <a:avLst/>
          </a:prstGeom>
        </p:spPr>
      </p:pic>
      <p:pic>
        <p:nvPicPr>
          <p:cNvPr id="84" name="Grafik 83" descr="File:File alt font awesome.svg - Wikimedia Common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6934" y="4496534"/>
            <a:ext cx="379973" cy="432539"/>
          </a:xfrm>
          <a:prstGeom prst="rect">
            <a:avLst/>
          </a:prstGeom>
        </p:spPr>
      </p:pic>
      <p:pic>
        <p:nvPicPr>
          <p:cNvPr id="91" name="Grafik 90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6688" y="4960146"/>
            <a:ext cx="363721" cy="300749"/>
          </a:xfrm>
          <a:prstGeom prst="rect">
            <a:avLst/>
          </a:prstGeom>
        </p:spPr>
      </p:pic>
      <p:pic>
        <p:nvPicPr>
          <p:cNvPr id="92" name="Grafik 91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5452" y="5051068"/>
            <a:ext cx="363721" cy="300749"/>
          </a:xfrm>
          <a:prstGeom prst="rect">
            <a:avLst/>
          </a:prstGeom>
        </p:spPr>
      </p:pic>
      <p:pic>
        <p:nvPicPr>
          <p:cNvPr id="93" name="Grafik 92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6729" y="4890836"/>
            <a:ext cx="402141" cy="301882"/>
          </a:xfrm>
          <a:prstGeom prst="rect">
            <a:avLst/>
          </a:prstGeom>
        </p:spPr>
      </p:pic>
      <p:pic>
        <p:nvPicPr>
          <p:cNvPr id="94" name="Grafik 93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95294" y="4950888"/>
            <a:ext cx="402141" cy="301882"/>
          </a:xfrm>
          <a:prstGeom prst="rect">
            <a:avLst/>
          </a:prstGeom>
        </p:spPr>
      </p:pic>
      <p:sp>
        <p:nvSpPr>
          <p:cNvPr id="99" name="Rechteckige Legende 98"/>
          <p:cNvSpPr/>
          <p:nvPr/>
        </p:nvSpPr>
        <p:spPr>
          <a:xfrm>
            <a:off x="7567678" y="4318532"/>
            <a:ext cx="1576322" cy="460172"/>
          </a:xfrm>
          <a:prstGeom prst="wedgeRectCallout">
            <a:avLst>
              <a:gd name="adj1" fmla="val -63220"/>
              <a:gd name="adj2" fmla="val 4620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002060"/>
                </a:solidFill>
              </a:rPr>
              <a:t>Replication </a:t>
            </a:r>
            <a:r>
              <a:rPr lang="de-DE" sz="1200" dirty="0" err="1">
                <a:solidFill>
                  <a:srgbClr val="002060"/>
                </a:solidFill>
              </a:rPr>
              <a:t>level</a:t>
            </a:r>
            <a:r>
              <a:rPr lang="de-DE" sz="1200" dirty="0">
                <a:solidFill>
                  <a:srgbClr val="002060"/>
                </a:solidFill>
              </a:rPr>
              <a:t> 2</a:t>
            </a:r>
          </a:p>
          <a:p>
            <a:r>
              <a:rPr lang="de-DE" sz="12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de-DE" sz="1200" dirty="0" err="1">
                <a:solidFill>
                  <a:srgbClr val="002060"/>
                </a:solidFill>
                <a:sym typeface="Wingdings" panose="05000000000000000000" pitchFamily="2" charset="2"/>
              </a:rPr>
              <a:t>Each</a:t>
            </a:r>
            <a:r>
              <a:rPr lang="de-DE" sz="1200" dirty="0">
                <a:solidFill>
                  <a:srgbClr val="002060"/>
                </a:solidFill>
                <a:sym typeface="Wingdings" panose="05000000000000000000" pitchFamily="2" charset="2"/>
              </a:rPr>
              <a:t> block </a:t>
            </a:r>
            <a:r>
              <a:rPr lang="de-DE" sz="1200" dirty="0" err="1">
                <a:solidFill>
                  <a:srgbClr val="002060"/>
                </a:solidFill>
                <a:sym typeface="Wingdings" panose="05000000000000000000" pitchFamily="2" charset="2"/>
              </a:rPr>
              <a:t>twice</a:t>
            </a:r>
            <a:endParaRPr lang="de-DE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3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Computing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HDFS „</a:t>
            </a:r>
            <a:r>
              <a:rPr lang="de-DE" dirty="0" err="1"/>
              <a:t>only</a:t>
            </a:r>
            <a:r>
              <a:rPr lang="de-DE" dirty="0"/>
              <a:t>“ </a:t>
            </a:r>
            <a:r>
              <a:rPr lang="de-DE" dirty="0" err="1"/>
              <a:t>distributed</a:t>
            </a:r>
            <a:r>
              <a:rPr lang="de-DE" dirty="0"/>
              <a:t> block </a:t>
            </a:r>
            <a:r>
              <a:rPr lang="de-DE" dirty="0" err="1"/>
              <a:t>storage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DataNode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also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 err="1"/>
              <a:t>Map</a:t>
            </a:r>
            <a:r>
              <a:rPr lang="de-DE" dirty="0"/>
              <a:t> / </a:t>
            </a:r>
            <a:r>
              <a:rPr lang="de-DE" dirty="0" err="1"/>
              <a:t>Reduce</a:t>
            </a:r>
            <a:r>
              <a:rPr lang="de-DE" dirty="0"/>
              <a:t> / Shuffle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dirty="0" err="1"/>
              <a:t>Ideally</a:t>
            </a:r>
            <a:r>
              <a:rPr lang="de-DE" dirty="0"/>
              <a:t> also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task</a:t>
            </a:r>
            <a:endParaRPr lang="de-DE" dirty="0"/>
          </a:p>
          <a:p>
            <a:pPr lvl="1"/>
            <a:r>
              <a:rPr lang="de-DE" dirty="0"/>
              <a:t>CPU </a:t>
            </a:r>
            <a:r>
              <a:rPr lang="de-DE" dirty="0" err="1"/>
              <a:t>cores</a:t>
            </a:r>
            <a:endParaRPr lang="de-DE" dirty="0"/>
          </a:p>
          <a:p>
            <a:pPr lvl="1"/>
            <a:r>
              <a:rPr lang="de-DE" dirty="0"/>
              <a:t>Memory</a:t>
            </a:r>
          </a:p>
          <a:p>
            <a:pPr marL="3429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overutilization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Resources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efficiently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  <a:p>
            <a:pPr marL="3429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underutilization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836712"/>
            <a:ext cx="1569855" cy="1194919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7013111" y="1146139"/>
            <a:ext cx="1872208" cy="576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04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YARN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Management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805889" y="2395114"/>
            <a:ext cx="1872208" cy="823446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Resource</a:t>
            </a:r>
            <a:r>
              <a:rPr lang="de-DE" dirty="0">
                <a:solidFill>
                  <a:srgbClr val="002060"/>
                </a:solidFill>
              </a:rPr>
              <a:t> 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36342"/>
            <a:ext cx="376837" cy="507525"/>
          </a:xfrm>
        </p:spPr>
      </p:pic>
      <p:sp>
        <p:nvSpPr>
          <p:cNvPr id="7" name="Abgerundetes Rechteck 6"/>
          <p:cNvSpPr/>
          <p:nvPr/>
        </p:nvSpPr>
        <p:spPr>
          <a:xfrm>
            <a:off x="467544" y="3771805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NodeManager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3316" y="3916908"/>
            <a:ext cx="329453" cy="443707"/>
          </a:xfrm>
          <a:prstGeom prst="rect">
            <a:avLst/>
          </a:prstGeom>
        </p:spPr>
      </p:pic>
      <p:pic>
        <p:nvPicPr>
          <p:cNvPr id="9" name="Grafik 8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4091831"/>
            <a:ext cx="376940" cy="376940"/>
          </a:xfrm>
          <a:prstGeom prst="rect">
            <a:avLst/>
          </a:prstGeom>
        </p:spPr>
      </p:pic>
      <p:cxnSp>
        <p:nvCxnSpPr>
          <p:cNvPr id="17" name="Gerader Verbinder 16"/>
          <p:cNvCxnSpPr/>
          <p:nvPr/>
        </p:nvCxnSpPr>
        <p:spPr>
          <a:xfrm>
            <a:off x="1907815" y="3501008"/>
            <a:ext cx="4170920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1º PCPI IES Lloixa: [MSI] Actividad 19. Cuentas de usuari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8" y="2490304"/>
            <a:ext cx="643135" cy="643135"/>
          </a:xfrm>
          <a:prstGeom prst="rect">
            <a:avLst/>
          </a:prstGeom>
        </p:spPr>
      </p:pic>
      <p:cxnSp>
        <p:nvCxnSpPr>
          <p:cNvPr id="23" name="Gerader Verbinder 22"/>
          <p:cNvCxnSpPr>
            <a:stCxn id="22" idx="3"/>
            <a:endCxn id="5" idx="1"/>
          </p:cNvCxnSpPr>
          <p:nvPr/>
        </p:nvCxnSpPr>
        <p:spPr>
          <a:xfrm flipV="1">
            <a:off x="1737703" y="2806837"/>
            <a:ext cx="1068186" cy="503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1022437" y="217350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Users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63" name="Gerader Verbinder 62"/>
          <p:cNvCxnSpPr/>
          <p:nvPr/>
        </p:nvCxnSpPr>
        <p:spPr>
          <a:xfrm>
            <a:off x="3419872" y="3218560"/>
            <a:ext cx="0" cy="282448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1907815" y="3501008"/>
            <a:ext cx="0" cy="27079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/>
          <p:cNvSpPr/>
          <p:nvPr/>
        </p:nvSpPr>
        <p:spPr>
          <a:xfrm>
            <a:off x="3028950" y="3771805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NodeManager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9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4722" y="3916908"/>
            <a:ext cx="329453" cy="443707"/>
          </a:xfrm>
          <a:prstGeom prst="rect">
            <a:avLst/>
          </a:prstGeom>
        </p:spPr>
      </p:pic>
      <p:pic>
        <p:nvPicPr>
          <p:cNvPr id="70" name="Grafik 69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66" y="4091831"/>
            <a:ext cx="376940" cy="376940"/>
          </a:xfrm>
          <a:prstGeom prst="rect">
            <a:avLst/>
          </a:prstGeom>
        </p:spPr>
      </p:pic>
      <p:sp>
        <p:nvSpPr>
          <p:cNvPr id="71" name="Abgerundetes Rechteck 70"/>
          <p:cNvSpPr/>
          <p:nvPr/>
        </p:nvSpPr>
        <p:spPr>
          <a:xfrm>
            <a:off x="5590356" y="3771805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NodeManager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2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128" y="3916908"/>
            <a:ext cx="329453" cy="443707"/>
          </a:xfrm>
          <a:prstGeom prst="rect">
            <a:avLst/>
          </a:prstGeom>
        </p:spPr>
      </p:pic>
      <p:pic>
        <p:nvPicPr>
          <p:cNvPr id="73" name="Grafik 72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4091831"/>
            <a:ext cx="376940" cy="376940"/>
          </a:xfrm>
          <a:prstGeom prst="rect">
            <a:avLst/>
          </a:prstGeom>
        </p:spPr>
      </p:pic>
      <p:cxnSp>
        <p:nvCxnSpPr>
          <p:cNvPr id="75" name="Gerader Verbinder 74"/>
          <p:cNvCxnSpPr/>
          <p:nvPr/>
        </p:nvCxnSpPr>
        <p:spPr>
          <a:xfrm>
            <a:off x="3635896" y="3501008"/>
            <a:ext cx="0" cy="27079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6078735" y="3501008"/>
            <a:ext cx="0" cy="270797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ige Legende 82"/>
          <p:cNvSpPr/>
          <p:nvPr/>
        </p:nvSpPr>
        <p:spPr>
          <a:xfrm>
            <a:off x="5325698" y="1787455"/>
            <a:ext cx="3325079" cy="755383"/>
          </a:xfrm>
          <a:prstGeom prst="wedgeRectCallout">
            <a:avLst>
              <a:gd name="adj1" fmla="val -66661"/>
              <a:gd name="adj2" fmla="val 573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2060"/>
                </a:solidFill>
              </a:rPr>
              <a:t>Resource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scheduler</a:t>
            </a:r>
            <a:endParaRPr lang="de-DE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2060"/>
                </a:solidFill>
              </a:rPr>
              <a:t>Manages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resources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for</a:t>
            </a:r>
            <a:r>
              <a:rPr lang="de-DE" sz="1400" dirty="0">
                <a:solidFill>
                  <a:srgbClr val="002060"/>
                </a:solidFill>
              </a:rPr>
              <a:t> different </a:t>
            </a:r>
            <a:r>
              <a:rPr lang="de-DE" sz="1400" dirty="0" err="1">
                <a:solidFill>
                  <a:srgbClr val="002060"/>
                </a:solidFill>
              </a:rPr>
              <a:t>applications</a:t>
            </a:r>
            <a:endParaRPr lang="de-DE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4" name="Rechteckige Legende 83"/>
          <p:cNvSpPr/>
          <p:nvPr/>
        </p:nvSpPr>
        <p:spPr>
          <a:xfrm>
            <a:off x="4899575" y="5139956"/>
            <a:ext cx="3325079" cy="703265"/>
          </a:xfrm>
          <a:prstGeom prst="wedgeRectCallout">
            <a:avLst>
              <a:gd name="adj1" fmla="val -57953"/>
              <a:gd name="adj2" fmla="val -8517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2060"/>
                </a:solidFill>
              </a:rPr>
              <a:t>Runs on </a:t>
            </a:r>
            <a:r>
              <a:rPr lang="de-DE" sz="1400" dirty="0" err="1">
                <a:solidFill>
                  <a:srgbClr val="002060"/>
                </a:solidFill>
              </a:rPr>
              <a:t>DataNodes</a:t>
            </a:r>
            <a:endParaRPr lang="de-DE" sz="1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2060"/>
                </a:solidFill>
              </a:rPr>
              <a:t>Gets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tasks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from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Resource</a:t>
            </a:r>
            <a:r>
              <a:rPr lang="de-DE" sz="1400" dirty="0">
                <a:solidFill>
                  <a:srgbClr val="002060"/>
                </a:solidFill>
              </a:rPr>
              <a:t>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rgbClr val="002060"/>
                </a:solidFill>
              </a:rPr>
              <a:t>Executes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tasks</a:t>
            </a:r>
            <a:r>
              <a:rPr lang="de-DE" sz="1400" dirty="0">
                <a:solidFill>
                  <a:srgbClr val="002060"/>
                </a:solidFill>
              </a:rPr>
              <a:t> on </a:t>
            </a:r>
            <a:r>
              <a:rPr lang="de-DE" sz="1400" dirty="0" err="1">
                <a:solidFill>
                  <a:srgbClr val="002060"/>
                </a:solidFill>
              </a:rPr>
              <a:t>local</a:t>
            </a:r>
            <a:r>
              <a:rPr lang="de-DE" sz="1400" dirty="0">
                <a:solidFill>
                  <a:srgbClr val="002060"/>
                </a:solidFill>
              </a:rPr>
              <a:t> </a:t>
            </a:r>
            <a:r>
              <a:rPr lang="de-DE" sz="1400" dirty="0" err="1">
                <a:solidFill>
                  <a:srgbClr val="002060"/>
                </a:solidFill>
              </a:rPr>
              <a:t>resources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534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YARN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805889" y="2395114"/>
            <a:ext cx="1872208" cy="823446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Resource</a:t>
            </a:r>
            <a:r>
              <a:rPr lang="de-DE" dirty="0">
                <a:solidFill>
                  <a:srgbClr val="002060"/>
                </a:solidFill>
              </a:rPr>
              <a:t> 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36342"/>
            <a:ext cx="376837" cy="507525"/>
          </a:xfrm>
        </p:spPr>
      </p:pic>
      <p:sp>
        <p:nvSpPr>
          <p:cNvPr id="7" name="Abgerundetes Rechteck 6"/>
          <p:cNvSpPr/>
          <p:nvPr/>
        </p:nvSpPr>
        <p:spPr>
          <a:xfrm>
            <a:off x="467544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NodeManager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3316" y="4942255"/>
            <a:ext cx="329453" cy="443707"/>
          </a:xfrm>
          <a:prstGeom prst="rect">
            <a:avLst/>
          </a:prstGeom>
        </p:spPr>
      </p:pic>
      <p:pic>
        <p:nvPicPr>
          <p:cNvPr id="9" name="Grafik 8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17178"/>
            <a:ext cx="376940" cy="376940"/>
          </a:xfrm>
          <a:prstGeom prst="rect">
            <a:avLst/>
          </a:prstGeom>
        </p:spPr>
      </p:pic>
      <p:cxnSp>
        <p:nvCxnSpPr>
          <p:cNvPr id="17" name="Gerader Verbinder 16"/>
          <p:cNvCxnSpPr/>
          <p:nvPr/>
        </p:nvCxnSpPr>
        <p:spPr>
          <a:xfrm>
            <a:off x="1922341" y="4293096"/>
            <a:ext cx="41563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1º PCPI IES Lloixa: [MSI] Actividad 19. Cuentas de usuari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9" y="2490304"/>
            <a:ext cx="643135" cy="643135"/>
          </a:xfrm>
          <a:prstGeom prst="rect">
            <a:avLst/>
          </a:prstGeom>
        </p:spPr>
      </p:pic>
      <p:cxnSp>
        <p:nvCxnSpPr>
          <p:cNvPr id="23" name="Gerader Verbinder 22"/>
          <p:cNvCxnSpPr>
            <a:stCxn id="22" idx="3"/>
            <a:endCxn id="5" idx="1"/>
          </p:cNvCxnSpPr>
          <p:nvPr/>
        </p:nvCxnSpPr>
        <p:spPr>
          <a:xfrm flipV="1">
            <a:off x="1038794" y="2806837"/>
            <a:ext cx="1767095" cy="503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23528" y="217350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Users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63" name="Gerader Verbinder 62"/>
          <p:cNvCxnSpPr/>
          <p:nvPr/>
        </p:nvCxnSpPr>
        <p:spPr>
          <a:xfrm>
            <a:off x="3059832" y="3218560"/>
            <a:ext cx="0" cy="10745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1922341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/>
          <p:cNvSpPr/>
          <p:nvPr/>
        </p:nvSpPr>
        <p:spPr>
          <a:xfrm>
            <a:off x="3028950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NodeManager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9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4722" y="4942255"/>
            <a:ext cx="329453" cy="443707"/>
          </a:xfrm>
          <a:prstGeom prst="rect">
            <a:avLst/>
          </a:prstGeom>
        </p:spPr>
      </p:pic>
      <p:pic>
        <p:nvPicPr>
          <p:cNvPr id="70" name="Grafik 69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66" y="5117178"/>
            <a:ext cx="376940" cy="376940"/>
          </a:xfrm>
          <a:prstGeom prst="rect">
            <a:avLst/>
          </a:prstGeom>
        </p:spPr>
      </p:pic>
      <p:sp>
        <p:nvSpPr>
          <p:cNvPr id="71" name="Abgerundetes Rechteck 70"/>
          <p:cNvSpPr/>
          <p:nvPr/>
        </p:nvSpPr>
        <p:spPr>
          <a:xfrm>
            <a:off x="5590356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NodeManager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72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128" y="4942255"/>
            <a:ext cx="329453" cy="443707"/>
          </a:xfrm>
          <a:prstGeom prst="rect">
            <a:avLst/>
          </a:prstGeom>
        </p:spPr>
      </p:pic>
      <p:pic>
        <p:nvPicPr>
          <p:cNvPr id="73" name="Grafik 72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5117178"/>
            <a:ext cx="376940" cy="376940"/>
          </a:xfrm>
          <a:prstGeom prst="rect">
            <a:avLst/>
          </a:prstGeom>
        </p:spPr>
      </p:pic>
      <p:cxnSp>
        <p:nvCxnSpPr>
          <p:cNvPr id="75" name="Gerader Verbinder 74"/>
          <p:cNvCxnSpPr/>
          <p:nvPr/>
        </p:nvCxnSpPr>
        <p:spPr>
          <a:xfrm>
            <a:off x="3635896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6078735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1318732" y="2064048"/>
            <a:ext cx="1279347" cy="383352"/>
            <a:chOff x="4444781" y="5297931"/>
            <a:chExt cx="1279347" cy="383352"/>
          </a:xfrm>
        </p:grpSpPr>
        <p:sp>
          <p:nvSpPr>
            <p:cNvPr id="10" name="Rechteck 9"/>
            <p:cNvSpPr/>
            <p:nvPr/>
          </p:nvSpPr>
          <p:spPr>
            <a:xfrm>
              <a:off x="4444781" y="5297931"/>
              <a:ext cx="1279347" cy="3833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err="1">
                  <a:solidFill>
                    <a:srgbClr val="002060"/>
                  </a:solidFill>
                </a:rPr>
                <a:t>Application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pic>
          <p:nvPicPr>
            <p:cNvPr id="3" name="Grafik 2" descr="File:Application-x-executable.svg - Wikibooks, open books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546" y="5318931"/>
              <a:ext cx="341352" cy="341352"/>
            </a:xfrm>
            <a:prstGeom prst="rect">
              <a:avLst/>
            </a:prstGeom>
          </p:spPr>
        </p:pic>
      </p:grpSp>
      <p:cxnSp>
        <p:nvCxnSpPr>
          <p:cNvPr id="14" name="Gerade Verbindung mit Pfeil 13"/>
          <p:cNvCxnSpPr/>
          <p:nvPr/>
        </p:nvCxnSpPr>
        <p:spPr>
          <a:xfrm>
            <a:off x="1144891" y="2708920"/>
            <a:ext cx="1554901" cy="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451160" y="2466540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1. </a:t>
            </a:r>
            <a:r>
              <a:rPr lang="de-DE" sz="1200" dirty="0" err="1">
                <a:solidFill>
                  <a:srgbClr val="002060"/>
                </a:solidFill>
              </a:rPr>
              <a:t>Submit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211960" y="3284984"/>
            <a:ext cx="0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3159255" y="3239322"/>
            <a:ext cx="1149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2. Launch </a:t>
            </a:r>
          </a:p>
          <a:p>
            <a:r>
              <a:rPr lang="de-DE" sz="1200" dirty="0">
                <a:solidFill>
                  <a:srgbClr val="002060"/>
                </a:solidFill>
              </a:rPr>
              <a:t>    </a:t>
            </a:r>
            <a:r>
              <a:rPr lang="de-DE" sz="1200" dirty="0" err="1">
                <a:solidFill>
                  <a:srgbClr val="002060"/>
                </a:solidFill>
              </a:rPr>
              <a:t>Application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</a:p>
          <a:p>
            <a:r>
              <a:rPr lang="de-DE" sz="1200" dirty="0">
                <a:solidFill>
                  <a:srgbClr val="002060"/>
                </a:solidFill>
              </a:rPr>
              <a:t>    Master</a:t>
            </a:r>
          </a:p>
          <a:p>
            <a:r>
              <a:rPr lang="de-DE" sz="1200" dirty="0">
                <a:solidFill>
                  <a:srgbClr val="002060"/>
                </a:solidFill>
              </a:rPr>
              <a:t>5. </a:t>
            </a:r>
            <a:r>
              <a:rPr lang="de-DE" sz="1200" dirty="0" err="1">
                <a:solidFill>
                  <a:srgbClr val="002060"/>
                </a:solidFill>
              </a:rPr>
              <a:t>Provide</a:t>
            </a: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dirty="0">
                <a:solidFill>
                  <a:srgbClr val="002060"/>
                </a:solidFill>
              </a:rPr>
              <a:t>    </a:t>
            </a:r>
            <a:r>
              <a:rPr lang="de-DE" sz="1200" dirty="0" err="1">
                <a:solidFill>
                  <a:srgbClr val="002060"/>
                </a:solidFill>
              </a:rPr>
              <a:t>resources</a:t>
            </a:r>
            <a:endParaRPr lang="en-US" sz="1200" dirty="0">
              <a:solidFill>
                <a:srgbClr val="002060"/>
              </a:solidFill>
            </a:endParaRPr>
          </a:p>
        </p:txBody>
      </p:sp>
      <p:grpSp>
        <p:nvGrpSpPr>
          <p:cNvPr id="51" name="Gruppieren 50"/>
          <p:cNvGrpSpPr/>
          <p:nvPr/>
        </p:nvGrpSpPr>
        <p:grpSpPr>
          <a:xfrm>
            <a:off x="3211927" y="5284601"/>
            <a:ext cx="1279347" cy="383352"/>
            <a:chOff x="4444781" y="5297931"/>
            <a:chExt cx="1279347" cy="383352"/>
          </a:xfrm>
        </p:grpSpPr>
        <p:sp>
          <p:nvSpPr>
            <p:cNvPr id="52" name="Rechteck 51"/>
            <p:cNvSpPr/>
            <p:nvPr/>
          </p:nvSpPr>
          <p:spPr>
            <a:xfrm>
              <a:off x="4444781" y="5297931"/>
              <a:ext cx="1279347" cy="3833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err="1">
                  <a:solidFill>
                    <a:srgbClr val="002060"/>
                  </a:solidFill>
                </a:rPr>
                <a:t>Application</a:t>
              </a:r>
              <a:endParaRPr lang="de-DE" sz="1200" dirty="0">
                <a:solidFill>
                  <a:srgbClr val="002060"/>
                </a:solidFill>
              </a:endParaRPr>
            </a:p>
            <a:p>
              <a:r>
                <a:rPr lang="de-DE" sz="1200" dirty="0">
                  <a:solidFill>
                    <a:srgbClr val="002060"/>
                  </a:solidFill>
                </a:rPr>
                <a:t>Master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pic>
          <p:nvPicPr>
            <p:cNvPr id="53" name="Grafik 52" descr="File:Application-x-executable.svg - Wikibooks, open books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546" y="5318931"/>
              <a:ext cx="341352" cy="341352"/>
            </a:xfrm>
            <a:prstGeom prst="rect">
              <a:avLst/>
            </a:prstGeom>
          </p:spPr>
        </p:pic>
      </p:grpSp>
      <p:cxnSp>
        <p:nvCxnSpPr>
          <p:cNvPr id="54" name="Gerade Verbindung mit Pfeil 53"/>
          <p:cNvCxnSpPr/>
          <p:nvPr/>
        </p:nvCxnSpPr>
        <p:spPr>
          <a:xfrm flipV="1">
            <a:off x="4421830" y="3284984"/>
            <a:ext cx="0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363834" y="4338139"/>
            <a:ext cx="1643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3. Request </a:t>
            </a:r>
            <a:r>
              <a:rPr lang="de-DE" sz="1200" dirty="0" err="1">
                <a:solidFill>
                  <a:srgbClr val="002060"/>
                </a:solidFill>
              </a:rPr>
              <a:t>resources</a:t>
            </a:r>
            <a:endParaRPr lang="en-US" sz="1200" dirty="0">
              <a:solidFill>
                <a:srgbClr val="002060"/>
              </a:solidFill>
            </a:endParaRPr>
          </a:p>
        </p:txBody>
      </p:sp>
      <p:grpSp>
        <p:nvGrpSpPr>
          <p:cNvPr id="62" name="Gruppieren 61"/>
          <p:cNvGrpSpPr/>
          <p:nvPr/>
        </p:nvGrpSpPr>
        <p:grpSpPr>
          <a:xfrm>
            <a:off x="5800219" y="5281442"/>
            <a:ext cx="1279347" cy="383352"/>
            <a:chOff x="4444781" y="5297931"/>
            <a:chExt cx="1279347" cy="383352"/>
          </a:xfrm>
        </p:grpSpPr>
        <p:sp>
          <p:nvSpPr>
            <p:cNvPr id="64" name="Rechteck 63"/>
            <p:cNvSpPr/>
            <p:nvPr/>
          </p:nvSpPr>
          <p:spPr>
            <a:xfrm>
              <a:off x="4444781" y="5297931"/>
              <a:ext cx="1279347" cy="3833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err="1">
                  <a:solidFill>
                    <a:srgbClr val="002060"/>
                  </a:solidFill>
                </a:rPr>
                <a:t>Application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pic>
          <p:nvPicPr>
            <p:cNvPr id="66" name="Grafik 65" descr="File:Application-x-executable.svg - Wikibooks, open books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546" y="5318931"/>
              <a:ext cx="341352" cy="341352"/>
            </a:xfrm>
            <a:prstGeom prst="rect">
              <a:avLst/>
            </a:prstGeom>
          </p:spPr>
        </p:pic>
      </p:grpSp>
      <p:grpSp>
        <p:nvGrpSpPr>
          <p:cNvPr id="67" name="Gruppieren 66"/>
          <p:cNvGrpSpPr/>
          <p:nvPr/>
        </p:nvGrpSpPr>
        <p:grpSpPr>
          <a:xfrm>
            <a:off x="628038" y="5281442"/>
            <a:ext cx="1279347" cy="383352"/>
            <a:chOff x="4444781" y="5297931"/>
            <a:chExt cx="1279347" cy="383352"/>
          </a:xfrm>
        </p:grpSpPr>
        <p:sp>
          <p:nvSpPr>
            <p:cNvPr id="74" name="Rechteck 73"/>
            <p:cNvSpPr/>
            <p:nvPr/>
          </p:nvSpPr>
          <p:spPr>
            <a:xfrm>
              <a:off x="4444781" y="5297931"/>
              <a:ext cx="1279347" cy="3833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err="1">
                  <a:solidFill>
                    <a:srgbClr val="002060"/>
                  </a:solidFill>
                </a:rPr>
                <a:t>Application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pic>
          <p:nvPicPr>
            <p:cNvPr id="76" name="Grafik 75" descr="File:Application-x-executable.svg - Wikibooks, open books ..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546" y="5318931"/>
              <a:ext cx="341352" cy="341352"/>
            </a:xfrm>
            <a:prstGeom prst="rect">
              <a:avLst/>
            </a:prstGeom>
          </p:spPr>
        </p:pic>
      </p:grpSp>
      <p:cxnSp>
        <p:nvCxnSpPr>
          <p:cNvPr id="42" name="Gerade Verbindung mit Pfeil 41"/>
          <p:cNvCxnSpPr/>
          <p:nvPr/>
        </p:nvCxnSpPr>
        <p:spPr>
          <a:xfrm flipH="1">
            <a:off x="1979712" y="5633759"/>
            <a:ext cx="116052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4604408" y="5633759"/>
            <a:ext cx="1143593" cy="353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027982" y="5658059"/>
            <a:ext cx="2467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6. Launch </a:t>
            </a:r>
            <a:r>
              <a:rPr lang="de-DE" sz="1200" dirty="0" err="1">
                <a:solidFill>
                  <a:srgbClr val="002060"/>
                </a:solidFill>
              </a:rPr>
              <a:t>application</a:t>
            </a:r>
            <a:r>
              <a:rPr lang="de-DE" sz="1200" dirty="0">
                <a:solidFill>
                  <a:srgbClr val="002060"/>
                </a:solidFill>
              </a:rPr>
              <a:t> in </a:t>
            </a:r>
            <a:r>
              <a:rPr lang="de-DE" sz="1200" dirty="0" err="1">
                <a:solidFill>
                  <a:srgbClr val="002060"/>
                </a:solidFill>
              </a:rPr>
              <a:t>container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47" name="Rechteckige Legende 46"/>
          <p:cNvSpPr/>
          <p:nvPr/>
        </p:nvSpPr>
        <p:spPr>
          <a:xfrm>
            <a:off x="6357693" y="5966515"/>
            <a:ext cx="2555775" cy="642556"/>
          </a:xfrm>
          <a:prstGeom prst="wedgeRectCallout">
            <a:avLst>
              <a:gd name="adj1" fmla="val -59496"/>
              <a:gd name="adj2" fmla="val -894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1" dirty="0" err="1">
                <a:solidFill>
                  <a:srgbClr val="002060"/>
                </a:solidFill>
              </a:rPr>
              <a:t>Called</a:t>
            </a:r>
            <a:r>
              <a:rPr lang="de-DE" sz="1200" b="1" dirty="0">
                <a:solidFill>
                  <a:srgbClr val="002060"/>
                </a:solidFill>
              </a:rPr>
              <a:t> Container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002060"/>
                </a:solidFill>
              </a:rPr>
              <a:t>Allocated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by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Resource</a:t>
            </a:r>
            <a:r>
              <a:rPr lang="de-DE" sz="1200" dirty="0">
                <a:solidFill>
                  <a:srgbClr val="002060"/>
                </a:solidFill>
              </a:rPr>
              <a:t> 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>
                <a:solidFill>
                  <a:srgbClr val="002060"/>
                </a:solidFill>
              </a:rPr>
              <a:t>Started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by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Application</a:t>
            </a:r>
            <a:r>
              <a:rPr lang="de-DE" sz="1200" dirty="0">
                <a:solidFill>
                  <a:srgbClr val="002060"/>
                </a:solidFill>
              </a:rPr>
              <a:t> Master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 flipH="1">
            <a:off x="1597315" y="3284984"/>
            <a:ext cx="1318502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>
            <a:off x="4678098" y="3278849"/>
            <a:ext cx="1761794" cy="144629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781059" y="3604492"/>
            <a:ext cx="1702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4.1. </a:t>
            </a:r>
            <a:r>
              <a:rPr lang="de-DE" sz="1200" dirty="0" err="1">
                <a:solidFill>
                  <a:srgbClr val="002060"/>
                </a:solidFill>
              </a:rPr>
              <a:t>Allocate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container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5278823" y="3599296"/>
            <a:ext cx="1885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4.2. </a:t>
            </a:r>
            <a:r>
              <a:rPr lang="de-DE" sz="1200" dirty="0" err="1">
                <a:solidFill>
                  <a:srgbClr val="002060"/>
                </a:solidFill>
              </a:rPr>
              <a:t>Allocate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container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37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Requests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Send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Master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Manager</a:t>
            </a:r>
          </a:p>
          <a:p>
            <a:pPr lvl="1"/>
            <a:r>
              <a:rPr lang="de-DE" dirty="0"/>
              <a:t>Name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resource</a:t>
            </a:r>
            <a:endParaRPr lang="de-DE" dirty="0"/>
          </a:p>
          <a:p>
            <a:pPr lvl="2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hosts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racks</a:t>
            </a:r>
            <a:endParaRPr lang="de-DE" dirty="0"/>
          </a:p>
          <a:p>
            <a:pPr lvl="2"/>
            <a:endParaRPr lang="de-DE" dirty="0"/>
          </a:p>
          <a:p>
            <a:pPr lvl="1"/>
            <a:r>
              <a:rPr lang="de-DE" dirty="0" err="1"/>
              <a:t>Priority</a:t>
            </a:r>
            <a:endParaRPr lang="de-DE" dirty="0"/>
          </a:p>
          <a:p>
            <a:pPr lvl="2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lvl="2"/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internal </a:t>
            </a:r>
            <a:r>
              <a:rPr lang="de-DE" dirty="0" err="1"/>
              <a:t>scheduler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endParaRPr lang="de-DE" dirty="0"/>
          </a:p>
          <a:p>
            <a:pPr lvl="2"/>
            <a:r>
              <a:rPr lang="de-DE" dirty="0"/>
              <a:t>Memory</a:t>
            </a:r>
          </a:p>
          <a:p>
            <a:pPr lvl="2"/>
            <a:r>
              <a:rPr lang="de-DE" dirty="0"/>
              <a:t>CPU </a:t>
            </a:r>
            <a:r>
              <a:rPr lang="de-DE" dirty="0" err="1"/>
              <a:t>cores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containers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6372200" y="2708920"/>
            <a:ext cx="1872208" cy="823446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Resource</a:t>
            </a:r>
            <a:r>
              <a:rPr lang="de-DE" dirty="0">
                <a:solidFill>
                  <a:srgbClr val="002060"/>
                </a:solidFill>
              </a:rPr>
              <a:t> 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4255" y="2850148"/>
            <a:ext cx="376837" cy="507525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6189223" y="4130390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NodeManager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04995" y="4275493"/>
            <a:ext cx="329453" cy="443707"/>
          </a:xfrm>
          <a:prstGeom prst="rect">
            <a:avLst/>
          </a:prstGeom>
        </p:spPr>
      </p:pic>
      <p:pic>
        <p:nvPicPr>
          <p:cNvPr id="9" name="Grafik 8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439" y="4450416"/>
            <a:ext cx="376940" cy="376940"/>
          </a:xfrm>
          <a:prstGeom prst="rect">
            <a:avLst/>
          </a:prstGeom>
        </p:spPr>
      </p:pic>
      <p:cxnSp>
        <p:nvCxnSpPr>
          <p:cNvPr id="10" name="Gerade Verbindung mit Pfeil 9"/>
          <p:cNvCxnSpPr/>
          <p:nvPr/>
        </p:nvCxnSpPr>
        <p:spPr>
          <a:xfrm>
            <a:off x="7451278" y="3694400"/>
            <a:ext cx="0" cy="30105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6314278" y="3589007"/>
            <a:ext cx="1089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4. </a:t>
            </a:r>
            <a:r>
              <a:rPr lang="de-DE" sz="1200" dirty="0" err="1">
                <a:solidFill>
                  <a:srgbClr val="002060"/>
                </a:solidFill>
              </a:rPr>
              <a:t>Provide</a:t>
            </a: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dirty="0">
                <a:solidFill>
                  <a:srgbClr val="002060"/>
                </a:solidFill>
              </a:rPr>
              <a:t>    Resources</a:t>
            </a:r>
            <a:endParaRPr lang="en-US" sz="1200" dirty="0">
              <a:solidFill>
                <a:srgbClr val="002060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6372200" y="4617839"/>
            <a:ext cx="1279347" cy="383352"/>
            <a:chOff x="4444781" y="5297931"/>
            <a:chExt cx="1279347" cy="383352"/>
          </a:xfrm>
        </p:grpSpPr>
        <p:sp>
          <p:nvSpPr>
            <p:cNvPr id="13" name="Rechteck 12"/>
            <p:cNvSpPr/>
            <p:nvPr/>
          </p:nvSpPr>
          <p:spPr>
            <a:xfrm>
              <a:off x="4444781" y="5297931"/>
              <a:ext cx="1279347" cy="3833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err="1">
                  <a:solidFill>
                    <a:srgbClr val="002060"/>
                  </a:solidFill>
                </a:rPr>
                <a:t>Application</a:t>
              </a:r>
              <a:endParaRPr lang="de-DE" sz="1200" dirty="0">
                <a:solidFill>
                  <a:srgbClr val="002060"/>
                </a:solidFill>
              </a:endParaRPr>
            </a:p>
            <a:p>
              <a:r>
                <a:rPr lang="de-DE" sz="1200" dirty="0">
                  <a:solidFill>
                    <a:srgbClr val="002060"/>
                  </a:solidFill>
                </a:rPr>
                <a:t>Master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pic>
          <p:nvPicPr>
            <p:cNvPr id="14" name="Grafik 13" descr="File:Application-x-executable.svg - Wikibooks, open books ...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546" y="5318931"/>
              <a:ext cx="341352" cy="341352"/>
            </a:xfrm>
            <a:prstGeom prst="rect">
              <a:avLst/>
            </a:prstGeom>
          </p:spPr>
        </p:pic>
      </p:grpSp>
      <p:cxnSp>
        <p:nvCxnSpPr>
          <p:cNvPr id="18" name="Gerade Verbindung mit Pfeil 17"/>
          <p:cNvCxnSpPr/>
          <p:nvPr/>
        </p:nvCxnSpPr>
        <p:spPr>
          <a:xfrm flipV="1">
            <a:off x="7575317" y="3694400"/>
            <a:ext cx="0" cy="30105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7634255" y="3589007"/>
            <a:ext cx="1089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3. Request</a:t>
            </a:r>
          </a:p>
          <a:p>
            <a:r>
              <a:rPr lang="de-DE" sz="1200" dirty="0">
                <a:solidFill>
                  <a:srgbClr val="002060"/>
                </a:solidFill>
              </a:rPr>
              <a:t>    </a:t>
            </a:r>
            <a:r>
              <a:rPr lang="de-DE" sz="1200" dirty="0" err="1">
                <a:solidFill>
                  <a:srgbClr val="002060"/>
                </a:solidFill>
              </a:rPr>
              <a:t>resources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386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Launching</a:t>
            </a:r>
            <a:r>
              <a:rPr lang="de-DE" dirty="0"/>
              <a:t> Containers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pPr lvl="1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map</a:t>
            </a:r>
            <a:r>
              <a:rPr lang="de-DE" dirty="0"/>
              <a:t>, </a:t>
            </a:r>
            <a:r>
              <a:rPr lang="de-DE" dirty="0" err="1"/>
              <a:t>reduce</a:t>
            </a:r>
            <a:r>
              <a:rPr lang="de-DE" dirty="0"/>
              <a:t>,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shuffle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/>
              <a:t>Environment </a:t>
            </a:r>
            <a:r>
              <a:rPr lang="de-DE" dirty="0" err="1"/>
              <a:t>configuration</a:t>
            </a:r>
            <a:endParaRPr lang="de-DE" dirty="0"/>
          </a:p>
          <a:p>
            <a:pPr lvl="1"/>
            <a:r>
              <a:rPr lang="de-DE" dirty="0"/>
              <a:t>E.g., </a:t>
            </a:r>
            <a:r>
              <a:rPr lang="de-DE" dirty="0" err="1"/>
              <a:t>environment</a:t>
            </a:r>
            <a:r>
              <a:rPr lang="de-DE" dirty="0"/>
              <a:t> variables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r>
              <a:rPr lang="de-DE" dirty="0"/>
              <a:t>Can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resources</a:t>
            </a:r>
            <a:endParaRPr lang="de-DE" dirty="0"/>
          </a:p>
          <a:p>
            <a:pPr lvl="1"/>
            <a:r>
              <a:rPr lang="de-DE" dirty="0" err="1"/>
              <a:t>Binaries</a:t>
            </a:r>
            <a:r>
              <a:rPr lang="de-DE" dirty="0"/>
              <a:t>, HDFS </a:t>
            </a:r>
            <a:r>
              <a:rPr lang="de-DE" dirty="0" err="1"/>
              <a:t>files</a:t>
            </a:r>
            <a:r>
              <a:rPr lang="de-DE" dirty="0"/>
              <a:t>/</a:t>
            </a:r>
            <a:r>
              <a:rPr lang="de-DE" dirty="0" err="1"/>
              <a:t>blocks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2874690" y="4653136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NodeManager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9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0462" y="4798239"/>
            <a:ext cx="329453" cy="443707"/>
          </a:xfrm>
          <a:prstGeom prst="rect">
            <a:avLst/>
          </a:prstGeom>
        </p:spPr>
      </p:pic>
      <p:pic>
        <p:nvPicPr>
          <p:cNvPr id="20" name="Grafik 19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06" y="4973162"/>
            <a:ext cx="376940" cy="376940"/>
          </a:xfrm>
          <a:prstGeom prst="rect">
            <a:avLst/>
          </a:prstGeom>
        </p:spPr>
      </p:pic>
      <p:sp>
        <p:nvSpPr>
          <p:cNvPr id="21" name="Abgerundetes Rechteck 20"/>
          <p:cNvSpPr/>
          <p:nvPr/>
        </p:nvSpPr>
        <p:spPr>
          <a:xfrm>
            <a:off x="5436096" y="4653136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NodeManager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2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1868" y="4798239"/>
            <a:ext cx="329453" cy="443707"/>
          </a:xfrm>
          <a:prstGeom prst="rect">
            <a:avLst/>
          </a:prstGeom>
        </p:spPr>
      </p:pic>
      <p:pic>
        <p:nvPicPr>
          <p:cNvPr id="23" name="Grafik 22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973162"/>
            <a:ext cx="376940" cy="376940"/>
          </a:xfrm>
          <a:prstGeom prst="rect">
            <a:avLst/>
          </a:prstGeom>
        </p:spPr>
      </p:pic>
      <p:grpSp>
        <p:nvGrpSpPr>
          <p:cNvPr id="24" name="Gruppieren 23"/>
          <p:cNvGrpSpPr/>
          <p:nvPr/>
        </p:nvGrpSpPr>
        <p:grpSpPr>
          <a:xfrm>
            <a:off x="3057667" y="5140585"/>
            <a:ext cx="1279347" cy="383352"/>
            <a:chOff x="4444781" y="5297931"/>
            <a:chExt cx="1279347" cy="383352"/>
          </a:xfrm>
        </p:grpSpPr>
        <p:sp>
          <p:nvSpPr>
            <p:cNvPr id="25" name="Rechteck 24"/>
            <p:cNvSpPr/>
            <p:nvPr/>
          </p:nvSpPr>
          <p:spPr>
            <a:xfrm>
              <a:off x="4444781" y="5297931"/>
              <a:ext cx="1279347" cy="3833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err="1">
                  <a:solidFill>
                    <a:srgbClr val="002060"/>
                  </a:solidFill>
                </a:rPr>
                <a:t>Application</a:t>
              </a:r>
              <a:endParaRPr lang="de-DE" sz="1200" dirty="0">
                <a:solidFill>
                  <a:srgbClr val="002060"/>
                </a:solidFill>
              </a:endParaRPr>
            </a:p>
            <a:p>
              <a:r>
                <a:rPr lang="de-DE" sz="1200" dirty="0">
                  <a:solidFill>
                    <a:srgbClr val="002060"/>
                  </a:solidFill>
                </a:rPr>
                <a:t>Master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pic>
          <p:nvPicPr>
            <p:cNvPr id="26" name="Grafik 25" descr="File:Application-x-executable.svg - Wikibooks, open books ...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546" y="5318931"/>
              <a:ext cx="341352" cy="341352"/>
            </a:xfrm>
            <a:prstGeom prst="rect">
              <a:avLst/>
            </a:prstGeom>
          </p:spPr>
        </p:pic>
      </p:grpSp>
      <p:grpSp>
        <p:nvGrpSpPr>
          <p:cNvPr id="27" name="Gruppieren 26"/>
          <p:cNvGrpSpPr/>
          <p:nvPr/>
        </p:nvGrpSpPr>
        <p:grpSpPr>
          <a:xfrm>
            <a:off x="5645959" y="5137426"/>
            <a:ext cx="1279347" cy="383352"/>
            <a:chOff x="4444781" y="5297931"/>
            <a:chExt cx="1279347" cy="383352"/>
          </a:xfrm>
        </p:grpSpPr>
        <p:sp>
          <p:nvSpPr>
            <p:cNvPr id="28" name="Rechteck 27"/>
            <p:cNvSpPr/>
            <p:nvPr/>
          </p:nvSpPr>
          <p:spPr>
            <a:xfrm>
              <a:off x="4444781" y="5297931"/>
              <a:ext cx="1279347" cy="38335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1200" dirty="0" err="1">
                  <a:solidFill>
                    <a:srgbClr val="002060"/>
                  </a:solidFill>
                </a:rPr>
                <a:t>Application</a:t>
              </a:r>
              <a:endParaRPr lang="en-US" sz="1200" dirty="0">
                <a:solidFill>
                  <a:srgbClr val="002060"/>
                </a:solidFill>
              </a:endParaRPr>
            </a:p>
          </p:txBody>
        </p:sp>
        <p:pic>
          <p:nvPicPr>
            <p:cNvPr id="29" name="Grafik 28" descr="File:Application-x-executable.svg - Wikibooks, open books ...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6546" y="5318931"/>
              <a:ext cx="341352" cy="341352"/>
            </a:xfrm>
            <a:prstGeom prst="rect">
              <a:avLst/>
            </a:prstGeom>
          </p:spPr>
        </p:pic>
      </p:grpSp>
      <p:cxnSp>
        <p:nvCxnSpPr>
          <p:cNvPr id="30" name="Gerade Verbindung mit Pfeil 29"/>
          <p:cNvCxnSpPr/>
          <p:nvPr/>
        </p:nvCxnSpPr>
        <p:spPr>
          <a:xfrm>
            <a:off x="4450148" y="5489743"/>
            <a:ext cx="1143593" cy="353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2873722" y="5514043"/>
            <a:ext cx="24673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5. Launch </a:t>
            </a:r>
            <a:r>
              <a:rPr lang="de-DE" sz="1200" dirty="0" err="1">
                <a:solidFill>
                  <a:srgbClr val="002060"/>
                </a:solidFill>
              </a:rPr>
              <a:t>application</a:t>
            </a:r>
            <a:r>
              <a:rPr lang="de-DE" sz="1200" dirty="0">
                <a:solidFill>
                  <a:srgbClr val="002060"/>
                </a:solidFill>
              </a:rPr>
              <a:t> in </a:t>
            </a:r>
            <a:r>
              <a:rPr lang="de-DE" sz="1200" dirty="0" err="1">
                <a:solidFill>
                  <a:srgbClr val="002060"/>
                </a:solidFill>
              </a:rPr>
              <a:t>container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8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MapReduce</a:t>
            </a:r>
            <a:r>
              <a:rPr lang="de-DE" dirty="0"/>
              <a:t> on top </a:t>
            </a:r>
            <a:r>
              <a:rPr lang="de-DE" dirty="0" err="1"/>
              <a:t>of</a:t>
            </a:r>
            <a:r>
              <a:rPr lang="de-DE" dirty="0"/>
              <a:t> YARN</a:t>
            </a:r>
          </a:p>
          <a:p>
            <a:endParaRPr lang="de-DE" dirty="0"/>
          </a:p>
          <a:p>
            <a:r>
              <a:rPr lang="de-DE" dirty="0"/>
              <a:t>Users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sequences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/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Hadoop</a:t>
            </a:r>
            <a:r>
              <a:rPr lang="de-DE" dirty="0"/>
              <a:t> </a:t>
            </a:r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MRAppMaster</a:t>
            </a:r>
            <a:r>
              <a:rPr lang="de-DE" dirty="0"/>
              <a:t> YARN </a:t>
            </a:r>
            <a:r>
              <a:rPr lang="de-DE" dirty="0" err="1"/>
              <a:t>container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MRAppMaster</a:t>
            </a:r>
            <a:r>
              <a:rPr lang="de-DE" dirty="0"/>
              <a:t> </a:t>
            </a:r>
            <a:r>
              <a:rPr lang="de-DE" dirty="0" err="1"/>
              <a:t>manages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modes</a:t>
            </a:r>
            <a:endParaRPr lang="de-DE" dirty="0"/>
          </a:p>
          <a:p>
            <a:pPr lvl="1"/>
            <a:r>
              <a:rPr lang="de-DE" dirty="0"/>
              <a:t>Java </a:t>
            </a:r>
            <a:r>
              <a:rPr lang="de-DE" dirty="0" err="1"/>
              <a:t>applications</a:t>
            </a:r>
            <a:endParaRPr lang="de-DE" dirty="0"/>
          </a:p>
          <a:p>
            <a:pPr lvl="1"/>
            <a:r>
              <a:rPr lang="de-DE" dirty="0"/>
              <a:t>Streaming </a:t>
            </a:r>
            <a:r>
              <a:rPr lang="de-DE" dirty="0" err="1"/>
              <a:t>mode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503" y="682577"/>
            <a:ext cx="1569855" cy="1194919"/>
          </a:xfrm>
          <a:prstGeom prst="rect">
            <a:avLst/>
          </a:prstGeom>
        </p:spPr>
      </p:pic>
      <p:sp>
        <p:nvSpPr>
          <p:cNvPr id="6" name="Abgerundetes Rechteck 5"/>
          <p:cNvSpPr/>
          <p:nvPr/>
        </p:nvSpPr>
        <p:spPr>
          <a:xfrm>
            <a:off x="6948264" y="620688"/>
            <a:ext cx="864096" cy="5040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8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Repetition: Definition </a:t>
            </a:r>
            <a:r>
              <a:rPr lang="de-DE" dirty="0" err="1"/>
              <a:t>of</a:t>
            </a:r>
            <a:r>
              <a:rPr lang="de-DE" dirty="0"/>
              <a:t> Big Data</a:t>
            </a:r>
            <a:endParaRPr lang="en-US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668" y="1690689"/>
            <a:ext cx="5976664" cy="4482499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7" name="Rechteckige Legende 6"/>
          <p:cNvSpPr/>
          <p:nvPr/>
        </p:nvSpPr>
        <p:spPr>
          <a:xfrm>
            <a:off x="5292080" y="1772816"/>
            <a:ext cx="3024336" cy="936104"/>
          </a:xfrm>
          <a:prstGeom prst="wedgeRectCallout">
            <a:avLst>
              <a:gd name="adj1" fmla="val -43309"/>
              <a:gd name="adj2" fmla="val 10669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What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are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innovative </a:t>
            </a:r>
            <a:r>
              <a:rPr lang="de-DE" dirty="0" err="1">
                <a:solidFill>
                  <a:srgbClr val="002060"/>
                </a:solidFill>
              </a:rPr>
              <a:t>forms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of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information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processing</a:t>
            </a:r>
            <a:r>
              <a:rPr lang="de-DE" dirty="0">
                <a:solidFill>
                  <a:srgbClr val="002060"/>
                </a:solidFill>
              </a:rPr>
              <a:t>?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315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</a:t>
            </a:r>
            <a:r>
              <a:rPr lang="de-DE" dirty="0" err="1"/>
              <a:t>Applications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applications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Jobs </a:t>
            </a:r>
            <a:r>
              <a:rPr lang="de-DE" dirty="0" err="1"/>
              <a:t>programmatically</a:t>
            </a:r>
            <a:endParaRPr lang="de-DE" dirty="0"/>
          </a:p>
          <a:p>
            <a:endParaRPr lang="de-DE" dirty="0"/>
          </a:p>
          <a:p>
            <a:r>
              <a:rPr lang="de-DE" dirty="0"/>
              <a:t>Job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  <a:p>
            <a:pPr lvl="1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input</a:t>
            </a:r>
            <a:endParaRPr lang="de-DE" dirty="0"/>
          </a:p>
          <a:p>
            <a:pPr lvl="1"/>
            <a:r>
              <a:rPr lang="de-DE" dirty="0"/>
              <a:t>Register </a:t>
            </a:r>
            <a:r>
              <a:rPr lang="de-DE" dirty="0" err="1"/>
              <a:t>mapper</a:t>
            </a:r>
            <a:endParaRPr lang="de-DE" dirty="0"/>
          </a:p>
          <a:p>
            <a:pPr lvl="1"/>
            <a:r>
              <a:rPr lang="de-DE" dirty="0"/>
              <a:t>Register </a:t>
            </a:r>
            <a:r>
              <a:rPr lang="de-DE" dirty="0" err="1"/>
              <a:t>reducer</a:t>
            </a:r>
            <a:endParaRPr lang="de-DE" dirty="0"/>
          </a:p>
          <a:p>
            <a:pPr lvl="1"/>
            <a:r>
              <a:rPr lang="de-DE" dirty="0" err="1"/>
              <a:t>Specify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  <a:p>
            <a:endParaRPr lang="de-DE" dirty="0"/>
          </a:p>
          <a:p>
            <a:r>
              <a:rPr lang="de-DE" dirty="0"/>
              <a:t>Mapper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extending</a:t>
            </a:r>
            <a:r>
              <a:rPr lang="de-DE" dirty="0"/>
              <a:t> </a:t>
            </a:r>
            <a:r>
              <a:rPr lang="de-DE" dirty="0" err="1"/>
              <a:t>classes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Compiled</a:t>
            </a:r>
            <a:r>
              <a:rPr lang="de-DE" dirty="0"/>
              <a:t> </a:t>
            </a:r>
            <a:r>
              <a:rPr lang="de-DE" dirty="0" err="1"/>
              <a:t>Jar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submitted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manager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execution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047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Mapper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Hadoop</a:t>
            </a:r>
            <a:r>
              <a:rPr lang="de-DE" dirty="0"/>
              <a:t> Mapper </a:t>
            </a:r>
            <a:r>
              <a:rPr lang="de-DE" dirty="0" err="1"/>
              <a:t>for</a:t>
            </a:r>
            <a:r>
              <a:rPr lang="de-DE" dirty="0"/>
              <a:t> Word Count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Grafik 5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469" y="3287956"/>
            <a:ext cx="6535062" cy="232442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Rechteckige Legende 6"/>
          <p:cNvSpPr/>
          <p:nvPr/>
        </p:nvSpPr>
        <p:spPr>
          <a:xfrm>
            <a:off x="3635896" y="3020682"/>
            <a:ext cx="1638967" cy="193109"/>
          </a:xfrm>
          <a:prstGeom prst="wedgeRectCallout">
            <a:avLst>
              <a:gd name="adj1" fmla="val 53445"/>
              <a:gd name="adj2" fmla="val 9689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Type </a:t>
            </a:r>
            <a:r>
              <a:rPr lang="de-DE" sz="1200" dirty="0" err="1">
                <a:solidFill>
                  <a:srgbClr val="002060"/>
                </a:solidFill>
              </a:rPr>
              <a:t>of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input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key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4550648" y="2756380"/>
            <a:ext cx="1638967" cy="193109"/>
          </a:xfrm>
          <a:prstGeom prst="wedgeRectCallout">
            <a:avLst>
              <a:gd name="adj1" fmla="val 34972"/>
              <a:gd name="adj2" fmla="val 1896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Type </a:t>
            </a:r>
            <a:r>
              <a:rPr lang="de-DE" sz="1200" dirty="0" err="1">
                <a:solidFill>
                  <a:srgbClr val="002060"/>
                </a:solidFill>
              </a:rPr>
              <a:t>of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input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value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Rechteckige Legende 8"/>
          <p:cNvSpPr/>
          <p:nvPr/>
        </p:nvSpPr>
        <p:spPr>
          <a:xfrm>
            <a:off x="6308864" y="2756381"/>
            <a:ext cx="1638967" cy="193109"/>
          </a:xfrm>
          <a:prstGeom prst="wedgeRectCallout">
            <a:avLst>
              <a:gd name="adj1" fmla="val -40161"/>
              <a:gd name="adj2" fmla="val 2042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Type </a:t>
            </a:r>
            <a:r>
              <a:rPr lang="de-DE" sz="1200" dirty="0" err="1">
                <a:solidFill>
                  <a:srgbClr val="002060"/>
                </a:solidFill>
              </a:rPr>
              <a:t>of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output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key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0" name="Rechteckige Legende 9"/>
          <p:cNvSpPr/>
          <p:nvPr/>
        </p:nvSpPr>
        <p:spPr>
          <a:xfrm>
            <a:off x="7380311" y="2996952"/>
            <a:ext cx="1638967" cy="193109"/>
          </a:xfrm>
          <a:prstGeom prst="wedgeRectCallout">
            <a:avLst>
              <a:gd name="adj1" fmla="val -39023"/>
              <a:gd name="adj2" fmla="val 8366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Type </a:t>
            </a:r>
            <a:r>
              <a:rPr lang="de-DE" sz="1200" dirty="0" err="1">
                <a:solidFill>
                  <a:srgbClr val="002060"/>
                </a:solidFill>
              </a:rPr>
              <a:t>of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output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value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93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Reducer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Hadoop</a:t>
            </a:r>
            <a:r>
              <a:rPr lang="de-DE" dirty="0"/>
              <a:t> </a:t>
            </a:r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Word Count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127" y="3356992"/>
            <a:ext cx="6601746" cy="2305372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Rechteckige Legende 5"/>
          <p:cNvSpPr/>
          <p:nvPr/>
        </p:nvSpPr>
        <p:spPr>
          <a:xfrm>
            <a:off x="3635896" y="3020682"/>
            <a:ext cx="1638967" cy="193109"/>
          </a:xfrm>
          <a:prstGeom prst="wedgeRectCallout">
            <a:avLst>
              <a:gd name="adj1" fmla="val 53445"/>
              <a:gd name="adj2" fmla="val 9689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Type </a:t>
            </a:r>
            <a:r>
              <a:rPr lang="de-DE" sz="1200" dirty="0" err="1">
                <a:solidFill>
                  <a:srgbClr val="002060"/>
                </a:solidFill>
              </a:rPr>
              <a:t>of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input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key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4550648" y="2756380"/>
            <a:ext cx="1638967" cy="193109"/>
          </a:xfrm>
          <a:prstGeom prst="wedgeRectCallout">
            <a:avLst>
              <a:gd name="adj1" fmla="val 34972"/>
              <a:gd name="adj2" fmla="val 1896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Type </a:t>
            </a:r>
            <a:r>
              <a:rPr lang="de-DE" sz="1200" dirty="0" err="1">
                <a:solidFill>
                  <a:srgbClr val="002060"/>
                </a:solidFill>
              </a:rPr>
              <a:t>of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input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value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6308864" y="2756381"/>
            <a:ext cx="1638967" cy="193109"/>
          </a:xfrm>
          <a:prstGeom prst="wedgeRectCallout">
            <a:avLst>
              <a:gd name="adj1" fmla="val -40161"/>
              <a:gd name="adj2" fmla="val 20428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Type </a:t>
            </a:r>
            <a:r>
              <a:rPr lang="de-DE" sz="1200" dirty="0" err="1">
                <a:solidFill>
                  <a:srgbClr val="002060"/>
                </a:solidFill>
              </a:rPr>
              <a:t>of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output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key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Rechteckige Legende 8"/>
          <p:cNvSpPr/>
          <p:nvPr/>
        </p:nvSpPr>
        <p:spPr>
          <a:xfrm>
            <a:off x="7380311" y="2996952"/>
            <a:ext cx="1638967" cy="193109"/>
          </a:xfrm>
          <a:prstGeom prst="wedgeRectCallout">
            <a:avLst>
              <a:gd name="adj1" fmla="val -41813"/>
              <a:gd name="adj2" fmla="val 11523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Type </a:t>
            </a:r>
            <a:r>
              <a:rPr lang="de-DE" sz="1200" dirty="0" err="1">
                <a:solidFill>
                  <a:srgbClr val="002060"/>
                </a:solidFill>
              </a:rPr>
              <a:t>of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output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value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42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Job </a:t>
            </a:r>
            <a:r>
              <a:rPr lang="de-DE" dirty="0" err="1"/>
              <a:t>definition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Hadoop</a:t>
            </a:r>
            <a:r>
              <a:rPr lang="de-DE" dirty="0"/>
              <a:t> Job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Word Count </a:t>
            </a:r>
            <a:r>
              <a:rPr lang="de-DE" dirty="0" err="1"/>
              <a:t>example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33" y="2348880"/>
            <a:ext cx="4896533" cy="360095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Rechteckige Legende 5"/>
          <p:cNvSpPr/>
          <p:nvPr/>
        </p:nvSpPr>
        <p:spPr>
          <a:xfrm>
            <a:off x="7236296" y="4365104"/>
            <a:ext cx="1656184" cy="288032"/>
          </a:xfrm>
          <a:prstGeom prst="wedgeRectCallout">
            <a:avLst>
              <a:gd name="adj1" fmla="val -70933"/>
              <a:gd name="adj2" fmla="val 1169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Reads </a:t>
            </a:r>
            <a:r>
              <a:rPr lang="de-DE" sz="1200" dirty="0" err="1">
                <a:solidFill>
                  <a:srgbClr val="002060"/>
                </a:solidFill>
              </a:rPr>
              <a:t>file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line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by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line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458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Word 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805889" y="2395114"/>
            <a:ext cx="1872208" cy="823446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Resource</a:t>
            </a:r>
            <a:r>
              <a:rPr lang="de-DE" dirty="0">
                <a:solidFill>
                  <a:srgbClr val="002060"/>
                </a:solidFill>
              </a:rPr>
              <a:t> 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36342"/>
            <a:ext cx="376837" cy="507525"/>
          </a:xfrm>
        </p:spPr>
      </p:pic>
      <p:sp>
        <p:nvSpPr>
          <p:cNvPr id="7" name="Abgerundetes Rechteck 6"/>
          <p:cNvSpPr/>
          <p:nvPr/>
        </p:nvSpPr>
        <p:spPr>
          <a:xfrm>
            <a:off x="467544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3316" y="4942255"/>
            <a:ext cx="329453" cy="443707"/>
          </a:xfrm>
          <a:prstGeom prst="rect">
            <a:avLst/>
          </a:prstGeom>
        </p:spPr>
      </p:pic>
      <p:pic>
        <p:nvPicPr>
          <p:cNvPr id="9" name="Grafik 8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17178"/>
            <a:ext cx="376940" cy="376940"/>
          </a:xfrm>
          <a:prstGeom prst="rect">
            <a:avLst/>
          </a:prstGeom>
        </p:spPr>
      </p:pic>
      <p:cxnSp>
        <p:nvCxnSpPr>
          <p:cNvPr id="17" name="Gerader Verbinder 16"/>
          <p:cNvCxnSpPr/>
          <p:nvPr/>
        </p:nvCxnSpPr>
        <p:spPr>
          <a:xfrm>
            <a:off x="1922341" y="4293096"/>
            <a:ext cx="41563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1º PCPI IES Lloixa: [MSI] Actividad 19. Cuentas de usuari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9" y="2490304"/>
            <a:ext cx="643135" cy="643135"/>
          </a:xfrm>
          <a:prstGeom prst="rect">
            <a:avLst/>
          </a:prstGeom>
        </p:spPr>
      </p:pic>
      <p:cxnSp>
        <p:nvCxnSpPr>
          <p:cNvPr id="23" name="Gerader Verbinder 22"/>
          <p:cNvCxnSpPr>
            <a:stCxn id="22" idx="3"/>
            <a:endCxn id="5" idx="1"/>
          </p:cNvCxnSpPr>
          <p:nvPr/>
        </p:nvCxnSpPr>
        <p:spPr>
          <a:xfrm flipV="1">
            <a:off x="1038794" y="2806837"/>
            <a:ext cx="1767095" cy="503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23528" y="217350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Users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63" name="Gerader Verbinder 62"/>
          <p:cNvCxnSpPr/>
          <p:nvPr/>
        </p:nvCxnSpPr>
        <p:spPr>
          <a:xfrm>
            <a:off x="3059832" y="3218560"/>
            <a:ext cx="0" cy="10745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1922341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/>
          <p:cNvSpPr/>
          <p:nvPr/>
        </p:nvSpPr>
        <p:spPr>
          <a:xfrm>
            <a:off x="3028950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69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4722" y="4942255"/>
            <a:ext cx="329453" cy="443707"/>
          </a:xfrm>
          <a:prstGeom prst="rect">
            <a:avLst/>
          </a:prstGeom>
        </p:spPr>
      </p:pic>
      <p:pic>
        <p:nvPicPr>
          <p:cNvPr id="70" name="Grafik 69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66" y="5117178"/>
            <a:ext cx="376940" cy="376940"/>
          </a:xfrm>
          <a:prstGeom prst="rect">
            <a:avLst/>
          </a:prstGeom>
        </p:spPr>
      </p:pic>
      <p:sp>
        <p:nvSpPr>
          <p:cNvPr id="71" name="Abgerundetes Rechteck 70"/>
          <p:cNvSpPr/>
          <p:nvPr/>
        </p:nvSpPr>
        <p:spPr>
          <a:xfrm>
            <a:off x="5590356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72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128" y="4942255"/>
            <a:ext cx="329453" cy="443707"/>
          </a:xfrm>
          <a:prstGeom prst="rect">
            <a:avLst/>
          </a:prstGeom>
        </p:spPr>
      </p:pic>
      <p:pic>
        <p:nvPicPr>
          <p:cNvPr id="73" name="Grafik 72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5117178"/>
            <a:ext cx="376940" cy="376940"/>
          </a:xfrm>
          <a:prstGeom prst="rect">
            <a:avLst/>
          </a:prstGeom>
        </p:spPr>
      </p:pic>
      <p:cxnSp>
        <p:nvCxnSpPr>
          <p:cNvPr id="75" name="Gerader Verbinder 74"/>
          <p:cNvCxnSpPr/>
          <p:nvPr/>
        </p:nvCxnSpPr>
        <p:spPr>
          <a:xfrm>
            <a:off x="3635896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6078735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331721" y="2064133"/>
            <a:ext cx="1181048" cy="383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solidFill>
                  <a:srgbClr val="002060"/>
                </a:solidFill>
              </a:rPr>
              <a:t>WordCount.jar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14" name="Gerade Verbindung mit Pfeil 13"/>
          <p:cNvCxnSpPr/>
          <p:nvPr/>
        </p:nvCxnSpPr>
        <p:spPr>
          <a:xfrm>
            <a:off x="1144891" y="2708920"/>
            <a:ext cx="1554901" cy="1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1451160" y="2466540"/>
            <a:ext cx="833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1. </a:t>
            </a:r>
            <a:r>
              <a:rPr lang="de-DE" sz="1200" dirty="0" err="1">
                <a:solidFill>
                  <a:srgbClr val="002060"/>
                </a:solidFill>
              </a:rPr>
              <a:t>Submit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26" name="Gerade Verbindung mit Pfeil 25"/>
          <p:cNvCxnSpPr/>
          <p:nvPr/>
        </p:nvCxnSpPr>
        <p:spPr>
          <a:xfrm>
            <a:off x="4211960" y="3284984"/>
            <a:ext cx="0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3159255" y="3239322"/>
            <a:ext cx="1149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2. Launch </a:t>
            </a:r>
          </a:p>
          <a:p>
            <a:r>
              <a:rPr lang="de-DE" sz="1200" dirty="0">
                <a:solidFill>
                  <a:srgbClr val="002060"/>
                </a:solidFill>
              </a:rPr>
              <a:t>    </a:t>
            </a:r>
            <a:r>
              <a:rPr lang="de-DE" sz="1200" dirty="0" err="1">
                <a:solidFill>
                  <a:srgbClr val="002060"/>
                </a:solidFill>
              </a:rPr>
              <a:t>Application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</a:p>
          <a:p>
            <a:r>
              <a:rPr lang="de-DE" sz="1200" dirty="0">
                <a:solidFill>
                  <a:srgbClr val="002060"/>
                </a:solidFill>
              </a:rPr>
              <a:t>    Master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211927" y="5421912"/>
            <a:ext cx="1279347" cy="383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rgbClr val="002060"/>
                </a:solidFill>
              </a:rPr>
              <a:t>MRAppMaster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55" name="Grafik 54" descr="File:File alt font awesome.svg - Wikimedia Common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264" y="5164108"/>
            <a:ext cx="168564" cy="191883"/>
          </a:xfrm>
          <a:prstGeom prst="rect">
            <a:avLst/>
          </a:prstGeom>
        </p:spPr>
      </p:pic>
      <p:pic>
        <p:nvPicPr>
          <p:cNvPr id="57" name="Grafik 56" descr="File:File alt font awesome.svg - Wikimedia Common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5073" y="5334063"/>
            <a:ext cx="161354" cy="133418"/>
          </a:xfrm>
          <a:prstGeom prst="rect">
            <a:avLst/>
          </a:prstGeom>
        </p:spPr>
      </p:pic>
      <p:pic>
        <p:nvPicPr>
          <p:cNvPr id="59" name="Grafik 58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2807" y="5298114"/>
            <a:ext cx="159012" cy="149796"/>
          </a:xfrm>
          <a:prstGeom prst="rect">
            <a:avLst/>
          </a:prstGeom>
        </p:spPr>
      </p:pic>
      <p:pic>
        <p:nvPicPr>
          <p:cNvPr id="60" name="Grafik 59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8438" y="5227052"/>
            <a:ext cx="142551" cy="107011"/>
          </a:xfrm>
          <a:prstGeom prst="rect">
            <a:avLst/>
          </a:prstGeom>
        </p:spPr>
      </p:pic>
      <p:pic>
        <p:nvPicPr>
          <p:cNvPr id="61" name="Grafik 60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9045" y="5276373"/>
            <a:ext cx="159012" cy="149796"/>
          </a:xfrm>
          <a:prstGeom prst="rect">
            <a:avLst/>
          </a:prstGeom>
        </p:spPr>
      </p:pic>
      <p:pic>
        <p:nvPicPr>
          <p:cNvPr id="79" name="Grafik 78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676" y="5205311"/>
            <a:ext cx="142551" cy="1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34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Word 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805889" y="2395114"/>
            <a:ext cx="1872208" cy="823446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Resource</a:t>
            </a:r>
            <a:r>
              <a:rPr lang="de-DE" dirty="0">
                <a:solidFill>
                  <a:srgbClr val="002060"/>
                </a:solidFill>
              </a:rPr>
              <a:t> 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36342"/>
            <a:ext cx="376837" cy="507525"/>
          </a:xfrm>
        </p:spPr>
      </p:pic>
      <p:sp>
        <p:nvSpPr>
          <p:cNvPr id="7" name="Abgerundetes Rechteck 6"/>
          <p:cNvSpPr/>
          <p:nvPr/>
        </p:nvSpPr>
        <p:spPr>
          <a:xfrm>
            <a:off x="467544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3316" y="4942255"/>
            <a:ext cx="329453" cy="443707"/>
          </a:xfrm>
          <a:prstGeom prst="rect">
            <a:avLst/>
          </a:prstGeom>
        </p:spPr>
      </p:pic>
      <p:pic>
        <p:nvPicPr>
          <p:cNvPr id="9" name="Grafik 8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17178"/>
            <a:ext cx="376940" cy="376940"/>
          </a:xfrm>
          <a:prstGeom prst="rect">
            <a:avLst/>
          </a:prstGeom>
        </p:spPr>
      </p:pic>
      <p:cxnSp>
        <p:nvCxnSpPr>
          <p:cNvPr id="17" name="Gerader Verbinder 16"/>
          <p:cNvCxnSpPr/>
          <p:nvPr/>
        </p:nvCxnSpPr>
        <p:spPr>
          <a:xfrm>
            <a:off x="1922341" y="4293096"/>
            <a:ext cx="41563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1º PCPI IES Lloixa: [MSI] Actividad 19. Cuentas de usuari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9" y="2490304"/>
            <a:ext cx="643135" cy="643135"/>
          </a:xfrm>
          <a:prstGeom prst="rect">
            <a:avLst/>
          </a:prstGeom>
        </p:spPr>
      </p:pic>
      <p:cxnSp>
        <p:nvCxnSpPr>
          <p:cNvPr id="23" name="Gerader Verbinder 22"/>
          <p:cNvCxnSpPr>
            <a:stCxn id="22" idx="3"/>
            <a:endCxn id="5" idx="1"/>
          </p:cNvCxnSpPr>
          <p:nvPr/>
        </p:nvCxnSpPr>
        <p:spPr>
          <a:xfrm flipV="1">
            <a:off x="1038794" y="2806837"/>
            <a:ext cx="1767095" cy="503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23528" y="217350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Users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63" name="Gerader Verbinder 62"/>
          <p:cNvCxnSpPr/>
          <p:nvPr/>
        </p:nvCxnSpPr>
        <p:spPr>
          <a:xfrm>
            <a:off x="3059832" y="3218560"/>
            <a:ext cx="0" cy="10745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1922341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/>
          <p:cNvSpPr/>
          <p:nvPr/>
        </p:nvSpPr>
        <p:spPr>
          <a:xfrm>
            <a:off x="3028950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69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4722" y="4942255"/>
            <a:ext cx="329453" cy="443707"/>
          </a:xfrm>
          <a:prstGeom prst="rect">
            <a:avLst/>
          </a:prstGeom>
        </p:spPr>
      </p:pic>
      <p:pic>
        <p:nvPicPr>
          <p:cNvPr id="70" name="Grafik 69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66" y="5117178"/>
            <a:ext cx="376940" cy="376940"/>
          </a:xfrm>
          <a:prstGeom prst="rect">
            <a:avLst/>
          </a:prstGeom>
        </p:spPr>
      </p:pic>
      <p:sp>
        <p:nvSpPr>
          <p:cNvPr id="71" name="Abgerundetes Rechteck 70"/>
          <p:cNvSpPr/>
          <p:nvPr/>
        </p:nvSpPr>
        <p:spPr>
          <a:xfrm>
            <a:off x="5590356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72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128" y="4942255"/>
            <a:ext cx="329453" cy="443707"/>
          </a:xfrm>
          <a:prstGeom prst="rect">
            <a:avLst/>
          </a:prstGeom>
        </p:spPr>
      </p:pic>
      <p:pic>
        <p:nvPicPr>
          <p:cNvPr id="73" name="Grafik 72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5117178"/>
            <a:ext cx="376940" cy="376940"/>
          </a:xfrm>
          <a:prstGeom prst="rect">
            <a:avLst/>
          </a:prstGeom>
        </p:spPr>
      </p:pic>
      <p:cxnSp>
        <p:nvCxnSpPr>
          <p:cNvPr id="75" name="Gerader Verbinder 74"/>
          <p:cNvCxnSpPr/>
          <p:nvPr/>
        </p:nvCxnSpPr>
        <p:spPr>
          <a:xfrm>
            <a:off x="3635896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6078735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211960" y="3284984"/>
            <a:ext cx="0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3199743" y="3277321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5. </a:t>
            </a:r>
            <a:r>
              <a:rPr lang="de-DE" sz="1200" dirty="0" err="1">
                <a:solidFill>
                  <a:srgbClr val="002060"/>
                </a:solidFill>
              </a:rPr>
              <a:t>Provide</a:t>
            </a: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dirty="0">
                <a:solidFill>
                  <a:srgbClr val="002060"/>
                </a:solidFill>
              </a:rPr>
              <a:t>    </a:t>
            </a:r>
            <a:r>
              <a:rPr lang="de-DE" sz="1200" dirty="0" err="1">
                <a:solidFill>
                  <a:srgbClr val="002060"/>
                </a:solidFill>
              </a:rPr>
              <a:t>resources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211927" y="5421912"/>
            <a:ext cx="1279347" cy="383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rgbClr val="002060"/>
                </a:solidFill>
              </a:rPr>
              <a:t>MRAppMaster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4421830" y="3284984"/>
            <a:ext cx="0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363834" y="4338139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3. Request </a:t>
            </a:r>
            <a:r>
              <a:rPr lang="de-DE" sz="1200" dirty="0" err="1">
                <a:solidFill>
                  <a:srgbClr val="002060"/>
                </a:solidFill>
              </a:rPr>
              <a:t>resources</a:t>
            </a: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dirty="0">
                <a:solidFill>
                  <a:srgbClr val="002060"/>
                </a:solidFill>
              </a:rPr>
              <a:t>    </a:t>
            </a:r>
            <a:r>
              <a:rPr lang="de-DE" sz="1200" dirty="0" err="1">
                <a:solidFill>
                  <a:srgbClr val="002060"/>
                </a:solidFill>
              </a:rPr>
              <a:t>for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Map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tasks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5800219" y="5421912"/>
            <a:ext cx="1279347" cy="383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rgbClr val="002060"/>
                </a:solidFill>
              </a:rPr>
              <a:t>WordCount</a:t>
            </a: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dirty="0" err="1">
                <a:solidFill>
                  <a:srgbClr val="002060"/>
                </a:solidFill>
              </a:rPr>
              <a:t>Map</a:t>
            </a:r>
            <a:r>
              <a:rPr lang="de-DE" sz="1200" dirty="0">
                <a:solidFill>
                  <a:srgbClr val="002060"/>
                </a:solidFill>
              </a:rPr>
              <a:t> Task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628038" y="5421912"/>
            <a:ext cx="1279347" cy="383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rgbClr val="002060"/>
                </a:solidFill>
              </a:rPr>
              <a:t>WordCount</a:t>
            </a: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dirty="0" err="1">
                <a:solidFill>
                  <a:srgbClr val="002060"/>
                </a:solidFill>
              </a:rPr>
              <a:t>Map</a:t>
            </a:r>
            <a:r>
              <a:rPr lang="de-DE" sz="1200" dirty="0">
                <a:solidFill>
                  <a:srgbClr val="002060"/>
                </a:solidFill>
              </a:rPr>
              <a:t> Task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42" name="Gerade Verbindung mit Pfeil 41"/>
          <p:cNvCxnSpPr/>
          <p:nvPr/>
        </p:nvCxnSpPr>
        <p:spPr>
          <a:xfrm flipH="1">
            <a:off x="1979712" y="5633759"/>
            <a:ext cx="1160523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4604408" y="5633759"/>
            <a:ext cx="1143593" cy="353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027982" y="5888305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6. Launch </a:t>
            </a:r>
            <a:r>
              <a:rPr lang="de-DE" sz="1200" dirty="0" err="1">
                <a:solidFill>
                  <a:srgbClr val="002060"/>
                </a:solidFill>
              </a:rPr>
              <a:t>Map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tasks</a:t>
            </a:r>
            <a:r>
              <a:rPr lang="de-DE" sz="1200" dirty="0">
                <a:solidFill>
                  <a:srgbClr val="002060"/>
                </a:solidFill>
              </a:rPr>
              <a:t> in </a:t>
            </a:r>
            <a:r>
              <a:rPr lang="de-DE" sz="1200" dirty="0" err="1">
                <a:solidFill>
                  <a:srgbClr val="002060"/>
                </a:solidFill>
              </a:rPr>
              <a:t>container</a:t>
            </a:r>
            <a:endParaRPr lang="de-DE" sz="1200" dirty="0">
              <a:solidFill>
                <a:srgbClr val="002060"/>
              </a:solidFill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 flipH="1">
            <a:off x="1597315" y="3284984"/>
            <a:ext cx="1318502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>
            <a:off x="4678098" y="3278849"/>
            <a:ext cx="1761794" cy="144629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27021" y="3619286"/>
            <a:ext cx="2266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4.1. </a:t>
            </a:r>
            <a:r>
              <a:rPr lang="de-DE" sz="1200" dirty="0" err="1">
                <a:solidFill>
                  <a:srgbClr val="002060"/>
                </a:solidFill>
              </a:rPr>
              <a:t>Allocate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container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for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map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5278823" y="3599296"/>
            <a:ext cx="2356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4.2. </a:t>
            </a:r>
            <a:r>
              <a:rPr lang="de-DE" sz="1200" dirty="0" err="1">
                <a:solidFill>
                  <a:srgbClr val="002060"/>
                </a:solidFill>
              </a:rPr>
              <a:t>Allocate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container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for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map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41" name="Grafik 40" descr="File:File alt font awesome.svg - Wikimedia Common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264" y="5164108"/>
            <a:ext cx="168564" cy="191883"/>
          </a:xfrm>
          <a:prstGeom prst="rect">
            <a:avLst/>
          </a:prstGeom>
        </p:spPr>
      </p:pic>
      <p:pic>
        <p:nvPicPr>
          <p:cNvPr id="43" name="Grafik 42" descr="File:File alt font awesome.svg - Wikimedia Common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5073" y="5334063"/>
            <a:ext cx="161354" cy="133418"/>
          </a:xfrm>
          <a:prstGeom prst="rect">
            <a:avLst/>
          </a:prstGeom>
        </p:spPr>
      </p:pic>
      <p:pic>
        <p:nvPicPr>
          <p:cNvPr id="45" name="Grafik 44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2807" y="5298114"/>
            <a:ext cx="159012" cy="149796"/>
          </a:xfrm>
          <a:prstGeom prst="rect">
            <a:avLst/>
          </a:prstGeom>
        </p:spPr>
      </p:pic>
      <p:pic>
        <p:nvPicPr>
          <p:cNvPr id="46" name="Grafik 45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8438" y="5227052"/>
            <a:ext cx="142551" cy="107011"/>
          </a:xfrm>
          <a:prstGeom prst="rect">
            <a:avLst/>
          </a:prstGeom>
        </p:spPr>
      </p:pic>
      <p:pic>
        <p:nvPicPr>
          <p:cNvPr id="47" name="Grafik 46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9045" y="5276373"/>
            <a:ext cx="159012" cy="149796"/>
          </a:xfrm>
          <a:prstGeom prst="rect">
            <a:avLst/>
          </a:prstGeom>
        </p:spPr>
      </p:pic>
      <p:pic>
        <p:nvPicPr>
          <p:cNvPr id="48" name="Grafik 47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676" y="5205311"/>
            <a:ext cx="142551" cy="107011"/>
          </a:xfrm>
          <a:prstGeom prst="rect">
            <a:avLst/>
          </a:prstGeom>
        </p:spPr>
      </p:pic>
      <p:pic>
        <p:nvPicPr>
          <p:cNvPr id="49" name="Grafik 48" descr="File:File alt font awesome.svg - Wikimedia Common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962" y="5666990"/>
            <a:ext cx="224468" cy="224468"/>
          </a:xfrm>
          <a:prstGeom prst="rect">
            <a:avLst/>
          </a:prstGeom>
        </p:spPr>
      </p:pic>
      <p:pic>
        <p:nvPicPr>
          <p:cNvPr id="51" name="Grafik 50" descr="File:File alt font awesome.svg - Wikimedia Common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30" y="5669623"/>
            <a:ext cx="222246" cy="222246"/>
          </a:xfrm>
          <a:prstGeom prst="rect">
            <a:avLst/>
          </a:prstGeom>
        </p:spPr>
      </p:pic>
      <p:cxnSp>
        <p:nvCxnSpPr>
          <p:cNvPr id="53" name="Gerade Verbindung mit Pfeil 52"/>
          <p:cNvCxnSpPr/>
          <p:nvPr/>
        </p:nvCxnSpPr>
        <p:spPr>
          <a:xfrm>
            <a:off x="7202081" y="5780746"/>
            <a:ext cx="33249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6354601" y="5888304"/>
            <a:ext cx="235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7. </a:t>
            </a:r>
            <a:r>
              <a:rPr lang="de-DE" sz="1200" dirty="0" err="1">
                <a:solidFill>
                  <a:srgbClr val="002060"/>
                </a:solidFill>
              </a:rPr>
              <a:t>Compute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intermediary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results</a:t>
            </a:r>
            <a:endParaRPr lang="de-DE" sz="1200" dirty="0">
              <a:solidFill>
                <a:srgbClr val="002060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655687" y="5895648"/>
            <a:ext cx="2359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7. </a:t>
            </a:r>
            <a:r>
              <a:rPr lang="de-DE" sz="1200" dirty="0" err="1">
                <a:solidFill>
                  <a:srgbClr val="002060"/>
                </a:solidFill>
              </a:rPr>
              <a:t>Compute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intermediary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results</a:t>
            </a:r>
            <a:endParaRPr lang="de-DE" sz="1200" dirty="0">
              <a:solidFill>
                <a:srgbClr val="002060"/>
              </a:solidFill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2017070" y="5780746"/>
            <a:ext cx="332491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9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Word 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805889" y="2395114"/>
            <a:ext cx="1872208" cy="823446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Resource</a:t>
            </a:r>
            <a:r>
              <a:rPr lang="de-DE" dirty="0">
                <a:solidFill>
                  <a:srgbClr val="002060"/>
                </a:solidFill>
              </a:rPr>
              <a:t> 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36342"/>
            <a:ext cx="376837" cy="507525"/>
          </a:xfrm>
        </p:spPr>
      </p:pic>
      <p:sp>
        <p:nvSpPr>
          <p:cNvPr id="7" name="Abgerundetes Rechteck 6"/>
          <p:cNvSpPr/>
          <p:nvPr/>
        </p:nvSpPr>
        <p:spPr>
          <a:xfrm>
            <a:off x="467544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3316" y="4942255"/>
            <a:ext cx="329453" cy="443707"/>
          </a:xfrm>
          <a:prstGeom prst="rect">
            <a:avLst/>
          </a:prstGeom>
        </p:spPr>
      </p:pic>
      <p:pic>
        <p:nvPicPr>
          <p:cNvPr id="9" name="Grafik 8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17178"/>
            <a:ext cx="376940" cy="376940"/>
          </a:xfrm>
          <a:prstGeom prst="rect">
            <a:avLst/>
          </a:prstGeom>
        </p:spPr>
      </p:pic>
      <p:cxnSp>
        <p:nvCxnSpPr>
          <p:cNvPr id="17" name="Gerader Verbinder 16"/>
          <p:cNvCxnSpPr/>
          <p:nvPr/>
        </p:nvCxnSpPr>
        <p:spPr>
          <a:xfrm>
            <a:off x="1922341" y="4293096"/>
            <a:ext cx="41563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1º PCPI IES Lloixa: [MSI] Actividad 19. Cuentas de usuari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9" y="2490304"/>
            <a:ext cx="643135" cy="643135"/>
          </a:xfrm>
          <a:prstGeom prst="rect">
            <a:avLst/>
          </a:prstGeom>
        </p:spPr>
      </p:pic>
      <p:cxnSp>
        <p:nvCxnSpPr>
          <p:cNvPr id="23" name="Gerader Verbinder 22"/>
          <p:cNvCxnSpPr>
            <a:stCxn id="22" idx="3"/>
            <a:endCxn id="5" idx="1"/>
          </p:cNvCxnSpPr>
          <p:nvPr/>
        </p:nvCxnSpPr>
        <p:spPr>
          <a:xfrm flipV="1">
            <a:off x="1038794" y="2806837"/>
            <a:ext cx="1767095" cy="503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23528" y="217350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Users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63" name="Gerader Verbinder 62"/>
          <p:cNvCxnSpPr/>
          <p:nvPr/>
        </p:nvCxnSpPr>
        <p:spPr>
          <a:xfrm>
            <a:off x="3059832" y="3218560"/>
            <a:ext cx="0" cy="10745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1922341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/>
          <p:cNvSpPr/>
          <p:nvPr/>
        </p:nvSpPr>
        <p:spPr>
          <a:xfrm>
            <a:off x="3028950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69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4722" y="4942255"/>
            <a:ext cx="329453" cy="443707"/>
          </a:xfrm>
          <a:prstGeom prst="rect">
            <a:avLst/>
          </a:prstGeom>
        </p:spPr>
      </p:pic>
      <p:pic>
        <p:nvPicPr>
          <p:cNvPr id="70" name="Grafik 69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66" y="5117178"/>
            <a:ext cx="376940" cy="376940"/>
          </a:xfrm>
          <a:prstGeom prst="rect">
            <a:avLst/>
          </a:prstGeom>
        </p:spPr>
      </p:pic>
      <p:sp>
        <p:nvSpPr>
          <p:cNvPr id="71" name="Abgerundetes Rechteck 70"/>
          <p:cNvSpPr/>
          <p:nvPr/>
        </p:nvSpPr>
        <p:spPr>
          <a:xfrm>
            <a:off x="5590356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72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128" y="4942255"/>
            <a:ext cx="329453" cy="443707"/>
          </a:xfrm>
          <a:prstGeom prst="rect">
            <a:avLst/>
          </a:prstGeom>
        </p:spPr>
      </p:pic>
      <p:pic>
        <p:nvPicPr>
          <p:cNvPr id="73" name="Grafik 72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5117178"/>
            <a:ext cx="376940" cy="376940"/>
          </a:xfrm>
          <a:prstGeom prst="rect">
            <a:avLst/>
          </a:prstGeom>
        </p:spPr>
      </p:pic>
      <p:cxnSp>
        <p:nvCxnSpPr>
          <p:cNvPr id="75" name="Gerader Verbinder 74"/>
          <p:cNvCxnSpPr/>
          <p:nvPr/>
        </p:nvCxnSpPr>
        <p:spPr>
          <a:xfrm>
            <a:off x="3635896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6078735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3211927" y="5421912"/>
            <a:ext cx="1279347" cy="383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rgbClr val="002060"/>
                </a:solidFill>
              </a:rPr>
              <a:t>MRAppMaster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4421830" y="3284984"/>
            <a:ext cx="0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363835" y="4338139"/>
            <a:ext cx="122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8. Report </a:t>
            </a:r>
            <a:r>
              <a:rPr lang="de-DE" sz="1200" dirty="0" err="1">
                <a:solidFill>
                  <a:srgbClr val="002060"/>
                </a:solidFill>
              </a:rPr>
              <a:t>tasks</a:t>
            </a: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dirty="0">
                <a:solidFill>
                  <a:srgbClr val="002060"/>
                </a:solidFill>
              </a:rPr>
              <a:t>    </a:t>
            </a:r>
            <a:r>
              <a:rPr lang="de-DE" sz="1200" dirty="0" err="1">
                <a:solidFill>
                  <a:srgbClr val="002060"/>
                </a:solidFill>
              </a:rPr>
              <a:t>as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finished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56" name="Gerade Verbindung mit Pfeil 55"/>
          <p:cNvCxnSpPr/>
          <p:nvPr/>
        </p:nvCxnSpPr>
        <p:spPr>
          <a:xfrm flipH="1">
            <a:off x="1597315" y="3284984"/>
            <a:ext cx="1318502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>
            <a:off x="4678098" y="3278849"/>
            <a:ext cx="1761794" cy="144629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/>
          <p:cNvSpPr txBox="1"/>
          <p:nvPr/>
        </p:nvSpPr>
        <p:spPr>
          <a:xfrm>
            <a:off x="227021" y="3619286"/>
            <a:ext cx="2037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9.1. Free </a:t>
            </a:r>
            <a:r>
              <a:rPr lang="de-DE" sz="1200" dirty="0" err="1">
                <a:solidFill>
                  <a:srgbClr val="002060"/>
                </a:solidFill>
              </a:rPr>
              <a:t>container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for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map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86" name="Textfeld 85"/>
          <p:cNvSpPr txBox="1"/>
          <p:nvPr/>
        </p:nvSpPr>
        <p:spPr>
          <a:xfrm>
            <a:off x="5278823" y="3599296"/>
            <a:ext cx="2356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9.2. Free </a:t>
            </a:r>
            <a:r>
              <a:rPr lang="de-DE" sz="1200" dirty="0" err="1">
                <a:solidFill>
                  <a:srgbClr val="002060"/>
                </a:solidFill>
              </a:rPr>
              <a:t>container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for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map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41" name="Grafik 40" descr="File:File alt font awesome.svg - Wikimedia Common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264" y="5164108"/>
            <a:ext cx="168564" cy="191883"/>
          </a:xfrm>
          <a:prstGeom prst="rect">
            <a:avLst/>
          </a:prstGeom>
        </p:spPr>
      </p:pic>
      <p:pic>
        <p:nvPicPr>
          <p:cNvPr id="43" name="Grafik 42" descr="File:File alt font awesome.svg - Wikimedia Common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5073" y="5334063"/>
            <a:ext cx="161354" cy="133418"/>
          </a:xfrm>
          <a:prstGeom prst="rect">
            <a:avLst/>
          </a:prstGeom>
        </p:spPr>
      </p:pic>
      <p:pic>
        <p:nvPicPr>
          <p:cNvPr id="45" name="Grafik 44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2807" y="5298114"/>
            <a:ext cx="159012" cy="149796"/>
          </a:xfrm>
          <a:prstGeom prst="rect">
            <a:avLst/>
          </a:prstGeom>
        </p:spPr>
      </p:pic>
      <p:pic>
        <p:nvPicPr>
          <p:cNvPr id="46" name="Grafik 45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8438" y="5227052"/>
            <a:ext cx="142551" cy="107011"/>
          </a:xfrm>
          <a:prstGeom prst="rect">
            <a:avLst/>
          </a:prstGeom>
        </p:spPr>
      </p:pic>
      <p:pic>
        <p:nvPicPr>
          <p:cNvPr id="47" name="Grafik 46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9045" y="5276373"/>
            <a:ext cx="159012" cy="149796"/>
          </a:xfrm>
          <a:prstGeom prst="rect">
            <a:avLst/>
          </a:prstGeom>
        </p:spPr>
      </p:pic>
      <p:pic>
        <p:nvPicPr>
          <p:cNvPr id="48" name="Grafik 47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676" y="5205311"/>
            <a:ext cx="142551" cy="107011"/>
          </a:xfrm>
          <a:prstGeom prst="rect">
            <a:avLst/>
          </a:prstGeom>
        </p:spPr>
      </p:pic>
      <p:pic>
        <p:nvPicPr>
          <p:cNvPr id="53" name="Grafik 52" descr="File:File alt font awesome.svg - Wikimedia Common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962" y="5666990"/>
            <a:ext cx="224468" cy="224468"/>
          </a:xfrm>
          <a:prstGeom prst="rect">
            <a:avLst/>
          </a:prstGeom>
        </p:spPr>
      </p:pic>
      <p:pic>
        <p:nvPicPr>
          <p:cNvPr id="55" name="Grafik 54" descr="File:File alt font awesome.svg - Wikimedia Common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30" y="5669623"/>
            <a:ext cx="222246" cy="22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86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Word 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805889" y="2395114"/>
            <a:ext cx="1872208" cy="823446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Resource</a:t>
            </a:r>
            <a:r>
              <a:rPr lang="de-DE" dirty="0">
                <a:solidFill>
                  <a:srgbClr val="002060"/>
                </a:solidFill>
              </a:rPr>
              <a:t> 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36342"/>
            <a:ext cx="376837" cy="507525"/>
          </a:xfrm>
        </p:spPr>
      </p:pic>
      <p:sp>
        <p:nvSpPr>
          <p:cNvPr id="7" name="Abgerundetes Rechteck 6"/>
          <p:cNvSpPr/>
          <p:nvPr/>
        </p:nvSpPr>
        <p:spPr>
          <a:xfrm>
            <a:off x="467544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3316" y="4942255"/>
            <a:ext cx="329453" cy="443707"/>
          </a:xfrm>
          <a:prstGeom prst="rect">
            <a:avLst/>
          </a:prstGeom>
        </p:spPr>
      </p:pic>
      <p:pic>
        <p:nvPicPr>
          <p:cNvPr id="9" name="Grafik 8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17178"/>
            <a:ext cx="376940" cy="376940"/>
          </a:xfrm>
          <a:prstGeom prst="rect">
            <a:avLst/>
          </a:prstGeom>
        </p:spPr>
      </p:pic>
      <p:cxnSp>
        <p:nvCxnSpPr>
          <p:cNvPr id="17" name="Gerader Verbinder 16"/>
          <p:cNvCxnSpPr/>
          <p:nvPr/>
        </p:nvCxnSpPr>
        <p:spPr>
          <a:xfrm>
            <a:off x="1922341" y="4293096"/>
            <a:ext cx="41563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1º PCPI IES Lloixa: [MSI] Actividad 19. Cuentas de usuari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9" y="2490304"/>
            <a:ext cx="643135" cy="643135"/>
          </a:xfrm>
          <a:prstGeom prst="rect">
            <a:avLst/>
          </a:prstGeom>
        </p:spPr>
      </p:pic>
      <p:cxnSp>
        <p:nvCxnSpPr>
          <p:cNvPr id="23" name="Gerader Verbinder 22"/>
          <p:cNvCxnSpPr>
            <a:stCxn id="22" idx="3"/>
            <a:endCxn id="5" idx="1"/>
          </p:cNvCxnSpPr>
          <p:nvPr/>
        </p:nvCxnSpPr>
        <p:spPr>
          <a:xfrm flipV="1">
            <a:off x="1038794" y="2806837"/>
            <a:ext cx="1767095" cy="503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23528" y="217350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Users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63" name="Gerader Verbinder 62"/>
          <p:cNvCxnSpPr/>
          <p:nvPr/>
        </p:nvCxnSpPr>
        <p:spPr>
          <a:xfrm>
            <a:off x="3059832" y="3218560"/>
            <a:ext cx="0" cy="10745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1922341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/>
          <p:cNvSpPr/>
          <p:nvPr/>
        </p:nvSpPr>
        <p:spPr>
          <a:xfrm>
            <a:off x="3028950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69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4722" y="4942255"/>
            <a:ext cx="329453" cy="443707"/>
          </a:xfrm>
          <a:prstGeom prst="rect">
            <a:avLst/>
          </a:prstGeom>
        </p:spPr>
      </p:pic>
      <p:pic>
        <p:nvPicPr>
          <p:cNvPr id="70" name="Grafik 69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66" y="5117178"/>
            <a:ext cx="376940" cy="376940"/>
          </a:xfrm>
          <a:prstGeom prst="rect">
            <a:avLst/>
          </a:prstGeom>
        </p:spPr>
      </p:pic>
      <p:sp>
        <p:nvSpPr>
          <p:cNvPr id="71" name="Abgerundetes Rechteck 70"/>
          <p:cNvSpPr/>
          <p:nvPr/>
        </p:nvSpPr>
        <p:spPr>
          <a:xfrm>
            <a:off x="5590356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72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128" y="4942255"/>
            <a:ext cx="329453" cy="443707"/>
          </a:xfrm>
          <a:prstGeom prst="rect">
            <a:avLst/>
          </a:prstGeom>
        </p:spPr>
      </p:pic>
      <p:pic>
        <p:nvPicPr>
          <p:cNvPr id="73" name="Grafik 72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5117178"/>
            <a:ext cx="376940" cy="376940"/>
          </a:xfrm>
          <a:prstGeom prst="rect">
            <a:avLst/>
          </a:prstGeom>
        </p:spPr>
      </p:pic>
      <p:cxnSp>
        <p:nvCxnSpPr>
          <p:cNvPr id="75" name="Gerader Verbinder 74"/>
          <p:cNvCxnSpPr/>
          <p:nvPr/>
        </p:nvCxnSpPr>
        <p:spPr>
          <a:xfrm>
            <a:off x="3635896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6078735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/>
          <p:nvPr/>
        </p:nvCxnSpPr>
        <p:spPr>
          <a:xfrm>
            <a:off x="4211960" y="3284984"/>
            <a:ext cx="0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3199743" y="3277321"/>
            <a:ext cx="1047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12. </a:t>
            </a:r>
            <a:r>
              <a:rPr lang="de-DE" sz="1200" dirty="0" err="1">
                <a:solidFill>
                  <a:srgbClr val="002060"/>
                </a:solidFill>
              </a:rPr>
              <a:t>Provide</a:t>
            </a: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dirty="0">
                <a:solidFill>
                  <a:srgbClr val="002060"/>
                </a:solidFill>
              </a:rPr>
              <a:t>    </a:t>
            </a:r>
            <a:r>
              <a:rPr lang="de-DE" sz="1200" dirty="0" err="1">
                <a:solidFill>
                  <a:srgbClr val="002060"/>
                </a:solidFill>
              </a:rPr>
              <a:t>resources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3211927" y="5421912"/>
            <a:ext cx="1279347" cy="383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rgbClr val="002060"/>
                </a:solidFill>
              </a:rPr>
              <a:t>MRAppMaster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4421830" y="3284984"/>
            <a:ext cx="0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363834" y="4338139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10. Request </a:t>
            </a:r>
            <a:r>
              <a:rPr lang="de-DE" sz="1200" dirty="0" err="1">
                <a:solidFill>
                  <a:srgbClr val="002060"/>
                </a:solidFill>
              </a:rPr>
              <a:t>resources</a:t>
            </a: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dirty="0">
                <a:solidFill>
                  <a:srgbClr val="002060"/>
                </a:solidFill>
              </a:rPr>
              <a:t>    </a:t>
            </a:r>
            <a:r>
              <a:rPr lang="de-DE" sz="1200" dirty="0" err="1">
                <a:solidFill>
                  <a:srgbClr val="002060"/>
                </a:solidFill>
              </a:rPr>
              <a:t>for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Reduce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tasks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5800219" y="5421912"/>
            <a:ext cx="1279347" cy="383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rgbClr val="002060"/>
                </a:solidFill>
              </a:rPr>
              <a:t>WordCount</a:t>
            </a: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dirty="0" err="1">
                <a:solidFill>
                  <a:srgbClr val="002060"/>
                </a:solidFill>
              </a:rPr>
              <a:t>Reduce</a:t>
            </a:r>
            <a:r>
              <a:rPr lang="de-DE" sz="1200" dirty="0">
                <a:solidFill>
                  <a:srgbClr val="002060"/>
                </a:solidFill>
              </a:rPr>
              <a:t> Task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44" name="Gerade Verbindung mit Pfeil 43"/>
          <p:cNvCxnSpPr/>
          <p:nvPr/>
        </p:nvCxnSpPr>
        <p:spPr>
          <a:xfrm>
            <a:off x="4604408" y="5633759"/>
            <a:ext cx="1143593" cy="3538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3027982" y="5888305"/>
            <a:ext cx="27510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13. Launch </a:t>
            </a:r>
            <a:r>
              <a:rPr lang="de-DE" sz="1200" dirty="0" err="1">
                <a:solidFill>
                  <a:srgbClr val="002060"/>
                </a:solidFill>
              </a:rPr>
              <a:t>Reduce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tasks</a:t>
            </a:r>
            <a:r>
              <a:rPr lang="de-DE" sz="1200" dirty="0">
                <a:solidFill>
                  <a:srgbClr val="002060"/>
                </a:solidFill>
              </a:rPr>
              <a:t> in </a:t>
            </a:r>
            <a:r>
              <a:rPr lang="de-DE" sz="1200" dirty="0" err="1">
                <a:solidFill>
                  <a:srgbClr val="002060"/>
                </a:solidFill>
              </a:rPr>
              <a:t>container</a:t>
            </a:r>
            <a:endParaRPr lang="de-DE" sz="1200" dirty="0">
              <a:solidFill>
                <a:srgbClr val="002060"/>
              </a:solidFill>
            </a:endParaRPr>
          </a:p>
        </p:txBody>
      </p:sp>
      <p:cxnSp>
        <p:nvCxnSpPr>
          <p:cNvPr id="80" name="Gerade Verbindung mit Pfeil 79"/>
          <p:cNvCxnSpPr/>
          <p:nvPr/>
        </p:nvCxnSpPr>
        <p:spPr>
          <a:xfrm>
            <a:off x="4678098" y="3278849"/>
            <a:ext cx="1761794" cy="144629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5278822" y="3599296"/>
            <a:ext cx="2539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11. </a:t>
            </a:r>
            <a:r>
              <a:rPr lang="de-DE" sz="1200" dirty="0" err="1">
                <a:solidFill>
                  <a:srgbClr val="002060"/>
                </a:solidFill>
              </a:rPr>
              <a:t>Allocate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container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for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reduce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41" name="Grafik 40" descr="File:File alt font awesome.svg - Wikimedia Common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264" y="5164108"/>
            <a:ext cx="168564" cy="191883"/>
          </a:xfrm>
          <a:prstGeom prst="rect">
            <a:avLst/>
          </a:prstGeom>
        </p:spPr>
      </p:pic>
      <p:pic>
        <p:nvPicPr>
          <p:cNvPr id="43" name="Grafik 42" descr="File:File alt font awesome.svg - Wikimedia Common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5073" y="5334063"/>
            <a:ext cx="161354" cy="133418"/>
          </a:xfrm>
          <a:prstGeom prst="rect">
            <a:avLst/>
          </a:prstGeom>
        </p:spPr>
      </p:pic>
      <p:pic>
        <p:nvPicPr>
          <p:cNvPr id="45" name="Grafik 44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2807" y="5298114"/>
            <a:ext cx="159012" cy="149796"/>
          </a:xfrm>
          <a:prstGeom prst="rect">
            <a:avLst/>
          </a:prstGeom>
        </p:spPr>
      </p:pic>
      <p:pic>
        <p:nvPicPr>
          <p:cNvPr id="46" name="Grafik 45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8438" y="5227052"/>
            <a:ext cx="142551" cy="107011"/>
          </a:xfrm>
          <a:prstGeom prst="rect">
            <a:avLst/>
          </a:prstGeom>
        </p:spPr>
      </p:pic>
      <p:pic>
        <p:nvPicPr>
          <p:cNvPr id="47" name="Grafik 46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9045" y="5276373"/>
            <a:ext cx="159012" cy="149796"/>
          </a:xfrm>
          <a:prstGeom prst="rect">
            <a:avLst/>
          </a:prstGeom>
        </p:spPr>
      </p:pic>
      <p:pic>
        <p:nvPicPr>
          <p:cNvPr id="48" name="Grafik 47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676" y="5205311"/>
            <a:ext cx="142551" cy="107011"/>
          </a:xfrm>
          <a:prstGeom prst="rect">
            <a:avLst/>
          </a:prstGeom>
        </p:spPr>
      </p:pic>
      <p:pic>
        <p:nvPicPr>
          <p:cNvPr id="49" name="Grafik 48" descr="File:File alt font awesome.svg - Wikimedia Common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962" y="5666990"/>
            <a:ext cx="224468" cy="224468"/>
          </a:xfrm>
          <a:prstGeom prst="rect">
            <a:avLst/>
          </a:prstGeom>
        </p:spPr>
      </p:pic>
      <p:pic>
        <p:nvPicPr>
          <p:cNvPr id="51" name="Grafik 50" descr="File:File alt font awesome.svg - Wikimedia Common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330" y="5669623"/>
            <a:ext cx="222246" cy="222246"/>
          </a:xfrm>
          <a:prstGeom prst="rect">
            <a:avLst/>
          </a:prstGeom>
        </p:spPr>
      </p:pic>
      <p:cxnSp>
        <p:nvCxnSpPr>
          <p:cNvPr id="53" name="Gerade Verbindung mit Pfeil 52"/>
          <p:cNvCxnSpPr/>
          <p:nvPr/>
        </p:nvCxnSpPr>
        <p:spPr>
          <a:xfrm flipH="1">
            <a:off x="7192700" y="5780746"/>
            <a:ext cx="341872" cy="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6876256" y="5888304"/>
            <a:ext cx="227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14.2. Shuffle </a:t>
            </a:r>
            <a:r>
              <a:rPr lang="de-DE" sz="1200" dirty="0" err="1">
                <a:solidFill>
                  <a:srgbClr val="002060"/>
                </a:solidFill>
              </a:rPr>
              <a:t>intermediary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data</a:t>
            </a:r>
            <a:endParaRPr lang="de-DE" sz="1200" dirty="0">
              <a:solidFill>
                <a:srgbClr val="002060"/>
              </a:solidFill>
            </a:endParaRPr>
          </a:p>
        </p:txBody>
      </p:sp>
      <p:cxnSp>
        <p:nvCxnSpPr>
          <p:cNvPr id="59" name="Gerade Verbindung mit Pfeil 58"/>
          <p:cNvCxnSpPr/>
          <p:nvPr/>
        </p:nvCxnSpPr>
        <p:spPr>
          <a:xfrm>
            <a:off x="2588438" y="6231796"/>
            <a:ext cx="3567738" cy="5516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 flipH="1" flipV="1">
            <a:off x="6152852" y="5960311"/>
            <a:ext cx="3324" cy="27148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V="1">
            <a:off x="2552313" y="5949280"/>
            <a:ext cx="3463" cy="282516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3059832" y="6231796"/>
            <a:ext cx="2274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14.1. Shuffle </a:t>
            </a:r>
            <a:r>
              <a:rPr lang="de-DE" sz="1200" dirty="0" err="1">
                <a:solidFill>
                  <a:srgbClr val="002060"/>
                </a:solidFill>
              </a:rPr>
              <a:t>intermediary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data</a:t>
            </a:r>
            <a:endParaRPr lang="de-DE" sz="1200" dirty="0">
              <a:solidFill>
                <a:srgbClr val="002060"/>
              </a:solidFill>
            </a:endParaRPr>
          </a:p>
        </p:txBody>
      </p:sp>
      <p:pic>
        <p:nvPicPr>
          <p:cNvPr id="76" name="Grafik 75" descr="File:File alt font awesome.svg - Wikimedia Commons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66" y="5164108"/>
            <a:ext cx="224468" cy="224468"/>
          </a:xfrm>
          <a:prstGeom prst="rect">
            <a:avLst/>
          </a:prstGeom>
        </p:spPr>
      </p:pic>
      <p:cxnSp>
        <p:nvCxnSpPr>
          <p:cNvPr id="29" name="Gerader Verbinder 28"/>
          <p:cNvCxnSpPr/>
          <p:nvPr/>
        </p:nvCxnSpPr>
        <p:spPr>
          <a:xfrm flipV="1">
            <a:off x="6876256" y="5276342"/>
            <a:ext cx="0" cy="12443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H="1">
            <a:off x="6876256" y="5258816"/>
            <a:ext cx="203310" cy="0"/>
          </a:xfrm>
          <a:prstGeom prst="line">
            <a:avLst/>
          </a:prstGeom>
          <a:ln w="12700">
            <a:solidFill>
              <a:srgbClr val="C00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V="1">
            <a:off x="6948264" y="4725144"/>
            <a:ext cx="244436" cy="480167"/>
          </a:xfrm>
          <a:prstGeom prst="line">
            <a:avLst/>
          </a:prstGeom>
          <a:ln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6835904" y="4447601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15. Write </a:t>
            </a:r>
            <a:r>
              <a:rPr lang="de-DE" sz="1200" dirty="0" err="1">
                <a:solidFill>
                  <a:srgbClr val="002060"/>
                </a:solidFill>
              </a:rPr>
              <a:t>output</a:t>
            </a:r>
            <a:endParaRPr lang="de-DE" sz="1200" dirty="0">
              <a:solidFill>
                <a:srgbClr val="002060"/>
              </a:solidFill>
            </a:endParaRPr>
          </a:p>
        </p:txBody>
      </p:sp>
      <p:pic>
        <p:nvPicPr>
          <p:cNvPr id="81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4731" y="2054102"/>
            <a:ext cx="870842" cy="870842"/>
          </a:xfrm>
          <a:prstGeom prst="rect">
            <a:avLst/>
          </a:prstGeom>
        </p:spPr>
      </p:pic>
      <p:sp>
        <p:nvSpPr>
          <p:cNvPr id="82" name="Rechteckige Legende 81"/>
          <p:cNvSpPr/>
          <p:nvPr/>
        </p:nvSpPr>
        <p:spPr>
          <a:xfrm>
            <a:off x="6445316" y="1917775"/>
            <a:ext cx="2555452" cy="424877"/>
          </a:xfrm>
          <a:prstGeom prst="wedgeRectCallout">
            <a:avLst>
              <a:gd name="adj1" fmla="val -62243"/>
              <a:gd name="adj2" fmla="val 496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Shuffle </a:t>
            </a:r>
            <a:r>
              <a:rPr lang="de-DE" sz="1200" dirty="0" err="1">
                <a:solidFill>
                  <a:srgbClr val="002060"/>
                </a:solidFill>
              </a:rPr>
              <a:t>is</a:t>
            </a:r>
            <a:r>
              <a:rPr lang="de-DE" sz="1200" dirty="0">
                <a:solidFill>
                  <a:srgbClr val="002060"/>
                </a:solidFill>
              </a:rPr>
              <a:t> an </a:t>
            </a:r>
            <a:r>
              <a:rPr lang="de-DE" sz="1200" dirty="0" err="1">
                <a:solidFill>
                  <a:srgbClr val="002060"/>
                </a:solidFill>
              </a:rPr>
              <a:t>automated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service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running</a:t>
            </a:r>
            <a:r>
              <a:rPr lang="de-DE" sz="1200" dirty="0">
                <a:solidFill>
                  <a:srgbClr val="002060"/>
                </a:solidFill>
              </a:rPr>
              <a:t> in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NodeManager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1379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Word 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805889" y="2395114"/>
            <a:ext cx="1872208" cy="823446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Resource</a:t>
            </a:r>
            <a:r>
              <a:rPr lang="de-DE" dirty="0">
                <a:solidFill>
                  <a:srgbClr val="002060"/>
                </a:solidFill>
              </a:rPr>
              <a:t> 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36342"/>
            <a:ext cx="376837" cy="507525"/>
          </a:xfrm>
        </p:spPr>
      </p:pic>
      <p:sp>
        <p:nvSpPr>
          <p:cNvPr id="7" name="Abgerundetes Rechteck 6"/>
          <p:cNvSpPr/>
          <p:nvPr/>
        </p:nvSpPr>
        <p:spPr>
          <a:xfrm>
            <a:off x="467544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</a:t>
            </a:r>
            <a:r>
              <a:rPr lang="de-DE" sz="1400" dirty="0">
                <a:solidFill>
                  <a:srgbClr val="002060"/>
                </a:solidFill>
              </a:rPr>
              <a:t> Manager</a:t>
            </a: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3316" y="4942255"/>
            <a:ext cx="329453" cy="443707"/>
          </a:xfrm>
          <a:prstGeom prst="rect">
            <a:avLst/>
          </a:prstGeom>
        </p:spPr>
      </p:pic>
      <p:pic>
        <p:nvPicPr>
          <p:cNvPr id="9" name="Grafik 8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17178"/>
            <a:ext cx="376940" cy="376940"/>
          </a:xfrm>
          <a:prstGeom prst="rect">
            <a:avLst/>
          </a:prstGeom>
        </p:spPr>
      </p:pic>
      <p:cxnSp>
        <p:nvCxnSpPr>
          <p:cNvPr id="17" name="Gerader Verbinder 16"/>
          <p:cNvCxnSpPr/>
          <p:nvPr/>
        </p:nvCxnSpPr>
        <p:spPr>
          <a:xfrm>
            <a:off x="1922341" y="4293096"/>
            <a:ext cx="41563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1º PCPI IES Lloixa: [MSI] Actividad 19. Cuentas de usuari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9" y="2490304"/>
            <a:ext cx="643135" cy="643135"/>
          </a:xfrm>
          <a:prstGeom prst="rect">
            <a:avLst/>
          </a:prstGeom>
        </p:spPr>
      </p:pic>
      <p:cxnSp>
        <p:nvCxnSpPr>
          <p:cNvPr id="23" name="Gerader Verbinder 22"/>
          <p:cNvCxnSpPr>
            <a:stCxn id="22" idx="3"/>
            <a:endCxn id="5" idx="1"/>
          </p:cNvCxnSpPr>
          <p:nvPr/>
        </p:nvCxnSpPr>
        <p:spPr>
          <a:xfrm flipV="1">
            <a:off x="1038794" y="2806837"/>
            <a:ext cx="1767095" cy="503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23528" y="217350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Users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63" name="Gerader Verbinder 62"/>
          <p:cNvCxnSpPr/>
          <p:nvPr/>
        </p:nvCxnSpPr>
        <p:spPr>
          <a:xfrm>
            <a:off x="3059832" y="3218560"/>
            <a:ext cx="0" cy="10745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1922341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/>
          <p:cNvSpPr/>
          <p:nvPr/>
        </p:nvSpPr>
        <p:spPr>
          <a:xfrm>
            <a:off x="3028950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</a:t>
            </a:r>
            <a:r>
              <a:rPr lang="de-DE" sz="1400" dirty="0">
                <a:solidFill>
                  <a:srgbClr val="002060"/>
                </a:solidFill>
              </a:rPr>
              <a:t> Manager</a:t>
            </a: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69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4722" y="4942255"/>
            <a:ext cx="329453" cy="443707"/>
          </a:xfrm>
          <a:prstGeom prst="rect">
            <a:avLst/>
          </a:prstGeom>
        </p:spPr>
      </p:pic>
      <p:pic>
        <p:nvPicPr>
          <p:cNvPr id="70" name="Grafik 69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66" y="5117178"/>
            <a:ext cx="376940" cy="376940"/>
          </a:xfrm>
          <a:prstGeom prst="rect">
            <a:avLst/>
          </a:prstGeom>
        </p:spPr>
      </p:pic>
      <p:sp>
        <p:nvSpPr>
          <p:cNvPr id="71" name="Abgerundetes Rechteck 70"/>
          <p:cNvSpPr/>
          <p:nvPr/>
        </p:nvSpPr>
        <p:spPr>
          <a:xfrm>
            <a:off x="5590356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</a:t>
            </a:r>
            <a:r>
              <a:rPr lang="de-DE" sz="1400" dirty="0">
                <a:solidFill>
                  <a:srgbClr val="002060"/>
                </a:solidFill>
              </a:rPr>
              <a:t> Manager</a:t>
            </a: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72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128" y="4942255"/>
            <a:ext cx="329453" cy="443707"/>
          </a:xfrm>
          <a:prstGeom prst="rect">
            <a:avLst/>
          </a:prstGeom>
        </p:spPr>
      </p:pic>
      <p:pic>
        <p:nvPicPr>
          <p:cNvPr id="73" name="Grafik 72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5117178"/>
            <a:ext cx="376940" cy="376940"/>
          </a:xfrm>
          <a:prstGeom prst="rect">
            <a:avLst/>
          </a:prstGeom>
        </p:spPr>
      </p:pic>
      <p:cxnSp>
        <p:nvCxnSpPr>
          <p:cNvPr id="75" name="Gerader Verbinder 74"/>
          <p:cNvCxnSpPr/>
          <p:nvPr/>
        </p:nvCxnSpPr>
        <p:spPr>
          <a:xfrm>
            <a:off x="3635896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6078735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/>
          <p:cNvSpPr/>
          <p:nvPr/>
        </p:nvSpPr>
        <p:spPr>
          <a:xfrm>
            <a:off x="3211927" y="5421912"/>
            <a:ext cx="1279347" cy="3833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>
                <a:solidFill>
                  <a:srgbClr val="002060"/>
                </a:solidFill>
              </a:rPr>
              <a:t>MRAppMaster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54" name="Gerade Verbindung mit Pfeil 53"/>
          <p:cNvCxnSpPr/>
          <p:nvPr/>
        </p:nvCxnSpPr>
        <p:spPr>
          <a:xfrm flipV="1">
            <a:off x="4421830" y="3284984"/>
            <a:ext cx="0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4363835" y="4338139"/>
            <a:ext cx="1226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16. Report </a:t>
            </a:r>
            <a:r>
              <a:rPr lang="de-DE" sz="1200" dirty="0" err="1">
                <a:solidFill>
                  <a:srgbClr val="002060"/>
                </a:solidFill>
              </a:rPr>
              <a:t>job</a:t>
            </a:r>
            <a:endParaRPr lang="de-DE" sz="1200" dirty="0">
              <a:solidFill>
                <a:srgbClr val="002060"/>
              </a:solidFill>
            </a:endParaRPr>
          </a:p>
          <a:p>
            <a:r>
              <a:rPr lang="de-DE" sz="1200" dirty="0">
                <a:solidFill>
                  <a:srgbClr val="002060"/>
                </a:solidFill>
              </a:rPr>
              <a:t>      </a:t>
            </a:r>
            <a:r>
              <a:rPr lang="de-DE" sz="1200" dirty="0" err="1">
                <a:solidFill>
                  <a:srgbClr val="002060"/>
                </a:solidFill>
              </a:rPr>
              <a:t>as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finished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41" name="Grafik 40" descr="File:File alt font awesome.svg - Wikimedia Common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264" y="5164108"/>
            <a:ext cx="168564" cy="191883"/>
          </a:xfrm>
          <a:prstGeom prst="rect">
            <a:avLst/>
          </a:prstGeom>
        </p:spPr>
      </p:pic>
      <p:pic>
        <p:nvPicPr>
          <p:cNvPr id="43" name="Grafik 42" descr="File:File alt font awesome.svg - Wikimedia Common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5073" y="5334063"/>
            <a:ext cx="161354" cy="133418"/>
          </a:xfrm>
          <a:prstGeom prst="rect">
            <a:avLst/>
          </a:prstGeom>
        </p:spPr>
      </p:pic>
      <p:pic>
        <p:nvPicPr>
          <p:cNvPr id="45" name="Grafik 44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2807" y="5298114"/>
            <a:ext cx="159012" cy="149796"/>
          </a:xfrm>
          <a:prstGeom prst="rect">
            <a:avLst/>
          </a:prstGeom>
        </p:spPr>
      </p:pic>
      <p:pic>
        <p:nvPicPr>
          <p:cNvPr id="46" name="Grafik 45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8438" y="5227052"/>
            <a:ext cx="142551" cy="107011"/>
          </a:xfrm>
          <a:prstGeom prst="rect">
            <a:avLst/>
          </a:prstGeom>
        </p:spPr>
      </p:pic>
      <p:pic>
        <p:nvPicPr>
          <p:cNvPr id="47" name="Grafik 46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9045" y="5276373"/>
            <a:ext cx="159012" cy="149796"/>
          </a:xfrm>
          <a:prstGeom prst="rect">
            <a:avLst/>
          </a:prstGeom>
        </p:spPr>
      </p:pic>
      <p:pic>
        <p:nvPicPr>
          <p:cNvPr id="48" name="Grafik 47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676" y="5205311"/>
            <a:ext cx="142551" cy="107011"/>
          </a:xfrm>
          <a:prstGeom prst="rect">
            <a:avLst/>
          </a:prstGeom>
        </p:spPr>
      </p:pic>
      <p:pic>
        <p:nvPicPr>
          <p:cNvPr id="42" name="Grafik 41" descr="File:File alt font awesome.svg - Wikimedia Commons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66" y="5164108"/>
            <a:ext cx="224468" cy="22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78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Word 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Abgerundetes Rechteck 4"/>
          <p:cNvSpPr/>
          <p:nvPr/>
        </p:nvSpPr>
        <p:spPr>
          <a:xfrm>
            <a:off x="2805889" y="2395114"/>
            <a:ext cx="1872208" cy="823446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>
                <a:solidFill>
                  <a:srgbClr val="002060"/>
                </a:solidFill>
              </a:rPr>
              <a:t>Resource</a:t>
            </a:r>
            <a:r>
              <a:rPr lang="de-DE" dirty="0">
                <a:solidFill>
                  <a:srgbClr val="002060"/>
                </a:solidFill>
              </a:rPr>
              <a:t> Manager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536342"/>
            <a:ext cx="376837" cy="507525"/>
          </a:xfrm>
        </p:spPr>
      </p:pic>
      <p:sp>
        <p:nvSpPr>
          <p:cNvPr id="7" name="Abgerundetes Rechteck 6"/>
          <p:cNvSpPr/>
          <p:nvPr/>
        </p:nvSpPr>
        <p:spPr>
          <a:xfrm>
            <a:off x="467544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8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83316" y="4942255"/>
            <a:ext cx="329453" cy="443707"/>
          </a:xfrm>
          <a:prstGeom prst="rect">
            <a:avLst/>
          </a:prstGeom>
        </p:spPr>
      </p:pic>
      <p:pic>
        <p:nvPicPr>
          <p:cNvPr id="9" name="Grafik 8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5117178"/>
            <a:ext cx="376940" cy="376940"/>
          </a:xfrm>
          <a:prstGeom prst="rect">
            <a:avLst/>
          </a:prstGeom>
        </p:spPr>
      </p:pic>
      <p:cxnSp>
        <p:nvCxnSpPr>
          <p:cNvPr id="17" name="Gerader Verbinder 16"/>
          <p:cNvCxnSpPr/>
          <p:nvPr/>
        </p:nvCxnSpPr>
        <p:spPr>
          <a:xfrm>
            <a:off x="1922341" y="4293096"/>
            <a:ext cx="415639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fik 21" descr="1º PCPI IES Lloixa: [MSI] Actividad 19. Cuentas de usuario ...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59" y="2490304"/>
            <a:ext cx="643135" cy="643135"/>
          </a:xfrm>
          <a:prstGeom prst="rect">
            <a:avLst/>
          </a:prstGeom>
        </p:spPr>
      </p:pic>
      <p:cxnSp>
        <p:nvCxnSpPr>
          <p:cNvPr id="23" name="Gerader Verbinder 22"/>
          <p:cNvCxnSpPr>
            <a:stCxn id="22" idx="3"/>
            <a:endCxn id="5" idx="1"/>
          </p:cNvCxnSpPr>
          <p:nvPr/>
        </p:nvCxnSpPr>
        <p:spPr>
          <a:xfrm flipV="1">
            <a:off x="1038794" y="2806837"/>
            <a:ext cx="1767095" cy="5035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23528" y="217350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Users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63" name="Gerader Verbinder 62"/>
          <p:cNvCxnSpPr/>
          <p:nvPr/>
        </p:nvCxnSpPr>
        <p:spPr>
          <a:xfrm>
            <a:off x="3059832" y="3218560"/>
            <a:ext cx="0" cy="107453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/>
          <p:cNvCxnSpPr/>
          <p:nvPr/>
        </p:nvCxnSpPr>
        <p:spPr>
          <a:xfrm>
            <a:off x="1922341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Abgerundetes Rechteck 67"/>
          <p:cNvSpPr/>
          <p:nvPr/>
        </p:nvSpPr>
        <p:spPr>
          <a:xfrm>
            <a:off x="3028950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69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4722" y="4942255"/>
            <a:ext cx="329453" cy="443707"/>
          </a:xfrm>
          <a:prstGeom prst="rect">
            <a:avLst/>
          </a:prstGeom>
        </p:spPr>
      </p:pic>
      <p:pic>
        <p:nvPicPr>
          <p:cNvPr id="70" name="Grafik 69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166" y="5117178"/>
            <a:ext cx="376940" cy="376940"/>
          </a:xfrm>
          <a:prstGeom prst="rect">
            <a:avLst/>
          </a:prstGeom>
        </p:spPr>
      </p:pic>
      <p:sp>
        <p:nvSpPr>
          <p:cNvPr id="71" name="Abgerundetes Rechteck 70"/>
          <p:cNvSpPr/>
          <p:nvPr/>
        </p:nvSpPr>
        <p:spPr>
          <a:xfrm>
            <a:off x="5590356" y="4797152"/>
            <a:ext cx="2448272" cy="1097355"/>
          </a:xfrm>
          <a:prstGeom prst="roundRect">
            <a:avLst/>
          </a:prstGeom>
          <a:solidFill>
            <a:srgbClr val="D8E1E6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400" dirty="0" err="1">
                <a:solidFill>
                  <a:srgbClr val="002060"/>
                </a:solidFill>
              </a:rPr>
              <a:t>NodeManager</a:t>
            </a:r>
            <a:endParaRPr lang="de-DE" sz="1400" dirty="0">
              <a:solidFill>
                <a:srgbClr val="002060"/>
              </a:solidFill>
            </a:endParaRPr>
          </a:p>
          <a:p>
            <a:r>
              <a:rPr lang="de-DE" sz="1400" dirty="0" err="1">
                <a:solidFill>
                  <a:srgbClr val="002060"/>
                </a:solidFill>
              </a:rPr>
              <a:t>DataNode</a:t>
            </a:r>
            <a:endParaRPr lang="en-US" sz="1400" dirty="0">
              <a:solidFill>
                <a:srgbClr val="002060"/>
              </a:solidFill>
            </a:endParaRPr>
          </a:p>
        </p:txBody>
      </p:sp>
      <p:pic>
        <p:nvPicPr>
          <p:cNvPr id="72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6128" y="4942255"/>
            <a:ext cx="329453" cy="443707"/>
          </a:xfrm>
          <a:prstGeom prst="rect">
            <a:avLst/>
          </a:prstGeom>
        </p:spPr>
      </p:pic>
      <p:pic>
        <p:nvPicPr>
          <p:cNvPr id="73" name="Grafik 72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572" y="5117178"/>
            <a:ext cx="376940" cy="376940"/>
          </a:xfrm>
          <a:prstGeom prst="rect">
            <a:avLst/>
          </a:prstGeom>
        </p:spPr>
      </p:pic>
      <p:cxnSp>
        <p:nvCxnSpPr>
          <p:cNvPr id="75" name="Gerader Verbinder 74"/>
          <p:cNvCxnSpPr/>
          <p:nvPr/>
        </p:nvCxnSpPr>
        <p:spPr>
          <a:xfrm>
            <a:off x="3635896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/>
          <p:cNvCxnSpPr/>
          <p:nvPr/>
        </p:nvCxnSpPr>
        <p:spPr>
          <a:xfrm>
            <a:off x="6078735" y="4293096"/>
            <a:ext cx="0" cy="504056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/>
          <p:nvPr/>
        </p:nvCxnSpPr>
        <p:spPr>
          <a:xfrm>
            <a:off x="4678098" y="3278849"/>
            <a:ext cx="1761794" cy="1446295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/>
          <p:cNvSpPr txBox="1"/>
          <p:nvPr/>
        </p:nvSpPr>
        <p:spPr>
          <a:xfrm>
            <a:off x="5278823" y="3599296"/>
            <a:ext cx="2356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17.1. Free </a:t>
            </a:r>
            <a:r>
              <a:rPr lang="de-DE" sz="1200" dirty="0" err="1">
                <a:solidFill>
                  <a:srgbClr val="002060"/>
                </a:solidFill>
              </a:rPr>
              <a:t>container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for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reduce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41" name="Grafik 40" descr="File:File alt font awesome.svg - Wikimedia Commons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9264" y="5164108"/>
            <a:ext cx="168564" cy="191883"/>
          </a:xfrm>
          <a:prstGeom prst="rect">
            <a:avLst/>
          </a:prstGeom>
        </p:spPr>
      </p:pic>
      <p:pic>
        <p:nvPicPr>
          <p:cNvPr id="43" name="Grafik 42" descr="File:File alt font awesome.svg - Wikimedia Common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5073" y="5334063"/>
            <a:ext cx="161354" cy="133418"/>
          </a:xfrm>
          <a:prstGeom prst="rect">
            <a:avLst/>
          </a:prstGeom>
        </p:spPr>
      </p:pic>
      <p:pic>
        <p:nvPicPr>
          <p:cNvPr id="45" name="Grafik 44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2807" y="5298114"/>
            <a:ext cx="159012" cy="149796"/>
          </a:xfrm>
          <a:prstGeom prst="rect">
            <a:avLst/>
          </a:prstGeom>
        </p:spPr>
      </p:pic>
      <p:pic>
        <p:nvPicPr>
          <p:cNvPr id="46" name="Grafik 45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8438" y="5227052"/>
            <a:ext cx="142551" cy="107011"/>
          </a:xfrm>
          <a:prstGeom prst="rect">
            <a:avLst/>
          </a:prstGeom>
        </p:spPr>
      </p:pic>
      <p:pic>
        <p:nvPicPr>
          <p:cNvPr id="47" name="Grafik 46" descr="File:File alt font awesome.svg - Wikimedia Commons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9045" y="5276373"/>
            <a:ext cx="159012" cy="149796"/>
          </a:xfrm>
          <a:prstGeom prst="rect">
            <a:avLst/>
          </a:prstGeom>
        </p:spPr>
      </p:pic>
      <p:pic>
        <p:nvPicPr>
          <p:cNvPr id="48" name="Grafik 47" descr="File:File alt font awesome.svg - Wikimedia Commons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4676" y="5205311"/>
            <a:ext cx="142551" cy="107011"/>
          </a:xfrm>
          <a:prstGeom prst="rect">
            <a:avLst/>
          </a:prstGeom>
        </p:spPr>
      </p:pic>
      <p:cxnSp>
        <p:nvCxnSpPr>
          <p:cNvPr id="39" name="Gerade Verbindung mit Pfeil 38"/>
          <p:cNvCxnSpPr/>
          <p:nvPr/>
        </p:nvCxnSpPr>
        <p:spPr>
          <a:xfrm>
            <a:off x="4211960" y="3284984"/>
            <a:ext cx="0" cy="14401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>
            <a:off x="3184067" y="3290388"/>
            <a:ext cx="1105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002060"/>
                </a:solidFill>
              </a:rPr>
              <a:t>17.1. Free</a:t>
            </a:r>
          </a:p>
          <a:p>
            <a:r>
              <a:rPr lang="de-DE" sz="1200" dirty="0">
                <a:solidFill>
                  <a:srgbClr val="002060"/>
                </a:solidFill>
              </a:rPr>
              <a:t>         App.</a:t>
            </a:r>
          </a:p>
          <a:p>
            <a:r>
              <a:rPr lang="de-DE" sz="1200" dirty="0">
                <a:solidFill>
                  <a:srgbClr val="002060"/>
                </a:solidFill>
              </a:rPr>
              <a:t>         Master</a:t>
            </a:r>
            <a:endParaRPr lang="en-US" sz="1200" dirty="0">
              <a:solidFill>
                <a:srgbClr val="002060"/>
              </a:solidFill>
            </a:endParaRPr>
          </a:p>
        </p:txBody>
      </p:sp>
      <p:pic>
        <p:nvPicPr>
          <p:cNvPr id="42" name="Grafik 41" descr="File:File alt font awesome.svg - Wikimedia Commons"/>
          <p:cNvPicPr>
            <a:picLocks noChangeAspect="1"/>
          </p:cNvPicPr>
          <p:nvPr/>
        </p:nvPicPr>
        <p:blipFill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66" y="5164108"/>
            <a:ext cx="224468" cy="22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93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Parallelism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Mandatory</a:t>
            </a:r>
            <a:endParaRPr lang="en-US" dirty="0"/>
          </a:p>
        </p:txBody>
      </p:sp>
      <p:pic>
        <p:nvPicPr>
          <p:cNvPr id="6" name="Inhaltsplatzhalter 5" descr="5 donne che hanno fatto la storia della tecnologia - Wired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697659"/>
            <a:ext cx="3970404" cy="2345848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1115616" y="1817011"/>
            <a:ext cx="5976664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In pioneer days they used oxen for heavy pulling, and when one ox couldn't budge a log, they didn't try to grow a larger ox.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We shouldn't be trying for bigger computers, but for more systems of computers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</a:rPr>
              <a:t>				– Grace Hopper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247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Streaming Mode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en-US" dirty="0"/>
          </a:p>
        </p:txBody>
      </p:sp>
      <p:pic>
        <p:nvPicPr>
          <p:cNvPr id="11" name="Grafik 10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000" y="4853266"/>
            <a:ext cx="3067478" cy="110505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Provided</a:t>
            </a:r>
            <a:r>
              <a:rPr lang="de-DE" dirty="0"/>
              <a:t> Java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implements</a:t>
            </a:r>
            <a:r>
              <a:rPr lang="de-DE" dirty="0"/>
              <a:t> </a:t>
            </a:r>
            <a:r>
              <a:rPr lang="de-DE" dirty="0" err="1"/>
              <a:t>Hadoop</a:t>
            </a:r>
            <a:r>
              <a:rPr lang="de-DE" dirty="0"/>
              <a:t> </a:t>
            </a:r>
            <a:r>
              <a:rPr lang="de-DE" dirty="0" err="1"/>
              <a:t>MapReduce</a:t>
            </a:r>
            <a:endParaRPr lang="de-DE" dirty="0"/>
          </a:p>
          <a:p>
            <a:endParaRPr lang="de-DE" dirty="0"/>
          </a:p>
          <a:p>
            <a:r>
              <a:rPr lang="de-DE" dirty="0"/>
              <a:t>Input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output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line-wise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pPr lvl="1"/>
            <a:r>
              <a:rPr lang="de-DE" dirty="0"/>
              <a:t>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showed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  <a:p>
            <a:pPr lvl="1"/>
            <a:r>
              <a:rPr lang="de-DE" dirty="0"/>
              <a:t>Formats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Mapper/</a:t>
            </a:r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executable</a:t>
            </a:r>
            <a:r>
              <a:rPr lang="de-DE" dirty="0"/>
              <a:t> </a:t>
            </a:r>
            <a:r>
              <a:rPr lang="de-DE" dirty="0" err="1"/>
              <a:t>application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Rechteckige Legende 5"/>
          <p:cNvSpPr/>
          <p:nvPr/>
        </p:nvSpPr>
        <p:spPr>
          <a:xfrm>
            <a:off x="4932040" y="4354589"/>
            <a:ext cx="2448272" cy="424877"/>
          </a:xfrm>
          <a:prstGeom prst="wedgeRectCallout">
            <a:avLst>
              <a:gd name="adj1" fmla="val -77489"/>
              <a:gd name="adj2" fmla="val 6085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Java </a:t>
            </a:r>
            <a:r>
              <a:rPr lang="de-DE" sz="1200" dirty="0" err="1">
                <a:solidFill>
                  <a:srgbClr val="002060"/>
                </a:solidFill>
              </a:rPr>
              <a:t>Application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that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implements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Hadoop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MapReduce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5099024" y="4930011"/>
            <a:ext cx="2448272" cy="424877"/>
          </a:xfrm>
          <a:prstGeom prst="wedgeRectCallout">
            <a:avLst>
              <a:gd name="adj1" fmla="val -92104"/>
              <a:gd name="adj2" fmla="val 1033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Input </a:t>
            </a:r>
            <a:r>
              <a:rPr lang="de-DE" sz="1200" dirty="0" err="1">
                <a:solidFill>
                  <a:srgbClr val="002060"/>
                </a:solidFill>
              </a:rPr>
              <a:t>and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output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locations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9" name="Rechteckige Legende 8"/>
          <p:cNvSpPr/>
          <p:nvPr/>
        </p:nvSpPr>
        <p:spPr>
          <a:xfrm>
            <a:off x="5292080" y="5524760"/>
            <a:ext cx="2448272" cy="424877"/>
          </a:xfrm>
          <a:prstGeom prst="wedgeRectCallout">
            <a:avLst>
              <a:gd name="adj1" fmla="val -119710"/>
              <a:gd name="adj2" fmla="val -7762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rgbClr val="002060"/>
                </a:solidFill>
              </a:rPr>
              <a:t>Executables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used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mapper</a:t>
            </a:r>
            <a:r>
              <a:rPr lang="de-DE" sz="1200" dirty="0">
                <a:solidFill>
                  <a:srgbClr val="002060"/>
                </a:solidFill>
              </a:rPr>
              <a:t>/</a:t>
            </a:r>
            <a:r>
              <a:rPr lang="de-DE" sz="1200" dirty="0" err="1">
                <a:solidFill>
                  <a:srgbClr val="002060"/>
                </a:solidFill>
              </a:rPr>
              <a:t>reducer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0" name="Rechteckige Legende 9"/>
          <p:cNvSpPr/>
          <p:nvPr/>
        </p:nvSpPr>
        <p:spPr>
          <a:xfrm>
            <a:off x="5299220" y="6025375"/>
            <a:ext cx="2448272" cy="424877"/>
          </a:xfrm>
          <a:prstGeom prst="wedgeRectCallout">
            <a:avLst>
              <a:gd name="adj1" fmla="val -133675"/>
              <a:gd name="adj2" fmla="val -1056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rgbClr val="002060"/>
                </a:solidFill>
              </a:rPr>
              <a:t>Copies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local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files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to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compute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nodes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5641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Count </a:t>
            </a:r>
            <a:r>
              <a:rPr lang="de-DE" dirty="0" err="1"/>
              <a:t>with</a:t>
            </a:r>
            <a:r>
              <a:rPr lang="de-DE" dirty="0"/>
              <a:t> Python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852936"/>
            <a:ext cx="3639058" cy="2162477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3" name="Grafik 2" descr="Bildschirmausschnit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381117"/>
            <a:ext cx="4553585" cy="5106113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826411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Additional </a:t>
            </a:r>
            <a:r>
              <a:rPr lang="de-DE" dirty="0" err="1"/>
              <a:t>Important</a:t>
            </a:r>
            <a:r>
              <a:rPr lang="de-DE" dirty="0"/>
              <a:t> Parts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Combiner</a:t>
            </a:r>
            <a:endParaRPr lang="de-DE" dirty="0"/>
          </a:p>
          <a:p>
            <a:pPr lvl="1"/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runs</a:t>
            </a:r>
            <a:r>
              <a:rPr lang="de-DE" dirty="0"/>
              <a:t> </a:t>
            </a:r>
            <a:r>
              <a:rPr lang="de-DE" dirty="0" err="1"/>
              <a:t>locally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shuffling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lvl="1"/>
            <a:r>
              <a:rPr lang="de-DE" dirty="0" err="1"/>
              <a:t>Often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reducer</a:t>
            </a:r>
            <a:r>
              <a:rPr lang="de-DE" dirty="0"/>
              <a:t>, but not </a:t>
            </a:r>
            <a:r>
              <a:rPr lang="de-DE" dirty="0" err="1"/>
              <a:t>always</a:t>
            </a:r>
            <a:endParaRPr lang="de-DE" dirty="0"/>
          </a:p>
          <a:p>
            <a:pPr lvl="2"/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chainable</a:t>
            </a:r>
            <a:r>
              <a:rPr lang="de-DE" dirty="0"/>
              <a:t> / </a:t>
            </a:r>
            <a:r>
              <a:rPr lang="de-DE" dirty="0" err="1"/>
              <a:t>idempotent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network</a:t>
            </a:r>
            <a:r>
              <a:rPr lang="de-DE" dirty="0"/>
              <a:t> </a:t>
            </a:r>
            <a:r>
              <a:rPr lang="de-DE" dirty="0" err="1"/>
              <a:t>traffic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Word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reducer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combiner</a:t>
            </a:r>
            <a:endParaRPr lang="de-DE" dirty="0"/>
          </a:p>
          <a:p>
            <a:pPr lvl="2"/>
            <a:r>
              <a:rPr lang="de-DE" dirty="0"/>
              <a:t>The </a:t>
            </a:r>
            <a:r>
              <a:rPr lang="de-DE" dirty="0" err="1"/>
              <a:t>shuffled</a:t>
            </a:r>
            <a:r>
              <a:rPr lang="de-DE" dirty="0"/>
              <a:t> </a:t>
            </a:r>
            <a:r>
              <a:rPr lang="de-DE" dirty="0" err="1"/>
              <a:t>pairs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not all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 </a:t>
            </a:r>
            <a:r>
              <a:rPr lang="de-DE" dirty="0" err="1"/>
              <a:t>anymore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node</a:t>
            </a:r>
            <a:endParaRPr lang="de-DE" dirty="0"/>
          </a:p>
          <a:p>
            <a:pPr lvl="2"/>
            <a:endParaRPr lang="de-DE" dirty="0"/>
          </a:p>
          <a:p>
            <a:r>
              <a:rPr lang="de-DE" dirty="0" err="1"/>
              <a:t>MapReduce</a:t>
            </a:r>
            <a:r>
              <a:rPr lang="de-DE" dirty="0"/>
              <a:t> Job </a:t>
            </a:r>
            <a:r>
              <a:rPr lang="de-DE" dirty="0" err="1"/>
              <a:t>History</a:t>
            </a:r>
            <a:r>
              <a:rPr lang="de-DE" dirty="0"/>
              <a:t> Server</a:t>
            </a:r>
          </a:p>
          <a:p>
            <a:pPr lvl="1"/>
            <a:r>
              <a:rPr lang="de-DE" dirty="0" err="1"/>
              <a:t>Collects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de-DE" dirty="0"/>
          </a:p>
          <a:p>
            <a:pPr lvl="2"/>
            <a:r>
              <a:rPr lang="de-DE" dirty="0"/>
              <a:t>Log </a:t>
            </a:r>
            <a:r>
              <a:rPr lang="de-DE" dirty="0" err="1"/>
              <a:t>files</a:t>
            </a:r>
            <a:r>
              <a:rPr lang="de-DE" dirty="0"/>
              <a:t>, </a:t>
            </a:r>
            <a:r>
              <a:rPr lang="de-DE" dirty="0" err="1"/>
              <a:t>start</a:t>
            </a:r>
            <a:r>
              <a:rPr lang="de-DE" dirty="0"/>
              <a:t>/end </a:t>
            </a:r>
            <a:r>
              <a:rPr lang="de-DE" dirty="0" err="1"/>
              <a:t>times</a:t>
            </a:r>
            <a:r>
              <a:rPr lang="de-DE" dirty="0"/>
              <a:t>,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state</a:t>
            </a:r>
            <a:endParaRPr lang="de-DE" dirty="0"/>
          </a:p>
          <a:p>
            <a:pPr lvl="1"/>
            <a:r>
              <a:rPr lang="de-DE" dirty="0"/>
              <a:t>Can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status</a:t>
            </a:r>
            <a:r>
              <a:rPr lang="de-DE" dirty="0"/>
              <a:t> ob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62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require</a:t>
            </a:r>
            <a:r>
              <a:rPr lang="de-DE" dirty="0"/>
              <a:t> multiple </a:t>
            </a:r>
            <a:r>
              <a:rPr lang="de-DE" dirty="0" err="1"/>
              <a:t>jobs</a:t>
            </a:r>
            <a:endParaRPr lang="de-DE" dirty="0"/>
          </a:p>
          <a:p>
            <a:pPr lvl="1"/>
            <a:r>
              <a:rPr lang="de-DE" dirty="0"/>
              <a:t>Can still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in a </a:t>
            </a:r>
            <a:r>
              <a:rPr lang="de-DE" dirty="0" err="1"/>
              <a:t>single</a:t>
            </a:r>
            <a:r>
              <a:rPr lang="de-DE" dirty="0"/>
              <a:t> Java </a:t>
            </a:r>
            <a:r>
              <a:rPr lang="de-DE" dirty="0" err="1"/>
              <a:t>file</a:t>
            </a:r>
            <a:endParaRPr lang="de-DE" dirty="0"/>
          </a:p>
          <a:p>
            <a:pPr lvl="1"/>
            <a:r>
              <a:rPr lang="de-DE" dirty="0"/>
              <a:t>Output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job</a:t>
            </a:r>
            <a:endParaRPr lang="de-DE" dirty="0"/>
          </a:p>
          <a:p>
            <a:pPr lvl="1"/>
            <a:r>
              <a:rPr lang="de-DE" dirty="0"/>
              <a:t>Jobs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, e.g.,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completion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jobs</a:t>
            </a:r>
            <a:endParaRPr lang="de-DE" dirty="0"/>
          </a:p>
          <a:p>
            <a:pPr lvl="1"/>
            <a:r>
              <a:rPr lang="de-DE" dirty="0" err="1"/>
              <a:t>Dependencies</a:t>
            </a:r>
            <a:r>
              <a:rPr lang="de-DE" dirty="0"/>
              <a:t> must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modeled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programmer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communication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jobs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/>
              <a:t>Bad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computations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data</a:t>
            </a:r>
            <a:r>
              <a:rPr lang="de-DE" dirty="0"/>
              <a:t>, e.g., </a:t>
            </a:r>
            <a:r>
              <a:rPr lang="de-DE" dirty="0" err="1"/>
              <a:t>chained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functions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384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MapReduce</a:t>
            </a:r>
            <a:endParaRPr lang="de-DE" dirty="0"/>
          </a:p>
          <a:p>
            <a:endParaRPr lang="de-DE" dirty="0"/>
          </a:p>
          <a:p>
            <a:r>
              <a:rPr lang="de-DE" dirty="0"/>
              <a:t>Apache </a:t>
            </a:r>
            <a:r>
              <a:rPr lang="de-DE" dirty="0" err="1"/>
              <a:t>Hadoop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Apache Spark</a:t>
            </a:r>
          </a:p>
          <a:p>
            <a:endParaRPr lang="de-DE" dirty="0"/>
          </a:p>
          <a:p>
            <a:r>
              <a:rPr lang="de-DE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8558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Spark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Engine </a:t>
            </a:r>
            <a:r>
              <a:rPr lang="de-DE" dirty="0" err="1"/>
              <a:t>for</a:t>
            </a:r>
            <a:r>
              <a:rPr lang="de-DE" dirty="0"/>
              <a:t> large-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resolve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Hadoop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endParaRPr lang="de-DE" dirty="0"/>
          </a:p>
          <a:p>
            <a:r>
              <a:rPr lang="en-US" dirty="0"/>
              <a:t>Supports in-memory analysis</a:t>
            </a:r>
          </a:p>
          <a:p>
            <a:pPr lvl="1"/>
            <a:r>
              <a:rPr lang="en-US" dirty="0"/>
              <a:t>Good support for iterative algorithms</a:t>
            </a:r>
          </a:p>
          <a:p>
            <a:endParaRPr lang="de-DE" dirty="0"/>
          </a:p>
          <a:p>
            <a:r>
              <a:rPr lang="de-DE" dirty="0"/>
              <a:t>Supports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combinations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tasks</a:t>
            </a:r>
            <a:endParaRPr lang="de-DE" dirty="0"/>
          </a:p>
          <a:p>
            <a:pPr lvl="1"/>
            <a:r>
              <a:rPr lang="de-DE" dirty="0"/>
              <a:t>Users do not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care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jobs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6" name="Inhaltsplatzhalter 4" descr="File:Apache Spark logo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6" y="306330"/>
            <a:ext cx="2575198" cy="133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02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Spark Stack (I)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b="1" dirty="0"/>
          </a:p>
          <a:p>
            <a:r>
              <a:rPr lang="de-DE" b="1" dirty="0" err="1"/>
              <a:t>SparkSQL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SQL-like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frame</a:t>
            </a:r>
            <a:r>
              <a:rPr lang="de-DE" dirty="0"/>
              <a:t> </a:t>
            </a:r>
            <a:r>
              <a:rPr lang="de-DE" dirty="0" err="1"/>
              <a:t>generation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b="1" dirty="0"/>
              <a:t>Spark Streaming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live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streaming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endParaRPr lang="de-DE" dirty="0"/>
          </a:p>
        </p:txBody>
      </p:sp>
      <p:pic>
        <p:nvPicPr>
          <p:cNvPr id="2050" name="Picture 2" descr="http://spark.apache.org/images/spark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03" y="2196390"/>
            <a:ext cx="4521994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29F7D-53AA-4283-BA60-7AE669D8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16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Spark Stack (II)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b="1" dirty="0"/>
          </a:p>
          <a:p>
            <a:r>
              <a:rPr lang="de-DE" b="1" dirty="0" err="1"/>
              <a:t>MLlib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  <a:p>
            <a:pPr lvl="1"/>
            <a:r>
              <a:rPr lang="de-DE" dirty="0"/>
              <a:t>&gt; 20 </a:t>
            </a:r>
            <a:r>
              <a:rPr lang="de-DE" dirty="0" err="1"/>
              <a:t>algorithms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clustering</a:t>
            </a:r>
            <a:r>
              <a:rPr lang="de-DE" dirty="0"/>
              <a:t>, </a:t>
            </a:r>
            <a:r>
              <a:rPr lang="de-DE" dirty="0" err="1"/>
              <a:t>regression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r>
              <a:rPr lang="de-DE" b="1" dirty="0" err="1"/>
              <a:t>GraphX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graph</a:t>
            </a:r>
            <a:r>
              <a:rPr lang="de-DE" dirty="0"/>
              <a:t> </a:t>
            </a:r>
            <a:r>
              <a:rPr lang="de-DE" dirty="0" err="1"/>
              <a:t>algorithms</a:t>
            </a:r>
            <a:endParaRPr lang="de-DE" dirty="0"/>
          </a:p>
        </p:txBody>
      </p:sp>
      <p:pic>
        <p:nvPicPr>
          <p:cNvPr id="4" name="Picture 2" descr="http://spark.apache.org/images/spark-sta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03" y="2196390"/>
            <a:ext cx="4521994" cy="21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B8EA0-7DAA-4E06-898C-644DCFA6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52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Spark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Not a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like </a:t>
            </a:r>
            <a:r>
              <a:rPr lang="de-DE" dirty="0" err="1"/>
              <a:t>Hadoop</a:t>
            </a:r>
            <a:r>
              <a:rPr lang="de-DE" dirty="0"/>
              <a:t>,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in-memory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structures</a:t>
            </a:r>
            <a:endParaRPr lang="de-DE" dirty="0"/>
          </a:p>
          <a:p>
            <a:r>
              <a:rPr lang="de-DE" dirty="0" err="1"/>
              <a:t>Resilient</a:t>
            </a:r>
            <a:r>
              <a:rPr lang="de-DE" dirty="0"/>
              <a:t> Distributed Dataset (RDD)</a:t>
            </a:r>
          </a:p>
          <a:p>
            <a:pPr lvl="1"/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operations</a:t>
            </a:r>
            <a:endParaRPr lang="de-DE" dirty="0"/>
          </a:p>
          <a:p>
            <a:pPr lvl="1"/>
            <a:r>
              <a:rPr lang="de-DE" dirty="0" err="1"/>
              <a:t>Immutable</a:t>
            </a:r>
            <a:r>
              <a:rPr lang="de-DE" dirty="0"/>
              <a:t> </a:t>
            </a:r>
            <a:r>
              <a:rPr lang="de-DE" dirty="0" err="1"/>
              <a:t>partitions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lvl="1"/>
            <a:r>
              <a:rPr lang="de-DE" dirty="0"/>
              <a:t>All </a:t>
            </a:r>
            <a:r>
              <a:rPr lang="de-DE" dirty="0" err="1"/>
              <a:t>elements</a:t>
            </a:r>
            <a:r>
              <a:rPr lang="de-DE" dirty="0"/>
              <a:t> in a RDD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processed</a:t>
            </a:r>
            <a:r>
              <a:rPr lang="de-DE" dirty="0"/>
              <a:t> in parallel</a:t>
            </a:r>
          </a:p>
          <a:p>
            <a:pPr lvl="1"/>
            <a:r>
              <a:rPr lang="en-US" dirty="0"/>
              <a:t>Support map, reduce, filtering, user-defined functions, and persistence</a:t>
            </a:r>
          </a:p>
          <a:p>
            <a:pPr lvl="1"/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frame</a:t>
            </a:r>
            <a:endParaRPr lang="de-DE" dirty="0"/>
          </a:p>
          <a:p>
            <a:pPr lvl="1"/>
            <a:r>
              <a:rPr lang="de-DE" dirty="0"/>
              <a:t>Higher </a:t>
            </a:r>
            <a:r>
              <a:rPr lang="de-DE" dirty="0" err="1"/>
              <a:t>abstraction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on RDDs</a:t>
            </a:r>
          </a:p>
          <a:p>
            <a:pPr lvl="1"/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 / </a:t>
            </a:r>
            <a:r>
              <a:rPr lang="de-DE" dirty="0" err="1"/>
              <a:t>pandas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frames</a:t>
            </a:r>
            <a:endParaRPr lang="de-DE" dirty="0"/>
          </a:p>
          <a:p>
            <a:pPr lvl="1"/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SparkSQL</a:t>
            </a:r>
            <a:r>
              <a:rPr lang="de-DE" dirty="0"/>
              <a:t> API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4C1B2-66D3-4F62-93D7-85D7288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408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Infrastructures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Execute Apache Spark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Spark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clusters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computing</a:t>
            </a:r>
            <a:endParaRPr lang="de-DE" dirty="0"/>
          </a:p>
          <a:p>
            <a:pPr lvl="1"/>
            <a:r>
              <a:rPr lang="de-DE" dirty="0"/>
              <a:t>Not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Spark</a:t>
            </a:r>
          </a:p>
          <a:p>
            <a:pPr lvl="1"/>
            <a:endParaRPr lang="de-DE" dirty="0"/>
          </a:p>
          <a:p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infrastructures</a:t>
            </a:r>
            <a:r>
              <a:rPr lang="de-DE" dirty="0"/>
              <a:t> </a:t>
            </a:r>
            <a:r>
              <a:rPr lang="de-DE" dirty="0" err="1"/>
              <a:t>instead</a:t>
            </a:r>
            <a:endParaRPr lang="de-DE" dirty="0"/>
          </a:p>
          <a:p>
            <a:endParaRPr lang="de-DE" dirty="0"/>
          </a:p>
          <a:p>
            <a:r>
              <a:rPr lang="de-DE" dirty="0"/>
              <a:t>Computing</a:t>
            </a:r>
          </a:p>
          <a:p>
            <a:pPr lvl="1"/>
            <a:r>
              <a:rPr lang="de-DE" dirty="0" err="1"/>
              <a:t>Hadoop</a:t>
            </a:r>
            <a:r>
              <a:rPr lang="de-DE" dirty="0"/>
              <a:t>/YARN </a:t>
            </a:r>
            <a:r>
              <a:rPr lang="de-DE" dirty="0" err="1"/>
              <a:t>and</a:t>
            </a:r>
            <a:r>
              <a:rPr lang="de-DE" dirty="0"/>
              <a:t> Apache </a:t>
            </a:r>
            <a:r>
              <a:rPr lang="de-DE" dirty="0" err="1"/>
              <a:t>Mesos</a:t>
            </a:r>
            <a:endParaRPr lang="de-DE" dirty="0"/>
          </a:p>
          <a:p>
            <a:endParaRPr lang="de-DE" dirty="0"/>
          </a:p>
          <a:p>
            <a:r>
              <a:rPr lang="de-DE" dirty="0"/>
              <a:t>Storage</a:t>
            </a:r>
          </a:p>
          <a:p>
            <a:pPr lvl="1"/>
            <a:r>
              <a:rPr lang="de-DE" dirty="0" err="1"/>
              <a:t>Hadoop</a:t>
            </a:r>
            <a:r>
              <a:rPr lang="de-DE" dirty="0"/>
              <a:t>/HDFS, Cassandra, </a:t>
            </a:r>
            <a:r>
              <a:rPr lang="de-DE" dirty="0" err="1"/>
              <a:t>HBase</a:t>
            </a:r>
            <a:r>
              <a:rPr lang="de-DE" dirty="0"/>
              <a:t>, </a:t>
            </a:r>
            <a:r>
              <a:rPr lang="de-DE" dirty="0" err="1"/>
              <a:t>MongoDB</a:t>
            </a:r>
            <a:r>
              <a:rPr lang="de-DE" dirty="0"/>
              <a:t>, …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37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File:Intel CPU Pentium 4 640 Prescott bottom.jpg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544" y="3089602"/>
            <a:ext cx="651147" cy="432832"/>
          </a:xfrm>
          <a:prstGeom prst="rect">
            <a:avLst/>
          </a:prstGeom>
        </p:spPr>
      </p:pic>
      <p:pic>
        <p:nvPicPr>
          <p:cNvPr id="9" name="Grafik 8" descr="File:Intel CPU Pentium 4 640 Prescott bottom.jpg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11" y="3375301"/>
            <a:ext cx="651147" cy="432832"/>
          </a:xfrm>
          <a:prstGeom prst="rect">
            <a:avLst/>
          </a:prstGeom>
        </p:spPr>
      </p:pic>
      <p:pic>
        <p:nvPicPr>
          <p:cNvPr id="10" name="Grafik 9" descr="File:Intel CPU Pentium 4 640 Prescott bottom.jpg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99" y="3647931"/>
            <a:ext cx="651147" cy="432832"/>
          </a:xfrm>
          <a:prstGeom prst="rect">
            <a:avLst/>
          </a:prstGeom>
        </p:spPr>
      </p:pic>
      <p:pic>
        <p:nvPicPr>
          <p:cNvPr id="11" name="Grafik 10" descr="File:Intel CPU Pentium 4 640 Prescott bottom.jpg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62" y="3714183"/>
            <a:ext cx="651147" cy="432832"/>
          </a:xfrm>
          <a:prstGeom prst="rect">
            <a:avLst/>
          </a:prstGeom>
        </p:spPr>
      </p:pic>
      <p:pic>
        <p:nvPicPr>
          <p:cNvPr id="12" name="Grafik 11" descr="File:Intel CPU Pentium 4 640 Prescott bottom.jpg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797" y="4093832"/>
            <a:ext cx="651147" cy="432832"/>
          </a:xfrm>
          <a:prstGeom prst="rect">
            <a:avLst/>
          </a:prstGeom>
        </p:spPr>
      </p:pic>
      <p:pic>
        <p:nvPicPr>
          <p:cNvPr id="13" name="Grafik 12" descr="File:Intel CPU Pentium 4 640 Prescott bottom.jpg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94" y="3830556"/>
            <a:ext cx="651147" cy="432832"/>
          </a:xfrm>
          <a:prstGeom prst="rect">
            <a:avLst/>
          </a:prstGeom>
        </p:spPr>
      </p:pic>
      <p:pic>
        <p:nvPicPr>
          <p:cNvPr id="14" name="Grafik 13" descr="File:Intel CPU Pentium 4 640 Prescott bottom.jpg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552" y="3306018"/>
            <a:ext cx="651147" cy="432832"/>
          </a:xfrm>
          <a:prstGeom prst="rect">
            <a:avLst/>
          </a:prstGeom>
        </p:spPr>
      </p:pic>
      <p:pic>
        <p:nvPicPr>
          <p:cNvPr id="15" name="Grafik 14" descr="File:Intel CPU Pentium 4 640 Prescott bottom.jpg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16" y="4147015"/>
            <a:ext cx="651147" cy="432832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</a:t>
            </a:r>
            <a:r>
              <a:rPr lang="de-DE" dirty="0" err="1"/>
              <a:t>Programming</a:t>
            </a:r>
            <a:r>
              <a:rPr lang="de-DE" dirty="0"/>
              <a:t> Models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Message </a:t>
            </a:r>
            <a:r>
              <a:rPr lang="de-DE" dirty="0" err="1"/>
              <a:t>Passing</a:t>
            </a:r>
            <a:endParaRPr lang="de-DE" dirty="0"/>
          </a:p>
          <a:p>
            <a:pPr lvl="1"/>
            <a:r>
              <a:rPr lang="de-DE" dirty="0"/>
              <a:t>Independent </a:t>
            </a:r>
            <a:r>
              <a:rPr lang="de-DE" dirty="0" err="1"/>
              <a:t>tasks</a:t>
            </a:r>
            <a:r>
              <a:rPr lang="de-DE" dirty="0"/>
              <a:t> on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Tasks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exchanging</a:t>
            </a:r>
            <a:r>
              <a:rPr lang="de-DE" dirty="0"/>
              <a:t> </a:t>
            </a:r>
            <a:r>
              <a:rPr lang="de-DE" dirty="0" err="1"/>
              <a:t>messages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Shared</a:t>
            </a:r>
            <a:r>
              <a:rPr lang="de-DE" dirty="0"/>
              <a:t> </a:t>
            </a:r>
            <a:r>
              <a:rPr lang="de-DE" dirty="0" err="1"/>
              <a:t>memory</a:t>
            </a:r>
            <a:endParaRPr lang="de-DE" dirty="0"/>
          </a:p>
          <a:p>
            <a:pPr lvl="1"/>
            <a:r>
              <a:rPr lang="de-DE" dirty="0"/>
              <a:t>Tasks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pPr lvl="1"/>
            <a:r>
              <a:rPr lang="de-DE" dirty="0"/>
              <a:t>Tasks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reading</a:t>
            </a:r>
            <a:r>
              <a:rPr lang="de-DE" dirty="0"/>
              <a:t>/</a:t>
            </a:r>
            <a:r>
              <a:rPr lang="de-DE" dirty="0" err="1"/>
              <a:t>writing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space</a:t>
            </a:r>
            <a:endParaRPr lang="de-DE" dirty="0"/>
          </a:p>
          <a:p>
            <a:endParaRPr lang="de-DE" dirty="0"/>
          </a:p>
          <a:p>
            <a:r>
              <a:rPr lang="de-DE" dirty="0"/>
              <a:t>Data </a:t>
            </a:r>
            <a:r>
              <a:rPr lang="de-DE" dirty="0" err="1"/>
              <a:t>parallelization</a:t>
            </a:r>
            <a:endParaRPr lang="de-DE" dirty="0"/>
          </a:p>
          <a:p>
            <a:pPr lvl="1"/>
            <a:r>
              <a:rPr lang="de-DE" dirty="0"/>
              <a:t>Tasks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</a:t>
            </a:r>
            <a:r>
              <a:rPr lang="de-DE" dirty="0" err="1"/>
              <a:t>operations</a:t>
            </a:r>
            <a:r>
              <a:rPr lang="de-DE" dirty="0"/>
              <a:t> on </a:t>
            </a:r>
            <a:r>
              <a:rPr lang="de-DE" dirty="0" err="1"/>
              <a:t>partitions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US" dirty="0"/>
              <a:t>“embarrassingly parallel”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Video- &amp; Faltanleitungen für Papierflieger – Ullis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988840"/>
            <a:ext cx="1428476" cy="717214"/>
          </a:xfrm>
          <a:prstGeom prst="rect">
            <a:avLst/>
          </a:prstGeom>
        </p:spPr>
      </p:pic>
      <p:pic>
        <p:nvPicPr>
          <p:cNvPr id="6" name="Grafik 5" descr="Cómo liberar memoria RAM de un Mac sin necesidad de ningún ...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001" y="3071290"/>
            <a:ext cx="1927126" cy="1473685"/>
          </a:xfrm>
          <a:prstGeom prst="rect">
            <a:avLst/>
          </a:prstGeom>
        </p:spPr>
      </p:pic>
      <p:pic>
        <p:nvPicPr>
          <p:cNvPr id="16" name="Grafik 15" descr="nodes - How to draw clipart icons in tikz? - TeX - LaTeX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559" y="4848441"/>
            <a:ext cx="866322" cy="866322"/>
          </a:xfrm>
          <a:prstGeom prst="rect">
            <a:avLst/>
          </a:prstGeom>
        </p:spPr>
      </p:pic>
      <p:pic>
        <p:nvPicPr>
          <p:cNvPr id="17" name="Grafik 16" descr="nodes - How to draw clipart icons in tikz? - TeX - LaTeX ...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4190" y="4580211"/>
            <a:ext cx="866322" cy="350607"/>
          </a:xfrm>
          <a:prstGeom prst="rect">
            <a:avLst/>
          </a:prstGeom>
        </p:spPr>
      </p:pic>
      <p:pic>
        <p:nvPicPr>
          <p:cNvPr id="18" name="Grafik 17" descr="nodes - How to draw clipart icons in tikz? - TeX - LaTeX ...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4190" y="5173589"/>
            <a:ext cx="866322" cy="216025"/>
          </a:xfrm>
          <a:prstGeom prst="rect">
            <a:avLst/>
          </a:prstGeom>
        </p:spPr>
      </p:pic>
      <p:pic>
        <p:nvPicPr>
          <p:cNvPr id="19" name="Grafik 18" descr="nodes - How to draw clipart icons in tikz? - TeX - LaTeX ...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4190" y="5628952"/>
            <a:ext cx="866322" cy="277923"/>
          </a:xfrm>
          <a:prstGeom prst="rect">
            <a:avLst/>
          </a:prstGeom>
        </p:spPr>
      </p:pic>
      <p:cxnSp>
        <p:nvCxnSpPr>
          <p:cNvPr id="21" name="Gerade Verbindung mit Pfeil 20"/>
          <p:cNvCxnSpPr/>
          <p:nvPr/>
        </p:nvCxnSpPr>
        <p:spPr>
          <a:xfrm flipV="1">
            <a:off x="8114549" y="4930818"/>
            <a:ext cx="188831" cy="8235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8101285" y="5511113"/>
            <a:ext cx="207499" cy="9325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6" idx="3"/>
            <a:endCxn id="18" idx="1"/>
          </p:cNvCxnSpPr>
          <p:nvPr/>
        </p:nvCxnSpPr>
        <p:spPr>
          <a:xfrm>
            <a:off x="8095881" y="5281602"/>
            <a:ext cx="218309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295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Apache Spark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Natively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in Scala</a:t>
            </a:r>
          </a:p>
          <a:p>
            <a:pPr lvl="1"/>
            <a:r>
              <a:rPr lang="de-DE" dirty="0"/>
              <a:t>JVM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type </a:t>
            </a:r>
            <a:r>
              <a:rPr lang="de-DE" dirty="0" err="1"/>
              <a:t>inference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concepts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provides</a:t>
            </a:r>
            <a:r>
              <a:rPr lang="de-DE" dirty="0"/>
              <a:t> APIs </a:t>
            </a:r>
            <a:r>
              <a:rPr lang="de-DE" dirty="0" err="1"/>
              <a:t>for</a:t>
            </a:r>
            <a:endParaRPr lang="de-DE" dirty="0"/>
          </a:p>
          <a:p>
            <a:pPr lvl="1"/>
            <a:r>
              <a:rPr lang="de-DE" dirty="0"/>
              <a:t>Java</a:t>
            </a:r>
          </a:p>
          <a:p>
            <a:pPr lvl="1"/>
            <a:r>
              <a:rPr lang="de-DE" dirty="0"/>
              <a:t>Python (</a:t>
            </a:r>
            <a:r>
              <a:rPr lang="de-DE" dirty="0" err="1"/>
              <a:t>PySpark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R (</a:t>
            </a:r>
            <a:r>
              <a:rPr lang="de-DE" dirty="0" err="1"/>
              <a:t>SparkR</a:t>
            </a:r>
            <a:r>
              <a:rPr lang="de-DE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31285-FD4E-422A-A6D9-566A6969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40965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Word Count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PySpark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5" name="Inhaltsplatzhalter 4" descr="Bildschirmausschnitt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80333"/>
            <a:ext cx="4525006" cy="828791"/>
          </a:xfrm>
          <a:ln>
            <a:solidFill>
              <a:srgbClr val="002060"/>
            </a:solidFill>
          </a:ln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sp>
        <p:nvSpPr>
          <p:cNvPr id="6" name="Rechteckige Legende 5"/>
          <p:cNvSpPr/>
          <p:nvPr/>
        </p:nvSpPr>
        <p:spPr>
          <a:xfrm>
            <a:off x="5004048" y="2276872"/>
            <a:ext cx="3024336" cy="293901"/>
          </a:xfrm>
          <a:prstGeom prst="wedgeRectCallout">
            <a:avLst>
              <a:gd name="adj1" fmla="val -71012"/>
              <a:gd name="adj2" fmla="val 16694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rgbClr val="002060"/>
                </a:solidFill>
              </a:rPr>
              <a:t>flatMap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can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map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input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to</a:t>
            </a:r>
            <a:r>
              <a:rPr lang="de-DE" sz="1200" dirty="0">
                <a:solidFill>
                  <a:srgbClr val="002060"/>
                </a:solidFill>
              </a:rPr>
              <a:t> multiple </a:t>
            </a:r>
            <a:r>
              <a:rPr lang="de-DE" sz="1200" dirty="0" err="1">
                <a:solidFill>
                  <a:srgbClr val="002060"/>
                </a:solidFill>
              </a:rPr>
              <a:t>outputs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" name="Rechteckige Legende 6"/>
          <p:cNvSpPr/>
          <p:nvPr/>
        </p:nvSpPr>
        <p:spPr>
          <a:xfrm>
            <a:off x="5378094" y="3524783"/>
            <a:ext cx="3024336" cy="768313"/>
          </a:xfrm>
          <a:prstGeom prst="wedgeRectCallout">
            <a:avLst>
              <a:gd name="adj1" fmla="val -103515"/>
              <a:gd name="adj2" fmla="val -6805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rgbClr val="002060"/>
                </a:solidFill>
              </a:rPr>
              <a:t>Python </a:t>
            </a:r>
            <a:r>
              <a:rPr lang="de-DE" sz="1200" dirty="0" err="1">
                <a:solidFill>
                  <a:srgbClr val="002060"/>
                </a:solidFill>
              </a:rPr>
              <a:t>lambda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functions</a:t>
            </a:r>
            <a:r>
              <a:rPr lang="de-DE" sz="1200" dirty="0">
                <a:solidFill>
                  <a:srgbClr val="002060"/>
                </a:solidFill>
              </a:rPr>
              <a:t>: </a:t>
            </a:r>
            <a:r>
              <a:rPr lang="de-DE" sz="1200" dirty="0" err="1">
                <a:solidFill>
                  <a:srgbClr val="002060"/>
                </a:solidFill>
              </a:rPr>
              <a:t>anonymous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function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with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parameters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a,b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that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returns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result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of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computation</a:t>
            </a:r>
            <a:r>
              <a:rPr lang="de-DE" sz="1200" dirty="0">
                <a:solidFill>
                  <a:srgbClr val="002060"/>
                </a:solidFill>
              </a:rPr>
              <a:t> after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colon</a:t>
            </a:r>
            <a:r>
              <a:rPr lang="de-DE" sz="1200" dirty="0">
                <a:solidFill>
                  <a:srgbClr val="002060"/>
                </a:solidFill>
              </a:rPr>
              <a:t>, i.e., </a:t>
            </a:r>
            <a:r>
              <a:rPr lang="de-DE" sz="1200" dirty="0" err="1">
                <a:solidFill>
                  <a:srgbClr val="002060"/>
                </a:solidFill>
              </a:rPr>
              <a:t>a+b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8" name="Rechteckige Legende 7"/>
          <p:cNvSpPr/>
          <p:nvPr/>
        </p:nvSpPr>
        <p:spPr>
          <a:xfrm>
            <a:off x="5378094" y="2780333"/>
            <a:ext cx="3024336" cy="534890"/>
          </a:xfrm>
          <a:prstGeom prst="wedgeRectCallout">
            <a:avLst>
              <a:gd name="adj1" fmla="val -84618"/>
              <a:gd name="adj2" fmla="val 216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rgbClr val="002060"/>
                </a:solidFill>
              </a:rPr>
              <a:t>reduceByKey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reduces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data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set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by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merging</a:t>
            </a:r>
            <a:r>
              <a:rPr lang="de-DE" sz="1200" dirty="0">
                <a:solidFill>
                  <a:srgbClr val="002060"/>
                </a:solidFill>
              </a:rPr>
              <a:t> (i.e. </a:t>
            </a:r>
            <a:r>
              <a:rPr lang="de-DE" sz="1200" dirty="0" err="1">
                <a:solidFill>
                  <a:srgbClr val="002060"/>
                </a:solidFill>
              </a:rPr>
              <a:t>reducing</a:t>
            </a:r>
            <a:r>
              <a:rPr lang="de-DE" sz="1200" dirty="0">
                <a:solidFill>
                  <a:srgbClr val="002060"/>
                </a:solidFill>
              </a:rPr>
              <a:t>) </a:t>
            </a:r>
            <a:r>
              <a:rPr lang="de-DE" sz="1200" dirty="0" err="1">
                <a:solidFill>
                  <a:srgbClr val="002060"/>
                </a:solidFill>
              </a:rPr>
              <a:t>key-value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pairs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with</a:t>
            </a:r>
            <a:r>
              <a:rPr lang="de-DE" sz="1200" dirty="0">
                <a:solidFill>
                  <a:srgbClr val="002060"/>
                </a:solidFill>
              </a:rPr>
              <a:t> </a:t>
            </a:r>
            <a:r>
              <a:rPr lang="de-DE" sz="1200" dirty="0" err="1">
                <a:solidFill>
                  <a:srgbClr val="002060"/>
                </a:solidFill>
              </a:rPr>
              <a:t>the</a:t>
            </a:r>
            <a:r>
              <a:rPr lang="de-DE" sz="1200" dirty="0">
                <a:solidFill>
                  <a:srgbClr val="002060"/>
                </a:solidFill>
              </a:rPr>
              <a:t> same </a:t>
            </a:r>
            <a:r>
              <a:rPr lang="de-DE" sz="1200" dirty="0" err="1">
                <a:solidFill>
                  <a:srgbClr val="002060"/>
                </a:solidFill>
              </a:rPr>
              <a:t>key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028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major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In-memory</a:t>
            </a:r>
          </a:p>
          <a:p>
            <a:pPr lvl="1"/>
            <a:r>
              <a:rPr lang="de-DE" dirty="0"/>
              <a:t>RDDs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frames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in-memory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possible</a:t>
            </a:r>
            <a:endParaRPr lang="de-DE" dirty="0"/>
          </a:p>
          <a:p>
            <a:pPr lvl="1"/>
            <a:r>
              <a:rPr lang="de-DE" dirty="0" err="1"/>
              <a:t>Vast</a:t>
            </a:r>
            <a:r>
              <a:rPr lang="de-DE" dirty="0"/>
              <a:t> </a:t>
            </a:r>
            <a:r>
              <a:rPr lang="de-DE" dirty="0" err="1"/>
              <a:t>speed-up</a:t>
            </a:r>
            <a:endParaRPr lang="de-DE" dirty="0"/>
          </a:p>
          <a:p>
            <a:pPr lvl="2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Logistic</a:t>
            </a:r>
            <a:r>
              <a:rPr lang="de-DE" dirty="0"/>
              <a:t> Regression</a:t>
            </a:r>
          </a:p>
          <a:p>
            <a:pPr lvl="1"/>
            <a:endParaRPr lang="de-DE" dirty="0"/>
          </a:p>
          <a:p>
            <a:endParaRPr lang="de-DE" dirty="0"/>
          </a:p>
          <a:p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storage</a:t>
            </a:r>
            <a:r>
              <a:rPr lang="de-DE" dirty="0"/>
              <a:t> back-end</a:t>
            </a:r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098" name="Picture 2" descr="http://spark.apache.org/images/logistic-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55" y="2936676"/>
            <a:ext cx="1785938" cy="92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8DC9C9-74E5-4605-882F-3B67E5BA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621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Spark </a:t>
            </a:r>
            <a:r>
              <a:rPr lang="de-DE" dirty="0" err="1"/>
              <a:t>Ecosystem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Different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modes</a:t>
            </a:r>
            <a:endParaRPr lang="de-DE" dirty="0"/>
          </a:p>
          <a:p>
            <a:endParaRPr lang="de-DE" dirty="0"/>
          </a:p>
          <a:p>
            <a:r>
              <a:rPr lang="de-DE" dirty="0"/>
              <a:t>Large open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community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technologies</a:t>
            </a:r>
            <a:r>
              <a:rPr lang="de-DE" dirty="0"/>
              <a:t> on top </a:t>
            </a:r>
            <a:r>
              <a:rPr lang="de-DE" dirty="0" err="1"/>
              <a:t>of</a:t>
            </a:r>
            <a:r>
              <a:rPr lang="de-DE" dirty="0"/>
              <a:t> Spark</a:t>
            </a:r>
          </a:p>
          <a:p>
            <a:pPr lvl="1"/>
            <a:r>
              <a:rPr lang="de-DE" dirty="0">
                <a:hlinkClick r:id="rId2"/>
              </a:rPr>
              <a:t>https://spark-packages.org/</a:t>
            </a:r>
            <a:endParaRPr lang="de-DE" dirty="0"/>
          </a:p>
          <a:p>
            <a:endParaRPr lang="de-DE" dirty="0"/>
          </a:p>
          <a:p>
            <a:r>
              <a:rPr lang="de-DE" dirty="0"/>
              <a:t>Still </a:t>
            </a:r>
            <a:r>
              <a:rPr lang="de-DE" dirty="0" err="1"/>
              <a:t>rapidly</a:t>
            </a:r>
            <a:r>
              <a:rPr lang="de-DE" dirty="0"/>
              <a:t> </a:t>
            </a:r>
            <a:r>
              <a:rPr lang="de-DE" dirty="0" err="1"/>
              <a:t>developing</a:t>
            </a:r>
            <a:endParaRPr lang="de-DE" dirty="0"/>
          </a:p>
          <a:p>
            <a:pPr lvl="1"/>
            <a:r>
              <a:rPr lang="de-DE" dirty="0"/>
              <a:t>Core </a:t>
            </a:r>
            <a:r>
              <a:rPr lang="de-DE" dirty="0" err="1"/>
              <a:t>concepts</a:t>
            </a:r>
            <a:r>
              <a:rPr lang="de-DE" dirty="0"/>
              <a:t> </a:t>
            </a:r>
            <a:r>
              <a:rPr lang="de-DE" dirty="0" err="1"/>
              <a:t>stable</a:t>
            </a:r>
            <a:endParaRPr lang="de-DE" dirty="0"/>
          </a:p>
          <a:p>
            <a:pPr lvl="1"/>
            <a:r>
              <a:rPr lang="de-DE" dirty="0"/>
              <a:t>2.4.0 </a:t>
            </a:r>
            <a:r>
              <a:rPr lang="de-DE" dirty="0" err="1"/>
              <a:t>release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fall</a:t>
            </a:r>
          </a:p>
          <a:p>
            <a:pPr lvl="1"/>
            <a:r>
              <a:rPr lang="de-DE" dirty="0"/>
              <a:t>3.0.0 </a:t>
            </a:r>
            <a:r>
              <a:rPr lang="de-DE" dirty="0" err="1"/>
              <a:t>release</a:t>
            </a:r>
            <a:r>
              <a:rPr lang="de-DE" dirty="0"/>
              <a:t> </a:t>
            </a:r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year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7655A-73AF-4B6A-B63F-14E31981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128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MapReduce</a:t>
            </a:r>
            <a:endParaRPr lang="de-DE" dirty="0"/>
          </a:p>
          <a:p>
            <a:endParaRPr lang="de-DE" dirty="0"/>
          </a:p>
          <a:p>
            <a:r>
              <a:rPr lang="de-DE" dirty="0"/>
              <a:t>Apache </a:t>
            </a:r>
            <a:r>
              <a:rPr lang="de-DE" dirty="0" err="1"/>
              <a:t>Hadoop</a:t>
            </a:r>
            <a:endParaRPr lang="de-DE" dirty="0"/>
          </a:p>
          <a:p>
            <a:endParaRPr lang="de-DE" dirty="0"/>
          </a:p>
          <a:p>
            <a:r>
              <a:rPr lang="de-DE" dirty="0"/>
              <a:t>Apache Spark</a:t>
            </a:r>
          </a:p>
          <a:p>
            <a:endParaRPr lang="de-DE" dirty="0"/>
          </a:p>
          <a:p>
            <a:r>
              <a:rPr lang="de-DE" b="1" dirty="0"/>
              <a:t>Summary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>
              <a:solidFill>
                <a:srgbClr val="002060"/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4820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Big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infrastructures</a:t>
            </a:r>
            <a:endParaRPr lang="de-DE" dirty="0"/>
          </a:p>
          <a:p>
            <a:pPr lvl="1"/>
            <a:r>
              <a:rPr lang="de-DE" dirty="0" err="1"/>
              <a:t>Moving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not </a:t>
            </a:r>
            <a:r>
              <a:rPr lang="de-DE" dirty="0" err="1"/>
              <a:t>feasible</a:t>
            </a:r>
            <a:endParaRPr lang="de-DE" dirty="0"/>
          </a:p>
          <a:p>
            <a:pPr lvl="1"/>
            <a:r>
              <a:rPr lang="de-DE" dirty="0"/>
              <a:t>Move </a:t>
            </a:r>
            <a:r>
              <a:rPr lang="de-DE" dirty="0" err="1"/>
              <a:t>computation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  <a:p>
            <a:endParaRPr lang="de-DE" dirty="0"/>
          </a:p>
          <a:p>
            <a:r>
              <a:rPr lang="de-DE" dirty="0"/>
              <a:t>Apache </a:t>
            </a:r>
            <a:r>
              <a:rPr lang="de-DE" dirty="0" err="1"/>
              <a:t>Hadoop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pPr lvl="1"/>
            <a:r>
              <a:rPr lang="de-DE" dirty="0"/>
              <a:t>HDFS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reliable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/>
              <a:t>YARN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management</a:t>
            </a:r>
            <a:endParaRPr lang="de-DE" dirty="0"/>
          </a:p>
          <a:p>
            <a:pPr lvl="1"/>
            <a:r>
              <a:rPr lang="de-DE" dirty="0" err="1"/>
              <a:t>Provides</a:t>
            </a:r>
            <a:r>
              <a:rPr lang="de-DE" dirty="0"/>
              <a:t> a </a:t>
            </a:r>
            <a:r>
              <a:rPr lang="de-DE" dirty="0" err="1"/>
              <a:t>MapReduce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de-DE" dirty="0"/>
          </a:p>
          <a:p>
            <a:r>
              <a:rPr lang="de-DE" dirty="0"/>
              <a:t>Apache Spark </a:t>
            </a:r>
            <a:r>
              <a:rPr lang="de-DE" dirty="0" err="1"/>
              <a:t>for</a:t>
            </a:r>
            <a:r>
              <a:rPr lang="de-DE" dirty="0"/>
              <a:t> in-memory </a:t>
            </a:r>
            <a:r>
              <a:rPr lang="de-DE" dirty="0" err="1"/>
              <a:t>computations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 err="1"/>
              <a:t>Compatible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infrastructures</a:t>
            </a:r>
            <a:r>
              <a:rPr lang="de-DE" dirty="0"/>
              <a:t>,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Hadoop</a:t>
            </a:r>
            <a:endParaRPr lang="de-DE" dirty="0"/>
          </a:p>
          <a:p>
            <a:pPr lvl="1"/>
            <a:r>
              <a:rPr lang="de-DE" dirty="0" err="1"/>
              <a:t>Provides</a:t>
            </a:r>
            <a:r>
              <a:rPr lang="de-DE" dirty="0"/>
              <a:t> API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39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Traditional </a:t>
            </a:r>
            <a:r>
              <a:rPr lang="de-DE" dirty="0" err="1"/>
              <a:t>Infrastructures</a:t>
            </a:r>
            <a:endParaRPr lang="en-US" dirty="0"/>
          </a:p>
        </p:txBody>
      </p:sp>
      <p:pic>
        <p:nvPicPr>
          <p:cNvPr id="5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46" y="3492818"/>
            <a:ext cx="757180" cy="101977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8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104" y="3504735"/>
            <a:ext cx="757180" cy="1019771"/>
          </a:xfrm>
          <a:prstGeom prst="rect">
            <a:avLst/>
          </a:prstGeom>
        </p:spPr>
      </p:pic>
      <p:pic>
        <p:nvPicPr>
          <p:cNvPr id="9" name="Grafik 8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6"/>
            <a:ext cx="866322" cy="8663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23528" y="2021311"/>
            <a:ext cx="15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Data </a:t>
            </a:r>
            <a:r>
              <a:rPr lang="de-DE" dirty="0" err="1">
                <a:solidFill>
                  <a:srgbClr val="002060"/>
                </a:solidFill>
              </a:rPr>
              <a:t>storage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2915816" y="2996952"/>
            <a:ext cx="3024336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4426871" y="2639138"/>
            <a:ext cx="1113" cy="35781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5940152" y="2996952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2915816" y="2996952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3923928" y="2996952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4932040" y="2996952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233021" y="3803214"/>
            <a:ext cx="4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323528" y="381803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Compute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cluster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6" name="Gerader Verbinder 25"/>
          <p:cNvCxnSpPr/>
          <p:nvPr/>
        </p:nvCxnSpPr>
        <p:spPr>
          <a:xfrm>
            <a:off x="2915816" y="5085184"/>
            <a:ext cx="3024336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H="1">
            <a:off x="4426871" y="5087410"/>
            <a:ext cx="1113" cy="35781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5940152" y="4725144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2915816" y="4725144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3923928" y="4725144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4932040" y="4725144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23528" y="555632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Result</a:t>
            </a:r>
            <a:r>
              <a:rPr lang="de-DE" dirty="0">
                <a:solidFill>
                  <a:srgbClr val="002060"/>
                </a:solidFill>
              </a:rPr>
              <a:t> / Insight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6" name="Grafik 35" descr="Design Archive - olivertacke.de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98" y="5497638"/>
            <a:ext cx="558577" cy="777962"/>
          </a:xfrm>
          <a:prstGeom prst="rect">
            <a:avLst/>
          </a:prstGeom>
        </p:spPr>
      </p:pic>
      <p:sp>
        <p:nvSpPr>
          <p:cNvPr id="3" name="Rechteckige Legende 2"/>
          <p:cNvSpPr/>
          <p:nvPr/>
        </p:nvSpPr>
        <p:spPr>
          <a:xfrm>
            <a:off x="6732240" y="1690689"/>
            <a:ext cx="2304256" cy="699954"/>
          </a:xfrm>
          <a:prstGeom prst="wedgeRectCallout">
            <a:avLst>
              <a:gd name="adj1" fmla="val -102734"/>
              <a:gd name="adj2" fmla="val 192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002060"/>
                </a:solidFill>
              </a:rPr>
              <a:t>Database </a:t>
            </a:r>
            <a:r>
              <a:rPr lang="de-DE" dirty="0" err="1">
                <a:solidFill>
                  <a:srgbClr val="002060"/>
                </a:solidFill>
              </a:rPr>
              <a:t>or</a:t>
            </a:r>
            <a:r>
              <a:rPr lang="de-DE" dirty="0">
                <a:solidFill>
                  <a:srgbClr val="002060"/>
                </a:solidFill>
              </a:rPr>
              <a:t> Storage Area Network (SAN)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2" name="Rechteckige Legende 31"/>
          <p:cNvSpPr/>
          <p:nvPr/>
        </p:nvSpPr>
        <p:spPr>
          <a:xfrm>
            <a:off x="6839744" y="3516939"/>
            <a:ext cx="2196752" cy="699954"/>
          </a:xfrm>
          <a:prstGeom prst="wedgeRectCallout">
            <a:avLst>
              <a:gd name="adj1" fmla="val -69334"/>
              <a:gd name="adj2" fmla="val 170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Compute</a:t>
            </a:r>
            <a:r>
              <a:rPr lang="de-DE" dirty="0">
                <a:solidFill>
                  <a:srgbClr val="002060"/>
                </a:solidFill>
              </a:rPr>
              <a:t> Nodes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6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Message </a:t>
            </a:r>
            <a:r>
              <a:rPr lang="de-DE" dirty="0" err="1"/>
              <a:t>Passing</a:t>
            </a:r>
            <a:r>
              <a:rPr lang="de-DE" dirty="0"/>
              <a:t> / </a:t>
            </a:r>
            <a:r>
              <a:rPr lang="de-DE" dirty="0" err="1"/>
              <a:t>Shared</a:t>
            </a:r>
            <a:r>
              <a:rPr lang="de-DE" dirty="0"/>
              <a:t> Memory</a:t>
            </a:r>
            <a:endParaRPr lang="en-US" dirty="0"/>
          </a:p>
        </p:txBody>
      </p:sp>
      <p:pic>
        <p:nvPicPr>
          <p:cNvPr id="5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46" y="3492818"/>
            <a:ext cx="757180" cy="101977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8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104" y="3504735"/>
            <a:ext cx="757180" cy="1019771"/>
          </a:xfrm>
          <a:prstGeom prst="rect">
            <a:avLst/>
          </a:prstGeom>
        </p:spPr>
      </p:pic>
      <p:pic>
        <p:nvPicPr>
          <p:cNvPr id="9" name="Grafik 8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6"/>
            <a:ext cx="866322" cy="8663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23528" y="2021311"/>
            <a:ext cx="15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Data </a:t>
            </a:r>
            <a:r>
              <a:rPr lang="de-DE" dirty="0" err="1">
                <a:solidFill>
                  <a:srgbClr val="002060"/>
                </a:solidFill>
              </a:rPr>
              <a:t>storage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2915816" y="2996952"/>
            <a:ext cx="3024336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4426871" y="2639138"/>
            <a:ext cx="1113" cy="35781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5940152" y="2996952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2915816" y="2996952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3923928" y="2996952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4932040" y="2996952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141388" y="3818037"/>
            <a:ext cx="4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323528" y="381803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Compute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cluster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6" name="Gerader Verbinder 25"/>
          <p:cNvCxnSpPr/>
          <p:nvPr/>
        </p:nvCxnSpPr>
        <p:spPr>
          <a:xfrm>
            <a:off x="2915816" y="5085184"/>
            <a:ext cx="3024336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H="1">
            <a:off x="4426871" y="5087410"/>
            <a:ext cx="1113" cy="35781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5940152" y="4725144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2915816" y="4725144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3923928" y="4725144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4932040" y="4725144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23528" y="555632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Result</a:t>
            </a:r>
            <a:r>
              <a:rPr lang="de-DE" dirty="0">
                <a:solidFill>
                  <a:srgbClr val="002060"/>
                </a:solidFill>
              </a:rPr>
              <a:t> / Insight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6" name="Grafik 35" descr="Design Archive - olivertacke.de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98" y="5497638"/>
            <a:ext cx="558577" cy="777962"/>
          </a:xfrm>
          <a:prstGeom prst="rect">
            <a:avLst/>
          </a:prstGeom>
        </p:spPr>
      </p:pic>
      <p:pic>
        <p:nvPicPr>
          <p:cNvPr id="37" name="Grafik 36" descr="nodes - How to draw clipart icons in tikz? - TeX - LaTeX ...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4098" y="3738953"/>
            <a:ext cx="866322" cy="350607"/>
          </a:xfrm>
          <a:prstGeom prst="rect">
            <a:avLst/>
          </a:prstGeom>
        </p:spPr>
      </p:pic>
      <p:sp>
        <p:nvSpPr>
          <p:cNvPr id="39" name="Rechteckige Legende 38"/>
          <p:cNvSpPr/>
          <p:nvPr/>
        </p:nvSpPr>
        <p:spPr>
          <a:xfrm>
            <a:off x="6115050" y="2394009"/>
            <a:ext cx="2921446" cy="910088"/>
          </a:xfrm>
          <a:prstGeom prst="wedgeRectCallout">
            <a:avLst>
              <a:gd name="adj1" fmla="val -107093"/>
              <a:gd name="adj2" fmla="val 12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err="1">
                <a:solidFill>
                  <a:srgbClr val="002060"/>
                </a:solidFill>
              </a:rPr>
              <a:t>Each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node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may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load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complete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data</a:t>
            </a:r>
            <a:r>
              <a:rPr lang="de-DE" sz="1600" dirty="0">
                <a:solidFill>
                  <a:srgbClr val="002060"/>
                </a:solidFill>
              </a:rPr>
              <a:t>!</a:t>
            </a:r>
          </a:p>
          <a:p>
            <a:r>
              <a:rPr lang="de-DE" sz="1600" dirty="0">
                <a:solidFill>
                  <a:srgbClr val="002060"/>
                </a:solidFill>
                <a:sym typeface="Wingdings" panose="05000000000000000000" pitchFamily="2" charset="2"/>
              </a:rPr>
              <a:t> </a:t>
            </a:r>
            <a:r>
              <a:rPr lang="de-DE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Does</a:t>
            </a:r>
            <a:r>
              <a:rPr lang="de-DE" sz="1600" dirty="0">
                <a:solidFill>
                  <a:srgbClr val="002060"/>
                </a:solidFill>
                <a:sym typeface="Wingdings" panose="05000000000000000000" pitchFamily="2" charset="2"/>
              </a:rPr>
              <a:t> not </a:t>
            </a:r>
            <a:r>
              <a:rPr lang="de-DE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scale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40" name="Grafik 39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3547184"/>
            <a:ext cx="866322" cy="866322"/>
          </a:xfrm>
          <a:prstGeom prst="rect">
            <a:avLst/>
          </a:prstGeom>
        </p:spPr>
      </p:pic>
      <p:pic>
        <p:nvPicPr>
          <p:cNvPr id="41" name="Grafik 40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3581459"/>
            <a:ext cx="866322" cy="8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50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Parallelization</a:t>
            </a:r>
            <a:endParaRPr lang="en-US" dirty="0"/>
          </a:p>
        </p:txBody>
      </p:sp>
      <p:pic>
        <p:nvPicPr>
          <p:cNvPr id="5" name="Inhaltsplatzhalter 4" descr="Clipart - Server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846" y="3492818"/>
            <a:ext cx="757180" cy="1019771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8" name="Inhaltsplatzhalter 4" descr="Clipart - Serve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08104" y="3504735"/>
            <a:ext cx="757180" cy="1019771"/>
          </a:xfrm>
          <a:prstGeom prst="rect">
            <a:avLst/>
          </a:prstGeom>
        </p:spPr>
      </p:pic>
      <p:pic>
        <p:nvPicPr>
          <p:cNvPr id="9" name="Grafik 8" descr="nodes - How to draw clipart icons in tikz? - TeX - LaTeX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772816"/>
            <a:ext cx="866322" cy="866322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323528" y="2021311"/>
            <a:ext cx="158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2060"/>
                </a:solidFill>
              </a:rPr>
              <a:t>Data </a:t>
            </a:r>
            <a:r>
              <a:rPr lang="de-DE" dirty="0" err="1">
                <a:solidFill>
                  <a:srgbClr val="002060"/>
                </a:solidFill>
              </a:rPr>
              <a:t>storage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2915816" y="2996952"/>
            <a:ext cx="3024336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/>
        </p:nvCxnSpPr>
        <p:spPr>
          <a:xfrm flipH="1">
            <a:off x="4426871" y="2639138"/>
            <a:ext cx="1113" cy="35781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/>
        </p:nvCxnSpPr>
        <p:spPr>
          <a:xfrm>
            <a:off x="5940152" y="2996952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/>
          <p:cNvCxnSpPr/>
          <p:nvPr/>
        </p:nvCxnSpPr>
        <p:spPr>
          <a:xfrm>
            <a:off x="2915816" y="2996952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/>
          <p:cNvCxnSpPr/>
          <p:nvPr/>
        </p:nvCxnSpPr>
        <p:spPr>
          <a:xfrm>
            <a:off x="3923928" y="2996952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/>
          <p:nvPr/>
        </p:nvCxnSpPr>
        <p:spPr>
          <a:xfrm>
            <a:off x="4932040" y="2996952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4141388" y="3818037"/>
            <a:ext cx="4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>
            <a:off x="323528" y="381803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Compute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cluster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26" name="Gerader Verbinder 25"/>
          <p:cNvCxnSpPr/>
          <p:nvPr/>
        </p:nvCxnSpPr>
        <p:spPr>
          <a:xfrm>
            <a:off x="2915816" y="5085184"/>
            <a:ext cx="3024336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 flipH="1">
            <a:off x="4426871" y="5087410"/>
            <a:ext cx="1113" cy="357814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/>
          <p:cNvCxnSpPr/>
          <p:nvPr/>
        </p:nvCxnSpPr>
        <p:spPr>
          <a:xfrm>
            <a:off x="5940152" y="4725144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>
            <a:off x="2915816" y="4725144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>
            <a:off x="3923928" y="4725144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4932040" y="4725144"/>
            <a:ext cx="0" cy="36004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323528" y="5556321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2060"/>
                </a:solidFill>
              </a:rPr>
              <a:t>Result</a:t>
            </a:r>
            <a:r>
              <a:rPr lang="de-DE" dirty="0">
                <a:solidFill>
                  <a:srgbClr val="002060"/>
                </a:solidFill>
              </a:rPr>
              <a:t> / Insight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6" name="Grafik 35" descr="Design Archive - olivertacke.de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98" y="5497638"/>
            <a:ext cx="558577" cy="777962"/>
          </a:xfrm>
          <a:prstGeom prst="rect">
            <a:avLst/>
          </a:prstGeom>
        </p:spPr>
      </p:pic>
      <p:sp>
        <p:nvSpPr>
          <p:cNvPr id="37" name="Rechteckige Legende 36"/>
          <p:cNvSpPr/>
          <p:nvPr/>
        </p:nvSpPr>
        <p:spPr>
          <a:xfrm>
            <a:off x="6115050" y="2175572"/>
            <a:ext cx="2921446" cy="1128525"/>
          </a:xfrm>
          <a:prstGeom prst="wedgeRectCallout">
            <a:avLst>
              <a:gd name="adj1" fmla="val -105789"/>
              <a:gd name="adj2" fmla="val 526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600" dirty="0" err="1">
                <a:solidFill>
                  <a:srgbClr val="002060"/>
                </a:solidFill>
              </a:rPr>
              <a:t>Each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node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only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loads</a:t>
            </a:r>
            <a:r>
              <a:rPr lang="de-DE" sz="1600" dirty="0">
                <a:solidFill>
                  <a:srgbClr val="002060"/>
                </a:solidFill>
              </a:rPr>
              <a:t> </a:t>
            </a:r>
            <a:r>
              <a:rPr lang="de-DE" sz="1600" dirty="0" err="1">
                <a:solidFill>
                  <a:srgbClr val="002060"/>
                </a:solidFill>
              </a:rPr>
              <a:t>partition</a:t>
            </a:r>
            <a:endParaRPr lang="de-DE" sz="16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Scales</a:t>
            </a:r>
            <a:r>
              <a:rPr lang="de-DE" sz="16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better</a:t>
            </a:r>
            <a:endParaRPr lang="de-DE" sz="16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600" dirty="0">
                <a:solidFill>
                  <a:srgbClr val="002060"/>
                </a:solidFill>
                <a:sym typeface="Wingdings" panose="05000000000000000000" pitchFamily="2" charset="2"/>
              </a:rPr>
              <a:t>Still </a:t>
            </a:r>
            <a:r>
              <a:rPr lang="de-DE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requires</a:t>
            </a:r>
            <a:r>
              <a:rPr lang="de-DE" sz="16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transfering</a:t>
            </a:r>
            <a:r>
              <a:rPr lang="de-DE" sz="1600" dirty="0">
                <a:solidFill>
                  <a:srgbClr val="002060"/>
                </a:solidFill>
                <a:sym typeface="Wingdings" panose="05000000000000000000" pitchFamily="2" charset="2"/>
              </a:rPr>
              <a:t> all </a:t>
            </a:r>
            <a:r>
              <a:rPr lang="de-DE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data</a:t>
            </a:r>
            <a:r>
              <a:rPr lang="de-DE" sz="16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over</a:t>
            </a:r>
            <a:r>
              <a:rPr lang="de-DE" sz="16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the</a:t>
            </a:r>
            <a:r>
              <a:rPr lang="de-DE" sz="1600" dirty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de-DE" sz="1600" dirty="0" err="1">
                <a:solidFill>
                  <a:srgbClr val="002060"/>
                </a:solidFill>
                <a:sym typeface="Wingdings" panose="05000000000000000000" pitchFamily="2" charset="2"/>
              </a:rPr>
              <a:t>network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38" name="Grafik 37" descr="nodes - How to draw clipart icons in tikz? - TeX - LaTeX ...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4098" y="3738953"/>
            <a:ext cx="866322" cy="350607"/>
          </a:xfrm>
          <a:prstGeom prst="rect">
            <a:avLst/>
          </a:prstGeom>
        </p:spPr>
      </p:pic>
      <p:pic>
        <p:nvPicPr>
          <p:cNvPr id="39" name="Grafik 38" descr="nodes - How to draw clipart icons in tikz? - TeX - LaTeX ...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050" y="3863741"/>
            <a:ext cx="866322" cy="27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4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Locality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Solution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Not </a:t>
            </a:r>
            <a:r>
              <a:rPr lang="de-DE" dirty="0" err="1">
                <a:sym typeface="Wingdings" panose="05000000000000000000" pitchFamily="2" charset="2"/>
              </a:rPr>
              <a:t>supported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traditional </a:t>
            </a:r>
            <a:r>
              <a:rPr lang="de-DE" dirty="0" err="1">
                <a:sym typeface="Wingdings" panose="05000000000000000000" pitchFamily="2" charset="2"/>
              </a:rPr>
              <a:t>clusters</a:t>
            </a:r>
            <a:r>
              <a:rPr lang="de-DE" dirty="0">
                <a:sym typeface="Wingdings" panose="05000000000000000000" pitchFamily="2" charset="2"/>
              </a:rPr>
              <a:t> / </a:t>
            </a:r>
            <a:r>
              <a:rPr lang="de-DE" dirty="0" err="1">
                <a:sym typeface="Wingdings" panose="05000000000000000000" pitchFamily="2" charset="2"/>
              </a:rPr>
              <a:t>infrastructures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Clusters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sharing</a:t>
            </a:r>
            <a:r>
              <a:rPr lang="de-DE" dirty="0">
                <a:sym typeface="Wingdings" panose="05000000000000000000" pitchFamily="2" charset="2"/>
              </a:rPr>
              <a:t> CPUs, not </a:t>
            </a:r>
            <a:r>
              <a:rPr lang="de-DE" dirty="0" err="1">
                <a:sym typeface="Wingdings" panose="05000000000000000000" pitchFamily="2" charset="2"/>
              </a:rPr>
              <a:t>storage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Storage </a:t>
            </a:r>
            <a:r>
              <a:rPr lang="de-DE" dirty="0" err="1">
                <a:sym typeface="Wingdings" panose="05000000000000000000" pitchFamily="2" charset="2"/>
              </a:rPr>
              <a:t>made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IO, not </a:t>
            </a:r>
            <a:r>
              <a:rPr lang="de-DE" dirty="0" err="1">
                <a:sym typeface="Wingdings" panose="05000000000000000000" pitchFamily="2" charset="2"/>
              </a:rPr>
              <a:t>computations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Science https://sherbold.github.io/intro-to-data-science</a:t>
            </a:r>
            <a:endParaRPr lang="de-DE"/>
          </a:p>
        </p:txBody>
      </p:sp>
      <p:pic>
        <p:nvPicPr>
          <p:cNvPr id="5" name="Grafik 4" descr="Is FOAM to blame when a medical error occurs?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093359"/>
            <a:ext cx="774998" cy="774998"/>
          </a:xfrm>
          <a:prstGeom prst="rect">
            <a:avLst/>
          </a:prstGeom>
        </p:spPr>
      </p:pic>
      <p:pic>
        <p:nvPicPr>
          <p:cNvPr id="6" name="Inhaltsplatzhalter 3" descr="Kostenlose Illustration: Idee, Antwort, Erleuchtung ...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0629" y="1835744"/>
            <a:ext cx="2893123" cy="2893123"/>
          </a:xfrm>
          <a:prstGeom prst="rect">
            <a:avLst/>
          </a:prstGeom>
        </p:spPr>
      </p:pic>
      <p:sp>
        <p:nvSpPr>
          <p:cNvPr id="7" name="Rechteckige Legende 6"/>
          <p:cNvSpPr/>
          <p:nvPr/>
        </p:nvSpPr>
        <p:spPr>
          <a:xfrm>
            <a:off x="3871528" y="1700808"/>
            <a:ext cx="3364768" cy="864096"/>
          </a:xfrm>
          <a:prstGeom prst="wedgeRectCallout">
            <a:avLst>
              <a:gd name="adj1" fmla="val -73000"/>
              <a:gd name="adj2" fmla="val 5941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rgbClr val="002060"/>
                </a:solidFill>
              </a:rPr>
              <a:t>If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moving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is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problem</a:t>
            </a:r>
            <a:r>
              <a:rPr lang="de-DE" dirty="0">
                <a:solidFill>
                  <a:srgbClr val="002060"/>
                </a:solidFill>
              </a:rPr>
              <a:t>, </a:t>
            </a:r>
            <a:r>
              <a:rPr lang="de-DE" dirty="0" err="1">
                <a:solidFill>
                  <a:srgbClr val="002060"/>
                </a:solidFill>
              </a:rPr>
              <a:t>stop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moving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the</a:t>
            </a:r>
            <a:r>
              <a:rPr lang="de-DE" dirty="0">
                <a:solidFill>
                  <a:srgbClr val="002060"/>
                </a:solidFill>
              </a:rPr>
              <a:t> </a:t>
            </a:r>
            <a:r>
              <a:rPr lang="de-DE" dirty="0" err="1">
                <a:solidFill>
                  <a:srgbClr val="002060"/>
                </a:solidFill>
              </a:rPr>
              <a:t>data</a:t>
            </a:r>
            <a:r>
              <a:rPr lang="de-DE" dirty="0">
                <a:solidFill>
                  <a:srgbClr val="002060"/>
                </a:solidFill>
              </a:rPr>
              <a:t>!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7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S3Goe2018">
      <a:dk1>
        <a:srgbClr val="1895CB"/>
      </a:dk1>
      <a:lt1>
        <a:srgbClr val="FFFAEA"/>
      </a:lt1>
      <a:dk2>
        <a:srgbClr val="045C83"/>
      </a:dk2>
      <a:lt2>
        <a:srgbClr val="FFF2E5"/>
      </a:lt2>
      <a:accent1>
        <a:srgbClr val="0581B7"/>
      </a:accent1>
      <a:accent2>
        <a:srgbClr val="FF9013"/>
      </a:accent2>
      <a:accent3>
        <a:srgbClr val="3A2BD4"/>
      </a:accent3>
      <a:accent4>
        <a:srgbClr val="CFA100"/>
      </a:accent4>
      <a:accent5>
        <a:srgbClr val="CF6D00"/>
      </a:accent5>
      <a:accent6>
        <a:srgbClr val="190D90"/>
      </a:accent6>
      <a:hlink>
        <a:srgbClr val="1895CB"/>
      </a:hlink>
      <a:folHlink>
        <a:srgbClr val="1895CB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3139</Words>
  <Application>Microsoft Office PowerPoint</Application>
  <PresentationFormat>On-screen Show (4:3)</PresentationFormat>
  <Paragraphs>682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Times New Roman</vt:lpstr>
      <vt:lpstr>Wingdings</vt:lpstr>
      <vt:lpstr>Office-Design</vt:lpstr>
      <vt:lpstr> Chapter 12  Big Data with Map / Reduce </vt:lpstr>
      <vt:lpstr>Outline</vt:lpstr>
      <vt:lpstr>Repetition: Definition of Big Data</vt:lpstr>
      <vt:lpstr>Parallelism is Mandatory</vt:lpstr>
      <vt:lpstr>Parallel Programming Models</vt:lpstr>
      <vt:lpstr>Traditional Infrastructures</vt:lpstr>
      <vt:lpstr>Message Passing / Shared Memory</vt:lpstr>
      <vt:lpstr>Data Parallelization</vt:lpstr>
      <vt:lpstr>Data Locality as Solution</vt:lpstr>
      <vt:lpstr>Core concept of Big Data Technologies</vt:lpstr>
      <vt:lpstr>Outline</vt:lpstr>
      <vt:lpstr>MapReduce</vt:lpstr>
      <vt:lpstr>Overview of MapReduce</vt:lpstr>
      <vt:lpstr>The map() Function</vt:lpstr>
      <vt:lpstr>The shuffle() Function</vt:lpstr>
      <vt:lpstr>The reduce() Function</vt:lpstr>
      <vt:lpstr>Parallelization with MapReduce</vt:lpstr>
      <vt:lpstr>Word Counts with MapReduce</vt:lpstr>
      <vt:lpstr>Outline</vt:lpstr>
      <vt:lpstr>Overview of Hadoop</vt:lpstr>
      <vt:lpstr>Hadoop Distributed File System (HDFS)</vt:lpstr>
      <vt:lpstr>Overview of HDFS</vt:lpstr>
      <vt:lpstr>Example: Write File</vt:lpstr>
      <vt:lpstr>Computing with Hadoop</vt:lpstr>
      <vt:lpstr>YARN for Resource Management</vt:lpstr>
      <vt:lpstr>Running Applications with YARN</vt:lpstr>
      <vt:lpstr>Resource Requests</vt:lpstr>
      <vt:lpstr>Launching Containers</vt:lpstr>
      <vt:lpstr>MapReduce with Hadoop</vt:lpstr>
      <vt:lpstr>Java Applications</vt:lpstr>
      <vt:lpstr>Example for a Mapper</vt:lpstr>
      <vt:lpstr>Example for a Reducer</vt:lpstr>
      <vt:lpstr>Example for a Job definition</vt:lpstr>
      <vt:lpstr>Execution of Word Count with Hadoop</vt:lpstr>
      <vt:lpstr>Execution of Word Count with Hadoop</vt:lpstr>
      <vt:lpstr>Execution of Word Count with Hadoop</vt:lpstr>
      <vt:lpstr>Execution of Word Count with Hadoop</vt:lpstr>
      <vt:lpstr>Execution of Word Count with Hadoop</vt:lpstr>
      <vt:lpstr>Execution of Word Count with Hadoop</vt:lpstr>
      <vt:lpstr>Streaming Mode of Hadoop</vt:lpstr>
      <vt:lpstr>Word Count with Python</vt:lpstr>
      <vt:lpstr>Additional Important Parts of Hadoop</vt:lpstr>
      <vt:lpstr>Limitations of Hadoop</vt:lpstr>
      <vt:lpstr>Outline</vt:lpstr>
      <vt:lpstr>Apache Spark</vt:lpstr>
      <vt:lpstr>Spark Stack (I)</vt:lpstr>
      <vt:lpstr>Spark Stack (II)</vt:lpstr>
      <vt:lpstr>Data Structures used by Spark</vt:lpstr>
      <vt:lpstr>Infrastructures to Execute Apache Spark</vt:lpstr>
      <vt:lpstr>Programming with Apache Spark</vt:lpstr>
      <vt:lpstr>Word Count with PySpark </vt:lpstr>
      <vt:lpstr>Two major differences to Hadoop</vt:lpstr>
      <vt:lpstr>Spark Ecosystem</vt:lpstr>
      <vt:lpstr>Outline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2020-10-28T10:20:13Z</dcterms:modified>
</cp:coreProperties>
</file>