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  <p:sldId id="271" r:id="rId6"/>
    <p:sldId id="274" r:id="rId7"/>
    <p:sldId id="275" r:id="rId8"/>
    <p:sldId id="276" r:id="rId9"/>
    <p:sldId id="272" r:id="rId10"/>
    <p:sldId id="27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0" autoAdjust="0"/>
    <p:restoredTop sz="94660"/>
  </p:normalViewPr>
  <p:slideViewPr>
    <p:cSldViewPr snapToGrid="0">
      <p:cViewPr>
        <p:scale>
          <a:sx n="70" d="100"/>
          <a:sy n="70" d="100"/>
        </p:scale>
        <p:origin x="-68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0.jpe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image" Target="../media/image18.jpe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10302603" cy="2377353"/>
          </a:xfrm>
        </p:spPr>
        <p:txBody>
          <a:bodyPr>
            <a:normAutofit/>
          </a:bodyPr>
          <a:lstStyle/>
          <a:p>
            <a:r>
              <a:rPr lang="en-US" b="1" dirty="0"/>
              <a:t>Generate Additional Test Patters To Verify Correct VGA Timings</a:t>
            </a:r>
          </a:p>
          <a:p>
            <a:r>
              <a:rPr lang="en-US" b="1" dirty="0"/>
              <a:t>Additional Debug To Eliminate Sporadic Issues</a:t>
            </a:r>
          </a:p>
          <a:p>
            <a:r>
              <a:rPr lang="en-US" b="1" dirty="0"/>
              <a:t>Code Cleanup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3C461E51-3232-4E86-B044-DA6CD3E1A7F1}"/>
              </a:ext>
            </a:extLst>
          </p:cNvPr>
          <p:cNvSpPr txBox="1">
            <a:spLocks/>
          </p:cNvSpPr>
          <p:nvPr/>
        </p:nvSpPr>
        <p:spPr>
          <a:xfrm>
            <a:off x="572500" y="1511849"/>
            <a:ext cx="5165691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Resize And Integrate Line Buffers According To Final Decision On Image Width</a:t>
            </a:r>
          </a:p>
          <a:p>
            <a:r>
              <a:rPr lang="en-US"/>
              <a:t>All Objectives Completed; Refine Product As Needed</a:t>
            </a:r>
          </a:p>
          <a:p>
            <a:r>
              <a:rPr lang="en-US"/>
              <a:t>Actual Post-processed Simulation Results Seen To The Right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A8795DF-329F-4D67-830D-7585DFDA0EE2}"/>
              </a:ext>
            </a:extLst>
          </p:cNvPr>
          <p:cNvGrpSpPr/>
          <p:nvPr/>
        </p:nvGrpSpPr>
        <p:grpSpPr>
          <a:xfrm>
            <a:off x="5963477" y="1033417"/>
            <a:ext cx="6089179" cy="2887216"/>
            <a:chOff x="5963477" y="1033417"/>
            <a:chExt cx="6089179" cy="288721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E925A3B7-C15A-4FB1-86D5-8C0AEB4A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3478" y="1033417"/>
              <a:ext cx="6089178" cy="9257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92B52F7F-C3F5-4B70-B08E-7561C37D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3477" y="2007711"/>
              <a:ext cx="6089179" cy="938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6C89284-90F6-49D4-B5B4-3959B374E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477" y="2994391"/>
              <a:ext cx="6089179" cy="92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42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Schedule/Milestones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Status/Risks 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4108742" cy="237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POC: Benjamin Sullins</a:t>
            </a:r>
          </a:p>
          <a:p>
            <a:r>
              <a:rPr lang="en-US" dirty="0"/>
              <a:t>100% Complete</a:t>
            </a:r>
          </a:p>
          <a:p>
            <a:r>
              <a:rPr lang="en-US" dirty="0"/>
              <a:t>Horizontal Test Pattern Complete</a:t>
            </a:r>
          </a:p>
          <a:p>
            <a:r>
              <a:rPr lang="en-US" dirty="0"/>
              <a:t>Vertical Test Pattern Complete</a:t>
            </a:r>
          </a:p>
          <a:p>
            <a:r>
              <a:rPr lang="en-US" dirty="0"/>
              <a:t>Preloaded Test Image Complete</a:t>
            </a:r>
          </a:p>
          <a:p>
            <a:r>
              <a:rPr lang="en-US" dirty="0"/>
              <a:t>All Tasks Verified In ISIM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C9BF2888-57A5-4031-A9A2-698F17AFAC45}"/>
              </a:ext>
            </a:extLst>
          </p:cNvPr>
          <p:cNvSpPr txBox="1">
            <a:spLocks/>
          </p:cNvSpPr>
          <p:nvPr/>
        </p:nvSpPr>
        <p:spPr>
          <a:xfrm>
            <a:off x="5909352" y="4271489"/>
            <a:ext cx="5633827" cy="2377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POC: Zachary </a:t>
            </a:r>
            <a:r>
              <a:rPr lang="en-US" dirty="0" err="1"/>
              <a:t>Boe</a:t>
            </a:r>
            <a:endParaRPr lang="en-US" dirty="0"/>
          </a:p>
          <a:p>
            <a:r>
              <a:rPr lang="en-US" dirty="0"/>
              <a:t>95% Complete</a:t>
            </a:r>
          </a:p>
          <a:p>
            <a:r>
              <a:rPr lang="en-US" dirty="0"/>
              <a:t>Horizontal Sync Complete</a:t>
            </a:r>
          </a:p>
          <a:p>
            <a:r>
              <a:rPr lang="en-US" dirty="0"/>
              <a:t>Vertical Sync Complete</a:t>
            </a:r>
          </a:p>
          <a:p>
            <a:r>
              <a:rPr lang="en-US" dirty="0"/>
              <a:t>BRAM Addressing Complete</a:t>
            </a:r>
          </a:p>
          <a:p>
            <a:r>
              <a:rPr lang="en-US" dirty="0"/>
              <a:t>Functional Verification In Process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xmlns="" id="{DEDC54DD-2879-4663-9932-86F6795FDF41}"/>
              </a:ext>
            </a:extLst>
          </p:cNvPr>
          <p:cNvSpPr txBox="1">
            <a:spLocks/>
          </p:cNvSpPr>
          <p:nvPr/>
        </p:nvSpPr>
        <p:spPr>
          <a:xfrm>
            <a:off x="480299" y="4363454"/>
            <a:ext cx="4139718" cy="240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MATLAB Algorithm Reference and Image Data Generator for VHDL Sim (Complete)</a:t>
            </a:r>
          </a:p>
          <a:p>
            <a:r>
              <a:rPr lang="en-US" sz="1600" dirty="0"/>
              <a:t>MATLAB Post-Processing Script (Complete)</a:t>
            </a:r>
          </a:p>
          <a:p>
            <a:r>
              <a:rPr lang="en-US" sz="1600" dirty="0"/>
              <a:t>Fully Implemented VHDL Sobel Filter with Output Select (Complete)</a:t>
            </a:r>
          </a:p>
          <a:p>
            <a:r>
              <a:rPr lang="en-US" sz="1600" dirty="0"/>
              <a:t>VHDL Simulation/Verification of Design (Complete)</a:t>
            </a:r>
          </a:p>
          <a:p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5909352" y="1495809"/>
            <a:ext cx="4200563" cy="23773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POC: </a:t>
            </a:r>
            <a:r>
              <a:rPr lang="en-US" dirty="0" smtClean="0"/>
              <a:t>Gregory Walls</a:t>
            </a:r>
            <a:endParaRPr lang="en-US" dirty="0"/>
          </a:p>
          <a:p>
            <a:r>
              <a:rPr lang="en-US" dirty="0"/>
              <a:t>100% Complete</a:t>
            </a:r>
          </a:p>
          <a:p>
            <a:r>
              <a:rPr lang="en-US" dirty="0" smtClean="0"/>
              <a:t>Output Original Image Complete</a:t>
            </a:r>
          </a:p>
          <a:p>
            <a:r>
              <a:rPr lang="en-US" dirty="0" smtClean="0"/>
              <a:t>Output Transpose Image Complete</a:t>
            </a:r>
          </a:p>
          <a:p>
            <a:r>
              <a:rPr lang="en-US" dirty="0" smtClean="0"/>
              <a:t>Output Select Switch Complete</a:t>
            </a:r>
          </a:p>
          <a:p>
            <a:r>
              <a:rPr lang="en-US" dirty="0" smtClean="0"/>
              <a:t>BRAM Minimized</a:t>
            </a:r>
          </a:p>
          <a:p>
            <a:r>
              <a:rPr lang="en-US" dirty="0" smtClean="0"/>
              <a:t>All </a:t>
            </a:r>
            <a:r>
              <a:rPr lang="en-US" dirty="0"/>
              <a:t>Tasks Verified In ISIM</a:t>
            </a:r>
          </a:p>
        </p:txBody>
      </p:sp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36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37735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MMCM</a:t>
            </a:r>
            <a:r>
              <a:rPr lang="en-US" dirty="0"/>
              <a:t> – Clock and Reset Provider</a:t>
            </a:r>
          </a:p>
          <a:p>
            <a:r>
              <a:rPr lang="en-US" b="1" dirty="0"/>
              <a:t>State Machine </a:t>
            </a:r>
            <a:r>
              <a:rPr lang="en-US" dirty="0"/>
              <a:t>– Controls Frame Generation</a:t>
            </a:r>
          </a:p>
          <a:p>
            <a:r>
              <a:rPr lang="en-US" b="1" dirty="0"/>
              <a:t>Counter Controller </a:t>
            </a:r>
            <a:r>
              <a:rPr lang="en-US" dirty="0"/>
              <a:t>– Controls Location Within Frame</a:t>
            </a:r>
          </a:p>
          <a:p>
            <a:r>
              <a:rPr lang="en-US" b="1" dirty="0"/>
              <a:t>Output Controller </a:t>
            </a:r>
            <a:r>
              <a:rPr lang="en-US" dirty="0"/>
              <a:t>– Strobe/Data Generation</a:t>
            </a:r>
          </a:p>
          <a:p>
            <a:r>
              <a:rPr lang="en-US" b="1" dirty="0"/>
              <a:t>BRAM</a:t>
            </a:r>
            <a:r>
              <a:rPr lang="en-US" dirty="0"/>
              <a:t> – Preloaded *.</a:t>
            </a:r>
            <a:r>
              <a:rPr lang="en-US" dirty="0" err="1"/>
              <a:t>coe</a:t>
            </a:r>
            <a:r>
              <a:rPr lang="en-US" dirty="0"/>
              <a:t> Test Image</a:t>
            </a:r>
          </a:p>
          <a:p>
            <a:r>
              <a:rPr lang="en-US" b="1" dirty="0"/>
              <a:t>Mux</a:t>
            </a:r>
            <a:r>
              <a:rPr lang="en-US" dirty="0"/>
              <a:t> – User Selectable Output Selection</a:t>
            </a:r>
          </a:p>
          <a:p>
            <a:r>
              <a:rPr lang="en-US" b="1" dirty="0"/>
              <a:t>Notes</a:t>
            </a:r>
            <a:r>
              <a:rPr lang="en-US" dirty="0"/>
              <a:t>:  Top Level Generics Establish Output Frame Size, Frame Rate, Bit Depth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6" y="1160138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10046370" cy="237735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Counter Controller</a:t>
            </a:r>
            <a:r>
              <a:rPr lang="en-US" sz="1800" dirty="0" smtClean="0"/>
              <a:t> – Controls Location Within Frame</a:t>
            </a:r>
          </a:p>
          <a:p>
            <a:r>
              <a:rPr lang="en-US" sz="1800" b="1" dirty="0" smtClean="0"/>
              <a:t>Output Controller</a:t>
            </a:r>
            <a:r>
              <a:rPr lang="en-US" sz="1800" dirty="0" smtClean="0"/>
              <a:t> – Outputs Pixel and Sync Data in VGA Compatible Format</a:t>
            </a:r>
            <a:endParaRPr lang="en-US" sz="1800" b="1" dirty="0" smtClean="0"/>
          </a:p>
          <a:p>
            <a:r>
              <a:rPr lang="en-US" sz="1800" b="1" dirty="0" smtClean="0"/>
              <a:t>BRAM</a:t>
            </a:r>
            <a:r>
              <a:rPr lang="en-US" sz="1800" dirty="0" smtClean="0"/>
              <a:t> – Memory Allocated for Buffering Images</a:t>
            </a:r>
          </a:p>
          <a:p>
            <a:r>
              <a:rPr lang="en-US" sz="1800" b="1" dirty="0" smtClean="0"/>
              <a:t>Output Select</a:t>
            </a:r>
            <a:r>
              <a:rPr lang="en-US" sz="1800" dirty="0" smtClean="0"/>
              <a:t> – Switch Used to Select Either the Original Image or the Transpose Image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36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10210800" cy="23773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Streamed 8-bit Data Input</a:t>
            </a:r>
          </a:p>
          <a:p>
            <a:r>
              <a:rPr lang="en-US" b="1" dirty="0"/>
              <a:t>Two 3x3 Filters (Separable Matrix Configuration/Row-Column); Vertical and Horizontal Filter</a:t>
            </a:r>
          </a:p>
          <a:p>
            <a:r>
              <a:rPr lang="en-US" b="1" dirty="0" err="1"/>
              <a:t>Muxed</a:t>
            </a:r>
            <a:r>
              <a:rPr lang="en-US" b="1" dirty="0"/>
              <a:t> Output Select: Original, Vertical, Horizontal, or Sum of Gradients Image (8-bit)</a:t>
            </a:r>
          </a:p>
          <a:p>
            <a:r>
              <a:rPr lang="en-US" b="1" dirty="0"/>
              <a:t>Dynamic Latency Compensation for Frame and Line Valid Signals</a:t>
            </a:r>
          </a:p>
          <a:p>
            <a:r>
              <a:rPr lang="en-US" b="1" dirty="0"/>
              <a:t>Two N-bit Block RAM Line Buffers (Feed both Vertical and Horizontal Images)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MMCM</a:t>
            </a:r>
            <a:r>
              <a:rPr lang="en-US" sz="1400" dirty="0"/>
              <a:t> – Clock and Reset Provider</a:t>
            </a:r>
          </a:p>
          <a:p>
            <a:r>
              <a:rPr lang="en-US" sz="1400" b="1" dirty="0"/>
              <a:t>BRAM</a:t>
            </a:r>
            <a:r>
              <a:rPr lang="en-US" sz="1400" dirty="0"/>
              <a:t> – Serves as a clock domain crossing element</a:t>
            </a:r>
          </a:p>
          <a:p>
            <a:pPr lvl="1"/>
            <a:r>
              <a:rPr lang="en-US" sz="1200" dirty="0"/>
              <a:t>New incoming images overwrite the BRAM address space at incoming clock rate</a:t>
            </a:r>
          </a:p>
          <a:p>
            <a:pPr lvl="1"/>
            <a:r>
              <a:rPr lang="en-US" sz="1200" dirty="0"/>
              <a:t>Address space is read out according to VGA specs at clock rate corresponding to output resolution</a:t>
            </a:r>
          </a:p>
          <a:p>
            <a:r>
              <a:rPr lang="en-US" sz="1400" b="1" dirty="0"/>
              <a:t>Syncs</a:t>
            </a:r>
            <a:r>
              <a:rPr lang="en-US" sz="1400" dirty="0"/>
              <a:t> – Counters are kept at VGA clock rate to determine correct timing and duration for sync signals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67785" y="4209243"/>
            <a:ext cx="1821312" cy="1786077"/>
            <a:chOff x="9488261" y="4391031"/>
            <a:chExt cx="2397332" cy="179631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0D549D9-3830-48B4-9E4A-5DF874BD3F34}"/>
              </a:ext>
            </a:extLst>
          </p:cNvPr>
          <p:cNvSpPr/>
          <p:nvPr/>
        </p:nvSpPr>
        <p:spPr>
          <a:xfrm>
            <a:off x="5976532" y="4330177"/>
            <a:ext cx="1564105" cy="22050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sp>
        <p:nvSpPr>
          <p:cNvPr id="26" name="Right Arrow 28">
            <a:extLst>
              <a:ext uri="{FF2B5EF4-FFF2-40B4-BE49-F238E27FC236}">
                <a16:creationId xmlns:a16="http://schemas.microsoft.com/office/drawing/2014/main" xmlns="" id="{38A6AD4F-982E-4B85-91E7-6778D6287B2E}"/>
              </a:ext>
            </a:extLst>
          </p:cNvPr>
          <p:cNvSpPr/>
          <p:nvPr/>
        </p:nvSpPr>
        <p:spPr>
          <a:xfrm>
            <a:off x="5093101" y="4281775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7" name="Right Arrow 28">
            <a:extLst>
              <a:ext uri="{FF2B5EF4-FFF2-40B4-BE49-F238E27FC236}">
                <a16:creationId xmlns:a16="http://schemas.microsoft.com/office/drawing/2014/main" xmlns="" id="{6AB4D5F3-75BA-41FE-95E0-98FD5F7AD97C}"/>
              </a:ext>
            </a:extLst>
          </p:cNvPr>
          <p:cNvSpPr/>
          <p:nvPr/>
        </p:nvSpPr>
        <p:spPr>
          <a:xfrm flipH="1">
            <a:off x="7529122" y="4330177"/>
            <a:ext cx="120807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VGAClk</a:t>
            </a:r>
            <a:endParaRPr lang="en-US" sz="1600" dirty="0"/>
          </a:p>
        </p:txBody>
      </p:sp>
      <p:sp>
        <p:nvSpPr>
          <p:cNvPr id="28" name="Right Arrow 28">
            <a:extLst>
              <a:ext uri="{FF2B5EF4-FFF2-40B4-BE49-F238E27FC236}">
                <a16:creationId xmlns:a16="http://schemas.microsoft.com/office/drawing/2014/main" xmlns="" id="{AB494E05-1B70-445A-B46E-B6D3A9CB4B32}"/>
              </a:ext>
            </a:extLst>
          </p:cNvPr>
          <p:cNvSpPr/>
          <p:nvPr/>
        </p:nvSpPr>
        <p:spPr>
          <a:xfrm>
            <a:off x="4924338" y="4933171"/>
            <a:ext cx="1072069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xmlns="" id="{1DAA80D3-FF60-4400-8EAB-AC828D53DD59}"/>
              </a:ext>
            </a:extLst>
          </p:cNvPr>
          <p:cNvSpPr/>
          <p:nvPr/>
        </p:nvSpPr>
        <p:spPr>
          <a:xfrm>
            <a:off x="7540637" y="4923735"/>
            <a:ext cx="1695642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4" name="Bent Arrow 30">
            <a:extLst>
              <a:ext uri="{FF2B5EF4-FFF2-40B4-BE49-F238E27FC236}">
                <a16:creationId xmlns:a16="http://schemas.microsoft.com/office/drawing/2014/main" xmlns="" id="{F1CB09A5-7F23-462F-A268-971A2A0FDF30}"/>
              </a:ext>
            </a:extLst>
          </p:cNvPr>
          <p:cNvSpPr/>
          <p:nvPr/>
        </p:nvSpPr>
        <p:spPr>
          <a:xfrm>
            <a:off x="7781376" y="5474201"/>
            <a:ext cx="1454903" cy="990993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ent Arrow 30">
            <a:extLst>
              <a:ext uri="{FF2B5EF4-FFF2-40B4-BE49-F238E27FC236}">
                <a16:creationId xmlns:a16="http://schemas.microsoft.com/office/drawing/2014/main" xmlns="" id="{C55C0D45-01A7-47E8-B13E-89900F5AB4DE}"/>
              </a:ext>
            </a:extLst>
          </p:cNvPr>
          <p:cNvSpPr/>
          <p:nvPr/>
        </p:nvSpPr>
        <p:spPr>
          <a:xfrm>
            <a:off x="8076671" y="5941707"/>
            <a:ext cx="1159608" cy="593558"/>
          </a:xfrm>
          <a:prstGeom prst="bentArrow">
            <a:avLst>
              <a:gd name="adj1" fmla="val 38303"/>
              <a:gd name="adj2" fmla="val 36307"/>
              <a:gd name="adj3" fmla="val 30653"/>
              <a:gd name="adj4" fmla="val 4375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3BBF4D-0E74-4EF6-BE52-FBF04BDDFA72}"/>
              </a:ext>
            </a:extLst>
          </p:cNvPr>
          <p:cNvSpPr txBox="1"/>
          <p:nvPr/>
        </p:nvSpPr>
        <p:spPr>
          <a:xfrm>
            <a:off x="8018107" y="554483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679F796-5CD9-40D6-98D4-3B5CAF33975E}"/>
              </a:ext>
            </a:extLst>
          </p:cNvPr>
          <p:cNvSpPr txBox="1"/>
          <p:nvPr/>
        </p:nvSpPr>
        <p:spPr>
          <a:xfrm>
            <a:off x="8143074" y="59582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VSync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4925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5438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426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9446"/>
              </p:ext>
            </p:extLst>
          </p:nvPr>
        </p:nvGraphicFramePr>
        <p:xfrm>
          <a:off x="6974878" y="5333309"/>
          <a:ext cx="3073399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22" y="1320377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Design Verified Operational At 100 MHz (System Clock)</a:t>
            </a:r>
          </a:p>
          <a:p>
            <a:r>
              <a:rPr lang="en-US" dirty="0"/>
              <a:t>Design Outputs Verified:</a:t>
            </a:r>
          </a:p>
          <a:p>
            <a:pPr lvl="1"/>
            <a:r>
              <a:rPr lang="en-US" dirty="0"/>
              <a:t>Horizontal Test Bars</a:t>
            </a:r>
          </a:p>
          <a:p>
            <a:pPr lvl="1"/>
            <a:r>
              <a:rPr lang="en-US" dirty="0"/>
              <a:t>Vertical Test Bars</a:t>
            </a:r>
          </a:p>
          <a:p>
            <a:pPr lvl="1"/>
            <a:r>
              <a:rPr lang="en-US" dirty="0"/>
              <a:t>Preloaded Test Image</a:t>
            </a:r>
          </a:p>
          <a:p>
            <a:r>
              <a:rPr lang="en-US" dirty="0"/>
              <a:t>Design Throughput Verified:</a:t>
            </a:r>
          </a:p>
          <a:p>
            <a:pPr lvl="1"/>
            <a:r>
              <a:rPr lang="en-US" dirty="0"/>
              <a:t>Valid Pixels : 160</a:t>
            </a:r>
          </a:p>
          <a:p>
            <a:pPr lvl="1"/>
            <a:r>
              <a:rPr lang="en-US" dirty="0"/>
              <a:t>Valid Lines : 120</a:t>
            </a:r>
          </a:p>
          <a:p>
            <a:pPr lvl="1"/>
            <a:r>
              <a:rPr lang="en-US" dirty="0"/>
              <a:t>Invalid Pixels: 16</a:t>
            </a:r>
          </a:p>
          <a:p>
            <a:pPr lvl="1"/>
            <a:r>
              <a:rPr lang="en-US" dirty="0"/>
              <a:t>Bit Depth : 8 (Monochrome)</a:t>
            </a:r>
          </a:p>
          <a:p>
            <a:pPr lvl="1"/>
            <a:r>
              <a:rPr lang="en-US" dirty="0"/>
              <a:t>Pixel Rate: 50 MHz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92723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01465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02905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22467"/>
              </p:ext>
            </p:extLst>
          </p:nvPr>
        </p:nvGraphicFramePr>
        <p:xfrm>
          <a:off x="6974878" y="5333309"/>
          <a:ext cx="3073399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9853806" cy="1805077"/>
          </a:xfrm>
        </p:spPr>
        <p:txBody>
          <a:bodyPr>
            <a:normAutofit/>
          </a:bodyPr>
          <a:lstStyle/>
          <a:p>
            <a:r>
              <a:rPr lang="en-US" dirty="0" smtClean="0"/>
              <a:t>An Entire Frame is Buffered Before Outputting the Image – This Ensures that the Necessary Pixels will be Available in BRAM for the Transpose Image Output</a:t>
            </a:r>
          </a:p>
          <a:p>
            <a:r>
              <a:rPr lang="en-US" dirty="0" smtClean="0"/>
              <a:t>The Frame </a:t>
            </a:r>
            <a:r>
              <a:rPr lang="en-US" dirty="0"/>
              <a:t>Dimensions </a:t>
            </a:r>
            <a:r>
              <a:rPr lang="en-US" dirty="0" smtClean="0"/>
              <a:t>are Retained for the Rectangular Transpose – The Extra Pixels are Cut Off on the Short Side of the Frame; the Empty Pixels on the Long Side of the Frame are Set to 0x00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819839" y="2475922"/>
            <a:ext cx="1065754" cy="1065754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751990" y="2967256"/>
            <a:ext cx="4019099" cy="1092056"/>
            <a:chOff x="5751990" y="2967256"/>
            <a:chExt cx="4019099" cy="1092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51990" y="2967256"/>
              <a:ext cx="1442788" cy="10920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0404" y="2967256"/>
              <a:ext cx="1470685" cy="1092056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ight Arrow 19"/>
            <p:cNvSpPr/>
            <p:nvPr/>
          </p:nvSpPr>
          <p:spPr>
            <a:xfrm>
              <a:off x="7307139" y="3397134"/>
              <a:ext cx="869050" cy="32319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3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CAF84447-52FE-4835-98B9-44A464BA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061449" cy="2704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design uses 2x separable multiplier banks per filter with shared line buffers; reduces filter operation complexity and line buffers only required to be as wide as data samples</a:t>
            </a:r>
          </a:p>
          <a:p>
            <a:r>
              <a:rPr lang="en-US" dirty="0"/>
              <a:t>Alternatives include:</a:t>
            </a:r>
          </a:p>
          <a:p>
            <a:pPr lvl="1"/>
            <a:r>
              <a:rPr lang="en-US" dirty="0"/>
              <a:t>Single MCM filter block</a:t>
            </a:r>
          </a:p>
          <a:p>
            <a:pPr lvl="2"/>
            <a:r>
              <a:rPr lang="en-US" dirty="0"/>
              <a:t>Implements Full/Inseparable Matrix Operations; Increased filter operation complexity and BRAM Line Buffers require larger data widths</a:t>
            </a:r>
          </a:p>
          <a:p>
            <a:pPr lvl="1"/>
            <a:r>
              <a:rPr lang="en-US" dirty="0"/>
              <a:t>N-MCM filter block</a:t>
            </a:r>
          </a:p>
          <a:p>
            <a:pPr lvl="2"/>
            <a:r>
              <a:rPr lang="en-US" dirty="0"/>
              <a:t>Implements Full/Inseparable Matrix Operations; Increased filter operation complexity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5EDFE45-5404-43C7-BD1A-0450C895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74694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66ECE67B-5A70-421A-8372-92C193ED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757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80BD6D1B-E2F4-4AE1-AE08-BD224551D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4106"/>
              </p:ext>
            </p:extLst>
          </p:nvPr>
        </p:nvGraphicFramePr>
        <p:xfrm>
          <a:off x="7028951" y="4483638"/>
          <a:ext cx="3073399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55643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90929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2087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---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99616"/>
              </p:ext>
            </p:extLst>
          </p:nvPr>
        </p:nvGraphicFramePr>
        <p:xfrm>
          <a:off x="6974878" y="5333309"/>
          <a:ext cx="3073399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9485586" cy="2704210"/>
          </a:xfrm>
        </p:spPr>
        <p:txBody>
          <a:bodyPr>
            <a:normAutofit/>
          </a:bodyPr>
          <a:lstStyle/>
          <a:p>
            <a:r>
              <a:rPr lang="en-US" dirty="0"/>
              <a:t>VGA Timings Are Set In Stone – No Alternatives Except Different Resolutions</a:t>
            </a:r>
          </a:p>
          <a:p>
            <a:r>
              <a:rPr lang="en-US" dirty="0"/>
              <a:t>Dual Frame Buffer</a:t>
            </a:r>
          </a:p>
          <a:p>
            <a:pPr lvl="1"/>
            <a:r>
              <a:rPr lang="en-US" dirty="0"/>
              <a:t>Eliminate Frame Flicker When Switching Frames</a:t>
            </a:r>
          </a:p>
          <a:p>
            <a:pPr lvl="1"/>
            <a:r>
              <a:rPr lang="en-US" dirty="0"/>
              <a:t>Suited More For Continuously Changing Frames (Video)</a:t>
            </a:r>
          </a:p>
          <a:p>
            <a:pPr lvl="1"/>
            <a:r>
              <a:rPr lang="en-US" dirty="0"/>
              <a:t>Would Require Dropping Information On The BRAM Input Side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4281" y="1653617"/>
            <a:ext cx="1821312" cy="1786077"/>
            <a:chOff x="9488261" y="4391031"/>
            <a:chExt cx="2397332" cy="17963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pic>
        <p:nvPicPr>
          <p:cNvPr id="4098" name="Picture 2" descr="C:\Users\Ben\Desktop\ECE6276\ECE-6276\matlab\input_files\yo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08" y="1217443"/>
            <a:ext cx="2212523" cy="1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6580373" cy="23773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Receiv</a:t>
            </a:r>
            <a:r>
              <a:rPr lang="en-US" dirty="0" smtClean="0"/>
              <a:t>e and Buffer Images from the Simulated Camera</a:t>
            </a:r>
          </a:p>
          <a:p>
            <a:r>
              <a:rPr lang="en-US" dirty="0" smtClean="0"/>
              <a:t>Output the Original Image in VGA Format</a:t>
            </a:r>
          </a:p>
          <a:p>
            <a:r>
              <a:rPr lang="en-US" dirty="0" smtClean="0"/>
              <a:t>Output the Transpose Image in VGA Format</a:t>
            </a:r>
          </a:p>
          <a:p>
            <a:r>
              <a:rPr lang="en-US" dirty="0" smtClean="0"/>
              <a:t>Implement Output Select Switch</a:t>
            </a:r>
          </a:p>
          <a:p>
            <a:r>
              <a:rPr lang="en-US" dirty="0" smtClean="0"/>
              <a:t>Minimize BRAM by Avoiding Invalid Address Values</a:t>
            </a:r>
          </a:p>
          <a:p>
            <a:r>
              <a:rPr lang="en-US" dirty="0" smtClean="0"/>
              <a:t>No Additional Plans Needed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50"/>
            <a:ext cx="7173972" cy="953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Additional Preloaded Test Images for Verification (Right)</a:t>
            </a:r>
          </a:p>
          <a:p>
            <a:r>
              <a:rPr lang="en-US" dirty="0"/>
              <a:t>Actual Output Seen Below (Grayscale Yoshi.png)</a:t>
            </a:r>
          </a:p>
          <a:p>
            <a:r>
              <a:rPr lang="en-US" dirty="0"/>
              <a:t>Bonus: </a:t>
            </a:r>
            <a:r>
              <a:rPr lang="en-US" dirty="0" err="1"/>
              <a:t>ColorMapping</a:t>
            </a:r>
            <a:r>
              <a:rPr lang="en-US" dirty="0"/>
              <a:t> Circuit Completed (Pink Yoshi.png)</a:t>
            </a:r>
          </a:p>
        </p:txBody>
      </p:sp>
      <p:pic>
        <p:nvPicPr>
          <p:cNvPr id="4099" name="Picture 3" descr="C:\Users\Ben\Desktop\ECE6276\ECE-6276\matlab\input_files\mari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8" y="128513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\Desktop\ECE6276\ECE-6276\matlab\input_files\golden_gate_bridge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72" y="2898775"/>
            <a:ext cx="3048001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3079187" y="2463380"/>
            <a:ext cx="2178613" cy="1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355290" y="2463381"/>
            <a:ext cx="2210948" cy="14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581507" y="2470585"/>
            <a:ext cx="2333143" cy="1412728"/>
          </a:xfrm>
        </p:spPr>
        <p:txBody>
          <a:bodyPr>
            <a:normAutofit/>
          </a:bodyPr>
          <a:lstStyle/>
          <a:p>
            <a:r>
              <a:rPr lang="en-US" sz="1700" dirty="0"/>
              <a:t>No Additional Plans Needed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746472" y="4476307"/>
            <a:ext cx="2575014" cy="2264347"/>
            <a:chOff x="7746472" y="4476307"/>
            <a:chExt cx="2575014" cy="22643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467" y="4476307"/>
              <a:ext cx="923178" cy="69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4476308"/>
              <a:ext cx="941028" cy="69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72" y="5249297"/>
              <a:ext cx="924836" cy="6949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5249297"/>
              <a:ext cx="941027" cy="6949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468" y="6031267"/>
              <a:ext cx="923179" cy="6961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088" y="6031267"/>
              <a:ext cx="942398" cy="70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ight Arrow 16"/>
            <p:cNvSpPr/>
            <p:nvPr/>
          </p:nvSpPr>
          <p:spPr>
            <a:xfrm>
              <a:off x="8743540" y="4751369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8743540" y="6288452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8743540" y="5486495"/>
              <a:ext cx="556068" cy="20680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19655" y="4091043"/>
            <a:ext cx="24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MATLAB Simulation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0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574</TotalTime>
  <Words>1470</Words>
  <Application>Microsoft Office PowerPoint</Application>
  <PresentationFormat>Custom</PresentationFormat>
  <Paragraphs>523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VGA Transpose   and    Edge Detection</vt:lpstr>
      <vt:lpstr>PowerPoint Presentation</vt:lpstr>
      <vt:lpstr>Chip Architecture/Memory Design</vt:lpstr>
      <vt:lpstr>Chip Architecture/Memory Design</vt:lpstr>
      <vt:lpstr>Architectural Alternatives</vt:lpstr>
      <vt:lpstr>Architectural Alternatives</vt:lpstr>
      <vt:lpstr>Architectural Alternatives</vt:lpstr>
      <vt:lpstr>Architectural Alternatives</vt:lpstr>
      <vt:lpstr>Final Design Review Plans</vt:lpstr>
      <vt:lpstr>Final Design Review Plans</vt:lpstr>
      <vt:lpstr>PowerPoint Presentation</vt:lpstr>
      <vt:lpstr>Status/Risks Met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Gregory</cp:lastModifiedBy>
  <cp:revision>85</cp:revision>
  <dcterms:created xsi:type="dcterms:W3CDTF">2017-11-08T17:55:46Z</dcterms:created>
  <dcterms:modified xsi:type="dcterms:W3CDTF">2017-11-18T23:48:38Z</dcterms:modified>
</cp:coreProperties>
</file>