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imperx.com/wp-content/uploads/Member/Whitepapers/camera_link.ppt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www.imagelabs.com/wp-content/uploads/2010/10/CameraLink5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xilinx.com/support/documentation/ip_documentation/v_tpg/v7_0/pg103-v-tpg.pdf" TargetMode="Externa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www.mathworks.com/help/images/ref/imrotate.html" TargetMode="External"/><Relationship Id="rId4" Type="http://schemas.openxmlformats.org/officeDocument/2006/relationships/hyperlink" Target="https://www.mathworks.com/help/matlab/ref/transpose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hyperlink" Target="https://reference.digilentinc.com/learn/programmable-logic/tutorials/basys-3-general-io/star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Video_Graphics_Array" TargetMode="External"/><Relationship Id="rId5" Type="http://schemas.openxmlformats.org/officeDocument/2006/relationships/hyperlink" Target="https://eewiki.net/pages/viewpage.action?pageId=15925278" TargetMode="External"/><Relationship Id="rId4" Type="http://schemas.openxmlformats.org/officeDocument/2006/relationships/hyperlink" Target="http://tinyvga.com/vga-timing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VGA Transpose </a:t>
            </a:r>
            <a:br>
              <a:rPr lang="en-US" sz="6600" dirty="0"/>
            </a:br>
            <a:r>
              <a:rPr lang="en-US" sz="6600" dirty="0"/>
              <a:t>	and </a:t>
            </a:r>
            <a:br>
              <a:rPr lang="en-US" sz="6600" dirty="0"/>
            </a:br>
            <a:r>
              <a:rPr lang="en-US" sz="6600" dirty="0"/>
              <a:t>		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5582"/>
            <a:ext cx="7891272" cy="2164080"/>
          </a:xfrm>
        </p:spPr>
        <p:txBody>
          <a:bodyPr>
            <a:noAutofit/>
          </a:bodyPr>
          <a:lstStyle/>
          <a:p>
            <a:r>
              <a:rPr lang="en-US" sz="1800" b="1" dirty="0"/>
              <a:t>Team 7 - Distance Learning Students</a:t>
            </a:r>
          </a:p>
          <a:p>
            <a:r>
              <a:rPr lang="en-US" sz="1600" dirty="0"/>
              <a:t>Bryce Williams	- GTID: 903097901</a:t>
            </a:r>
          </a:p>
          <a:p>
            <a:r>
              <a:rPr lang="en-US" sz="1600" dirty="0"/>
              <a:t>Zachary </a:t>
            </a:r>
            <a:r>
              <a:rPr lang="en-US" sz="1600" dirty="0" err="1"/>
              <a:t>Boe</a:t>
            </a:r>
            <a:r>
              <a:rPr lang="en-US" sz="1600" dirty="0"/>
              <a:t>	- GTID: 903124261</a:t>
            </a:r>
          </a:p>
          <a:p>
            <a:r>
              <a:rPr lang="en-US" sz="1600" dirty="0"/>
              <a:t>Gregory Walls	- GTID: 903289298</a:t>
            </a:r>
          </a:p>
          <a:p>
            <a:r>
              <a:rPr lang="en-US" sz="1600" dirty="0"/>
              <a:t>Benjamin Sullins	- GTID: 903232988</a:t>
            </a:r>
          </a:p>
        </p:txBody>
      </p:sp>
    </p:spTree>
    <p:extLst>
      <p:ext uri="{BB962C8B-B14F-4D97-AF65-F5344CB8AC3E}">
        <p14:creationId xmlns:p14="http://schemas.microsoft.com/office/powerpoint/2010/main" val="25515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Expected Results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4097193" cy="2377353"/>
          </a:xfrm>
        </p:spPr>
        <p:txBody>
          <a:bodyPr>
            <a:noAutofit/>
          </a:bodyPr>
          <a:lstStyle/>
          <a:p>
            <a:r>
              <a:rPr lang="en-US" sz="1600" dirty="0"/>
              <a:t>Valid Pixels Per Line    : 160</a:t>
            </a:r>
          </a:p>
          <a:p>
            <a:r>
              <a:rPr lang="en-US" sz="1600" dirty="0"/>
              <a:t>Invalid Pixels Per Line : 16</a:t>
            </a:r>
          </a:p>
          <a:p>
            <a:r>
              <a:rPr lang="en-US" sz="1600" dirty="0"/>
              <a:t>Valid Lines                     : 120</a:t>
            </a:r>
          </a:p>
          <a:p>
            <a:r>
              <a:rPr lang="en-US" sz="1600" dirty="0"/>
              <a:t>Pixel Clock                     : 50 MHz</a:t>
            </a:r>
          </a:p>
          <a:p>
            <a:r>
              <a:rPr lang="en-US" sz="1600" dirty="0"/>
              <a:t>Frame Rate                    : 50 Hz</a:t>
            </a:r>
          </a:p>
          <a:p>
            <a:r>
              <a:rPr lang="en-US" sz="1600" dirty="0"/>
              <a:t>Video Selection Changes Based On User DIP Switch Input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/>
              <a:t>Switch Logic Low: </a:t>
            </a:r>
          </a:p>
          <a:p>
            <a:pPr lvl="1"/>
            <a:r>
              <a:rPr lang="en-US" dirty="0"/>
              <a:t>Original Image is Output</a:t>
            </a:r>
          </a:p>
          <a:p>
            <a:r>
              <a:rPr lang="en-US" dirty="0"/>
              <a:t>Switch Logic High: </a:t>
            </a:r>
          </a:p>
          <a:p>
            <a:pPr lvl="1"/>
            <a:r>
              <a:rPr lang="en-US" dirty="0"/>
              <a:t>Transpose Image is Output</a:t>
            </a:r>
          </a:p>
          <a:p>
            <a:endParaRPr lang="en-US" dirty="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31" name="Content Placeholder 5"/>
          <p:cNvSpPr txBox="1">
            <a:spLocks/>
          </p:cNvSpPr>
          <p:nvPr/>
        </p:nvSpPr>
        <p:spPr>
          <a:xfrm>
            <a:off x="5932047" y="4278095"/>
            <a:ext cx="4754880" cy="235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640x480 @60Hz Output Resolution</a:t>
            </a:r>
          </a:p>
          <a:p>
            <a:pPr lvl="1"/>
            <a:r>
              <a:rPr lang="en-US" sz="1400" dirty="0"/>
              <a:t>25.175 MHz Pixel Clock</a:t>
            </a:r>
          </a:p>
          <a:p>
            <a:r>
              <a:rPr lang="en-US" sz="1400" dirty="0"/>
              <a:t>Input Image Resolutions</a:t>
            </a:r>
          </a:p>
          <a:p>
            <a:pPr lvl="1"/>
            <a:r>
              <a:rPr lang="en-US" sz="1400" dirty="0"/>
              <a:t>640x480, 320x240, 160x120</a:t>
            </a:r>
          </a:p>
          <a:p>
            <a:pPr lvl="1"/>
            <a:r>
              <a:rPr lang="en-US" sz="1400" dirty="0"/>
              <a:t>Inputs Overwrite Image Buffer At</a:t>
            </a:r>
            <a:br>
              <a:rPr lang="en-US" sz="1400" dirty="0"/>
            </a:br>
            <a:r>
              <a:rPr lang="en-US" sz="1400" dirty="0"/>
              <a:t>Input Clock Rate</a:t>
            </a:r>
          </a:p>
          <a:p>
            <a:r>
              <a:rPr lang="en-US" sz="1400" dirty="0"/>
              <a:t>4 Bit Greyscale Output</a:t>
            </a:r>
          </a:p>
          <a:p>
            <a:pPr lvl="1"/>
            <a:r>
              <a:rPr lang="en-US" sz="1400" dirty="0"/>
              <a:t>Output From Image Buffer at Pixel Clock Rate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5220" y="4375485"/>
            <a:ext cx="4097193" cy="2377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Latency:             ~2*Line Width</a:t>
            </a:r>
          </a:p>
          <a:p>
            <a:r>
              <a:rPr lang="en-US" sz="1600" dirty="0"/>
              <a:t>Sample Rate:     1 cycle</a:t>
            </a:r>
          </a:p>
          <a:p>
            <a:r>
              <a:rPr lang="en-US" sz="1600" dirty="0"/>
              <a:t>Pixel Clock:       50 MHz</a:t>
            </a:r>
          </a:p>
          <a:p>
            <a:r>
              <a:rPr lang="en-US" sz="1600" dirty="0"/>
              <a:t>Frame Rate:       50 Hz</a:t>
            </a:r>
          </a:p>
          <a:p>
            <a:r>
              <a:rPr lang="en-US" sz="1600" dirty="0"/>
              <a:t>Output Select:   Vertical/Horizontal/Sum</a:t>
            </a:r>
          </a:p>
        </p:txBody>
      </p:sp>
    </p:spTree>
    <p:extLst>
      <p:ext uri="{BB962C8B-B14F-4D97-AF65-F5344CB8AC3E}">
        <p14:creationId xmlns:p14="http://schemas.microsoft.com/office/powerpoint/2010/main" val="34816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91682" y="856670"/>
            <a:ext cx="3793487" cy="4274302"/>
            <a:chOff x="9488261" y="4391031"/>
            <a:chExt cx="2397332" cy="17963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11" name="Content Placeholder 3"/>
          <p:cNvSpPr txBox="1">
            <a:spLocks/>
          </p:cNvSpPr>
          <p:nvPr/>
        </p:nvSpPr>
        <p:spPr>
          <a:xfrm>
            <a:off x="465220" y="1156331"/>
            <a:ext cx="11237496" cy="1290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Completed Design Will Provide:</a:t>
            </a:r>
          </a:p>
          <a:p>
            <a:pPr lvl="1"/>
            <a:r>
              <a:rPr lang="en-US" dirty="0"/>
              <a:t>User Selectable Video Output Options</a:t>
            </a:r>
          </a:p>
          <a:p>
            <a:pPr lvl="1"/>
            <a:r>
              <a:rPr lang="en-US" dirty="0"/>
              <a:t>On/Off Transpose</a:t>
            </a:r>
          </a:p>
          <a:p>
            <a:pPr lvl="1"/>
            <a:r>
              <a:rPr lang="en-US" dirty="0"/>
              <a:t>On/Off Edge Detection</a:t>
            </a:r>
          </a:p>
          <a:p>
            <a:pPr lvl="1"/>
            <a:r>
              <a:rPr lang="en-US" dirty="0"/>
              <a:t>VGA Formatted Video Output</a:t>
            </a:r>
          </a:p>
          <a:p>
            <a:pPr lvl="1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Expected Results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/>
          <a:srcRect t="24755"/>
          <a:stretch/>
        </p:blipFill>
        <p:spPr>
          <a:xfrm>
            <a:off x="4006859" y="4837677"/>
            <a:ext cx="3183667" cy="1909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98" y="2700526"/>
            <a:ext cx="5436590" cy="205612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977093" y="3431808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2988" y="2632589"/>
            <a:ext cx="1564105" cy="22050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DIP Switch Inputs</a:t>
            </a:r>
          </a:p>
        </p:txBody>
      </p:sp>
      <p:sp>
        <p:nvSpPr>
          <p:cNvPr id="31" name="Bent Arrow 30"/>
          <p:cNvSpPr/>
          <p:nvPr/>
        </p:nvSpPr>
        <p:spPr>
          <a:xfrm flipV="1">
            <a:off x="980023" y="4837676"/>
            <a:ext cx="3026836" cy="1188677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8094766" y="3852409"/>
            <a:ext cx="1134394" cy="2942874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80397" y="2331194"/>
            <a:ext cx="50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VHDL Firmware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90526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Connector/Cable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5355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DIP Switch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03304" y="4253699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Monitor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98252" y="6378145"/>
            <a:ext cx="201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Basys</a:t>
            </a:r>
            <a:r>
              <a:rPr lang="en-US" dirty="0"/>
              <a:t> 3 Board</a:t>
            </a:r>
          </a:p>
        </p:txBody>
      </p:sp>
    </p:spTree>
    <p:extLst>
      <p:ext uri="{BB962C8B-B14F-4D97-AF65-F5344CB8AC3E}">
        <p14:creationId xmlns:p14="http://schemas.microsoft.com/office/powerpoint/2010/main" val="37540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9320933" y="3576899"/>
            <a:ext cx="2397332" cy="2646027"/>
            <a:chOff x="9488261" y="4391031"/>
            <a:chExt cx="2397332" cy="179631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4755"/>
          <a:stretch/>
        </p:blipFill>
        <p:spPr>
          <a:xfrm>
            <a:off x="8864642" y="2035180"/>
            <a:ext cx="2838073" cy="170248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Overview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01806" y="3200400"/>
            <a:ext cx="8588694" cy="3433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Basys</a:t>
            </a:r>
            <a:r>
              <a:rPr lang="en-US" dirty="0"/>
              <a:t> 3 Development hardware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Description: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 A Processing System For Generating Synthetic Images, Transposing, Detecting Edges, and Displaying Video To A VGA Monitor.</a:t>
            </a:r>
          </a:p>
          <a:p>
            <a:r>
              <a:rPr lang="en-US" dirty="0"/>
              <a:t>Hardware Implemented On A </a:t>
            </a:r>
            <a:r>
              <a:rPr lang="en-US" dirty="0" err="1"/>
              <a:t>Basys</a:t>
            </a:r>
            <a:r>
              <a:rPr lang="en-US" dirty="0"/>
              <a:t> 3 Development Board</a:t>
            </a:r>
          </a:p>
          <a:p>
            <a:r>
              <a:rPr lang="en-US" dirty="0"/>
              <a:t>Firmware Written In VHDL Within </a:t>
            </a:r>
            <a:r>
              <a:rPr lang="en-US" dirty="0" err="1"/>
              <a:t>Vivado</a:t>
            </a:r>
            <a:r>
              <a:rPr lang="en-US" dirty="0"/>
              <a:t> 2017.2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8107" y="3342524"/>
            <a:ext cx="1564105" cy="2205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Fake Camera Simulator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40525" y="3342523"/>
            <a:ext cx="1564105" cy="2205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Transpose Circuit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58985" y="3342523"/>
            <a:ext cx="1564105" cy="2205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Edge Detection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61403" y="3342523"/>
            <a:ext cx="1564105" cy="2205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VGA Formatter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002212" y="4148288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14524" y="4148288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23090" y="4148288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13" y="5141130"/>
            <a:ext cx="1065754" cy="10657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 flipV="1">
            <a:off x="5759835" y="5141130"/>
            <a:ext cx="1065754" cy="10657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3573077" y="5141130"/>
            <a:ext cx="1065754" cy="10657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8" name="Right Arrow 27"/>
          <p:cNvSpPr/>
          <p:nvPr/>
        </p:nvSpPr>
        <p:spPr>
          <a:xfrm>
            <a:off x="8625508" y="4148288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0" y="64168"/>
            <a:ext cx="10058400" cy="925307"/>
          </a:xfrm>
        </p:spPr>
        <p:txBody>
          <a:bodyPr/>
          <a:lstStyle/>
          <a:p>
            <a:r>
              <a:rPr lang="en-US" dirty="0"/>
              <a:t>Subsystem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Generate Synthetic Video</a:t>
            </a:r>
          </a:p>
          <a:p>
            <a:pPr lvl="1"/>
            <a:r>
              <a:rPr lang="en-US" dirty="0"/>
              <a:t>Horizontal Ramp Test Pattern</a:t>
            </a:r>
          </a:p>
          <a:p>
            <a:pPr lvl="1"/>
            <a:r>
              <a:rPr lang="en-US" dirty="0"/>
              <a:t>Vertical Ramp Test Pattern</a:t>
            </a:r>
          </a:p>
          <a:p>
            <a:pPr lvl="1"/>
            <a:r>
              <a:rPr lang="en-US" dirty="0"/>
              <a:t>Pre-Loaded Cropped Image</a:t>
            </a:r>
          </a:p>
          <a:p>
            <a:r>
              <a:rPr lang="en-US" dirty="0"/>
              <a:t>Replicates Real-Life Camera Output</a:t>
            </a:r>
          </a:p>
          <a:p>
            <a:pPr lvl="1"/>
            <a:r>
              <a:rPr lang="en-US" dirty="0" err="1"/>
              <a:t>CameraLink</a:t>
            </a:r>
            <a:r>
              <a:rPr lang="en-US" dirty="0"/>
              <a:t> Pixel Clock Rates - 50 MHz</a:t>
            </a:r>
          </a:p>
          <a:p>
            <a:pPr lvl="1"/>
            <a:r>
              <a:rPr lang="en-US" dirty="0"/>
              <a:t>Image Size – 160x120</a:t>
            </a:r>
          </a:p>
          <a:p>
            <a:pPr lvl="1"/>
            <a:r>
              <a:rPr lang="en-US" dirty="0"/>
              <a:t>Frame Rate – 50 Hz</a:t>
            </a:r>
          </a:p>
          <a:p>
            <a:pPr lvl="1"/>
            <a:r>
              <a:rPr lang="en-US" dirty="0"/>
              <a:t>Monochrome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/>
              <a:t>Selectable Video Output</a:t>
            </a:r>
          </a:p>
          <a:p>
            <a:pPr lvl="1"/>
            <a:r>
              <a:rPr lang="en-US" dirty="0"/>
              <a:t>Non-Transposed</a:t>
            </a:r>
          </a:p>
          <a:p>
            <a:pPr lvl="1"/>
            <a:r>
              <a:rPr lang="en-US" dirty="0"/>
              <a:t>Transposed</a:t>
            </a:r>
          </a:p>
          <a:p>
            <a:r>
              <a:rPr lang="en-US" dirty="0"/>
              <a:t>Retains Input Video Format</a:t>
            </a:r>
          </a:p>
          <a:p>
            <a:r>
              <a:rPr lang="en-US" dirty="0"/>
              <a:t>Retains Input Video Frame Rate</a:t>
            </a:r>
          </a:p>
          <a:p>
            <a:r>
              <a:rPr lang="en-US" dirty="0"/>
              <a:t>Retains Input Video Pixel Clock Rate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Selectable Video Output</a:t>
            </a:r>
          </a:p>
          <a:p>
            <a:pPr lvl="1"/>
            <a:r>
              <a:rPr lang="en-US" dirty="0"/>
              <a:t>Unfiltered</a:t>
            </a:r>
          </a:p>
          <a:p>
            <a:pPr lvl="1"/>
            <a:r>
              <a:rPr lang="en-US" dirty="0"/>
              <a:t>Edge Detection Filtered</a:t>
            </a:r>
          </a:p>
          <a:p>
            <a:r>
              <a:rPr lang="en-US" dirty="0" err="1"/>
              <a:t>Sobel</a:t>
            </a:r>
            <a:r>
              <a:rPr lang="en-US" dirty="0"/>
              <a:t> Edge Detection</a:t>
            </a:r>
          </a:p>
          <a:p>
            <a:pPr lvl="1"/>
            <a:r>
              <a:rPr lang="en-US" dirty="0"/>
              <a:t>3x3 Kernel</a:t>
            </a:r>
          </a:p>
          <a:p>
            <a:pPr lvl="1"/>
            <a:r>
              <a:rPr lang="en-US" dirty="0"/>
              <a:t>Vertical and Horizontal Edge Detection</a:t>
            </a:r>
          </a:p>
          <a:p>
            <a:r>
              <a:rPr lang="en-US" dirty="0"/>
              <a:t>Retains Input Video Format</a:t>
            </a:r>
          </a:p>
          <a:p>
            <a:r>
              <a:rPr lang="en-US" dirty="0"/>
              <a:t>Retains Input Video Frame Rate</a:t>
            </a:r>
          </a:p>
          <a:p>
            <a:r>
              <a:rPr lang="en-US" dirty="0"/>
              <a:t>Retains Input Video Pixel Clock Rate</a:t>
            </a: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Video Format Converter</a:t>
            </a:r>
          </a:p>
          <a:p>
            <a:pPr lvl="1"/>
            <a:r>
              <a:rPr lang="en-US" dirty="0"/>
              <a:t>Pixel Clock Rate - 25.175 MHz</a:t>
            </a:r>
          </a:p>
          <a:p>
            <a:pPr lvl="1"/>
            <a:r>
              <a:rPr lang="en-US" dirty="0"/>
              <a:t>Image Size - 640x480</a:t>
            </a:r>
          </a:p>
          <a:p>
            <a:pPr lvl="1"/>
            <a:r>
              <a:rPr lang="en-US" dirty="0"/>
              <a:t>Frame Rate – 60 Hz</a:t>
            </a:r>
          </a:p>
          <a:p>
            <a:r>
              <a:rPr lang="en-US" dirty="0"/>
              <a:t>Clock Domain Transferring</a:t>
            </a:r>
          </a:p>
          <a:p>
            <a:r>
              <a:rPr lang="en-US" dirty="0"/>
              <a:t>Image Up-scaling</a:t>
            </a:r>
          </a:p>
          <a:p>
            <a:r>
              <a:rPr lang="en-US" dirty="0"/>
              <a:t>Grayscale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Optimizations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4085643" cy="2377353"/>
          </a:xfrm>
        </p:spPr>
        <p:txBody>
          <a:bodyPr>
            <a:normAutofit/>
          </a:bodyPr>
          <a:lstStyle/>
          <a:p>
            <a:r>
              <a:rPr lang="en-US" dirty="0"/>
              <a:t>Consolidate Individual Frame FVAL/LVAL Control Signal Generations To Single Module</a:t>
            </a:r>
          </a:p>
          <a:p>
            <a:r>
              <a:rPr lang="en-US" dirty="0"/>
              <a:t>Reduce Resource Utilization For Horizontal/Vertical Ramp Test Pattern Data Generation 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3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/>
              <a:t>Reduce Resource Utilization by shrinking the BRAM IP as much as possible</a:t>
            </a:r>
          </a:p>
          <a:p>
            <a:endParaRPr lang="en-US" dirty="0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25" name="Content Placeholder 3"/>
          <p:cNvSpPr txBox="1">
            <a:spLocks/>
          </p:cNvSpPr>
          <p:nvPr/>
        </p:nvSpPr>
        <p:spPr>
          <a:xfrm>
            <a:off x="465219" y="4347014"/>
            <a:ext cx="4085643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Reduce Resource Utilization for  Vertical and Horizontal Filters (Shared Line-Buffers)</a:t>
            </a:r>
          </a:p>
          <a:p>
            <a:r>
              <a:rPr lang="en-US" dirty="0"/>
              <a:t>Reduce Resource Utilization for Line-Buffers (IP BMG)</a:t>
            </a:r>
          </a:p>
        </p:txBody>
      </p:sp>
      <p:sp>
        <p:nvSpPr>
          <p:cNvPr id="26" name="Content Placeholder 5"/>
          <p:cNvSpPr txBox="1">
            <a:spLocks/>
          </p:cNvSpPr>
          <p:nvPr/>
        </p:nvSpPr>
        <p:spPr>
          <a:xfrm>
            <a:off x="5885971" y="4304359"/>
            <a:ext cx="4754880" cy="235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Single Frame BRAM Due To</a:t>
            </a:r>
            <a:br>
              <a:rPr lang="en-US" dirty="0"/>
            </a:br>
            <a:r>
              <a:rPr lang="en-US" dirty="0"/>
              <a:t>Mostly Static Images</a:t>
            </a:r>
          </a:p>
          <a:p>
            <a:r>
              <a:rPr lang="en-US" dirty="0"/>
              <a:t>Upscale Counters To Allow</a:t>
            </a:r>
            <a:br>
              <a:rPr lang="en-US" dirty="0"/>
            </a:br>
            <a:r>
              <a:rPr lang="en-US" dirty="0"/>
              <a:t>Input Frames Smaller By </a:t>
            </a:r>
            <a:br>
              <a:rPr lang="en-US" dirty="0"/>
            </a:br>
            <a:r>
              <a:rPr lang="en-US" dirty="0"/>
              <a:t>Powers Of 2</a:t>
            </a:r>
          </a:p>
        </p:txBody>
      </p:sp>
    </p:spTree>
    <p:extLst>
      <p:ext uri="{BB962C8B-B14F-4D97-AF65-F5344CB8AC3E}">
        <p14:creationId xmlns:p14="http://schemas.microsoft.com/office/powerpoint/2010/main" val="24485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71035"/>
              </p:ext>
            </p:extLst>
          </p:nvPr>
        </p:nvGraphicFramePr>
        <p:xfrm>
          <a:off x="433387" y="3285001"/>
          <a:ext cx="11193983" cy="279495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376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/>
                        <a:t>Milestones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Oct. 30</a:t>
                      </a:r>
                      <a:r>
                        <a:rPr lang="en-US" sz="1000" baseline="30000" dirty="0"/>
                        <a:t>th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Nov. 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Nov. 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19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25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/>
                        <a:t>Requirements</a:t>
                      </a:r>
                      <a:r>
                        <a:rPr lang="en-US" sz="1400" baseline="0" dirty="0"/>
                        <a:t> / Concept Design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8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Sub-Module Design Capture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7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Sub-Module</a:t>
                      </a:r>
                      <a:r>
                        <a:rPr lang="en-US" sz="1400" baseline="0" dirty="0"/>
                        <a:t> Design Test and Peer Review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Sub</a:t>
                      </a:r>
                      <a:r>
                        <a:rPr lang="en-US" sz="1400" b="0" baseline="0" dirty="0"/>
                        <a:t>-Module </a:t>
                      </a:r>
                      <a:r>
                        <a:rPr lang="en-US" sz="1400" b="0" dirty="0"/>
                        <a:t>Integration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Abstract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PDR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CDR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Final Presentation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Timeline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Description: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6092950" y="1005516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 Assignments: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6095998" y="1503829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/>
          </a:bodyPr>
          <a:lstStyle/>
          <a:p>
            <a:r>
              <a:rPr lang="en-US" dirty="0"/>
              <a:t>Project Abstract – Nov 2</a:t>
            </a:r>
            <a:r>
              <a:rPr lang="en-US" baseline="30000" dirty="0"/>
              <a:t>nd</a:t>
            </a:r>
            <a:r>
              <a:rPr lang="en-US" dirty="0"/>
              <a:t>, 2017</a:t>
            </a:r>
          </a:p>
          <a:p>
            <a:r>
              <a:rPr lang="en-US" dirty="0"/>
              <a:t>Project PDR – Nov 12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Project CDR – Nov 19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Final Presentation – Nov, 30</a:t>
            </a:r>
            <a:r>
              <a:rPr lang="en-US" baseline="30000" dirty="0"/>
              <a:t>th</a:t>
            </a:r>
            <a:r>
              <a:rPr lang="en-US" dirty="0"/>
              <a:t> 2017</a:t>
            </a:r>
          </a:p>
        </p:txBody>
      </p:sp>
      <p:sp>
        <p:nvSpPr>
          <p:cNvPr id="35" name="Content Placeholder 5"/>
          <p:cNvSpPr>
            <a:spLocks noGrp="1"/>
          </p:cNvSpPr>
          <p:nvPr>
            <p:ph sz="quarter" idx="4"/>
          </p:nvPr>
        </p:nvSpPr>
        <p:spPr>
          <a:xfrm>
            <a:off x="6102094" y="1511850"/>
            <a:ext cx="5668658" cy="23560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Bryce Williams	:  Edge Detection</a:t>
            </a:r>
          </a:p>
          <a:p>
            <a:r>
              <a:rPr lang="en-US" dirty="0"/>
              <a:t>Zachary </a:t>
            </a:r>
            <a:r>
              <a:rPr lang="en-US" dirty="0" err="1"/>
              <a:t>Boe</a:t>
            </a:r>
            <a:r>
              <a:rPr lang="en-US" dirty="0"/>
              <a:t>		:  VGA Formatter</a:t>
            </a:r>
          </a:p>
          <a:p>
            <a:r>
              <a:rPr lang="en-US" dirty="0"/>
              <a:t>Gregory Walls	:  Transpose Circuit</a:t>
            </a:r>
          </a:p>
          <a:p>
            <a:r>
              <a:rPr lang="en-US" dirty="0"/>
              <a:t>Benjamin Sullins	:  Fake Camera Sim.</a:t>
            </a: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5846223" y="1235242"/>
            <a:ext cx="3048" cy="19800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4632856" y="3604720"/>
            <a:ext cx="1552018" cy="303068"/>
            <a:chOff x="4777234" y="3717014"/>
            <a:chExt cx="1552018" cy="30306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936430" y="3798265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AutoShape 42"/>
            <p:cNvSpPr>
              <a:spLocks noChangeArrowheads="1"/>
            </p:cNvSpPr>
            <p:nvPr/>
          </p:nvSpPr>
          <p:spPr bwMode="auto">
            <a:xfrm>
              <a:off x="4777234" y="371701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0" name="AutoShape 42"/>
            <p:cNvSpPr>
              <a:spLocks noChangeArrowheads="1"/>
            </p:cNvSpPr>
            <p:nvPr/>
          </p:nvSpPr>
          <p:spPr bwMode="auto">
            <a:xfrm>
              <a:off x="6019265" y="3718225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904970" y="3940256"/>
            <a:ext cx="1552018" cy="303068"/>
            <a:chOff x="6049348" y="4052550"/>
            <a:chExt cx="1552018" cy="303068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208544" y="4133801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6049348" y="4052550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6" name="AutoShape 42"/>
            <p:cNvSpPr>
              <a:spLocks noChangeArrowheads="1"/>
            </p:cNvSpPr>
            <p:nvPr/>
          </p:nvSpPr>
          <p:spPr bwMode="auto">
            <a:xfrm>
              <a:off x="7291379" y="405376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18167" y="4233683"/>
            <a:ext cx="2148933" cy="302667"/>
            <a:chOff x="6662545" y="4345977"/>
            <a:chExt cx="2148933" cy="302667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821740" y="4427228"/>
              <a:ext cx="1834579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AutoShape 42"/>
            <p:cNvSpPr>
              <a:spLocks noChangeArrowheads="1"/>
            </p:cNvSpPr>
            <p:nvPr/>
          </p:nvSpPr>
          <p:spPr bwMode="auto">
            <a:xfrm>
              <a:off x="6662545" y="434597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9" name="AutoShape 42"/>
            <p:cNvSpPr>
              <a:spLocks noChangeArrowheads="1"/>
            </p:cNvSpPr>
            <p:nvPr/>
          </p:nvSpPr>
          <p:spPr bwMode="auto">
            <a:xfrm>
              <a:off x="8501491" y="434678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273763" y="4847174"/>
            <a:ext cx="927553" cy="303068"/>
            <a:chOff x="5426162" y="4951447"/>
            <a:chExt cx="927553" cy="303068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87915" y="5032698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AutoShape 42"/>
            <p:cNvSpPr>
              <a:spLocks noChangeArrowheads="1"/>
            </p:cNvSpPr>
            <p:nvPr/>
          </p:nvSpPr>
          <p:spPr bwMode="auto">
            <a:xfrm>
              <a:off x="5426162" y="495144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5" name="AutoShape 42"/>
            <p:cNvSpPr>
              <a:spLocks noChangeArrowheads="1"/>
            </p:cNvSpPr>
            <p:nvPr/>
          </p:nvSpPr>
          <p:spPr bwMode="auto">
            <a:xfrm>
              <a:off x="6043728" y="495265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14461" y="5155680"/>
            <a:ext cx="927553" cy="314102"/>
            <a:chOff x="6674881" y="5243911"/>
            <a:chExt cx="927553" cy="314102"/>
          </a:xfrm>
        </p:grpSpPr>
        <p:sp>
          <p:nvSpPr>
            <p:cNvPr id="56" name="Rectangle 55"/>
            <p:cNvSpPr/>
            <p:nvPr/>
          </p:nvSpPr>
          <p:spPr bwMode="auto">
            <a:xfrm>
              <a:off x="6836634" y="5325162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AutoShape 42"/>
            <p:cNvSpPr>
              <a:spLocks noChangeArrowheads="1"/>
            </p:cNvSpPr>
            <p:nvPr/>
          </p:nvSpPr>
          <p:spPr bwMode="auto">
            <a:xfrm>
              <a:off x="6674881" y="524391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8" name="AutoShape 42"/>
            <p:cNvSpPr>
              <a:spLocks noChangeArrowheads="1"/>
            </p:cNvSpPr>
            <p:nvPr/>
          </p:nvSpPr>
          <p:spPr bwMode="auto">
            <a:xfrm>
              <a:off x="7292447" y="5256156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757430" y="5466202"/>
            <a:ext cx="927553" cy="303068"/>
            <a:chOff x="7901808" y="5538391"/>
            <a:chExt cx="927553" cy="303068"/>
          </a:xfrm>
        </p:grpSpPr>
        <p:sp>
          <p:nvSpPr>
            <p:cNvPr id="59" name="Rectangle 58"/>
            <p:cNvSpPr/>
            <p:nvPr/>
          </p:nvSpPr>
          <p:spPr bwMode="auto">
            <a:xfrm>
              <a:off x="8063561" y="5619642"/>
              <a:ext cx="645091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0" name="AutoShape 42"/>
            <p:cNvSpPr>
              <a:spLocks noChangeArrowheads="1"/>
            </p:cNvSpPr>
            <p:nvPr/>
          </p:nvSpPr>
          <p:spPr bwMode="auto">
            <a:xfrm>
              <a:off x="7901808" y="553839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8519374" y="5539602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70313" y="5766359"/>
            <a:ext cx="1474729" cy="308668"/>
            <a:chOff x="9814691" y="5830527"/>
            <a:chExt cx="1474729" cy="308668"/>
          </a:xfrm>
        </p:grpSpPr>
        <p:sp>
          <p:nvSpPr>
            <p:cNvPr id="62" name="Rectangle 61"/>
            <p:cNvSpPr/>
            <p:nvPr/>
          </p:nvSpPr>
          <p:spPr bwMode="auto">
            <a:xfrm>
              <a:off x="9947758" y="5918589"/>
              <a:ext cx="1220954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3" name="AutoShape 42"/>
            <p:cNvSpPr>
              <a:spLocks noChangeArrowheads="1"/>
            </p:cNvSpPr>
            <p:nvPr/>
          </p:nvSpPr>
          <p:spPr bwMode="auto">
            <a:xfrm>
              <a:off x="9814691" y="583052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4" name="AutoShape 42"/>
            <p:cNvSpPr>
              <a:spLocks noChangeArrowheads="1"/>
            </p:cNvSpPr>
            <p:nvPr/>
          </p:nvSpPr>
          <p:spPr bwMode="auto">
            <a:xfrm>
              <a:off x="10979433" y="583052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52746" y="4532430"/>
            <a:ext cx="2789192" cy="304157"/>
            <a:chOff x="8497124" y="4644724"/>
            <a:chExt cx="2789192" cy="304157"/>
          </a:xfrm>
        </p:grpSpPr>
        <p:sp>
          <p:nvSpPr>
            <p:cNvPr id="50" name="Rectangle 49"/>
            <p:cNvSpPr/>
            <p:nvPr/>
          </p:nvSpPr>
          <p:spPr bwMode="auto">
            <a:xfrm>
              <a:off x="8656319" y="4728275"/>
              <a:ext cx="2468881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AutoShape 42"/>
            <p:cNvSpPr>
              <a:spLocks noChangeArrowheads="1"/>
            </p:cNvSpPr>
            <p:nvPr/>
          </p:nvSpPr>
          <p:spPr bwMode="auto">
            <a:xfrm>
              <a:off x="8497124" y="46470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2" name="AutoShape 42"/>
            <p:cNvSpPr>
              <a:spLocks noChangeArrowheads="1"/>
            </p:cNvSpPr>
            <p:nvPr/>
          </p:nvSpPr>
          <p:spPr bwMode="auto">
            <a:xfrm>
              <a:off x="10976329" y="46447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2170" y="6212226"/>
            <a:ext cx="10851097" cy="482026"/>
            <a:chOff x="842211" y="6196184"/>
            <a:chExt cx="10299726" cy="482026"/>
          </a:xfrm>
        </p:grpSpPr>
        <p:sp>
          <p:nvSpPr>
            <p:cNvPr id="73" name="Rectangle 72"/>
            <p:cNvSpPr/>
            <p:nvPr/>
          </p:nvSpPr>
          <p:spPr>
            <a:xfrm>
              <a:off x="842211" y="6196184"/>
              <a:ext cx="10299726" cy="4820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Legend:                          Complete                          Incomplete       (Milestones – All Team Members)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937005" y="6267589"/>
              <a:ext cx="927553" cy="303068"/>
              <a:chOff x="5426162" y="4983531"/>
              <a:chExt cx="927553" cy="303068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5587915" y="5064782"/>
                <a:ext cx="645091" cy="220606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6" name="AutoShape 42"/>
              <p:cNvSpPr>
                <a:spLocks noChangeArrowheads="1"/>
              </p:cNvSpPr>
              <p:nvPr/>
            </p:nvSpPr>
            <p:spPr bwMode="auto">
              <a:xfrm>
                <a:off x="5426162" y="4983531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7" name="AutoShape 42"/>
              <p:cNvSpPr>
                <a:spLocks noChangeArrowheads="1"/>
              </p:cNvSpPr>
              <p:nvPr/>
            </p:nvSpPr>
            <p:spPr bwMode="auto">
              <a:xfrm>
                <a:off x="6043728" y="4984742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412516" y="6267967"/>
              <a:ext cx="927553" cy="303068"/>
              <a:chOff x="7901808" y="5578496"/>
              <a:chExt cx="927553" cy="303068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8063561" y="5659747"/>
                <a:ext cx="645091" cy="220606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80" name="AutoShape 42"/>
              <p:cNvSpPr>
                <a:spLocks noChangeArrowheads="1"/>
              </p:cNvSpPr>
              <p:nvPr/>
            </p:nvSpPr>
            <p:spPr bwMode="auto">
              <a:xfrm>
                <a:off x="7901808" y="5578496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81" name="AutoShape 42"/>
              <p:cNvSpPr>
                <a:spLocks noChangeArrowheads="1"/>
              </p:cNvSpPr>
              <p:nvPr/>
            </p:nvSpPr>
            <p:spPr bwMode="auto">
              <a:xfrm>
                <a:off x="8519374" y="5579707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96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Risk Mitigation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4097193" cy="2377353"/>
          </a:xfrm>
        </p:spPr>
        <p:txBody>
          <a:bodyPr>
            <a:normAutofit/>
          </a:bodyPr>
          <a:lstStyle/>
          <a:p>
            <a:r>
              <a:rPr lang="en-US" dirty="0"/>
              <a:t>Horizontal/Vertical Ramp Test Pattern Generation Simulated With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Pre-Loaded Cropped Image Simulated With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All Data Output Options Simulated With ISIM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/>
              <a:t>ISIM Code Verification Using Synthetic Images</a:t>
            </a:r>
          </a:p>
          <a:p>
            <a:r>
              <a:rPr lang="en-US" dirty="0"/>
              <a:t>Use VGA Monitor to Visually Verify Correct Functionality</a:t>
            </a:r>
          </a:p>
          <a:p>
            <a:endParaRPr lang="en-US" dirty="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31" name="Content Placeholder 3"/>
          <p:cNvSpPr txBox="1">
            <a:spLocks/>
          </p:cNvSpPr>
          <p:nvPr/>
        </p:nvSpPr>
        <p:spPr>
          <a:xfrm>
            <a:off x="465220" y="4336739"/>
            <a:ext cx="4097193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Implementation in MATLAB</a:t>
            </a:r>
          </a:p>
          <a:p>
            <a:r>
              <a:rPr lang="en-US" dirty="0"/>
              <a:t>MATLAB Generated Image Data for VHDL Simulation</a:t>
            </a:r>
          </a:p>
          <a:p>
            <a:r>
              <a:rPr lang="en-US" dirty="0"/>
              <a:t>MATLAB Post-Processing of VHDL Simulation Output Data</a:t>
            </a:r>
          </a:p>
        </p:txBody>
      </p:sp>
      <p:sp>
        <p:nvSpPr>
          <p:cNvPr id="32" name="Content Placeholder 5"/>
          <p:cNvSpPr txBox="1">
            <a:spLocks/>
          </p:cNvSpPr>
          <p:nvPr/>
        </p:nvSpPr>
        <p:spPr>
          <a:xfrm>
            <a:off x="5914962" y="4253906"/>
            <a:ext cx="4754880" cy="235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Sync Signals Simulated</a:t>
            </a:r>
            <a:br>
              <a:rPr lang="en-US" dirty="0"/>
            </a:br>
            <a:r>
              <a:rPr lang="en-US" dirty="0"/>
              <a:t>With ISIM</a:t>
            </a:r>
          </a:p>
          <a:p>
            <a:r>
              <a:rPr lang="en-US" dirty="0"/>
              <a:t>VGA Monitor Output</a:t>
            </a:r>
          </a:p>
          <a:p>
            <a:r>
              <a:rPr lang="en-US" dirty="0"/>
              <a:t>Reference </a:t>
            </a:r>
            <a:r>
              <a:rPr lang="en-US" dirty="0" err="1"/>
              <a:t>Digilent</a:t>
            </a:r>
            <a:r>
              <a:rPr lang="en-US" dirty="0"/>
              <a:t> Basys3</a:t>
            </a:r>
            <a:br>
              <a:rPr lang="en-US" dirty="0"/>
            </a:br>
            <a:r>
              <a:rPr lang="en-US" dirty="0"/>
              <a:t>GPIO Demo Project</a:t>
            </a:r>
          </a:p>
        </p:txBody>
      </p:sp>
    </p:spTree>
    <p:extLst>
      <p:ext uri="{BB962C8B-B14F-4D97-AF65-F5344CB8AC3E}">
        <p14:creationId xmlns:p14="http://schemas.microsoft.com/office/powerpoint/2010/main" val="60264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219" y="1037600"/>
            <a:ext cx="1123444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267" y="1732543"/>
            <a:ext cx="9834671" cy="498107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CameraLink</a:t>
            </a:r>
            <a:r>
              <a:rPr lang="en-US" dirty="0"/>
              <a:t> Standard</a:t>
            </a:r>
          </a:p>
          <a:p>
            <a:pPr lvl="1"/>
            <a:r>
              <a:rPr lang="en-US" dirty="0">
                <a:hlinkClick r:id="rId2"/>
              </a:rPr>
              <a:t>http://www.imagelabs.com/wp-content/uploads/2010/10/CameraLink5.pdf</a:t>
            </a:r>
            <a:endParaRPr lang="en-US" dirty="0"/>
          </a:p>
          <a:p>
            <a:pPr lvl="1"/>
            <a:r>
              <a:rPr lang="en-US" dirty="0"/>
              <a:t>Defines Commercial Video Transmission Standard Used By Large Varieties Of Cameras</a:t>
            </a:r>
          </a:p>
          <a:p>
            <a:pPr lvl="1"/>
            <a:r>
              <a:rPr lang="en-US" dirty="0"/>
              <a:t>Defines Allowable Pixel Clock Range 25-85 MHz</a:t>
            </a:r>
          </a:p>
          <a:p>
            <a:pPr lvl="1"/>
            <a:r>
              <a:rPr lang="en-US" dirty="0"/>
              <a:t>“Camera Link is a communication interface for vision applications. The interface extends the base technology of Channel Link to provide a specification more useful for vision applications.”</a:t>
            </a:r>
          </a:p>
          <a:p>
            <a:r>
              <a:rPr lang="en-US" dirty="0"/>
              <a:t>Frame Control Signals</a:t>
            </a:r>
          </a:p>
          <a:p>
            <a:pPr lvl="1"/>
            <a:r>
              <a:rPr lang="en-US" dirty="0">
                <a:hlinkClick r:id="rId3"/>
              </a:rPr>
              <a:t>https://www.imperx.com/wp-content/uploads/Member/Whitepapers/camera_link.ppt</a:t>
            </a:r>
            <a:endParaRPr lang="en-US" dirty="0"/>
          </a:p>
          <a:p>
            <a:pPr lvl="1"/>
            <a:r>
              <a:rPr lang="en-US" dirty="0"/>
              <a:t>Standard Framing Strobes Used For Video Output</a:t>
            </a:r>
          </a:p>
          <a:p>
            <a:pPr lvl="1"/>
            <a:r>
              <a:rPr lang="en-US" dirty="0"/>
              <a:t>Used Widespread Across Commercial Cameras</a:t>
            </a:r>
          </a:p>
          <a:p>
            <a:pPr lvl="1"/>
            <a:r>
              <a:rPr lang="en-US" dirty="0" err="1"/>
              <a:t>CameraLink</a:t>
            </a:r>
            <a:r>
              <a:rPr lang="en-US" dirty="0"/>
              <a:t> Protocol Supported</a:t>
            </a:r>
          </a:p>
          <a:p>
            <a:pPr lvl="2"/>
            <a:r>
              <a:rPr lang="en-US" dirty="0"/>
              <a:t>“</a:t>
            </a:r>
            <a:r>
              <a:rPr lang="en-US" altLang="en-US" dirty="0"/>
              <a:t>de Facto standard for high speed/high resolution imaging”</a:t>
            </a:r>
          </a:p>
          <a:p>
            <a:r>
              <a:rPr lang="en-US" altLang="en-US" dirty="0"/>
              <a:t>Test Pattern Options</a:t>
            </a:r>
          </a:p>
          <a:p>
            <a:pPr lvl="1"/>
            <a:r>
              <a:rPr lang="en-US" altLang="en-US" dirty="0">
                <a:hlinkClick r:id="rId4"/>
              </a:rPr>
              <a:t>https://www.xilinx.com/support/documentation/ip_documentation/v_tpg/v7_0/pg103-v-tpg.pdf</a:t>
            </a:r>
            <a:endParaRPr lang="en-US" altLang="en-US" dirty="0"/>
          </a:p>
          <a:p>
            <a:pPr lvl="1"/>
            <a:r>
              <a:rPr lang="en-US" altLang="en-US" dirty="0"/>
              <a:t>Describes Example Test Patterns</a:t>
            </a:r>
          </a:p>
          <a:p>
            <a:pPr lvl="1"/>
            <a:r>
              <a:rPr lang="en-US" altLang="en-US" dirty="0"/>
              <a:t>Generic Overview Of Test Pattern Generation</a:t>
            </a:r>
          </a:p>
          <a:p>
            <a:pPr lvl="1"/>
            <a:r>
              <a:rPr lang="en-US" altLang="en-US" dirty="0"/>
              <a:t>Generic Overview Of Frame Control Signals</a:t>
            </a:r>
          </a:p>
          <a:p>
            <a:pPr lvl="1"/>
            <a:r>
              <a:rPr lang="en-US" altLang="en-US" dirty="0"/>
              <a:t>“</a:t>
            </a:r>
            <a:r>
              <a:rPr lang="en-US" dirty="0"/>
              <a:t>Test patterns can be used to evaluate and debug color, quality, edge, and motion performance, debug and assess video system color, quality, edge, and motion performance of a system, or stress the video processing to ensure proper functionality.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Prior Work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6820" y="3896588"/>
            <a:ext cx="3061973" cy="20072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469" y="1248137"/>
            <a:ext cx="1172201" cy="7305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2938" y="2087048"/>
            <a:ext cx="1176087" cy="6615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73166" y="2830833"/>
            <a:ext cx="1065754" cy="10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Prior Work – Cont.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5219" y="1037600"/>
            <a:ext cx="11234447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68267" y="1732543"/>
            <a:ext cx="9834671" cy="2022112"/>
          </a:xfrm>
        </p:spPr>
        <p:txBody>
          <a:bodyPr>
            <a:normAutofit/>
          </a:bodyPr>
          <a:lstStyle/>
          <a:p>
            <a:r>
              <a:rPr lang="en-US" dirty="0"/>
              <a:t>Transpose</a:t>
            </a:r>
          </a:p>
          <a:p>
            <a:pPr lvl="1"/>
            <a:r>
              <a:rPr lang="en-US" altLang="en-US" dirty="0">
                <a:hlinkClick r:id="rId4"/>
              </a:rPr>
              <a:t>https://</a:t>
            </a:r>
            <a:r>
              <a:rPr lang="en-US" altLang="en-US" dirty="0" smtClean="0">
                <a:hlinkClick r:id="rId4"/>
              </a:rPr>
              <a:t>www.mathworks.com/help/matlab/ref/transpose.html</a:t>
            </a:r>
            <a:endParaRPr lang="en-US" altLang="en-US" dirty="0" smtClean="0"/>
          </a:p>
          <a:p>
            <a:pPr lvl="2"/>
            <a:r>
              <a:rPr lang="en-US" altLang="en-US" dirty="0" err="1" smtClean="0"/>
              <a:t>Matlab</a:t>
            </a:r>
            <a:r>
              <a:rPr lang="en-US" altLang="en-US" dirty="0" smtClean="0"/>
              <a:t> Example Transpose</a:t>
            </a:r>
          </a:p>
          <a:p>
            <a:pPr lvl="1"/>
            <a:r>
              <a:rPr lang="en-US" altLang="en-US" dirty="0">
                <a:hlinkClick r:id="rId5"/>
              </a:rPr>
              <a:t>https://</a:t>
            </a:r>
            <a:r>
              <a:rPr lang="en-US" altLang="en-US" dirty="0" smtClean="0">
                <a:hlinkClick r:id="rId5"/>
              </a:rPr>
              <a:t>www.mathworks.com/help/images/ref/imrotate.html</a:t>
            </a:r>
            <a:endParaRPr lang="en-US" altLang="en-US" dirty="0" smtClean="0"/>
          </a:p>
          <a:p>
            <a:pPr lvl="2"/>
            <a:r>
              <a:rPr lang="en-US" altLang="en-US" dirty="0" err="1" smtClean="0"/>
              <a:t>Matlab</a:t>
            </a:r>
            <a:r>
              <a:rPr lang="en-US" altLang="en-US" dirty="0" smtClean="0"/>
              <a:t> Example Rotation (Transpose Example)</a:t>
            </a:r>
            <a:endParaRPr lang="en-US" alt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65219" y="3754655"/>
            <a:ext cx="11234447" cy="640080"/>
          </a:xfrm>
        </p:spPr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68267" y="4449598"/>
            <a:ext cx="9834671" cy="2342152"/>
          </a:xfrm>
        </p:spPr>
        <p:txBody>
          <a:bodyPr>
            <a:normAutofit/>
          </a:bodyPr>
          <a:lstStyle/>
          <a:p>
            <a:r>
              <a:rPr lang="en-US" dirty="0"/>
              <a:t>Meyer-</a:t>
            </a:r>
            <a:r>
              <a:rPr lang="en-US" dirty="0" err="1"/>
              <a:t>Baese</a:t>
            </a:r>
            <a:r>
              <a:rPr lang="en-US" dirty="0"/>
              <a:t>, Uwe (2014). </a:t>
            </a:r>
            <a:r>
              <a:rPr lang="en-US" i="1" dirty="0"/>
              <a:t>Digital Signal Processing with Field Programmable Gate Arrays, Fourth Edition. </a:t>
            </a:r>
            <a:r>
              <a:rPr lang="en-US" dirty="0"/>
              <a:t>Berlin Heidelberg: Springer-</a:t>
            </a:r>
            <a:r>
              <a:rPr lang="en-US" dirty="0" err="1"/>
              <a:t>Verlag</a:t>
            </a:r>
            <a:endParaRPr lang="en-US" dirty="0"/>
          </a:p>
          <a:p>
            <a:pPr lvl="1"/>
            <a:r>
              <a:rPr lang="en-US" dirty="0"/>
              <a:t>Image Processing Overview</a:t>
            </a:r>
          </a:p>
          <a:p>
            <a:pPr lvl="1"/>
            <a:r>
              <a:rPr lang="en-US" dirty="0"/>
              <a:t>2D HDL Filter Design and Architecture</a:t>
            </a:r>
          </a:p>
          <a:p>
            <a:pPr lvl="1"/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1993" y="4949529"/>
            <a:ext cx="1065754" cy="10657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3684570"/>
            <a:ext cx="1065754" cy="10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Prior Work – Cont.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65219" y="1037600"/>
            <a:ext cx="1123444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468267" y="1732543"/>
            <a:ext cx="9834671" cy="3149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Signal Timing</a:t>
            </a:r>
          </a:p>
          <a:p>
            <a:pPr lvl="1"/>
            <a:r>
              <a:rPr lang="en-US" dirty="0">
                <a:hlinkClick r:id="rId4"/>
              </a:rPr>
              <a:t>http://tinyvga.com/vga-timing</a:t>
            </a:r>
            <a:endParaRPr lang="en-US" dirty="0"/>
          </a:p>
          <a:p>
            <a:pPr lvl="1"/>
            <a:r>
              <a:rPr lang="en-US" altLang="en-US" dirty="0"/>
              <a:t>Numbers for Pixel Clock, Front Porch, Back Porch, and Sync Pulses</a:t>
            </a:r>
          </a:p>
          <a:p>
            <a:pPr lvl="1"/>
            <a:r>
              <a:rPr lang="en-US" altLang="en-US" dirty="0"/>
              <a:t>Polarity of Sync Pulses</a:t>
            </a:r>
          </a:p>
          <a:p>
            <a:r>
              <a:rPr lang="en-US" altLang="en-US" dirty="0"/>
              <a:t>VGA Theory</a:t>
            </a:r>
          </a:p>
          <a:p>
            <a:pPr lvl="1"/>
            <a:r>
              <a:rPr lang="en-US" altLang="en-US" dirty="0">
                <a:hlinkClick r:id="rId5"/>
              </a:rPr>
              <a:t>https://eewiki.net/pages/viewpage.action?pageId=15925278</a:t>
            </a:r>
            <a:endParaRPr lang="en-US" altLang="en-US" dirty="0"/>
          </a:p>
          <a:p>
            <a:pPr lvl="1"/>
            <a:r>
              <a:rPr lang="en-US" altLang="en-US" dirty="0">
                <a:hlinkClick r:id="rId6"/>
              </a:rPr>
              <a:t>https://en.wikipedia.org/wiki/Video_Graphics_Array</a:t>
            </a:r>
            <a:endParaRPr lang="en-US" altLang="en-US" dirty="0"/>
          </a:p>
          <a:p>
            <a:pPr lvl="1"/>
            <a:r>
              <a:rPr lang="en-US" altLang="en-US" dirty="0"/>
              <a:t>Rescan Timing</a:t>
            </a:r>
          </a:p>
          <a:p>
            <a:pPr lvl="1"/>
            <a:r>
              <a:rPr lang="en-US" altLang="en-US" dirty="0"/>
              <a:t>Color Depth</a:t>
            </a:r>
          </a:p>
          <a:p>
            <a:r>
              <a:rPr lang="en-US" altLang="en-US" dirty="0"/>
              <a:t>VGA HDL Reference (Different Resolution)</a:t>
            </a:r>
          </a:p>
          <a:p>
            <a:pPr lvl="1"/>
            <a:r>
              <a:rPr lang="en-US" altLang="en-US" dirty="0">
                <a:hlinkClick r:id="rId7"/>
              </a:rPr>
              <a:t>https://reference.digilentinc.com/learn/programmable-logic/tutorials/basys-3-general-io/start</a:t>
            </a:r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06245" y="1356306"/>
            <a:ext cx="3414632" cy="3257258"/>
            <a:chOff x="9488261" y="4391031"/>
            <a:chExt cx="2397332" cy="179631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74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BoeingPowerpointTheme</Template>
  <TotalTime>233</TotalTime>
  <Words>827</Words>
  <Application>Microsoft Office PowerPoint</Application>
  <PresentationFormat>Custom</PresentationFormat>
  <Paragraphs>200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Wood Type</vt:lpstr>
      <vt:lpstr>VGA Transpose   and    Edge Detection</vt:lpstr>
      <vt:lpstr>PowerPoint Presentation</vt:lpstr>
      <vt:lpstr>Subsystem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Transpose   and    Edge Detection</dc:title>
  <dc:creator>Sullins, Ben R</dc:creator>
  <cp:lastModifiedBy>Ben</cp:lastModifiedBy>
  <cp:revision>43</cp:revision>
  <dcterms:created xsi:type="dcterms:W3CDTF">2017-11-08T17:55:46Z</dcterms:created>
  <dcterms:modified xsi:type="dcterms:W3CDTF">2017-11-12T22:46:19Z</dcterms:modified>
</cp:coreProperties>
</file>