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9" r:id="rId3"/>
    <p:sldId id="266" r:id="rId4"/>
    <p:sldId id="270" r:id="rId5"/>
    <p:sldId id="271" r:id="rId6"/>
    <p:sldId id="274" r:id="rId7"/>
    <p:sldId id="275" r:id="rId8"/>
    <p:sldId id="276" r:id="rId9"/>
    <p:sldId id="272" r:id="rId10"/>
    <p:sldId id="277" r:id="rId11"/>
    <p:sldId id="262" r:id="rId12"/>
    <p:sldId id="263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6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2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8C1F535-A5A1-4EA3-A78B-2FC391D9B3CD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FD8A93-F9C1-41E1-A76C-11EA0513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8.jpeg"/><Relationship Id="rId5" Type="http://schemas.openxmlformats.org/officeDocument/2006/relationships/image" Target="../media/image11.png"/><Relationship Id="rId10" Type="http://schemas.openxmlformats.org/officeDocument/2006/relationships/image" Target="../media/image17.jpeg"/><Relationship Id="rId4" Type="http://schemas.openxmlformats.org/officeDocument/2006/relationships/image" Target="../media/image14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VGA Transpose </a:t>
            </a:r>
            <a:br>
              <a:rPr lang="en-US" sz="6600" dirty="0"/>
            </a:br>
            <a:r>
              <a:rPr lang="en-US" sz="6600" dirty="0"/>
              <a:t>	and </a:t>
            </a:r>
            <a:br>
              <a:rPr lang="en-US" sz="6600" dirty="0"/>
            </a:br>
            <a:r>
              <a:rPr lang="en-US" sz="6600" dirty="0"/>
              <a:t>		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65582"/>
            <a:ext cx="7891272" cy="2164080"/>
          </a:xfrm>
        </p:spPr>
        <p:txBody>
          <a:bodyPr>
            <a:noAutofit/>
          </a:bodyPr>
          <a:lstStyle/>
          <a:p>
            <a:r>
              <a:rPr lang="en-US" sz="1800" b="1" dirty="0"/>
              <a:t>Team 7 - Distance Learning Students</a:t>
            </a:r>
          </a:p>
          <a:p>
            <a:r>
              <a:rPr lang="en-US" sz="1600" dirty="0"/>
              <a:t>Bryce Williams	- GTID: 903097901</a:t>
            </a:r>
          </a:p>
          <a:p>
            <a:r>
              <a:rPr lang="en-US" sz="1600" dirty="0"/>
              <a:t>Zachary </a:t>
            </a:r>
            <a:r>
              <a:rPr lang="en-US" sz="1600" dirty="0" err="1"/>
              <a:t>Boe</a:t>
            </a:r>
            <a:r>
              <a:rPr lang="en-US" sz="1600" dirty="0"/>
              <a:t>	- GTID: 903124261</a:t>
            </a:r>
          </a:p>
          <a:p>
            <a:r>
              <a:rPr lang="en-US" sz="1600" dirty="0"/>
              <a:t>Gregory Walls	- GTID: 903289298</a:t>
            </a:r>
          </a:p>
          <a:p>
            <a:r>
              <a:rPr lang="en-US" sz="1600" dirty="0"/>
              <a:t>Benjamin Sullins	- GTID: 903232988</a:t>
            </a:r>
          </a:p>
        </p:txBody>
      </p:sp>
    </p:spTree>
    <p:extLst>
      <p:ext uri="{BB962C8B-B14F-4D97-AF65-F5344CB8AC3E}">
        <p14:creationId xmlns:p14="http://schemas.microsoft.com/office/powerpoint/2010/main" val="25515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 Detection:</a:t>
            </a:r>
            <a:endParaRPr lang="en-US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Final Design Review Plans</a:t>
            </a:r>
            <a:endParaRPr lang="en-US" sz="4000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VGA Converter:</a:t>
            </a:r>
            <a:endParaRPr lang="en-US" dirty="0" smtClean="0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 smtClean="0"/>
              <a:t>M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572500" y="1511849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2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89303"/>
              </p:ext>
            </p:extLst>
          </p:nvPr>
        </p:nvGraphicFramePr>
        <p:xfrm>
          <a:off x="433387" y="3285001"/>
          <a:ext cx="11193983" cy="2794958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3761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386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000" dirty="0"/>
                        <a:t>Milestones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Oct. 30</a:t>
                      </a:r>
                      <a:r>
                        <a:rPr lang="en-US" sz="1000" baseline="30000" dirty="0"/>
                        <a:t>th</a:t>
                      </a:r>
                      <a:endParaRPr 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2</a:t>
                      </a:r>
                      <a:r>
                        <a:rPr lang="en-US" sz="1000" baseline="30000" dirty="0"/>
                        <a:t>nd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Nov. 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19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/>
                        <a:t>Nov. 30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25400" cap="flat" cmpd="sng" algn="ctr">
                      <a:solidFill>
                        <a:sysClr val="window" lastClr="FFFFFF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400" dirty="0"/>
                        <a:t>Requirements</a:t>
                      </a:r>
                      <a:r>
                        <a:rPr lang="en-US" sz="1400" baseline="0" dirty="0"/>
                        <a:t> / Concept Design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25400" cap="flat" cmpd="sng" algn="ctr">
                      <a:solidFill>
                        <a:sysClr val="window" lastClr="FFFFFF"/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8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 Design Capture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Sub-Module</a:t>
                      </a:r>
                      <a:r>
                        <a:rPr lang="en-US" sz="1400" baseline="0" dirty="0"/>
                        <a:t> Design Test and Peer Review</a:t>
                      </a:r>
                      <a:endParaRPr lang="en-US" sz="1400" b="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90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Sub</a:t>
                      </a:r>
                      <a:r>
                        <a:rPr lang="en-US" sz="1400" b="0" baseline="0" dirty="0"/>
                        <a:t>-Module </a:t>
                      </a:r>
                      <a:r>
                        <a:rPr lang="en-US" sz="1400" b="0" dirty="0"/>
                        <a:t>Integration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Abstract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PDR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Project CDR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Schedule/Milestones</a:t>
            </a:r>
            <a:endParaRPr lang="en-US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Description: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6092950" y="1005516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 Assignments:</a:t>
            </a:r>
          </a:p>
        </p:txBody>
      </p:sp>
      <p:sp>
        <p:nvSpPr>
          <p:cNvPr id="26" name="Content Placeholder 3"/>
          <p:cNvSpPr txBox="1">
            <a:spLocks/>
          </p:cNvSpPr>
          <p:nvPr/>
        </p:nvSpPr>
        <p:spPr>
          <a:xfrm>
            <a:off x="6095998" y="1503829"/>
            <a:ext cx="5630779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/>
          </a:bodyPr>
          <a:lstStyle/>
          <a:p>
            <a:r>
              <a:rPr lang="en-US" dirty="0"/>
              <a:t>Project Abstract – Nov 2</a:t>
            </a:r>
            <a:r>
              <a:rPr lang="en-US" baseline="30000" dirty="0"/>
              <a:t>nd</a:t>
            </a:r>
            <a:r>
              <a:rPr lang="en-US" dirty="0"/>
              <a:t>, 2017</a:t>
            </a:r>
          </a:p>
          <a:p>
            <a:r>
              <a:rPr lang="en-US" dirty="0"/>
              <a:t>Project PDR – Nov 12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Project CDR – Nov 19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  <a:p>
            <a:r>
              <a:rPr lang="en-US" dirty="0"/>
              <a:t>Final Presentation – Nov, 30</a:t>
            </a:r>
            <a:r>
              <a:rPr lang="en-US" baseline="30000" dirty="0"/>
              <a:t>th</a:t>
            </a:r>
            <a:r>
              <a:rPr lang="en-US" dirty="0"/>
              <a:t> 2017</a:t>
            </a:r>
          </a:p>
        </p:txBody>
      </p:sp>
      <p:sp>
        <p:nvSpPr>
          <p:cNvPr id="35" name="Content Placeholder 5"/>
          <p:cNvSpPr>
            <a:spLocks noGrp="1"/>
          </p:cNvSpPr>
          <p:nvPr>
            <p:ph sz="quarter" idx="4"/>
          </p:nvPr>
        </p:nvSpPr>
        <p:spPr>
          <a:xfrm>
            <a:off x="6102094" y="1511850"/>
            <a:ext cx="5668658" cy="23560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Bryce Williams	:  Edge Detection</a:t>
            </a:r>
          </a:p>
          <a:p>
            <a:r>
              <a:rPr lang="en-US" dirty="0"/>
              <a:t>Zachary </a:t>
            </a:r>
            <a:r>
              <a:rPr lang="en-US" dirty="0" err="1"/>
              <a:t>Boe</a:t>
            </a:r>
            <a:r>
              <a:rPr lang="en-US" dirty="0"/>
              <a:t>		:  VGA Formatter</a:t>
            </a:r>
          </a:p>
          <a:p>
            <a:r>
              <a:rPr lang="en-US" dirty="0"/>
              <a:t>Gregory Walls	:  Transpose Circuit</a:t>
            </a:r>
          </a:p>
          <a:p>
            <a:r>
              <a:rPr lang="en-US" dirty="0"/>
              <a:t>Benjamin Sullins	:  Fake Camera Sim.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846223" y="1235242"/>
            <a:ext cx="3048" cy="19800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632856" y="3604720"/>
            <a:ext cx="1552018" cy="303068"/>
            <a:chOff x="4777234" y="3717014"/>
            <a:chExt cx="1552018" cy="30306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936430" y="3798265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4777234" y="371701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6019265" y="3718225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904970" y="3940256"/>
            <a:ext cx="1552018" cy="303068"/>
            <a:chOff x="6049348" y="4052550"/>
            <a:chExt cx="1552018" cy="30306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6208544" y="4133801"/>
              <a:ext cx="1272114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6049348" y="4052550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7291379" y="405376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518167" y="4233683"/>
            <a:ext cx="2148933" cy="302667"/>
            <a:chOff x="6662545" y="4345977"/>
            <a:chExt cx="2148933" cy="302667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6821740" y="4427228"/>
              <a:ext cx="1834579" cy="220606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AutoShape 42"/>
            <p:cNvSpPr>
              <a:spLocks noChangeArrowheads="1"/>
            </p:cNvSpPr>
            <p:nvPr/>
          </p:nvSpPr>
          <p:spPr bwMode="auto">
            <a:xfrm>
              <a:off x="6662545" y="434597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49" name="AutoShape 42"/>
            <p:cNvSpPr>
              <a:spLocks noChangeArrowheads="1"/>
            </p:cNvSpPr>
            <p:nvPr/>
          </p:nvSpPr>
          <p:spPr bwMode="auto">
            <a:xfrm>
              <a:off x="8501491" y="4346787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273763" y="4847174"/>
            <a:ext cx="927553" cy="303068"/>
            <a:chOff x="5426162" y="4951447"/>
            <a:chExt cx="927553" cy="303068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87915" y="5032698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AutoShape 42"/>
            <p:cNvSpPr>
              <a:spLocks noChangeArrowheads="1"/>
            </p:cNvSpPr>
            <p:nvPr/>
          </p:nvSpPr>
          <p:spPr bwMode="auto">
            <a:xfrm>
              <a:off x="5426162" y="495144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5" name="AutoShape 42"/>
            <p:cNvSpPr>
              <a:spLocks noChangeArrowheads="1"/>
            </p:cNvSpPr>
            <p:nvPr/>
          </p:nvSpPr>
          <p:spPr bwMode="auto">
            <a:xfrm>
              <a:off x="6043728" y="495265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514461" y="5155680"/>
            <a:ext cx="927553" cy="314102"/>
            <a:chOff x="6674881" y="5243911"/>
            <a:chExt cx="927553" cy="314102"/>
          </a:xfrm>
        </p:grpSpPr>
        <p:sp>
          <p:nvSpPr>
            <p:cNvPr id="56" name="Rectangle 55"/>
            <p:cNvSpPr/>
            <p:nvPr/>
          </p:nvSpPr>
          <p:spPr bwMode="auto">
            <a:xfrm>
              <a:off x="6836634" y="5325162"/>
              <a:ext cx="645091" cy="22060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AutoShape 42"/>
            <p:cNvSpPr>
              <a:spLocks noChangeArrowheads="1"/>
            </p:cNvSpPr>
            <p:nvPr/>
          </p:nvSpPr>
          <p:spPr bwMode="auto">
            <a:xfrm>
              <a:off x="6674881" y="5243911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8" name="AutoShape 42"/>
            <p:cNvSpPr>
              <a:spLocks noChangeArrowheads="1"/>
            </p:cNvSpPr>
            <p:nvPr/>
          </p:nvSpPr>
          <p:spPr bwMode="auto">
            <a:xfrm>
              <a:off x="7292447" y="5256156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757430" y="5466202"/>
            <a:ext cx="927553" cy="303068"/>
            <a:chOff x="7901808" y="5538391"/>
            <a:chExt cx="927553" cy="303068"/>
          </a:xfrm>
          <a:solidFill>
            <a:schemeClr val="accent1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8063561" y="5619642"/>
              <a:ext cx="645091" cy="22060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0" name="AutoShape 42"/>
            <p:cNvSpPr>
              <a:spLocks noChangeArrowheads="1"/>
            </p:cNvSpPr>
            <p:nvPr/>
          </p:nvSpPr>
          <p:spPr bwMode="auto">
            <a:xfrm>
              <a:off x="7901808" y="5538391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1" name="AutoShape 42"/>
            <p:cNvSpPr>
              <a:spLocks noChangeArrowheads="1"/>
            </p:cNvSpPr>
            <p:nvPr/>
          </p:nvSpPr>
          <p:spPr bwMode="auto">
            <a:xfrm>
              <a:off x="8519374" y="5539602"/>
              <a:ext cx="309987" cy="301857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670313" y="5766359"/>
            <a:ext cx="1474729" cy="308668"/>
            <a:chOff x="9814691" y="5830527"/>
            <a:chExt cx="1474729" cy="308668"/>
          </a:xfrm>
        </p:grpSpPr>
        <p:sp>
          <p:nvSpPr>
            <p:cNvPr id="62" name="Rectangle 61"/>
            <p:cNvSpPr/>
            <p:nvPr/>
          </p:nvSpPr>
          <p:spPr bwMode="auto">
            <a:xfrm>
              <a:off x="9947758" y="5918589"/>
              <a:ext cx="1220954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AutoShape 42"/>
            <p:cNvSpPr>
              <a:spLocks noChangeArrowheads="1"/>
            </p:cNvSpPr>
            <p:nvPr/>
          </p:nvSpPr>
          <p:spPr bwMode="auto">
            <a:xfrm>
              <a:off x="9814691" y="5830527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64" name="AutoShape 42"/>
            <p:cNvSpPr>
              <a:spLocks noChangeArrowheads="1"/>
            </p:cNvSpPr>
            <p:nvPr/>
          </p:nvSpPr>
          <p:spPr bwMode="auto">
            <a:xfrm>
              <a:off x="10979433" y="5830528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352746" y="4532430"/>
            <a:ext cx="2789192" cy="304157"/>
            <a:chOff x="8497124" y="4644724"/>
            <a:chExt cx="2789192" cy="30415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8656319" y="4728275"/>
              <a:ext cx="2468881" cy="220606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AutoShape 42"/>
            <p:cNvSpPr>
              <a:spLocks noChangeArrowheads="1"/>
            </p:cNvSpPr>
            <p:nvPr/>
          </p:nvSpPr>
          <p:spPr bwMode="auto">
            <a:xfrm>
              <a:off x="8497124" y="46470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10976329" y="4644724"/>
              <a:ext cx="309987" cy="30185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2170" y="6212226"/>
            <a:ext cx="10851097" cy="482026"/>
            <a:chOff x="842211" y="6196184"/>
            <a:chExt cx="10299726" cy="482026"/>
          </a:xfrm>
        </p:grpSpPr>
        <p:sp>
          <p:nvSpPr>
            <p:cNvPr id="73" name="Rectangle 72"/>
            <p:cNvSpPr/>
            <p:nvPr/>
          </p:nvSpPr>
          <p:spPr>
            <a:xfrm>
              <a:off x="842211" y="6196184"/>
              <a:ext cx="10299726" cy="4820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Legend:                          Complete                          Incomplete       (Milestones – All Team Members)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937005" y="6267589"/>
              <a:ext cx="927553" cy="303068"/>
              <a:chOff x="5426162" y="4983531"/>
              <a:chExt cx="927553" cy="303068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5587915" y="5064782"/>
                <a:ext cx="645091" cy="22060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76" name="AutoShape 42"/>
              <p:cNvSpPr>
                <a:spLocks noChangeArrowheads="1"/>
              </p:cNvSpPr>
              <p:nvPr/>
            </p:nvSpPr>
            <p:spPr bwMode="auto">
              <a:xfrm>
                <a:off x="5426162" y="4983531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>
                <a:off x="6043728" y="4984742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412516" y="6267967"/>
              <a:ext cx="927553" cy="303068"/>
              <a:chOff x="7901808" y="5578496"/>
              <a:chExt cx="927553" cy="303068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8063561" y="5659747"/>
                <a:ext cx="645091" cy="220606"/>
              </a:xfrm>
              <a:prstGeom prst="rect">
                <a:avLst/>
              </a:prstGeom>
              <a:solidFill>
                <a:schemeClr val="accent1">
                  <a:alpha val="34000"/>
                </a:schemeClr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80" name="AutoShape 42"/>
              <p:cNvSpPr>
                <a:spLocks noChangeArrowheads="1"/>
              </p:cNvSpPr>
              <p:nvPr/>
            </p:nvSpPr>
            <p:spPr bwMode="auto">
              <a:xfrm>
                <a:off x="7901808" y="5578496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1" name="AutoShape 42"/>
              <p:cNvSpPr>
                <a:spLocks noChangeArrowheads="1"/>
              </p:cNvSpPr>
              <p:nvPr/>
            </p:nvSpPr>
            <p:spPr bwMode="auto">
              <a:xfrm>
                <a:off x="8519374" y="5579707"/>
                <a:ext cx="309987" cy="301857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220" y="64168"/>
            <a:ext cx="10058400" cy="925307"/>
          </a:xfrm>
        </p:spPr>
        <p:txBody>
          <a:bodyPr/>
          <a:lstStyle/>
          <a:p>
            <a:r>
              <a:rPr lang="en-US" dirty="0" smtClean="0"/>
              <a:t>Status/Risks </a:t>
            </a:r>
            <a:r>
              <a:rPr lang="en-US" dirty="0" smtClean="0"/>
              <a:t>Met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71" y="1013537"/>
            <a:ext cx="5633827" cy="640080"/>
          </a:xfrm>
        </p:spPr>
        <p:txBody>
          <a:bodyPr/>
          <a:lstStyle/>
          <a:p>
            <a:r>
              <a:rPr lang="en-US" dirty="0"/>
              <a:t>Fake Camera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5633827" cy="23773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POC: Benjamin Sullins</a:t>
            </a:r>
          </a:p>
          <a:p>
            <a:r>
              <a:rPr lang="en-US" dirty="0" smtClean="0"/>
              <a:t>100% Complete</a:t>
            </a:r>
          </a:p>
          <a:p>
            <a:r>
              <a:rPr lang="en-US" dirty="0" smtClean="0"/>
              <a:t>Horizontal Test Pattern Complete</a:t>
            </a:r>
          </a:p>
          <a:p>
            <a:r>
              <a:rPr lang="en-US" dirty="0" smtClean="0"/>
              <a:t>Vertical Test Pattern Complete</a:t>
            </a:r>
          </a:p>
          <a:p>
            <a:r>
              <a:rPr lang="en-US" dirty="0" smtClean="0"/>
              <a:t>Preloaded Test Image Complete</a:t>
            </a:r>
          </a:p>
          <a:p>
            <a:r>
              <a:rPr lang="en-US" dirty="0" smtClean="0"/>
              <a:t>All Tasks Verified In ISIM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9271" y="1037600"/>
            <a:ext cx="4754880" cy="640080"/>
          </a:xfrm>
        </p:spPr>
        <p:txBody>
          <a:bodyPr/>
          <a:lstStyle/>
          <a:p>
            <a:r>
              <a:rPr lang="en-US" dirty="0"/>
              <a:t>Transpose Circuit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821680" y="1235242"/>
            <a:ext cx="16041" cy="5447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77250" y="3873162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7725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Detection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480298" y="4363454"/>
            <a:ext cx="5633827" cy="240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5860821" y="3834339"/>
            <a:ext cx="475488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Formatter</a:t>
            </a: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5860821" y="4336739"/>
            <a:ext cx="4754880" cy="232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3" y="1160138"/>
            <a:ext cx="1172201" cy="730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62" y="1999049"/>
            <a:ext cx="1176087" cy="66154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190" y="2742834"/>
            <a:ext cx="1065754" cy="1065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620" y="1235242"/>
            <a:ext cx="1065754" cy="1065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523620" y="2418407"/>
            <a:ext cx="1065754" cy="1065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116" y="5482406"/>
            <a:ext cx="1065754" cy="1065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43" y="4217447"/>
            <a:ext cx="1065754" cy="106575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9488261" y="3953778"/>
            <a:ext cx="2397332" cy="2273670"/>
            <a:chOff x="9488261" y="4391031"/>
            <a:chExt cx="2397332" cy="179631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8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 (Remove When Submitting)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0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Chip Architecture/Memory Design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5219" y="1511850"/>
            <a:ext cx="10451456" cy="23773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Transpose:</a:t>
            </a: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81794" y="2032907"/>
            <a:ext cx="8665964" cy="2710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Basys</a:t>
            </a:r>
            <a:r>
              <a:rPr lang="en-US" dirty="0"/>
              <a:t> 3 Development hardware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14017" y="2175031"/>
            <a:ext cx="1564105" cy="22050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Top-Level MMCM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04207" y="2175030"/>
            <a:ext cx="1564105" cy="8947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4101" y="3708085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 Controller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2979964" y="2341948"/>
            <a:ext cx="82424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Clk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378206" y="2325621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580624" y="2380759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16519" y="2197893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Controller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016518" y="3701606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BRAM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5400000">
            <a:off x="4762270" y="3092150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3781830" y="3085670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6479413" y="3092150"/>
            <a:ext cx="638313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 rot="5400000">
            <a:off x="7865608" y="2429287"/>
            <a:ext cx="1249136" cy="542478"/>
          </a:xfrm>
          <a:prstGeom prst="trapezoid">
            <a:avLst>
              <a:gd name="adj" fmla="val 50585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61415" y="2403747"/>
            <a:ext cx="1827664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Output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16200000">
            <a:off x="7596724" y="3814475"/>
            <a:ext cx="1786906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6200000">
            <a:off x="6476159" y="4622280"/>
            <a:ext cx="644824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16517" y="5241471"/>
            <a:ext cx="1564105" cy="865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Image</a:t>
            </a:r>
          </a:p>
          <a:p>
            <a:pPr algn="ctr"/>
            <a:r>
              <a:rPr lang="en-US" dirty="0" smtClean="0"/>
              <a:t>*.</a:t>
            </a:r>
            <a:r>
              <a:rPr lang="en-US" dirty="0" err="1" smtClean="0"/>
              <a:t>coe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/>
          <a:srcRect t="24755"/>
          <a:stretch/>
        </p:blipFill>
        <p:spPr>
          <a:xfrm>
            <a:off x="7481885" y="5069323"/>
            <a:ext cx="2016583" cy="120969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645069" y="4750916"/>
            <a:ext cx="206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28493" y="5213020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37516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91682" y="856670"/>
            <a:ext cx="3793487" cy="4274302"/>
            <a:chOff x="9488261" y="4391031"/>
            <a:chExt cx="2397332" cy="17963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703" y="4591487"/>
              <a:ext cx="1795669" cy="1055573"/>
            </a:xfrm>
            <a:prstGeom prst="rect">
              <a:avLst/>
            </a:prstGeom>
          </p:spPr>
        </p:pic>
      </p:grpSp>
      <p:sp>
        <p:nvSpPr>
          <p:cNvPr id="11" name="Content Placeholder 3"/>
          <p:cNvSpPr txBox="1">
            <a:spLocks/>
          </p:cNvSpPr>
          <p:nvPr/>
        </p:nvSpPr>
        <p:spPr>
          <a:xfrm>
            <a:off x="465220" y="1156331"/>
            <a:ext cx="11237496" cy="1290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Completed Design Will Provide:</a:t>
            </a:r>
          </a:p>
          <a:p>
            <a:pPr lvl="1"/>
            <a:r>
              <a:rPr lang="en-US" dirty="0"/>
              <a:t>User Selectable Video Output Options</a:t>
            </a:r>
          </a:p>
          <a:p>
            <a:pPr lvl="1"/>
            <a:r>
              <a:rPr lang="en-US" dirty="0"/>
              <a:t>On/Off Transpose</a:t>
            </a:r>
          </a:p>
          <a:p>
            <a:pPr lvl="1"/>
            <a:r>
              <a:rPr lang="en-US" dirty="0"/>
              <a:t>On/Off Edge Detection</a:t>
            </a:r>
          </a:p>
          <a:p>
            <a:pPr lvl="1"/>
            <a:r>
              <a:rPr lang="en-US" dirty="0"/>
              <a:t>VGA Formatted Video Output</a:t>
            </a:r>
          </a:p>
          <a:p>
            <a:pPr lvl="1"/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/>
          <a:srcRect t="24755"/>
          <a:stretch/>
        </p:blipFill>
        <p:spPr>
          <a:xfrm>
            <a:off x="4006859" y="4837677"/>
            <a:ext cx="3183667" cy="1909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98" y="2700526"/>
            <a:ext cx="5436590" cy="2056123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1977093" y="3431808"/>
            <a:ext cx="903305" cy="593558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12988" y="2632589"/>
            <a:ext cx="1564105" cy="220508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DIP Switch Inputs</a:t>
            </a:r>
          </a:p>
        </p:txBody>
      </p:sp>
      <p:sp>
        <p:nvSpPr>
          <p:cNvPr id="31" name="Bent Arrow 30"/>
          <p:cNvSpPr/>
          <p:nvPr/>
        </p:nvSpPr>
        <p:spPr>
          <a:xfrm flipV="1">
            <a:off x="980023" y="4837676"/>
            <a:ext cx="3026836" cy="1188677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Bent Arrow 31"/>
          <p:cNvSpPr/>
          <p:nvPr/>
        </p:nvSpPr>
        <p:spPr>
          <a:xfrm rot="16200000" flipV="1">
            <a:off x="8094766" y="3852409"/>
            <a:ext cx="1134394" cy="2942874"/>
          </a:xfrm>
          <a:prstGeom prst="ben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880397" y="2331194"/>
            <a:ext cx="50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VHDL Firmware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0526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Connector/Cable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5355" y="5972072"/>
            <a:ext cx="286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DIP Switch Inputs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403304" y="4253699"/>
            <a:ext cx="140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VGA Monitor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98252" y="6378145"/>
            <a:ext cx="201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Basys</a:t>
            </a:r>
            <a:r>
              <a:rPr lang="en-US" dirty="0"/>
              <a:t> 3 Board</a:t>
            </a:r>
          </a:p>
        </p:txBody>
      </p:sp>
    </p:spTree>
    <p:extLst>
      <p:ext uri="{BB962C8B-B14F-4D97-AF65-F5344CB8AC3E}">
        <p14:creationId xmlns:p14="http://schemas.microsoft.com/office/powerpoint/2010/main" val="20777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Chip Architecture/Memory Design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37735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MMCM</a:t>
            </a:r>
            <a:r>
              <a:rPr lang="en-US" dirty="0" smtClean="0"/>
              <a:t> – Clock and Reset Provider</a:t>
            </a:r>
          </a:p>
          <a:p>
            <a:r>
              <a:rPr lang="en-US" b="1" dirty="0" smtClean="0"/>
              <a:t>State Machine </a:t>
            </a:r>
            <a:r>
              <a:rPr lang="en-US" dirty="0" smtClean="0"/>
              <a:t>– Controls Frame Generation</a:t>
            </a:r>
          </a:p>
          <a:p>
            <a:r>
              <a:rPr lang="en-US" b="1" dirty="0" smtClean="0"/>
              <a:t>Counter Controller </a:t>
            </a:r>
            <a:r>
              <a:rPr lang="en-US" dirty="0" smtClean="0"/>
              <a:t>– Controls Location </a:t>
            </a:r>
            <a:r>
              <a:rPr lang="en-US" dirty="0"/>
              <a:t>W</a:t>
            </a:r>
            <a:r>
              <a:rPr lang="en-US" dirty="0" smtClean="0"/>
              <a:t>ithin Frame</a:t>
            </a:r>
          </a:p>
          <a:p>
            <a:r>
              <a:rPr lang="en-US" b="1" dirty="0" smtClean="0"/>
              <a:t>Output Controller </a:t>
            </a:r>
            <a:r>
              <a:rPr lang="en-US" dirty="0" smtClean="0"/>
              <a:t>– Strobe/Data Generation</a:t>
            </a:r>
          </a:p>
          <a:p>
            <a:r>
              <a:rPr lang="en-US" b="1" dirty="0" smtClean="0"/>
              <a:t>BRAM</a:t>
            </a:r>
            <a:r>
              <a:rPr lang="en-US" dirty="0" smtClean="0"/>
              <a:t> – Preloaded *.</a:t>
            </a:r>
            <a:r>
              <a:rPr lang="en-US" dirty="0" err="1" smtClean="0"/>
              <a:t>coe</a:t>
            </a:r>
            <a:r>
              <a:rPr lang="en-US" dirty="0" smtClean="0"/>
              <a:t> Test Image</a:t>
            </a:r>
          </a:p>
          <a:p>
            <a:r>
              <a:rPr lang="en-US" b="1" dirty="0" smtClean="0"/>
              <a:t>Mux</a:t>
            </a:r>
            <a:r>
              <a:rPr lang="en-US" dirty="0" smtClean="0"/>
              <a:t> – User Selectable Output Selection</a:t>
            </a:r>
          </a:p>
          <a:p>
            <a:r>
              <a:rPr lang="en-US" b="1" dirty="0" smtClean="0"/>
              <a:t>Notes</a:t>
            </a:r>
            <a:r>
              <a:rPr lang="en-US" dirty="0" smtClean="0"/>
              <a:t>:  Top Level Generics Establish Output Frame Size, Frame Rate, Bit Depth</a:t>
            </a:r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Transpose Circuit:</a:t>
            </a:r>
            <a:endParaRPr lang="en-US" dirty="0" smtClean="0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36" y="1160138"/>
            <a:ext cx="6468836" cy="276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Edge </a:t>
            </a:r>
            <a:r>
              <a:rPr lang="en-US" dirty="0" smtClean="0"/>
              <a:t>Detection:</a:t>
            </a:r>
            <a:endParaRPr lang="en-US" dirty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Chip Architecture/Memory Design</a:t>
            </a:r>
            <a:endParaRPr lang="en-US" sz="4000" dirty="0"/>
          </a:p>
        </p:txBody>
      </p:sp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465220" y="1511850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 smtClean="0"/>
              <a:t>M</a:t>
            </a:r>
            <a:endParaRPr lang="en-US" dirty="0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VGA </a:t>
            </a:r>
            <a:r>
              <a:rPr lang="en-US" dirty="0" smtClean="0"/>
              <a:t>Formatter:</a:t>
            </a:r>
            <a:endParaRPr lang="en-US" dirty="0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 smtClean="0"/>
              <a:t>M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212" y="2598536"/>
            <a:ext cx="1065754" cy="10657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067785" y="4209243"/>
            <a:ext cx="1821312" cy="1786077"/>
            <a:chOff x="9488261" y="4391031"/>
            <a:chExt cx="2397332" cy="179631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  <a:endParaRPr lang="en-US" sz="4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51276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/>
                <a:gridCol w="1257300"/>
                <a:gridCol w="376238"/>
                <a:gridCol w="414338"/>
                <a:gridCol w="666750"/>
                <a:gridCol w="406400"/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35438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/>
                <a:gridCol w="611188"/>
                <a:gridCol w="731838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13.938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2426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/>
                <a:gridCol w="396875"/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---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---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NA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39446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/>
                <a:gridCol w="376237"/>
                <a:gridCol w="414337"/>
                <a:gridCol w="666750"/>
                <a:gridCol w="406400"/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22" y="1320377"/>
            <a:ext cx="6468836" cy="276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Design Verified Operational At 100 MHz (System Clock)</a:t>
            </a:r>
          </a:p>
          <a:p>
            <a:r>
              <a:rPr lang="en-US" dirty="0" smtClean="0"/>
              <a:t>Design Outputs Verified:</a:t>
            </a:r>
          </a:p>
          <a:p>
            <a:pPr lvl="1"/>
            <a:r>
              <a:rPr lang="en-US" dirty="0" smtClean="0"/>
              <a:t>Horizontal Test Bars</a:t>
            </a:r>
          </a:p>
          <a:p>
            <a:pPr lvl="1"/>
            <a:r>
              <a:rPr lang="en-US" dirty="0" smtClean="0"/>
              <a:t>Vertical Test Bars</a:t>
            </a:r>
          </a:p>
          <a:p>
            <a:pPr lvl="1"/>
            <a:r>
              <a:rPr lang="en-US" dirty="0" smtClean="0"/>
              <a:t>Preloaded Test Image</a:t>
            </a:r>
          </a:p>
          <a:p>
            <a:r>
              <a:rPr lang="en-US" dirty="0" smtClean="0"/>
              <a:t>Design Throughput Verified:</a:t>
            </a:r>
          </a:p>
          <a:p>
            <a:pPr lvl="1"/>
            <a:r>
              <a:rPr lang="en-US" dirty="0" smtClean="0"/>
              <a:t>Valid Pixels : 160</a:t>
            </a:r>
          </a:p>
          <a:p>
            <a:pPr lvl="1"/>
            <a:r>
              <a:rPr lang="en-US" dirty="0" smtClean="0"/>
              <a:t>Valid Lines : 120</a:t>
            </a:r>
          </a:p>
          <a:p>
            <a:pPr lvl="1"/>
            <a:r>
              <a:rPr lang="en-US" dirty="0" smtClean="0"/>
              <a:t>Invalid Pixels: 16</a:t>
            </a:r>
          </a:p>
          <a:p>
            <a:pPr lvl="1"/>
            <a:r>
              <a:rPr lang="en-US" dirty="0" smtClean="0"/>
              <a:t>Bit Depth : 8 (Monochrome)</a:t>
            </a:r>
          </a:p>
          <a:p>
            <a:pPr lvl="1"/>
            <a:r>
              <a:rPr lang="en-US" dirty="0" smtClean="0"/>
              <a:t>Pixel Rate: 50 MHz</a:t>
            </a:r>
            <a:endParaRPr lang="en-US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Transpose Circuit:</a:t>
            </a:r>
            <a:endParaRPr lang="en-US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73879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/>
                <a:gridCol w="1257300"/>
                <a:gridCol w="376238"/>
                <a:gridCol w="414338"/>
                <a:gridCol w="666750"/>
                <a:gridCol w="406400"/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46031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/>
                <a:gridCol w="611188"/>
                <a:gridCol w="731838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33681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/>
                <a:gridCol w="396875"/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66221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/>
                <a:gridCol w="376237"/>
                <a:gridCol w="414337"/>
                <a:gridCol w="666750"/>
                <a:gridCol w="406400"/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 flipV="1">
            <a:off x="10819839" y="2475922"/>
            <a:ext cx="1065754" cy="1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 Detection:</a:t>
            </a:r>
            <a:endParaRPr lang="en-US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77962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/>
                <a:gridCol w="1257300"/>
                <a:gridCol w="376238"/>
                <a:gridCol w="414338"/>
                <a:gridCol w="666750"/>
                <a:gridCol w="406400"/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03994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/>
                <a:gridCol w="611188"/>
                <a:gridCol w="731838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6660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/>
                <a:gridCol w="396875"/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76960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/>
                <a:gridCol w="376237"/>
                <a:gridCol w="414337"/>
                <a:gridCol w="666750"/>
                <a:gridCol w="406400"/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8212" y="2598536"/>
            <a:ext cx="1065754" cy="10657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9839" y="1333577"/>
            <a:ext cx="1065754" cy="10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VGA Converter:</a:t>
            </a:r>
            <a:endParaRPr lang="en-US" dirty="0" smtClean="0"/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/>
              <a:t>Architectural Alternatives</a:t>
            </a:r>
            <a:endParaRPr lang="en-US" sz="4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77962"/>
              </p:ext>
            </p:extLst>
          </p:nvPr>
        </p:nvGraphicFramePr>
        <p:xfrm>
          <a:off x="465220" y="4483638"/>
          <a:ext cx="4116389" cy="2059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363"/>
                <a:gridCol w="1257300"/>
                <a:gridCol w="376238"/>
                <a:gridCol w="414338"/>
                <a:gridCol w="666750"/>
                <a:gridCol w="406400"/>
              </a:tblGrid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Slice Logic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Site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Slice LUTs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Logic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LUT as Memory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Slice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Register as Flip Flop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Register as Latch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F7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F8 Muxes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03994"/>
              </p:ext>
            </p:extLst>
          </p:nvPr>
        </p:nvGraphicFramePr>
        <p:xfrm>
          <a:off x="7587198" y="4501519"/>
          <a:ext cx="1955801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75"/>
                <a:gridCol w="611188"/>
                <a:gridCol w="731838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Timing Summary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WNS(ns)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WHS(ns)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WPWS(ns)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6660"/>
              </p:ext>
            </p:extLst>
          </p:nvPr>
        </p:nvGraphicFramePr>
        <p:xfrm>
          <a:off x="4750386" y="4483638"/>
          <a:ext cx="2109788" cy="194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913"/>
                <a:gridCol w="396875"/>
              </a:tblGrid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Total On-Chip Power (W)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Dynamic (W)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Device Static (W)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Effective TJA (C/W)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Max Ambient (C)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Junction Temperature (C)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Confidence Level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Setting File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Simulation Activity 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36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Design Nets Matched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76960"/>
              </p:ext>
            </p:extLst>
          </p:nvPr>
        </p:nvGraphicFramePr>
        <p:xfrm>
          <a:off x="6974878" y="5333309"/>
          <a:ext cx="3073399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9675"/>
                <a:gridCol w="376237"/>
                <a:gridCol w="414337"/>
                <a:gridCol w="666750"/>
                <a:gridCol w="406400"/>
              </a:tblGrid>
              <a:tr h="19050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Memory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  Site Type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Available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Util%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Block RAM Tile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RAMB36/FIFO*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RAMB36E1 only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 RAMB18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" name="Content Placeholder 3"/>
          <p:cNvSpPr>
            <a:spLocks noGrp="1"/>
          </p:cNvSpPr>
          <p:nvPr>
            <p:ph sz="half" idx="2"/>
          </p:nvPr>
        </p:nvSpPr>
        <p:spPr>
          <a:xfrm>
            <a:off x="462171" y="1520014"/>
            <a:ext cx="4302723" cy="2704210"/>
          </a:xfrm>
        </p:spPr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V="1">
            <a:off x="462171" y="422422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064281" y="1653617"/>
            <a:ext cx="1821312" cy="1786077"/>
            <a:chOff x="9488261" y="4391031"/>
            <a:chExt cx="2397332" cy="17963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8261" y="4391031"/>
              <a:ext cx="2397332" cy="179631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93704" y="4628147"/>
              <a:ext cx="1795669" cy="1012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0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65220" y="64168"/>
            <a:ext cx="10058400" cy="92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65220" y="1013537"/>
            <a:ext cx="11237495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757" y="152011"/>
            <a:ext cx="1937836" cy="7087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462171" y="1013537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Fake Camera: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5219" y="1511850"/>
            <a:ext cx="11237496" cy="237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617620" y="216568"/>
            <a:ext cx="10058400" cy="925307"/>
          </a:xfrm>
        </p:spPr>
        <p:txBody>
          <a:bodyPr>
            <a:noAutofit/>
          </a:bodyPr>
          <a:lstStyle/>
          <a:p>
            <a:r>
              <a:rPr lang="en-US" sz="4000" dirty="0" smtClean="0"/>
              <a:t>Final Design Review Plans</a:t>
            </a:r>
            <a:endParaRPr lang="en-US" sz="4000" dirty="0"/>
          </a:p>
        </p:txBody>
      </p:sp>
      <p:pic>
        <p:nvPicPr>
          <p:cNvPr id="4098" name="Picture 2" descr="C:\Users\Ben\Desktop\ECE6276\ECE-6276\matlab\input_files\yosh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608" y="1217443"/>
            <a:ext cx="2212523" cy="165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2"/>
          <p:cNvSpPr txBox="1">
            <a:spLocks/>
          </p:cNvSpPr>
          <p:nvPr/>
        </p:nvSpPr>
        <p:spPr>
          <a:xfrm>
            <a:off x="465220" y="3889203"/>
            <a:ext cx="5633827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Transpose Circuit:</a:t>
            </a:r>
            <a:endParaRPr lang="en-US" dirty="0" smtClean="0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62171" y="4330177"/>
            <a:ext cx="10454504" cy="213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06" y="1160138"/>
            <a:ext cx="1172201" cy="73056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6675" y="1999049"/>
            <a:ext cx="1176087" cy="66154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2742834"/>
            <a:ext cx="1065754" cy="1065754"/>
          </a:xfrm>
          <a:prstGeom prst="rect">
            <a:avLst/>
          </a:prstGeom>
        </p:spPr>
      </p:pic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477250" y="3938474"/>
            <a:ext cx="11237495" cy="160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6903" y="3996406"/>
            <a:ext cx="1065754" cy="10657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 flipV="1">
            <a:off x="10986903" y="5138751"/>
            <a:ext cx="1065754" cy="1065754"/>
          </a:xfrm>
          <a:prstGeom prst="rect">
            <a:avLst/>
          </a:prstGeom>
        </p:spPr>
      </p:pic>
      <p:sp>
        <p:nvSpPr>
          <p:cNvPr id="50" name="Content Placeholder 3"/>
          <p:cNvSpPr>
            <a:spLocks noGrp="1"/>
          </p:cNvSpPr>
          <p:nvPr>
            <p:ph sz="half" idx="2"/>
          </p:nvPr>
        </p:nvSpPr>
        <p:spPr>
          <a:xfrm>
            <a:off x="477250" y="4330177"/>
            <a:ext cx="4302723" cy="2377353"/>
          </a:xfrm>
        </p:spPr>
        <p:txBody>
          <a:bodyPr>
            <a:normAutofit/>
          </a:bodyPr>
          <a:lstStyle/>
          <a:p>
            <a:r>
              <a:rPr lang="en-US" b="1" dirty="0" smtClean="0"/>
              <a:t>M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572500" y="1511850"/>
            <a:ext cx="7173972" cy="9537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Generate Additional Preloaded Test Images for Verification (Right)</a:t>
            </a:r>
          </a:p>
          <a:p>
            <a:r>
              <a:rPr lang="en-US" dirty="0" smtClean="0"/>
              <a:t>Actual Output Seen Below (Grayscale Yoshi.png)</a:t>
            </a:r>
          </a:p>
          <a:p>
            <a:r>
              <a:rPr lang="en-US" dirty="0" smtClean="0"/>
              <a:t>Bonus: </a:t>
            </a:r>
            <a:r>
              <a:rPr lang="en-US" dirty="0" err="1" smtClean="0"/>
              <a:t>ColorMapping</a:t>
            </a:r>
            <a:r>
              <a:rPr lang="en-US" dirty="0" smtClean="0"/>
              <a:t> Circuit Completed (Pink Yoshi.png)</a:t>
            </a:r>
            <a:endParaRPr lang="en-US" dirty="0"/>
          </a:p>
        </p:txBody>
      </p:sp>
      <p:pic>
        <p:nvPicPr>
          <p:cNvPr id="4099" name="Picture 3" descr="C:\Users\Ben\Desktop\ECE6276\ECE-6276\matlab\input_files\mari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38" y="1285139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en\Desktop\ECE6276\ECE-6276\matlab\input_files\golden_gate_bridge_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72" y="2898775"/>
            <a:ext cx="3048001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Ben\Downloads\IMG_5499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8412" b="8457"/>
          <a:stretch/>
        </p:blipFill>
        <p:spPr bwMode="auto">
          <a:xfrm rot="10800000">
            <a:off x="3079187" y="2463380"/>
            <a:ext cx="2178613" cy="141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Ben\Downloads\IMG_5500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" t="4721" r="1904" b="13039"/>
          <a:stretch/>
        </p:blipFill>
        <p:spPr bwMode="auto">
          <a:xfrm rot="10800000">
            <a:off x="5355290" y="2463381"/>
            <a:ext cx="2210948" cy="142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3"/>
          <p:cNvSpPr>
            <a:spLocks noGrp="1"/>
          </p:cNvSpPr>
          <p:nvPr>
            <p:ph sz="half" idx="2"/>
          </p:nvPr>
        </p:nvSpPr>
        <p:spPr>
          <a:xfrm>
            <a:off x="581507" y="2470585"/>
            <a:ext cx="2333143" cy="1412728"/>
          </a:xfrm>
        </p:spPr>
        <p:txBody>
          <a:bodyPr>
            <a:normAutofit/>
          </a:bodyPr>
          <a:lstStyle/>
          <a:p>
            <a:r>
              <a:rPr lang="en-US" sz="1700" dirty="0" smtClean="0"/>
              <a:t>No Additional Plans Needed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910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BoeingPowerpointTheme</Template>
  <TotalTime>399</TotalTime>
  <Words>915</Words>
  <Application>Microsoft Office PowerPoint</Application>
  <PresentationFormat>Custom</PresentationFormat>
  <Paragraphs>387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VGA Transpose   and    Edge Detection</vt:lpstr>
      <vt:lpstr>PowerPoint Presentation</vt:lpstr>
      <vt:lpstr>Chip Architecture/Memory Design</vt:lpstr>
      <vt:lpstr>Chip Architecture/Memory Design</vt:lpstr>
      <vt:lpstr>Architectural Alternatives</vt:lpstr>
      <vt:lpstr>Architectural Alternatives</vt:lpstr>
      <vt:lpstr>Architectural Alternatives</vt:lpstr>
      <vt:lpstr>Architectural Alternatives</vt:lpstr>
      <vt:lpstr>Final Design Review Plans</vt:lpstr>
      <vt:lpstr>Final Design Review Plans</vt:lpstr>
      <vt:lpstr>PowerPoint Presentation</vt:lpstr>
      <vt:lpstr>Status/Risks Met</vt:lpstr>
      <vt:lpstr>Additional Slides (Remove When Submitting)</vt:lpstr>
      <vt:lpstr>Chip Architecture/Memory Design</vt:lpstr>
    </vt:vector>
  </TitlesOfParts>
  <Company>The Boeing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VGA Transpose   and    Edge Detection</dc:title>
  <dc:creator>Sullins, Ben R</dc:creator>
  <cp:lastModifiedBy>Ben</cp:lastModifiedBy>
  <cp:revision>60</cp:revision>
  <dcterms:created xsi:type="dcterms:W3CDTF">2017-11-08T17:55:46Z</dcterms:created>
  <dcterms:modified xsi:type="dcterms:W3CDTF">2017-11-18T02:52:31Z</dcterms:modified>
</cp:coreProperties>
</file>