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  <p:sldId id="271" r:id="rId6"/>
    <p:sldId id="274" r:id="rId7"/>
    <p:sldId id="275" r:id="rId8"/>
    <p:sldId id="276" r:id="rId9"/>
    <p:sldId id="272" r:id="rId10"/>
    <p:sldId id="277" r:id="rId11"/>
    <p:sldId id="262" r:id="rId12"/>
    <p:sldId id="263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image" Target="../media/image11.png"/><Relationship Id="rId10" Type="http://schemas.openxmlformats.org/officeDocument/2006/relationships/image" Target="../media/image17.jpeg"/><Relationship Id="rId4" Type="http://schemas.openxmlformats.org/officeDocument/2006/relationships/image" Target="../media/image14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49"/>
            <a:ext cx="5165691" cy="2377353"/>
          </a:xfrm>
        </p:spPr>
        <p:txBody>
          <a:bodyPr>
            <a:normAutofit/>
          </a:bodyPr>
          <a:lstStyle/>
          <a:p>
            <a:r>
              <a:rPr lang="en-US" dirty="0"/>
              <a:t>Resize And Integrate Line Buffers According To Final Decision On Image Width</a:t>
            </a:r>
          </a:p>
          <a:p>
            <a:r>
              <a:rPr lang="en-US" dirty="0"/>
              <a:t>All Objectives Completed; Refine Product As Needed</a:t>
            </a:r>
          </a:p>
          <a:p>
            <a:r>
              <a:rPr lang="en-US" dirty="0"/>
              <a:t>Actual Post-processed Simulation Results Seen To The Right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2B6E21-89EB-4B96-88DD-D74DC4182598}"/>
              </a:ext>
            </a:extLst>
          </p:cNvPr>
          <p:cNvGrpSpPr/>
          <p:nvPr/>
        </p:nvGrpSpPr>
        <p:grpSpPr>
          <a:xfrm>
            <a:off x="5963477" y="1033417"/>
            <a:ext cx="6089179" cy="2887216"/>
            <a:chOff x="5963477" y="1033417"/>
            <a:chExt cx="6089179" cy="28872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7EF986-B63D-499A-8A95-27A35E65B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3478" y="1033417"/>
              <a:ext cx="6089178" cy="92573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ADA259-080E-4BD7-A6A7-9D9149AD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3477" y="2007711"/>
              <a:ext cx="6089179" cy="9381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8B46A3-8E3E-4218-BD37-88804612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477" y="2994391"/>
              <a:ext cx="6089179" cy="92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42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Schedule/Milestones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Status/Risks 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POC: Benjamin Sullins</a:t>
            </a:r>
          </a:p>
          <a:p>
            <a:r>
              <a:rPr lang="en-US" dirty="0"/>
              <a:t>100% Complete</a:t>
            </a:r>
          </a:p>
          <a:p>
            <a:r>
              <a:rPr lang="en-US" dirty="0"/>
              <a:t>Horizontal Test Pattern Complete</a:t>
            </a:r>
          </a:p>
          <a:p>
            <a:r>
              <a:rPr lang="en-US" dirty="0"/>
              <a:t>Vertical Test Pattern Complete</a:t>
            </a:r>
          </a:p>
          <a:p>
            <a:r>
              <a:rPr lang="en-US" dirty="0"/>
              <a:t>Preloaded Test Image Complete</a:t>
            </a:r>
          </a:p>
          <a:p>
            <a:r>
              <a:rPr lang="en-US" dirty="0"/>
              <a:t>All Tasks Verified In ISIM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9" y="4363454"/>
            <a:ext cx="4139718" cy="240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MATLAB Algorithm Reference and Image Data Generator for VHDL Sim (Complete)</a:t>
            </a:r>
          </a:p>
          <a:p>
            <a:r>
              <a:rPr lang="en-US" sz="1600" dirty="0"/>
              <a:t>MATLAB Post-Processing Script (Complete)</a:t>
            </a:r>
          </a:p>
          <a:p>
            <a:r>
              <a:rPr lang="en-US" sz="1600" dirty="0"/>
              <a:t>Fully Implemented VHDL Sobel Filter with Output Select (Complete)</a:t>
            </a:r>
          </a:p>
          <a:p>
            <a:r>
              <a:rPr lang="en-US" sz="1600" dirty="0"/>
              <a:t>VHDL Simulation/Verification of Design (Complete)</a:t>
            </a:r>
          </a:p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 (Remove When Submitting)</a:t>
            </a:r>
          </a:p>
        </p:txBody>
      </p:sp>
    </p:spTree>
    <p:extLst>
      <p:ext uri="{BB962C8B-B14F-4D97-AF65-F5344CB8AC3E}">
        <p14:creationId xmlns:p14="http://schemas.microsoft.com/office/powerpoint/2010/main" val="22867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451456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1794" y="2032907"/>
            <a:ext cx="8665964" cy="2710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Basys</a:t>
            </a:r>
            <a:r>
              <a:rPr lang="en-US" dirty="0"/>
              <a:t> 3 Development hardware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4017" y="2175031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Top-Level MMCM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04207" y="2175030"/>
            <a:ext cx="1564105" cy="894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4101" y="3708085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 Controller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979964" y="2341948"/>
            <a:ext cx="82424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378206" y="2325621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80624" y="2380759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6519" y="2197893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Controller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6518" y="3701606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BRAM</a:t>
            </a:r>
          </a:p>
        </p:txBody>
      </p:sp>
      <p:sp>
        <p:nvSpPr>
          <p:cNvPr id="29" name="Right Arrow 28"/>
          <p:cNvSpPr/>
          <p:nvPr/>
        </p:nvSpPr>
        <p:spPr>
          <a:xfrm rot="5400000">
            <a:off x="4762270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3781830" y="308567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6479413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 rot="5400000">
            <a:off x="7865608" y="2429287"/>
            <a:ext cx="1249136" cy="542478"/>
          </a:xfrm>
          <a:prstGeom prst="trapezoid">
            <a:avLst>
              <a:gd name="adj" fmla="val 5058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61415" y="2403747"/>
            <a:ext cx="182766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Output</a:t>
            </a:r>
          </a:p>
        </p:txBody>
      </p:sp>
      <p:sp>
        <p:nvSpPr>
          <p:cNvPr id="38" name="Right Arrow 37"/>
          <p:cNvSpPr/>
          <p:nvPr/>
        </p:nvSpPr>
        <p:spPr>
          <a:xfrm rot="16200000">
            <a:off x="7596724" y="3814475"/>
            <a:ext cx="1786906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6476159" y="4622280"/>
            <a:ext cx="64482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6517" y="5241471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Image</a:t>
            </a:r>
          </a:p>
          <a:p>
            <a:pPr algn="ctr"/>
            <a:r>
              <a:rPr lang="en-US" dirty="0"/>
              <a:t>*.</a:t>
            </a:r>
            <a:r>
              <a:rPr lang="en-US" dirty="0" err="1"/>
              <a:t>coe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7481885" y="5069323"/>
            <a:ext cx="2016583" cy="12096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645069" y="4750916"/>
            <a:ext cx="206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28493" y="5213020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37516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37735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MMCM</a:t>
            </a:r>
            <a:r>
              <a:rPr lang="en-US" dirty="0"/>
              <a:t> – Clock and Reset Provider</a:t>
            </a:r>
          </a:p>
          <a:p>
            <a:r>
              <a:rPr lang="en-US" b="1" dirty="0"/>
              <a:t>State Machine </a:t>
            </a:r>
            <a:r>
              <a:rPr lang="en-US" dirty="0"/>
              <a:t>– Controls Frame Generation</a:t>
            </a:r>
          </a:p>
          <a:p>
            <a:r>
              <a:rPr lang="en-US" b="1" dirty="0"/>
              <a:t>Counter Controller </a:t>
            </a:r>
            <a:r>
              <a:rPr lang="en-US" dirty="0"/>
              <a:t>– Controls Location Within Frame</a:t>
            </a:r>
          </a:p>
          <a:p>
            <a:r>
              <a:rPr lang="en-US" b="1" dirty="0"/>
              <a:t>Output Controller </a:t>
            </a:r>
            <a:r>
              <a:rPr lang="en-US" dirty="0"/>
              <a:t>– Strobe/Data Generation</a:t>
            </a:r>
          </a:p>
          <a:p>
            <a:r>
              <a:rPr lang="en-US" b="1" dirty="0"/>
              <a:t>BRAM</a:t>
            </a:r>
            <a:r>
              <a:rPr lang="en-US" dirty="0"/>
              <a:t> – Preloaded *.</a:t>
            </a:r>
            <a:r>
              <a:rPr lang="en-US" dirty="0" err="1"/>
              <a:t>coe</a:t>
            </a:r>
            <a:r>
              <a:rPr lang="en-US" dirty="0"/>
              <a:t> Test Image</a:t>
            </a:r>
          </a:p>
          <a:p>
            <a:r>
              <a:rPr lang="en-US" b="1" dirty="0"/>
              <a:t>Mux</a:t>
            </a:r>
            <a:r>
              <a:rPr lang="en-US" dirty="0"/>
              <a:t> – User Selectable Output Selection</a:t>
            </a:r>
          </a:p>
          <a:p>
            <a:r>
              <a:rPr lang="en-US" b="1" dirty="0"/>
              <a:t>Notes</a:t>
            </a:r>
            <a:r>
              <a:rPr lang="en-US" dirty="0"/>
              <a:t>:  Top Level Generics Establish Output Frame Size, Frame Rate, Bit Depth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6" y="1160138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 (Sobel Filter):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Chip Architecture/Memory Design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171742" cy="23773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Streamed 8-bit Data Input</a:t>
            </a:r>
          </a:p>
          <a:p>
            <a:r>
              <a:rPr lang="en-US" b="1" dirty="0"/>
              <a:t>Two 3x3 Filters (Separable Matrix Configuration/Row-Column); Vertical and Horizontal Filter</a:t>
            </a:r>
          </a:p>
          <a:p>
            <a:r>
              <a:rPr lang="en-US" b="1" dirty="0"/>
              <a:t>Muxed Output Select: Original, Vertical, Horizontal, or Sum of Gradients Image (8-bit)</a:t>
            </a:r>
          </a:p>
          <a:p>
            <a:r>
              <a:rPr lang="en-US" b="1" dirty="0"/>
              <a:t>Dynamic Latency Compensation for Frame and Line Valid Signals</a:t>
            </a:r>
          </a:p>
          <a:p>
            <a:r>
              <a:rPr lang="en-US" b="1" dirty="0"/>
              <a:t>Two N-bit Block RAM Line Buffers (Feed both Vertical and Horizontal Images)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67785" y="4209243"/>
            <a:ext cx="1821312" cy="1786077"/>
            <a:chOff x="9488261" y="4391031"/>
            <a:chExt cx="2397332" cy="179631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51276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5438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426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---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---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944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22" y="1320377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Design Verified Operational At 100 MHz (System Clock)</a:t>
            </a:r>
          </a:p>
          <a:p>
            <a:r>
              <a:rPr lang="en-US" dirty="0"/>
              <a:t>Design Outputs Verified:</a:t>
            </a:r>
          </a:p>
          <a:p>
            <a:pPr lvl="1"/>
            <a:r>
              <a:rPr lang="en-US" dirty="0"/>
              <a:t>Horizontal Test Bars</a:t>
            </a:r>
          </a:p>
          <a:p>
            <a:pPr lvl="1"/>
            <a:r>
              <a:rPr lang="en-US" dirty="0"/>
              <a:t>Vertical Test Bars</a:t>
            </a:r>
          </a:p>
          <a:p>
            <a:pPr lvl="1"/>
            <a:r>
              <a:rPr lang="en-US" dirty="0"/>
              <a:t>Preloaded Test Image</a:t>
            </a:r>
          </a:p>
          <a:p>
            <a:r>
              <a:rPr lang="en-US" dirty="0"/>
              <a:t>Design Throughput Verified:</a:t>
            </a:r>
          </a:p>
          <a:p>
            <a:pPr lvl="1"/>
            <a:r>
              <a:rPr lang="en-US" dirty="0"/>
              <a:t>Valid Pixels : 160</a:t>
            </a:r>
          </a:p>
          <a:p>
            <a:pPr lvl="1"/>
            <a:r>
              <a:rPr lang="en-US" dirty="0"/>
              <a:t>Valid Lines : 120</a:t>
            </a:r>
          </a:p>
          <a:p>
            <a:pPr lvl="1"/>
            <a:r>
              <a:rPr lang="en-US" dirty="0"/>
              <a:t>Invalid Pixels: 16</a:t>
            </a:r>
          </a:p>
          <a:p>
            <a:pPr lvl="1"/>
            <a:r>
              <a:rPr lang="en-US" dirty="0"/>
              <a:t>Bit Depth : 8 (Monochrome)</a:t>
            </a:r>
          </a:p>
          <a:p>
            <a:pPr lvl="1"/>
            <a:r>
              <a:rPr lang="en-US" dirty="0"/>
              <a:t>Pixel Rate: 50 MHz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3879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46031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3368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6221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819839" y="2475922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84761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52095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28227"/>
              </p:ext>
            </p:extLst>
          </p:nvPr>
        </p:nvGraphicFramePr>
        <p:xfrm>
          <a:off x="7028951" y="4483638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RAMB36E1 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061449" cy="2704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design uses 2x separable multiplier banks per filter with shared line buffers; reduces filter operation complexity and line buffers only required to be as wide as data samples</a:t>
            </a:r>
          </a:p>
          <a:p>
            <a:r>
              <a:rPr lang="en-US" dirty="0"/>
              <a:t>Alternatives include:</a:t>
            </a:r>
          </a:p>
          <a:p>
            <a:pPr lvl="1"/>
            <a:r>
              <a:rPr lang="en-US" dirty="0"/>
              <a:t>Single MCM filter block</a:t>
            </a:r>
          </a:p>
          <a:p>
            <a:pPr lvl="2"/>
            <a:r>
              <a:rPr lang="en-US" dirty="0"/>
              <a:t>Implements Full/Inseparable Matrix Operations; Increased filter operation complexity and BRAM Line Buffers require larger data widths</a:t>
            </a:r>
          </a:p>
          <a:p>
            <a:pPr lvl="1"/>
            <a:r>
              <a:rPr lang="en-US" dirty="0"/>
              <a:t>N-MCM filter block</a:t>
            </a:r>
          </a:p>
          <a:p>
            <a:pPr lvl="2"/>
            <a:r>
              <a:rPr lang="en-US" dirty="0"/>
              <a:t>Implements Full/Inseparable Matrix Operations; Increased filter </a:t>
            </a:r>
            <a:r>
              <a:rPr lang="en-US"/>
              <a:t>operation complexity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Converter: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7962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3994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6660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76960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4281" y="1653617"/>
            <a:ext cx="1821312" cy="1786077"/>
            <a:chOff x="9488261" y="4391031"/>
            <a:chExt cx="2397332" cy="17963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Final Design Review Plans</a:t>
            </a:r>
          </a:p>
        </p:txBody>
      </p:sp>
      <p:pic>
        <p:nvPicPr>
          <p:cNvPr id="4098" name="Picture 2" descr="C:\Users\Ben\Desktop\ECE6276\ECE-6276\matlab\input_files\yo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08" y="1217443"/>
            <a:ext cx="2212523" cy="1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Transpose Circuit: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50"/>
            <a:ext cx="7173972" cy="953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Additional Preloaded Test Images for Verification (Right)</a:t>
            </a:r>
          </a:p>
          <a:p>
            <a:r>
              <a:rPr lang="en-US" dirty="0"/>
              <a:t>Actual Output Seen Below (Grayscale Yoshi.png)</a:t>
            </a:r>
          </a:p>
          <a:p>
            <a:r>
              <a:rPr lang="en-US" dirty="0"/>
              <a:t>Bonus: </a:t>
            </a:r>
            <a:r>
              <a:rPr lang="en-US" dirty="0" err="1"/>
              <a:t>ColorMapping</a:t>
            </a:r>
            <a:r>
              <a:rPr lang="en-US" dirty="0"/>
              <a:t> Circuit Completed (Pink Yoshi.png)</a:t>
            </a:r>
          </a:p>
        </p:txBody>
      </p:sp>
      <p:pic>
        <p:nvPicPr>
          <p:cNvPr id="4099" name="Picture 3" descr="C:\Users\Ben\Desktop\ECE6276\ECE-6276\matlab\input_files\mari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8" y="128513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\Desktop\ECE6276\ECE-6276\matlab\input_files\golden_gate_bridge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72" y="2898775"/>
            <a:ext cx="3048001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3079187" y="2463380"/>
            <a:ext cx="2178613" cy="1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355290" y="2463381"/>
            <a:ext cx="2210948" cy="14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581507" y="2470585"/>
            <a:ext cx="2333143" cy="1412728"/>
          </a:xfrm>
        </p:spPr>
        <p:txBody>
          <a:bodyPr>
            <a:normAutofit/>
          </a:bodyPr>
          <a:lstStyle/>
          <a:p>
            <a:r>
              <a:rPr lang="en-US" sz="1700" dirty="0"/>
              <a:t>No Additional Plans Needed</a:t>
            </a:r>
          </a:p>
        </p:txBody>
      </p:sp>
    </p:spTree>
    <p:extLst>
      <p:ext uri="{BB962C8B-B14F-4D97-AF65-F5344CB8AC3E}">
        <p14:creationId xmlns:p14="http://schemas.microsoft.com/office/powerpoint/2010/main" val="42910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526</TotalTime>
  <Words>1178</Words>
  <Application>Microsoft Office PowerPoint</Application>
  <PresentationFormat>Widescreen</PresentationFormat>
  <Paragraphs>418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Wood Type</vt:lpstr>
      <vt:lpstr>VGA Transpose   and    Edge Detection</vt:lpstr>
      <vt:lpstr>PowerPoint Presentation</vt:lpstr>
      <vt:lpstr>Chip Architecture/Memory Design</vt:lpstr>
      <vt:lpstr>Chip Architecture/Memory Design</vt:lpstr>
      <vt:lpstr>Architectural Alternatives</vt:lpstr>
      <vt:lpstr>Architectural Alternatives</vt:lpstr>
      <vt:lpstr>Architectural Alternatives</vt:lpstr>
      <vt:lpstr>Architectural Alternatives</vt:lpstr>
      <vt:lpstr>Final Design Review Plans</vt:lpstr>
      <vt:lpstr>Final Design Review Plans</vt:lpstr>
      <vt:lpstr>PowerPoint Presentation</vt:lpstr>
      <vt:lpstr>Status/Risks Met</vt:lpstr>
      <vt:lpstr>Additional Slides (Remove When Submitting)</vt:lpstr>
      <vt:lpstr>Chip Architecture/Memory Design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bryce williams</cp:lastModifiedBy>
  <cp:revision>73</cp:revision>
  <dcterms:created xsi:type="dcterms:W3CDTF">2017-11-08T17:55:46Z</dcterms:created>
  <dcterms:modified xsi:type="dcterms:W3CDTF">2017-11-18T19:22:51Z</dcterms:modified>
</cp:coreProperties>
</file>