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9" r:id="rId3"/>
    <p:sldId id="266" r:id="rId4"/>
    <p:sldId id="270" r:id="rId5"/>
    <p:sldId id="271" r:id="rId6"/>
    <p:sldId id="274" r:id="rId7"/>
    <p:sldId id="275" r:id="rId8"/>
    <p:sldId id="276" r:id="rId9"/>
    <p:sldId id="272" r:id="rId10"/>
    <p:sldId id="27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6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1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8C1F535-A5A1-4EA3-A78B-2FC391D9B3C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6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8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5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2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3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11/19/2017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7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8C1F535-A5A1-4EA3-A78B-2FC391D9B3C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20.jpeg"/><Relationship Id="rId5" Type="http://schemas.openxmlformats.org/officeDocument/2006/relationships/image" Target="../media/image11.png"/><Relationship Id="rId15" Type="http://schemas.openxmlformats.org/officeDocument/2006/relationships/image" Target="../media/image22.png"/><Relationship Id="rId10" Type="http://schemas.openxmlformats.org/officeDocument/2006/relationships/image" Target="../media/image19.jpeg"/><Relationship Id="rId4" Type="http://schemas.openxmlformats.org/officeDocument/2006/relationships/image" Target="../media/image16.jpeg"/><Relationship Id="rId9" Type="http://schemas.openxmlformats.org/officeDocument/2006/relationships/image" Target="../media/image18.jpe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VGA Transpose </a:t>
            </a:r>
            <a:br>
              <a:rPr lang="en-US" sz="6600" dirty="0"/>
            </a:br>
            <a:r>
              <a:rPr lang="en-US" sz="6600" dirty="0"/>
              <a:t>	and </a:t>
            </a:r>
            <a:br>
              <a:rPr lang="en-US" sz="6600" dirty="0"/>
            </a:br>
            <a:r>
              <a:rPr lang="en-US" sz="6600" dirty="0"/>
              <a:t>		Edge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565582"/>
            <a:ext cx="7891272" cy="2164080"/>
          </a:xfrm>
        </p:spPr>
        <p:txBody>
          <a:bodyPr>
            <a:noAutofit/>
          </a:bodyPr>
          <a:lstStyle/>
          <a:p>
            <a:r>
              <a:rPr lang="en-US" sz="1800" b="1" dirty="0"/>
              <a:t>Team 7 - Distance Learning Students</a:t>
            </a:r>
          </a:p>
          <a:p>
            <a:r>
              <a:rPr lang="en-US" sz="1600" dirty="0"/>
              <a:t>Bryce Williams	- GTID: 903097901</a:t>
            </a:r>
          </a:p>
          <a:p>
            <a:r>
              <a:rPr lang="en-US" sz="1600" dirty="0"/>
              <a:t>Zachary </a:t>
            </a:r>
            <a:r>
              <a:rPr lang="en-US" sz="1600" dirty="0" err="1"/>
              <a:t>Boe</a:t>
            </a:r>
            <a:r>
              <a:rPr lang="en-US" sz="1600" dirty="0"/>
              <a:t>	- GTID: 903124261</a:t>
            </a:r>
          </a:p>
          <a:p>
            <a:r>
              <a:rPr lang="en-US" sz="1600" dirty="0"/>
              <a:t>Gregory Walls	- GTID: 903289298</a:t>
            </a:r>
          </a:p>
          <a:p>
            <a:r>
              <a:rPr lang="en-US" sz="1600" dirty="0"/>
              <a:t>Benjamin Sullins	- GTID: 903232988</a:t>
            </a:r>
          </a:p>
        </p:txBody>
      </p:sp>
    </p:spTree>
    <p:extLst>
      <p:ext uri="{BB962C8B-B14F-4D97-AF65-F5344CB8AC3E}">
        <p14:creationId xmlns:p14="http://schemas.microsoft.com/office/powerpoint/2010/main" val="255157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/>
              <a:t>Final Design Review Plans</a:t>
            </a:r>
          </a:p>
        </p:txBody>
      </p:sp>
      <p:sp>
        <p:nvSpPr>
          <p:cNvPr id="31" name="Text Placeholder 2"/>
          <p:cNvSpPr txBox="1">
            <a:spLocks/>
          </p:cNvSpPr>
          <p:nvPr/>
        </p:nvSpPr>
        <p:spPr>
          <a:xfrm>
            <a:off x="46522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Converter:</a:t>
            </a:r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462171" y="4330177"/>
            <a:ext cx="10454504" cy="213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7" name="Line 7"/>
          <p:cNvSpPr>
            <a:spLocks noChangeShapeType="1"/>
          </p:cNvSpPr>
          <p:nvPr/>
        </p:nvSpPr>
        <p:spPr bwMode="auto">
          <a:xfrm flipV="1">
            <a:off x="477250" y="393847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6903" y="3996406"/>
            <a:ext cx="1065754" cy="106575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10986903" y="5138751"/>
            <a:ext cx="1065754" cy="1065754"/>
          </a:xfrm>
          <a:prstGeom prst="rect">
            <a:avLst/>
          </a:prstGeom>
        </p:spPr>
      </p:pic>
      <p:sp>
        <p:nvSpPr>
          <p:cNvPr id="50" name="Content Placeholder 3"/>
          <p:cNvSpPr>
            <a:spLocks noGrp="1"/>
          </p:cNvSpPr>
          <p:nvPr>
            <p:ph sz="half" idx="2"/>
          </p:nvPr>
        </p:nvSpPr>
        <p:spPr>
          <a:xfrm>
            <a:off x="477250" y="4330177"/>
            <a:ext cx="10302603" cy="2377353"/>
          </a:xfrm>
        </p:spPr>
        <p:txBody>
          <a:bodyPr>
            <a:normAutofit/>
          </a:bodyPr>
          <a:lstStyle/>
          <a:p>
            <a:r>
              <a:rPr lang="en-US" b="1" dirty="0"/>
              <a:t>Generate Additional Test Patters To Verify Correct VGA Timings</a:t>
            </a:r>
          </a:p>
          <a:p>
            <a:r>
              <a:rPr lang="en-US" b="1" dirty="0"/>
              <a:t>Additional Debug To Eliminate Sporadic Issues</a:t>
            </a:r>
          </a:p>
          <a:p>
            <a:r>
              <a:rPr lang="en-US" b="1" dirty="0"/>
              <a:t>Code Cleanup</a:t>
            </a:r>
            <a:endParaRPr lang="en-US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C461E51-3232-4E86-B044-DA6CD3E1A7F1}"/>
              </a:ext>
            </a:extLst>
          </p:cNvPr>
          <p:cNvSpPr txBox="1">
            <a:spLocks/>
          </p:cNvSpPr>
          <p:nvPr/>
        </p:nvSpPr>
        <p:spPr>
          <a:xfrm>
            <a:off x="572500" y="1511849"/>
            <a:ext cx="5165691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Resize And Integrate Line Buffers According To Final Decision On Image Width</a:t>
            </a:r>
          </a:p>
          <a:p>
            <a:r>
              <a:rPr lang="en-US"/>
              <a:t>All Objectives Completed; Refine Product As Needed</a:t>
            </a:r>
          </a:p>
          <a:p>
            <a:r>
              <a:rPr lang="en-US"/>
              <a:t>Actual Post-processed Simulation Results Seen To The Right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8795DF-329F-4D67-830D-7585DFDA0EE2}"/>
              </a:ext>
            </a:extLst>
          </p:cNvPr>
          <p:cNvGrpSpPr/>
          <p:nvPr/>
        </p:nvGrpSpPr>
        <p:grpSpPr>
          <a:xfrm>
            <a:off x="5963477" y="1033417"/>
            <a:ext cx="6089179" cy="2887216"/>
            <a:chOff x="5963477" y="1033417"/>
            <a:chExt cx="6089179" cy="288721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925A3B7-C15A-4FB1-86D5-8C0AEB4A3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3478" y="1033417"/>
              <a:ext cx="6089178" cy="92573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2B52F7F-C3F5-4B70-B08E-7561C37D7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3477" y="2007711"/>
              <a:ext cx="6089179" cy="93812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6C89284-90F6-49D4-B5B4-3959B374E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63477" y="2994391"/>
              <a:ext cx="6089179" cy="9262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3429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089303"/>
              </p:ext>
            </p:extLst>
          </p:nvPr>
        </p:nvGraphicFramePr>
        <p:xfrm>
          <a:off x="433387" y="3285001"/>
          <a:ext cx="11193983" cy="2794958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376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90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000" dirty="0"/>
                        <a:t>Milestones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Oct. 30</a:t>
                      </a:r>
                      <a:r>
                        <a:rPr lang="en-US" sz="1000" baseline="30000" dirty="0"/>
                        <a:t>th</a:t>
                      </a:r>
                      <a:endParaRPr 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Nov. 2</a:t>
                      </a:r>
                      <a:r>
                        <a:rPr lang="en-US" sz="1000" baseline="30000" dirty="0"/>
                        <a:t>nd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Nov. 12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Nov. 19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Nov. 25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Nov. 30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dirty="0"/>
                        <a:t>Requirements</a:t>
                      </a:r>
                      <a:r>
                        <a:rPr lang="en-US" sz="1400" baseline="0" dirty="0"/>
                        <a:t> / Concept Design</a:t>
                      </a:r>
                      <a:endParaRPr lang="en-US" sz="1400" b="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8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Sub-Module Design Capture</a:t>
                      </a:r>
                      <a:endParaRPr lang="en-US" sz="1400" b="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7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Sub-Module</a:t>
                      </a:r>
                      <a:r>
                        <a:rPr lang="en-US" sz="1400" baseline="0" dirty="0"/>
                        <a:t> Design Test and Peer Review</a:t>
                      </a:r>
                      <a:endParaRPr lang="en-US" sz="1400" b="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Sub</a:t>
                      </a:r>
                      <a:r>
                        <a:rPr lang="en-US" sz="1400" b="0" baseline="0" dirty="0"/>
                        <a:t>-Module </a:t>
                      </a:r>
                      <a:r>
                        <a:rPr lang="en-US" sz="1400" b="0" dirty="0"/>
                        <a:t>Integration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Project Abstract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Project PDR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Project CDR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Final Presentation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Schedule/Milestones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Description: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5630779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6092950" y="1005516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Work Assignments:</a:t>
            </a: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6095998" y="1503829"/>
            <a:ext cx="5630779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3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5633827" cy="2377353"/>
          </a:xfrm>
        </p:spPr>
        <p:txBody>
          <a:bodyPr>
            <a:normAutofit/>
          </a:bodyPr>
          <a:lstStyle/>
          <a:p>
            <a:r>
              <a:rPr lang="en-US" dirty="0"/>
              <a:t>Project Abstract – Nov 2</a:t>
            </a:r>
            <a:r>
              <a:rPr lang="en-US" baseline="30000" dirty="0"/>
              <a:t>nd</a:t>
            </a:r>
            <a:r>
              <a:rPr lang="en-US" dirty="0"/>
              <a:t>, 2017</a:t>
            </a:r>
          </a:p>
          <a:p>
            <a:r>
              <a:rPr lang="en-US" dirty="0"/>
              <a:t>Project PDR – Nov 12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  <a:p>
            <a:r>
              <a:rPr lang="en-US" dirty="0"/>
              <a:t>Project CDR – Nov 19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  <a:p>
            <a:r>
              <a:rPr lang="en-US" dirty="0"/>
              <a:t>Final Presentation – Nov, 30</a:t>
            </a:r>
            <a:r>
              <a:rPr lang="en-US" baseline="30000" dirty="0"/>
              <a:t>th</a:t>
            </a:r>
            <a:r>
              <a:rPr lang="en-US" dirty="0"/>
              <a:t> 2017</a:t>
            </a:r>
          </a:p>
        </p:txBody>
      </p:sp>
      <p:sp>
        <p:nvSpPr>
          <p:cNvPr id="35" name="Content Placeholder 5"/>
          <p:cNvSpPr>
            <a:spLocks noGrp="1"/>
          </p:cNvSpPr>
          <p:nvPr>
            <p:ph sz="quarter" idx="4"/>
          </p:nvPr>
        </p:nvSpPr>
        <p:spPr>
          <a:xfrm>
            <a:off x="6102094" y="1511850"/>
            <a:ext cx="5668658" cy="235609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Bryce Williams	:  Edge Detection</a:t>
            </a:r>
          </a:p>
          <a:p>
            <a:r>
              <a:rPr lang="en-US" dirty="0"/>
              <a:t>Zachary </a:t>
            </a:r>
            <a:r>
              <a:rPr lang="en-US" dirty="0" err="1"/>
              <a:t>Boe</a:t>
            </a:r>
            <a:r>
              <a:rPr lang="en-US" dirty="0"/>
              <a:t>		:  VGA Formatter</a:t>
            </a:r>
          </a:p>
          <a:p>
            <a:r>
              <a:rPr lang="en-US" dirty="0"/>
              <a:t>Gregory Walls	:  Transpose Circuit</a:t>
            </a:r>
          </a:p>
          <a:p>
            <a:r>
              <a:rPr lang="en-US" dirty="0"/>
              <a:t>Benjamin Sullins	:  Fake Camera Sim.</a:t>
            </a: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>
            <a:off x="5846223" y="1235242"/>
            <a:ext cx="3048" cy="198006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4632856" y="3604720"/>
            <a:ext cx="1552018" cy="303068"/>
            <a:chOff x="4777234" y="3717014"/>
            <a:chExt cx="1552018" cy="30306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4936430" y="3798265"/>
              <a:ext cx="1272114" cy="22060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AutoShape 42"/>
            <p:cNvSpPr>
              <a:spLocks noChangeArrowheads="1"/>
            </p:cNvSpPr>
            <p:nvPr/>
          </p:nvSpPr>
          <p:spPr bwMode="auto">
            <a:xfrm>
              <a:off x="4777234" y="3717014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40" name="AutoShape 42"/>
            <p:cNvSpPr>
              <a:spLocks noChangeArrowheads="1"/>
            </p:cNvSpPr>
            <p:nvPr/>
          </p:nvSpPr>
          <p:spPr bwMode="auto">
            <a:xfrm>
              <a:off x="6019265" y="3718225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904970" y="3940256"/>
            <a:ext cx="1552018" cy="303068"/>
            <a:chOff x="6049348" y="4052550"/>
            <a:chExt cx="1552018" cy="303068"/>
          </a:xfrm>
        </p:grpSpPr>
        <p:sp>
          <p:nvSpPr>
            <p:cNvPr id="44" name="Rectangle 43"/>
            <p:cNvSpPr/>
            <p:nvPr/>
          </p:nvSpPr>
          <p:spPr bwMode="auto">
            <a:xfrm>
              <a:off x="6208544" y="4133801"/>
              <a:ext cx="1272114" cy="22060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5" name="AutoShape 42"/>
            <p:cNvSpPr>
              <a:spLocks noChangeArrowheads="1"/>
            </p:cNvSpPr>
            <p:nvPr/>
          </p:nvSpPr>
          <p:spPr bwMode="auto">
            <a:xfrm>
              <a:off x="6049348" y="4052550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46" name="AutoShape 42"/>
            <p:cNvSpPr>
              <a:spLocks noChangeArrowheads="1"/>
            </p:cNvSpPr>
            <p:nvPr/>
          </p:nvSpPr>
          <p:spPr bwMode="auto">
            <a:xfrm>
              <a:off x="7291379" y="4053761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518167" y="4233683"/>
            <a:ext cx="2148933" cy="302667"/>
            <a:chOff x="6662545" y="4345977"/>
            <a:chExt cx="2148933" cy="302667"/>
          </a:xfrm>
          <a:solidFill>
            <a:schemeClr val="accent1"/>
          </a:solidFill>
        </p:grpSpPr>
        <p:sp>
          <p:nvSpPr>
            <p:cNvPr id="47" name="Rectangle 46"/>
            <p:cNvSpPr/>
            <p:nvPr/>
          </p:nvSpPr>
          <p:spPr bwMode="auto">
            <a:xfrm>
              <a:off x="6821740" y="4427228"/>
              <a:ext cx="1834579" cy="220606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dirty="0">
                <a:latin typeface="Arial" pitchFamily="34" charset="0"/>
              </a:endParaRPr>
            </a:p>
          </p:txBody>
        </p:sp>
        <p:sp>
          <p:nvSpPr>
            <p:cNvPr id="48" name="AutoShape 42"/>
            <p:cNvSpPr>
              <a:spLocks noChangeArrowheads="1"/>
            </p:cNvSpPr>
            <p:nvPr/>
          </p:nvSpPr>
          <p:spPr bwMode="auto">
            <a:xfrm>
              <a:off x="6662545" y="4345977"/>
              <a:ext cx="309987" cy="301857"/>
            </a:xfrm>
            <a:prstGeom prst="triangle">
              <a:avLst>
                <a:gd name="adj" fmla="val 50000"/>
              </a:avLst>
            </a:prstGeom>
            <a:grp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49" name="AutoShape 42"/>
            <p:cNvSpPr>
              <a:spLocks noChangeArrowheads="1"/>
            </p:cNvSpPr>
            <p:nvPr/>
          </p:nvSpPr>
          <p:spPr bwMode="auto">
            <a:xfrm>
              <a:off x="8501491" y="4346787"/>
              <a:ext cx="309987" cy="301857"/>
            </a:xfrm>
            <a:prstGeom prst="triangle">
              <a:avLst>
                <a:gd name="adj" fmla="val 50000"/>
              </a:avLst>
            </a:prstGeom>
            <a:grp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273763" y="4847174"/>
            <a:ext cx="927553" cy="303068"/>
            <a:chOff x="5426162" y="4951447"/>
            <a:chExt cx="927553" cy="303068"/>
          </a:xfrm>
        </p:grpSpPr>
        <p:sp>
          <p:nvSpPr>
            <p:cNvPr id="53" name="Rectangle 52"/>
            <p:cNvSpPr/>
            <p:nvPr/>
          </p:nvSpPr>
          <p:spPr bwMode="auto">
            <a:xfrm>
              <a:off x="5587915" y="5032698"/>
              <a:ext cx="645091" cy="22060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4" name="AutoShape 42"/>
            <p:cNvSpPr>
              <a:spLocks noChangeArrowheads="1"/>
            </p:cNvSpPr>
            <p:nvPr/>
          </p:nvSpPr>
          <p:spPr bwMode="auto">
            <a:xfrm>
              <a:off x="5426162" y="4951447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55" name="AutoShape 42"/>
            <p:cNvSpPr>
              <a:spLocks noChangeArrowheads="1"/>
            </p:cNvSpPr>
            <p:nvPr/>
          </p:nvSpPr>
          <p:spPr bwMode="auto">
            <a:xfrm>
              <a:off x="6043728" y="4952658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514461" y="5155680"/>
            <a:ext cx="927553" cy="314102"/>
            <a:chOff x="6674881" y="5243911"/>
            <a:chExt cx="927553" cy="314102"/>
          </a:xfrm>
        </p:grpSpPr>
        <p:sp>
          <p:nvSpPr>
            <p:cNvPr id="56" name="Rectangle 55"/>
            <p:cNvSpPr/>
            <p:nvPr/>
          </p:nvSpPr>
          <p:spPr bwMode="auto">
            <a:xfrm>
              <a:off x="6836634" y="5325162"/>
              <a:ext cx="645091" cy="22060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7" name="AutoShape 42"/>
            <p:cNvSpPr>
              <a:spLocks noChangeArrowheads="1"/>
            </p:cNvSpPr>
            <p:nvPr/>
          </p:nvSpPr>
          <p:spPr bwMode="auto">
            <a:xfrm>
              <a:off x="6674881" y="5243911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58" name="AutoShape 42"/>
            <p:cNvSpPr>
              <a:spLocks noChangeArrowheads="1"/>
            </p:cNvSpPr>
            <p:nvPr/>
          </p:nvSpPr>
          <p:spPr bwMode="auto">
            <a:xfrm>
              <a:off x="7292447" y="5256156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757430" y="5466202"/>
            <a:ext cx="927553" cy="303068"/>
            <a:chOff x="7901808" y="5538391"/>
            <a:chExt cx="927553" cy="303068"/>
          </a:xfrm>
          <a:solidFill>
            <a:schemeClr val="accent1"/>
          </a:solidFill>
        </p:grpSpPr>
        <p:sp>
          <p:nvSpPr>
            <p:cNvPr id="59" name="Rectangle 58"/>
            <p:cNvSpPr/>
            <p:nvPr/>
          </p:nvSpPr>
          <p:spPr bwMode="auto">
            <a:xfrm>
              <a:off x="8063561" y="5619642"/>
              <a:ext cx="645091" cy="22060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dirty="0">
                <a:latin typeface="Arial" pitchFamily="34" charset="0"/>
              </a:endParaRPr>
            </a:p>
          </p:txBody>
        </p:sp>
        <p:sp>
          <p:nvSpPr>
            <p:cNvPr id="60" name="AutoShape 42"/>
            <p:cNvSpPr>
              <a:spLocks noChangeArrowheads="1"/>
            </p:cNvSpPr>
            <p:nvPr/>
          </p:nvSpPr>
          <p:spPr bwMode="auto">
            <a:xfrm>
              <a:off x="7901808" y="5538391"/>
              <a:ext cx="309987" cy="301857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61" name="AutoShape 42"/>
            <p:cNvSpPr>
              <a:spLocks noChangeArrowheads="1"/>
            </p:cNvSpPr>
            <p:nvPr/>
          </p:nvSpPr>
          <p:spPr bwMode="auto">
            <a:xfrm>
              <a:off x="8519374" y="5539602"/>
              <a:ext cx="309987" cy="301857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670313" y="5766359"/>
            <a:ext cx="1474729" cy="308668"/>
            <a:chOff x="9814691" y="5830527"/>
            <a:chExt cx="1474729" cy="308668"/>
          </a:xfrm>
        </p:grpSpPr>
        <p:sp>
          <p:nvSpPr>
            <p:cNvPr id="62" name="Rectangle 61"/>
            <p:cNvSpPr/>
            <p:nvPr/>
          </p:nvSpPr>
          <p:spPr bwMode="auto">
            <a:xfrm>
              <a:off x="9947758" y="5918589"/>
              <a:ext cx="1220954" cy="220606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dirty="0">
                <a:latin typeface="Arial" pitchFamily="34" charset="0"/>
              </a:endParaRPr>
            </a:p>
          </p:txBody>
        </p:sp>
        <p:sp>
          <p:nvSpPr>
            <p:cNvPr id="63" name="AutoShape 42"/>
            <p:cNvSpPr>
              <a:spLocks noChangeArrowheads="1"/>
            </p:cNvSpPr>
            <p:nvPr/>
          </p:nvSpPr>
          <p:spPr bwMode="auto">
            <a:xfrm>
              <a:off x="9814691" y="5830527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64" name="AutoShape 42"/>
            <p:cNvSpPr>
              <a:spLocks noChangeArrowheads="1"/>
            </p:cNvSpPr>
            <p:nvPr/>
          </p:nvSpPr>
          <p:spPr bwMode="auto">
            <a:xfrm>
              <a:off x="10979433" y="5830528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352746" y="4532430"/>
            <a:ext cx="2789192" cy="304157"/>
            <a:chOff x="8497124" y="4644724"/>
            <a:chExt cx="2789192" cy="304157"/>
          </a:xfrm>
        </p:grpSpPr>
        <p:sp>
          <p:nvSpPr>
            <p:cNvPr id="50" name="Rectangle 49"/>
            <p:cNvSpPr/>
            <p:nvPr/>
          </p:nvSpPr>
          <p:spPr bwMode="auto">
            <a:xfrm>
              <a:off x="8656319" y="4728275"/>
              <a:ext cx="2468881" cy="220606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dirty="0">
                <a:latin typeface="Arial" pitchFamily="34" charset="0"/>
              </a:endParaRPr>
            </a:p>
          </p:txBody>
        </p:sp>
        <p:sp>
          <p:nvSpPr>
            <p:cNvPr id="51" name="AutoShape 42"/>
            <p:cNvSpPr>
              <a:spLocks noChangeArrowheads="1"/>
            </p:cNvSpPr>
            <p:nvPr/>
          </p:nvSpPr>
          <p:spPr bwMode="auto">
            <a:xfrm>
              <a:off x="8497124" y="4647024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52" name="AutoShape 42"/>
            <p:cNvSpPr>
              <a:spLocks noChangeArrowheads="1"/>
            </p:cNvSpPr>
            <p:nvPr/>
          </p:nvSpPr>
          <p:spPr bwMode="auto">
            <a:xfrm>
              <a:off x="10976329" y="4644724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62170" y="6212226"/>
            <a:ext cx="10851097" cy="482026"/>
            <a:chOff x="842211" y="6196184"/>
            <a:chExt cx="10299726" cy="482026"/>
          </a:xfrm>
        </p:grpSpPr>
        <p:sp>
          <p:nvSpPr>
            <p:cNvPr id="73" name="Rectangle 72"/>
            <p:cNvSpPr/>
            <p:nvPr/>
          </p:nvSpPr>
          <p:spPr>
            <a:xfrm>
              <a:off x="842211" y="6196184"/>
              <a:ext cx="10299726" cy="4820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Legend:                          Complete                          Incomplete       (Milestones – All Team Members)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937005" y="6267589"/>
              <a:ext cx="927553" cy="303068"/>
              <a:chOff x="5426162" y="4983531"/>
              <a:chExt cx="927553" cy="303068"/>
            </a:xfrm>
          </p:grpSpPr>
          <p:sp>
            <p:nvSpPr>
              <p:cNvPr id="75" name="Rectangle 74"/>
              <p:cNvSpPr/>
              <p:nvPr/>
            </p:nvSpPr>
            <p:spPr bwMode="auto">
              <a:xfrm>
                <a:off x="5587915" y="5064782"/>
                <a:ext cx="645091" cy="220606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76" name="AutoShape 42"/>
              <p:cNvSpPr>
                <a:spLocks noChangeArrowheads="1"/>
              </p:cNvSpPr>
              <p:nvPr/>
            </p:nvSpPr>
            <p:spPr bwMode="auto">
              <a:xfrm>
                <a:off x="5426162" y="4983531"/>
                <a:ext cx="309987" cy="301857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77" name="AutoShape 42"/>
              <p:cNvSpPr>
                <a:spLocks noChangeArrowheads="1"/>
              </p:cNvSpPr>
              <p:nvPr/>
            </p:nvSpPr>
            <p:spPr bwMode="auto">
              <a:xfrm>
                <a:off x="6043728" y="4984742"/>
                <a:ext cx="309987" cy="301857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412516" y="6267967"/>
              <a:ext cx="927553" cy="303068"/>
              <a:chOff x="7901808" y="5578496"/>
              <a:chExt cx="927553" cy="303068"/>
            </a:xfrm>
          </p:grpSpPr>
          <p:sp>
            <p:nvSpPr>
              <p:cNvPr id="79" name="Rectangle 78"/>
              <p:cNvSpPr/>
              <p:nvPr/>
            </p:nvSpPr>
            <p:spPr bwMode="auto">
              <a:xfrm>
                <a:off x="8063561" y="5659747"/>
                <a:ext cx="645091" cy="220606"/>
              </a:xfrm>
              <a:prstGeom prst="rect">
                <a:avLst/>
              </a:prstGeom>
              <a:solidFill>
                <a:schemeClr val="accent1">
                  <a:alpha val="34000"/>
                </a:schemeClr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80" name="AutoShape 42"/>
              <p:cNvSpPr>
                <a:spLocks noChangeArrowheads="1"/>
              </p:cNvSpPr>
              <p:nvPr/>
            </p:nvSpPr>
            <p:spPr bwMode="auto">
              <a:xfrm>
                <a:off x="7901808" y="5578496"/>
                <a:ext cx="309987" cy="301857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81" name="AutoShape 42"/>
              <p:cNvSpPr>
                <a:spLocks noChangeArrowheads="1"/>
              </p:cNvSpPr>
              <p:nvPr/>
            </p:nvSpPr>
            <p:spPr bwMode="auto">
              <a:xfrm>
                <a:off x="8519374" y="5579707"/>
                <a:ext cx="309987" cy="301857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2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220" y="64168"/>
            <a:ext cx="10058400" cy="925307"/>
          </a:xfrm>
        </p:spPr>
        <p:txBody>
          <a:bodyPr/>
          <a:lstStyle/>
          <a:p>
            <a:r>
              <a:rPr lang="en-US" dirty="0"/>
              <a:t>Status/Risks 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171" y="1013537"/>
            <a:ext cx="5633827" cy="640080"/>
          </a:xfrm>
        </p:spPr>
        <p:txBody>
          <a:bodyPr/>
          <a:lstStyle/>
          <a:p>
            <a:r>
              <a:rPr lang="en-US" dirty="0"/>
              <a:t>Fake Camera Simulator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20" y="1511850"/>
            <a:ext cx="4108742" cy="23773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POC: Benjamin Sullins</a:t>
            </a:r>
          </a:p>
          <a:p>
            <a:r>
              <a:rPr lang="en-US" dirty="0"/>
              <a:t>100% Complete</a:t>
            </a:r>
          </a:p>
          <a:p>
            <a:r>
              <a:rPr lang="en-US" dirty="0"/>
              <a:t>Horizontal Test Pattern Complete</a:t>
            </a:r>
          </a:p>
          <a:p>
            <a:r>
              <a:rPr lang="en-US" dirty="0"/>
              <a:t>Vertical Test Pattern Complete</a:t>
            </a:r>
          </a:p>
          <a:p>
            <a:r>
              <a:rPr lang="en-US" dirty="0"/>
              <a:t>Preloaded Test Image Complete</a:t>
            </a:r>
          </a:p>
          <a:p>
            <a:r>
              <a:rPr lang="en-US" dirty="0"/>
              <a:t>All Tasks Verified In ISIM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49271" y="1037600"/>
            <a:ext cx="4754880" cy="640080"/>
          </a:xfrm>
        </p:spPr>
        <p:txBody>
          <a:bodyPr/>
          <a:lstStyle/>
          <a:p>
            <a:r>
              <a:rPr lang="en-US" dirty="0"/>
              <a:t>Transpose Circuit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821680" y="1235242"/>
            <a:ext cx="16041" cy="544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77250" y="3873162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47725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480298" y="4363454"/>
            <a:ext cx="5633827" cy="240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5860821" y="3834339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Formatter</a:t>
            </a:r>
          </a:p>
        </p:txBody>
      </p:sp>
      <p:sp>
        <p:nvSpPr>
          <p:cNvPr id="17" name="Content Placeholder 5"/>
          <p:cNvSpPr txBox="1">
            <a:spLocks/>
          </p:cNvSpPr>
          <p:nvPr/>
        </p:nvSpPr>
        <p:spPr>
          <a:xfrm>
            <a:off x="5860821" y="4336739"/>
            <a:ext cx="4754880" cy="2327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93" y="1160138"/>
            <a:ext cx="1172201" cy="7305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962" y="1999049"/>
            <a:ext cx="1176087" cy="66154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190" y="2742834"/>
            <a:ext cx="1065754" cy="106575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3620" y="1235242"/>
            <a:ext cx="1065754" cy="10657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10523620" y="2418407"/>
            <a:ext cx="1065754" cy="1065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116" y="5482406"/>
            <a:ext cx="1065754" cy="10657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743" y="4217447"/>
            <a:ext cx="1065754" cy="1065754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9488261" y="3953778"/>
            <a:ext cx="2397332" cy="2273670"/>
            <a:chOff x="9488261" y="4391031"/>
            <a:chExt cx="2397332" cy="1796311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C9BF2888-57A5-4031-A9A2-698F17AFAC45}"/>
              </a:ext>
            </a:extLst>
          </p:cNvPr>
          <p:cNvSpPr txBox="1">
            <a:spLocks/>
          </p:cNvSpPr>
          <p:nvPr/>
        </p:nvSpPr>
        <p:spPr>
          <a:xfrm>
            <a:off x="5909352" y="4271489"/>
            <a:ext cx="5633827" cy="23773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POC: Zachary </a:t>
            </a:r>
            <a:r>
              <a:rPr lang="en-US" dirty="0" err="1"/>
              <a:t>Boe</a:t>
            </a:r>
            <a:endParaRPr lang="en-US" dirty="0"/>
          </a:p>
          <a:p>
            <a:r>
              <a:rPr lang="en-US" dirty="0"/>
              <a:t>95% Complete</a:t>
            </a:r>
          </a:p>
          <a:p>
            <a:r>
              <a:rPr lang="en-US" dirty="0"/>
              <a:t>Horizontal Sync Complete</a:t>
            </a:r>
          </a:p>
          <a:p>
            <a:r>
              <a:rPr lang="en-US" dirty="0"/>
              <a:t>Vertical Sync Complete</a:t>
            </a:r>
          </a:p>
          <a:p>
            <a:r>
              <a:rPr lang="en-US" dirty="0"/>
              <a:t>BRAM Addressing Complete</a:t>
            </a:r>
          </a:p>
          <a:p>
            <a:r>
              <a:rPr lang="en-US" dirty="0"/>
              <a:t>Functional Verification In Process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DEDC54DD-2879-4663-9932-86F6795FDF41}"/>
              </a:ext>
            </a:extLst>
          </p:cNvPr>
          <p:cNvSpPr txBox="1">
            <a:spLocks/>
          </p:cNvSpPr>
          <p:nvPr/>
        </p:nvSpPr>
        <p:spPr>
          <a:xfrm>
            <a:off x="480299" y="4363454"/>
            <a:ext cx="4139718" cy="24014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MATLAB Algorithm Reference and Image Data Generator for VHDL Sim (Complete)</a:t>
            </a:r>
          </a:p>
          <a:p>
            <a:r>
              <a:rPr lang="en-US" sz="1600" dirty="0"/>
              <a:t>MATLAB Post-Processing Script (Complete)</a:t>
            </a:r>
          </a:p>
          <a:p>
            <a:r>
              <a:rPr lang="en-US" sz="1600" dirty="0"/>
              <a:t>Fully Implemented VHDL Sobel Filter with Output Select (Complete)</a:t>
            </a:r>
          </a:p>
          <a:p>
            <a:r>
              <a:rPr lang="en-US" sz="1600" dirty="0"/>
              <a:t>VHDL Simulation/Verification of Design (Complete)</a:t>
            </a:r>
          </a:p>
          <a:p>
            <a:endParaRPr lang="en-US" dirty="0"/>
          </a:p>
        </p:txBody>
      </p:sp>
      <p:sp>
        <p:nvSpPr>
          <p:cNvPr id="32" name="Content Placeholder 3"/>
          <p:cNvSpPr>
            <a:spLocks noGrp="1"/>
          </p:cNvSpPr>
          <p:nvPr>
            <p:ph sz="half" idx="2"/>
          </p:nvPr>
        </p:nvSpPr>
        <p:spPr>
          <a:xfrm>
            <a:off x="5909352" y="1495809"/>
            <a:ext cx="4200563" cy="23773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POC: Gregory Walls</a:t>
            </a:r>
          </a:p>
          <a:p>
            <a:r>
              <a:rPr lang="en-US" dirty="0"/>
              <a:t>100% Complete</a:t>
            </a:r>
          </a:p>
          <a:p>
            <a:r>
              <a:rPr lang="en-US" dirty="0"/>
              <a:t>Output Original Image Complete</a:t>
            </a:r>
          </a:p>
          <a:p>
            <a:r>
              <a:rPr lang="en-US" dirty="0"/>
              <a:t>Output Transpose Image Complete</a:t>
            </a:r>
          </a:p>
          <a:p>
            <a:r>
              <a:rPr lang="en-US" dirty="0"/>
              <a:t>Output Select Switch Complete</a:t>
            </a:r>
          </a:p>
          <a:p>
            <a:r>
              <a:rPr lang="en-US" dirty="0"/>
              <a:t>BRAM Minimized</a:t>
            </a:r>
          </a:p>
          <a:p>
            <a:r>
              <a:rPr lang="en-US" dirty="0"/>
              <a:t>All Tasks Verified In ISIM</a:t>
            </a:r>
          </a:p>
        </p:txBody>
      </p:sp>
    </p:spTree>
    <p:extLst>
      <p:ext uri="{BB962C8B-B14F-4D97-AF65-F5344CB8AC3E}">
        <p14:creationId xmlns:p14="http://schemas.microsoft.com/office/powerpoint/2010/main" val="306968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891682" y="856670"/>
            <a:ext cx="3793487" cy="4274302"/>
            <a:chOff x="9488261" y="4391031"/>
            <a:chExt cx="2397332" cy="179631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3703" y="4591487"/>
              <a:ext cx="1795669" cy="1055573"/>
            </a:xfrm>
            <a:prstGeom prst="rect">
              <a:avLst/>
            </a:prstGeom>
          </p:spPr>
        </p:pic>
      </p:grpSp>
      <p:sp>
        <p:nvSpPr>
          <p:cNvPr id="11" name="Content Placeholder 3"/>
          <p:cNvSpPr txBox="1">
            <a:spLocks/>
          </p:cNvSpPr>
          <p:nvPr/>
        </p:nvSpPr>
        <p:spPr>
          <a:xfrm>
            <a:off x="465220" y="1156331"/>
            <a:ext cx="11237496" cy="12909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Completed Design Will Provide:</a:t>
            </a:r>
          </a:p>
          <a:p>
            <a:pPr lvl="1"/>
            <a:r>
              <a:rPr lang="en-US" dirty="0"/>
              <a:t>User Selectable Video Output Options</a:t>
            </a:r>
          </a:p>
          <a:p>
            <a:pPr lvl="1"/>
            <a:r>
              <a:rPr lang="en-US" dirty="0"/>
              <a:t>On/Off Transpose</a:t>
            </a:r>
          </a:p>
          <a:p>
            <a:pPr lvl="1"/>
            <a:r>
              <a:rPr lang="en-US" dirty="0"/>
              <a:t>On/Off Edge Detection</a:t>
            </a:r>
          </a:p>
          <a:p>
            <a:pPr lvl="1"/>
            <a:r>
              <a:rPr lang="en-US" dirty="0"/>
              <a:t>VGA Formatted Video Output</a:t>
            </a:r>
          </a:p>
          <a:p>
            <a:pPr lvl="1"/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Project Overview</a:t>
            </a:r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26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6"/>
          <a:srcRect t="24755"/>
          <a:stretch/>
        </p:blipFill>
        <p:spPr>
          <a:xfrm>
            <a:off x="4006859" y="4837677"/>
            <a:ext cx="3183667" cy="1909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0398" y="2700526"/>
            <a:ext cx="5436590" cy="2056123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1977093" y="3431808"/>
            <a:ext cx="903305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2988" y="2632589"/>
            <a:ext cx="1564105" cy="220508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DIP Switch Inputs</a:t>
            </a:r>
          </a:p>
        </p:txBody>
      </p:sp>
      <p:sp>
        <p:nvSpPr>
          <p:cNvPr id="31" name="Bent Arrow 30"/>
          <p:cNvSpPr/>
          <p:nvPr/>
        </p:nvSpPr>
        <p:spPr>
          <a:xfrm flipV="1">
            <a:off x="980023" y="4837676"/>
            <a:ext cx="3026836" cy="1188677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Bent Arrow 31"/>
          <p:cNvSpPr/>
          <p:nvPr/>
        </p:nvSpPr>
        <p:spPr>
          <a:xfrm rot="16200000" flipV="1">
            <a:off x="8094766" y="3852409"/>
            <a:ext cx="1134394" cy="2942874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880397" y="2331194"/>
            <a:ext cx="502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Internal VHDL Firmware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90526" y="5972072"/>
            <a:ext cx="286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VGA Connector/Cable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45355" y="5972072"/>
            <a:ext cx="286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DIP Switch Inputs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403304" y="4253699"/>
            <a:ext cx="1403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VGA Monitor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98252" y="6378145"/>
            <a:ext cx="201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Basys</a:t>
            </a:r>
            <a:r>
              <a:rPr lang="en-US" dirty="0"/>
              <a:t> 3 Board</a:t>
            </a:r>
          </a:p>
        </p:txBody>
      </p:sp>
    </p:spTree>
    <p:extLst>
      <p:ext uri="{BB962C8B-B14F-4D97-AF65-F5344CB8AC3E}">
        <p14:creationId xmlns:p14="http://schemas.microsoft.com/office/powerpoint/2010/main" val="207771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Fake Camera: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3600" dirty="0"/>
              <a:t>Chip Architecture/Memory Design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2"/>
          </p:nvPr>
        </p:nvSpPr>
        <p:spPr>
          <a:xfrm>
            <a:off x="462171" y="1520014"/>
            <a:ext cx="4302723" cy="237735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MMCM</a:t>
            </a:r>
            <a:r>
              <a:rPr lang="en-US" dirty="0"/>
              <a:t> – Clock and Reset Provider</a:t>
            </a:r>
          </a:p>
          <a:p>
            <a:r>
              <a:rPr lang="en-US" b="1" dirty="0"/>
              <a:t>State Machine </a:t>
            </a:r>
            <a:r>
              <a:rPr lang="en-US" dirty="0"/>
              <a:t>– Controls Frame Generation</a:t>
            </a:r>
          </a:p>
          <a:p>
            <a:r>
              <a:rPr lang="en-US" b="1" dirty="0"/>
              <a:t>Counter Controller </a:t>
            </a:r>
            <a:r>
              <a:rPr lang="en-US" dirty="0"/>
              <a:t>– Controls Location Within Frame</a:t>
            </a:r>
          </a:p>
          <a:p>
            <a:r>
              <a:rPr lang="en-US" b="1" dirty="0"/>
              <a:t>Output Controller </a:t>
            </a:r>
            <a:r>
              <a:rPr lang="en-US" dirty="0"/>
              <a:t>– Strobe/Data Generation</a:t>
            </a:r>
          </a:p>
          <a:p>
            <a:r>
              <a:rPr lang="en-US" b="1" dirty="0"/>
              <a:t>BRAM</a:t>
            </a:r>
            <a:r>
              <a:rPr lang="en-US" dirty="0"/>
              <a:t> – Preloaded *.</a:t>
            </a:r>
            <a:r>
              <a:rPr lang="en-US" dirty="0" err="1"/>
              <a:t>coe</a:t>
            </a:r>
            <a:r>
              <a:rPr lang="en-US" dirty="0"/>
              <a:t> Test Image</a:t>
            </a:r>
          </a:p>
          <a:p>
            <a:r>
              <a:rPr lang="en-US" b="1" dirty="0"/>
              <a:t>Mux</a:t>
            </a:r>
            <a:r>
              <a:rPr lang="en-US" dirty="0"/>
              <a:t> – User Selectable Output Selection</a:t>
            </a:r>
          </a:p>
          <a:p>
            <a:r>
              <a:rPr lang="en-US" b="1" dirty="0"/>
              <a:t>Notes</a:t>
            </a:r>
            <a:r>
              <a:rPr lang="en-US" dirty="0"/>
              <a:t>:  Top Level Generics Establish Output Frame Size, Frame Rate, Bit Depth</a:t>
            </a:r>
          </a:p>
        </p:txBody>
      </p:sp>
      <p:sp>
        <p:nvSpPr>
          <p:cNvPr id="31" name="Text Placeholder 2"/>
          <p:cNvSpPr txBox="1">
            <a:spLocks/>
          </p:cNvSpPr>
          <p:nvPr/>
        </p:nvSpPr>
        <p:spPr>
          <a:xfrm>
            <a:off x="46522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Transpose Circuit:</a:t>
            </a:r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462171" y="4330177"/>
            <a:ext cx="10454504" cy="213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136" y="1160138"/>
            <a:ext cx="6468836" cy="2760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206" y="1160138"/>
            <a:ext cx="1172201" cy="73056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6675" y="1999049"/>
            <a:ext cx="1176087" cy="66154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6903" y="2742834"/>
            <a:ext cx="1065754" cy="1065754"/>
          </a:xfrm>
          <a:prstGeom prst="rect">
            <a:avLst/>
          </a:prstGeom>
        </p:spPr>
      </p:pic>
      <p:sp>
        <p:nvSpPr>
          <p:cNvPr id="47" name="Line 7"/>
          <p:cNvSpPr>
            <a:spLocks noChangeShapeType="1"/>
          </p:cNvSpPr>
          <p:nvPr/>
        </p:nvSpPr>
        <p:spPr bwMode="auto">
          <a:xfrm flipV="1">
            <a:off x="477250" y="393847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6903" y="3996406"/>
            <a:ext cx="1065754" cy="106575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 flipV="1">
            <a:off x="10986903" y="5138751"/>
            <a:ext cx="1065754" cy="1065754"/>
          </a:xfrm>
          <a:prstGeom prst="rect">
            <a:avLst/>
          </a:prstGeom>
        </p:spPr>
      </p:pic>
      <p:sp>
        <p:nvSpPr>
          <p:cNvPr id="50" name="Content Placeholder 3"/>
          <p:cNvSpPr>
            <a:spLocks noGrp="1"/>
          </p:cNvSpPr>
          <p:nvPr>
            <p:ph sz="half" idx="2"/>
          </p:nvPr>
        </p:nvSpPr>
        <p:spPr>
          <a:xfrm>
            <a:off x="477250" y="4330177"/>
            <a:ext cx="10046370" cy="2377353"/>
          </a:xfrm>
        </p:spPr>
        <p:txBody>
          <a:bodyPr>
            <a:normAutofit/>
          </a:bodyPr>
          <a:lstStyle/>
          <a:p>
            <a:r>
              <a:rPr lang="en-US" sz="1800" b="1" dirty="0"/>
              <a:t>Counter Controller</a:t>
            </a:r>
            <a:r>
              <a:rPr lang="en-US" sz="1800" dirty="0"/>
              <a:t> – Controls Location Within Frame</a:t>
            </a:r>
          </a:p>
          <a:p>
            <a:r>
              <a:rPr lang="en-US" sz="1800" b="1" dirty="0"/>
              <a:t>Output Controller</a:t>
            </a:r>
            <a:r>
              <a:rPr lang="en-US" sz="1800" dirty="0"/>
              <a:t> – Outputs Pixel and Sync Data in VGA Compatible Format</a:t>
            </a:r>
            <a:endParaRPr lang="en-US" sz="1800" b="1" dirty="0"/>
          </a:p>
          <a:p>
            <a:r>
              <a:rPr lang="en-US" sz="1800" b="1" dirty="0"/>
              <a:t>BRAM</a:t>
            </a:r>
            <a:r>
              <a:rPr lang="en-US" sz="1800" dirty="0"/>
              <a:t> – Memory Allocated for Buffering Images</a:t>
            </a:r>
          </a:p>
          <a:p>
            <a:r>
              <a:rPr lang="en-US" sz="1800" b="1" dirty="0"/>
              <a:t>Output Select</a:t>
            </a:r>
            <a:r>
              <a:rPr lang="en-US" sz="1800" dirty="0"/>
              <a:t> – Switch Used to Select Either the Original Image or the Transpose Image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23104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3600" dirty="0"/>
              <a:t>Chip Architecture/Memory Design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2"/>
          </p:nvPr>
        </p:nvSpPr>
        <p:spPr>
          <a:xfrm>
            <a:off x="465220" y="1511850"/>
            <a:ext cx="10210800" cy="2377353"/>
          </a:xfrm>
        </p:spPr>
        <p:txBody>
          <a:bodyPr>
            <a:normAutofit fontScale="92500"/>
          </a:bodyPr>
          <a:lstStyle/>
          <a:p>
            <a:r>
              <a:rPr lang="en-US" dirty="0"/>
              <a:t>Streamed 8-bit Data Input</a:t>
            </a:r>
          </a:p>
          <a:p>
            <a:r>
              <a:rPr lang="en-US" dirty="0"/>
              <a:t>Two 3x3 Filters (Separable Matrix Configuration/Row-Column); Vertical and Horizontal Filter</a:t>
            </a:r>
          </a:p>
          <a:p>
            <a:r>
              <a:rPr lang="en-US" dirty="0" err="1"/>
              <a:t>Muxed</a:t>
            </a:r>
            <a:r>
              <a:rPr lang="en-US" dirty="0"/>
              <a:t> Output Select: Original, Vertical, Horizontal, or Sum of Gradients Image (8-bit)</a:t>
            </a:r>
          </a:p>
          <a:p>
            <a:r>
              <a:rPr lang="en-US" dirty="0"/>
              <a:t>Dynamic Latency Compensation for Frame and Line Valid Signals</a:t>
            </a:r>
          </a:p>
          <a:p>
            <a:r>
              <a:rPr lang="en-US" dirty="0"/>
              <a:t>Two N-bit Block RAM Line Buffers (Feed both Vertical and Horizontal Images)</a:t>
            </a:r>
          </a:p>
        </p:txBody>
      </p:sp>
      <p:sp>
        <p:nvSpPr>
          <p:cNvPr id="31" name="Text Placeholder 2"/>
          <p:cNvSpPr txBox="1">
            <a:spLocks/>
          </p:cNvSpPr>
          <p:nvPr/>
        </p:nvSpPr>
        <p:spPr>
          <a:xfrm>
            <a:off x="46522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Formatter:</a:t>
            </a:r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462171" y="4330177"/>
            <a:ext cx="10454504" cy="213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7" name="Line 7"/>
          <p:cNvSpPr>
            <a:spLocks noChangeShapeType="1"/>
          </p:cNvSpPr>
          <p:nvPr/>
        </p:nvSpPr>
        <p:spPr bwMode="auto">
          <a:xfrm flipV="1">
            <a:off x="477250" y="393847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477250" y="4330177"/>
            <a:ext cx="4302723" cy="2377353"/>
          </a:xfrm>
        </p:spPr>
        <p:txBody>
          <a:bodyPr>
            <a:normAutofit/>
          </a:bodyPr>
          <a:lstStyle/>
          <a:p>
            <a:r>
              <a:rPr lang="en-US" sz="1400" b="1" dirty="0"/>
              <a:t>MMCM</a:t>
            </a:r>
            <a:r>
              <a:rPr lang="en-US" sz="1400" dirty="0"/>
              <a:t> – Clock and Reset Provider</a:t>
            </a:r>
          </a:p>
          <a:p>
            <a:r>
              <a:rPr lang="en-US" sz="1400" b="1" dirty="0"/>
              <a:t>BRAM</a:t>
            </a:r>
            <a:r>
              <a:rPr lang="en-US" sz="1400" dirty="0"/>
              <a:t> – Serves as a clock domain crossing element</a:t>
            </a:r>
          </a:p>
          <a:p>
            <a:pPr lvl="1"/>
            <a:r>
              <a:rPr lang="en-US" sz="1200" dirty="0"/>
              <a:t>New incoming images overwrite the BRAM address space at incoming clock rate</a:t>
            </a:r>
          </a:p>
          <a:p>
            <a:pPr lvl="1"/>
            <a:r>
              <a:rPr lang="en-US" sz="1200" dirty="0"/>
              <a:t>Address space is read out according to VGA specs at clock rate corresponding to output resolution</a:t>
            </a:r>
          </a:p>
          <a:p>
            <a:r>
              <a:rPr lang="en-US" sz="1400" b="1" dirty="0"/>
              <a:t>Syncs</a:t>
            </a:r>
            <a:r>
              <a:rPr lang="en-US" sz="1400" dirty="0"/>
              <a:t> – Counters are kept at VGA clock rate to determine correct timing and duration for sync signals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8212" y="2598536"/>
            <a:ext cx="1065754" cy="106575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9839" y="1333577"/>
            <a:ext cx="1065754" cy="1065754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0067785" y="4209243"/>
            <a:ext cx="1821312" cy="1786077"/>
            <a:chOff x="9488261" y="4391031"/>
            <a:chExt cx="2397332" cy="179631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0D549D9-3830-48B4-9E4A-5DF874BD3F34}"/>
              </a:ext>
            </a:extLst>
          </p:cNvPr>
          <p:cNvSpPr/>
          <p:nvPr/>
        </p:nvSpPr>
        <p:spPr>
          <a:xfrm>
            <a:off x="5976532" y="4330177"/>
            <a:ext cx="1564105" cy="220508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BRAM</a:t>
            </a:r>
          </a:p>
        </p:txBody>
      </p:sp>
      <p:sp>
        <p:nvSpPr>
          <p:cNvPr id="26" name="Right Arrow 28">
            <a:extLst>
              <a:ext uri="{FF2B5EF4-FFF2-40B4-BE49-F238E27FC236}">
                <a16:creationId xmlns:a16="http://schemas.microsoft.com/office/drawing/2014/main" id="{38A6AD4F-982E-4B85-91E7-6778D6287B2E}"/>
              </a:ext>
            </a:extLst>
          </p:cNvPr>
          <p:cNvSpPr/>
          <p:nvPr/>
        </p:nvSpPr>
        <p:spPr>
          <a:xfrm>
            <a:off x="5093101" y="4281775"/>
            <a:ext cx="903305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</a:t>
            </a:r>
            <a:endParaRPr lang="en-US" dirty="0"/>
          </a:p>
        </p:txBody>
      </p:sp>
      <p:sp>
        <p:nvSpPr>
          <p:cNvPr id="27" name="Right Arrow 28">
            <a:extLst>
              <a:ext uri="{FF2B5EF4-FFF2-40B4-BE49-F238E27FC236}">
                <a16:creationId xmlns:a16="http://schemas.microsoft.com/office/drawing/2014/main" id="{6AB4D5F3-75BA-41FE-95E0-98FD5F7AD97C}"/>
              </a:ext>
            </a:extLst>
          </p:cNvPr>
          <p:cNvSpPr/>
          <p:nvPr/>
        </p:nvSpPr>
        <p:spPr>
          <a:xfrm flipH="1">
            <a:off x="7529122" y="4330177"/>
            <a:ext cx="1208074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VGAClk</a:t>
            </a:r>
            <a:endParaRPr lang="en-US" sz="1600" dirty="0"/>
          </a:p>
        </p:txBody>
      </p:sp>
      <p:sp>
        <p:nvSpPr>
          <p:cNvPr id="28" name="Right Arrow 28">
            <a:extLst>
              <a:ext uri="{FF2B5EF4-FFF2-40B4-BE49-F238E27FC236}">
                <a16:creationId xmlns:a16="http://schemas.microsoft.com/office/drawing/2014/main" id="{AB494E05-1B70-445A-B46E-B6D3A9CB4B32}"/>
              </a:ext>
            </a:extLst>
          </p:cNvPr>
          <p:cNvSpPr/>
          <p:nvPr/>
        </p:nvSpPr>
        <p:spPr>
          <a:xfrm>
            <a:off x="4924338" y="4933171"/>
            <a:ext cx="1072069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1DAA80D3-FF60-4400-8EAB-AC828D53DD59}"/>
              </a:ext>
            </a:extLst>
          </p:cNvPr>
          <p:cNvSpPr/>
          <p:nvPr/>
        </p:nvSpPr>
        <p:spPr>
          <a:xfrm>
            <a:off x="7540637" y="4923735"/>
            <a:ext cx="1695642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</p:txBody>
      </p:sp>
      <p:sp>
        <p:nvSpPr>
          <p:cNvPr id="34" name="Bent Arrow 30">
            <a:extLst>
              <a:ext uri="{FF2B5EF4-FFF2-40B4-BE49-F238E27FC236}">
                <a16:creationId xmlns:a16="http://schemas.microsoft.com/office/drawing/2014/main" id="{F1CB09A5-7F23-462F-A268-971A2A0FDF30}"/>
              </a:ext>
            </a:extLst>
          </p:cNvPr>
          <p:cNvSpPr/>
          <p:nvPr/>
        </p:nvSpPr>
        <p:spPr>
          <a:xfrm>
            <a:off x="7781376" y="5474201"/>
            <a:ext cx="1454903" cy="990993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ent Arrow 30">
            <a:extLst>
              <a:ext uri="{FF2B5EF4-FFF2-40B4-BE49-F238E27FC236}">
                <a16:creationId xmlns:a16="http://schemas.microsoft.com/office/drawing/2014/main" id="{C55C0D45-01A7-47E8-B13E-89900F5AB4DE}"/>
              </a:ext>
            </a:extLst>
          </p:cNvPr>
          <p:cNvSpPr/>
          <p:nvPr/>
        </p:nvSpPr>
        <p:spPr>
          <a:xfrm>
            <a:off x="8076671" y="5941707"/>
            <a:ext cx="1159608" cy="593558"/>
          </a:xfrm>
          <a:prstGeom prst="bentArrow">
            <a:avLst>
              <a:gd name="adj1" fmla="val 38303"/>
              <a:gd name="adj2" fmla="val 36307"/>
              <a:gd name="adj3" fmla="val 30653"/>
              <a:gd name="adj4" fmla="val 4375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3BBF4D-0E74-4EF6-BE52-FBF04BDDFA72}"/>
              </a:ext>
            </a:extLst>
          </p:cNvPr>
          <p:cNvSpPr txBox="1"/>
          <p:nvPr/>
        </p:nvSpPr>
        <p:spPr>
          <a:xfrm>
            <a:off x="8018107" y="5544834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HSync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79F796-5CD9-40D6-98D4-3B5CAF33975E}"/>
              </a:ext>
            </a:extLst>
          </p:cNvPr>
          <p:cNvSpPr txBox="1"/>
          <p:nvPr/>
        </p:nvSpPr>
        <p:spPr>
          <a:xfrm>
            <a:off x="8143074" y="595826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VSync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Fake Camera: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/>
              <a:t>Architectural Alternatives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206" y="1160138"/>
            <a:ext cx="1172201" cy="73056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6675" y="1999049"/>
            <a:ext cx="1176087" cy="66154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6903" y="2742834"/>
            <a:ext cx="1065754" cy="1065754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084925"/>
              </p:ext>
            </p:extLst>
          </p:nvPr>
        </p:nvGraphicFramePr>
        <p:xfrm>
          <a:off x="465220" y="4483638"/>
          <a:ext cx="4116389" cy="2059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Slice Logic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Site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Slice LUTs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LUT as Logic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20800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LUT as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Slice Registers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Register as Flip Flop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Register as Latch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F7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F8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935438"/>
              </p:ext>
            </p:extLst>
          </p:nvPr>
        </p:nvGraphicFramePr>
        <p:xfrm>
          <a:off x="7587198" y="4501519"/>
          <a:ext cx="1955801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Design Timing Summary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WNS(ns)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WHS(ns)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WPWS(ns)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13.938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224261"/>
              </p:ext>
            </p:extLst>
          </p:nvPr>
        </p:nvGraphicFramePr>
        <p:xfrm>
          <a:off x="4750386" y="4483638"/>
          <a:ext cx="2109788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2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Power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 On-Chip Power (W)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(W)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Device Static (W)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Effective TJA (C/W)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Max Ambient (C)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Junction Temperature (C)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Confidence Level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Setting File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---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Simulation Activity 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---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Design Nets Matched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NA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639446"/>
              </p:ext>
            </p:extLst>
          </p:nvPr>
        </p:nvGraphicFramePr>
        <p:xfrm>
          <a:off x="6974878" y="5333309"/>
          <a:ext cx="3073399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Memory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Site Type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Block RAM Tile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RAMB36/FIFO*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RAMB36E1 only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RAMB18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822" y="1320377"/>
            <a:ext cx="6468836" cy="2760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Content Placeholder 3"/>
          <p:cNvSpPr>
            <a:spLocks noGrp="1"/>
          </p:cNvSpPr>
          <p:nvPr>
            <p:ph sz="half" idx="2"/>
          </p:nvPr>
        </p:nvSpPr>
        <p:spPr>
          <a:xfrm>
            <a:off x="462171" y="1520014"/>
            <a:ext cx="4302723" cy="270421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Design Verified Operational At 100 MHz (System Clock)</a:t>
            </a:r>
          </a:p>
          <a:p>
            <a:r>
              <a:rPr lang="en-US" dirty="0"/>
              <a:t>Design Outputs Verified:</a:t>
            </a:r>
          </a:p>
          <a:p>
            <a:pPr lvl="1"/>
            <a:r>
              <a:rPr lang="en-US" dirty="0"/>
              <a:t>Horizontal Test Bars</a:t>
            </a:r>
          </a:p>
          <a:p>
            <a:pPr lvl="1"/>
            <a:r>
              <a:rPr lang="en-US" dirty="0"/>
              <a:t>Vertical Test Bars</a:t>
            </a:r>
          </a:p>
          <a:p>
            <a:pPr lvl="1"/>
            <a:r>
              <a:rPr lang="en-US" dirty="0"/>
              <a:t>Preloaded Test Image</a:t>
            </a:r>
          </a:p>
          <a:p>
            <a:r>
              <a:rPr lang="en-US" dirty="0"/>
              <a:t>Design Throughput Verified:</a:t>
            </a:r>
          </a:p>
          <a:p>
            <a:pPr lvl="1"/>
            <a:r>
              <a:rPr lang="en-US" dirty="0"/>
              <a:t>Valid Pixels : 160</a:t>
            </a:r>
          </a:p>
          <a:p>
            <a:pPr lvl="1"/>
            <a:r>
              <a:rPr lang="en-US" dirty="0"/>
              <a:t>Valid Lines : 120</a:t>
            </a:r>
          </a:p>
          <a:p>
            <a:pPr lvl="1"/>
            <a:r>
              <a:rPr lang="en-US" dirty="0"/>
              <a:t>Invalid Pixels: 16</a:t>
            </a:r>
          </a:p>
          <a:p>
            <a:pPr lvl="1"/>
            <a:r>
              <a:rPr lang="en-US" dirty="0"/>
              <a:t>Bit Depth : 8 (Monochrome)</a:t>
            </a:r>
          </a:p>
          <a:p>
            <a:pPr lvl="1"/>
            <a:r>
              <a:rPr lang="en-US" dirty="0"/>
              <a:t>Pixel Rate: 50 MHz</a:t>
            </a: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V="1">
            <a:off x="462171" y="422422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Transpose Circuit: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/>
              <a:t>Architectural Alternatives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92723"/>
              </p:ext>
            </p:extLst>
          </p:nvPr>
        </p:nvGraphicFramePr>
        <p:xfrm>
          <a:off x="465220" y="4483638"/>
          <a:ext cx="4116389" cy="2059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Slice Logic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Site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Slice LUTs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20800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LUT as Logic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20800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LUT as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9600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Slice Registers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41600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Register as Flip Flop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Register as Latch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F7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F8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8150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101465"/>
              </p:ext>
            </p:extLst>
          </p:nvPr>
        </p:nvGraphicFramePr>
        <p:xfrm>
          <a:off x="7587198" y="4501519"/>
          <a:ext cx="1955801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Design Timing Summary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WNS(ns)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WHS(ns)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WPWS(ns)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02905"/>
              </p:ext>
            </p:extLst>
          </p:nvPr>
        </p:nvGraphicFramePr>
        <p:xfrm>
          <a:off x="4750386" y="4483638"/>
          <a:ext cx="2109788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2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Power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 On-Chip Power (W)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(W)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Device Static (W)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Effective TJA (C/W)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Max Ambient (C)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Junction Temperature (C)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Confidence Level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Setting File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Simulation Activity 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Design Nets Matched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622467"/>
              </p:ext>
            </p:extLst>
          </p:nvPr>
        </p:nvGraphicFramePr>
        <p:xfrm>
          <a:off x="6974878" y="5333309"/>
          <a:ext cx="3073399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Memory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Site Type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Block RAM Tile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RAMB36/FIFO*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RAMB36E1 only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RAMB18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" name="Content Placeholder 3"/>
          <p:cNvSpPr>
            <a:spLocks noGrp="1"/>
          </p:cNvSpPr>
          <p:nvPr>
            <p:ph sz="half" idx="2"/>
          </p:nvPr>
        </p:nvSpPr>
        <p:spPr>
          <a:xfrm>
            <a:off x="462171" y="1520014"/>
            <a:ext cx="9853806" cy="1805077"/>
          </a:xfrm>
        </p:spPr>
        <p:txBody>
          <a:bodyPr>
            <a:normAutofit/>
          </a:bodyPr>
          <a:lstStyle/>
          <a:p>
            <a:r>
              <a:rPr lang="en-US" dirty="0"/>
              <a:t>An Entire Frame is Buffered Before Outputting the Image – This Ensures that the Necessary Pixels will be Available in BRAM for the Transpose Image Output</a:t>
            </a:r>
          </a:p>
          <a:p>
            <a:r>
              <a:rPr lang="en-US" dirty="0"/>
              <a:t>The Frame Dimensions are Retained for the Rectangular Transpose – The Extra Pixels are Cut Off on the Short Side of the Frame; the Empty Pixels on the Long Side of the Frame are Set to 0x00</a:t>
            </a: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V="1">
            <a:off x="462171" y="422422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9839" y="1333577"/>
            <a:ext cx="1065754" cy="106575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10819839" y="2475922"/>
            <a:ext cx="1065754" cy="1065754"/>
          </a:xfrm>
          <a:prstGeom prst="rect">
            <a:avLst/>
          </a:prstGeom>
        </p:spPr>
      </p:pic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5751990" y="2967256"/>
            <a:ext cx="4019099" cy="1092056"/>
            <a:chOff x="5751990" y="2967256"/>
            <a:chExt cx="4019099" cy="109205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51990" y="2967256"/>
              <a:ext cx="1442788" cy="109205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0404" y="2967256"/>
              <a:ext cx="1470685" cy="1092056"/>
            </a:xfrm>
            <a:prstGeom prst="rect">
              <a:avLst/>
            </a:prstGeom>
            <a:ln>
              <a:noFill/>
            </a:ln>
          </p:spPr>
        </p:pic>
        <p:sp>
          <p:nvSpPr>
            <p:cNvPr id="20" name="Right Arrow 19"/>
            <p:cNvSpPr/>
            <p:nvPr/>
          </p:nvSpPr>
          <p:spPr>
            <a:xfrm>
              <a:off x="7307139" y="3397134"/>
              <a:ext cx="869050" cy="32319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536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Detection: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/>
              <a:t>Architectural Alternatives</a:t>
            </a: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V="1">
            <a:off x="462171" y="422422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8212" y="2598536"/>
            <a:ext cx="1065754" cy="10657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9839" y="1333577"/>
            <a:ext cx="1065754" cy="1065754"/>
          </a:xfrm>
          <a:prstGeom prst="rect">
            <a:avLst/>
          </a:prstGeom>
        </p:spPr>
      </p:pic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CAF84447-52FE-4835-98B9-44A464BA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171" y="1520014"/>
            <a:ext cx="10061449" cy="27042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Current design uses 2x separable multiplier banks per filter with shared line buffers; reduces filter operation complexity and line buffers only required to be as wide as data samples</a:t>
            </a:r>
          </a:p>
          <a:p>
            <a:r>
              <a:rPr lang="en-US" dirty="0"/>
              <a:t>Alternatives include:</a:t>
            </a:r>
          </a:p>
          <a:p>
            <a:pPr lvl="1"/>
            <a:r>
              <a:rPr lang="en-US" dirty="0"/>
              <a:t>Single MCM filter block</a:t>
            </a:r>
          </a:p>
          <a:p>
            <a:pPr lvl="2"/>
            <a:r>
              <a:rPr lang="en-US" dirty="0"/>
              <a:t>Implements Full/Inseparable Matrix Operations; Increased filter operation complexity and BRAM Line Buffers require larger data widths</a:t>
            </a:r>
          </a:p>
          <a:p>
            <a:pPr lvl="1"/>
            <a:r>
              <a:rPr lang="en-US" dirty="0"/>
              <a:t>N-MCM filter block</a:t>
            </a:r>
          </a:p>
          <a:p>
            <a:pPr lvl="2"/>
            <a:r>
              <a:rPr lang="en-US" dirty="0"/>
              <a:t>Implements Full/Inseparable Matrix Operations; Increased filter operation complexity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5EDFE45-5404-43C7-BD1A-0450C8952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674694"/>
              </p:ext>
            </p:extLst>
          </p:nvPr>
        </p:nvGraphicFramePr>
        <p:xfrm>
          <a:off x="465220" y="4483638"/>
          <a:ext cx="4116389" cy="2059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Slice Logic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Site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Slice LUTs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20800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LUT as Logic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LUT as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Slice Registers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Register as Flip Flop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Register as Latch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F7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F8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6ECE67B-5A70-421A-8372-92C193ED0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757"/>
              </p:ext>
            </p:extLst>
          </p:nvPr>
        </p:nvGraphicFramePr>
        <p:xfrm>
          <a:off x="4750386" y="4483638"/>
          <a:ext cx="2109788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2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Power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 On-Chip Power (W)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6.964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(W)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Device Static (W)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Effective TJA (C/W)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Max Ambient (C)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Junction Temperature (C)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Confidence Level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Setting File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Simulation Activity 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Design Nets Matched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0BD6D1B-E2F4-4AE1-AE08-BD224551D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14106"/>
              </p:ext>
            </p:extLst>
          </p:nvPr>
        </p:nvGraphicFramePr>
        <p:xfrm>
          <a:off x="7028951" y="4483638"/>
          <a:ext cx="3073399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Memory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Site Type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Block RAM Tile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RAMB36/FIFO*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RAMB36E1 only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RAMB18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094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Converter: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/>
              <a:t>Architectural Alternatives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955643"/>
              </p:ext>
            </p:extLst>
          </p:nvPr>
        </p:nvGraphicFramePr>
        <p:xfrm>
          <a:off x="465220" y="4483638"/>
          <a:ext cx="4116389" cy="2059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Slice Logic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Site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Slice LUTs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20800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LUT as Logic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20800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LUT as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9600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Slice Registers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Register as Flip Flop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Register as Latch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F7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16300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F8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8150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290929"/>
              </p:ext>
            </p:extLst>
          </p:nvPr>
        </p:nvGraphicFramePr>
        <p:xfrm>
          <a:off x="7587198" y="4501519"/>
          <a:ext cx="1955801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Design Timing Summary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WNS(ns)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WHS(ns)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WPWS(ns)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13.938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20871"/>
              </p:ext>
            </p:extLst>
          </p:nvPr>
        </p:nvGraphicFramePr>
        <p:xfrm>
          <a:off x="4750386" y="4483638"/>
          <a:ext cx="2109788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2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Power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 On-Chip Power (W)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(W)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Device Static (W)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Effective TJA (C/W)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Max Ambient (C)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Junction Temperature (C)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Confidence Level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Setting File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---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Simulation Activity 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---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Design Nets Matched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NA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999616"/>
              </p:ext>
            </p:extLst>
          </p:nvPr>
        </p:nvGraphicFramePr>
        <p:xfrm>
          <a:off x="6974878" y="5333309"/>
          <a:ext cx="3073399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Memory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   Site Type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Block RAM Tile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  RAMB36/FIFO*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    RAMB36E1 only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 RAMB18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" name="Content Placeholder 3"/>
          <p:cNvSpPr>
            <a:spLocks noGrp="1"/>
          </p:cNvSpPr>
          <p:nvPr>
            <p:ph sz="half" idx="2"/>
          </p:nvPr>
        </p:nvSpPr>
        <p:spPr>
          <a:xfrm>
            <a:off x="462171" y="1520014"/>
            <a:ext cx="9485586" cy="2704210"/>
          </a:xfrm>
        </p:spPr>
        <p:txBody>
          <a:bodyPr>
            <a:normAutofit/>
          </a:bodyPr>
          <a:lstStyle/>
          <a:p>
            <a:r>
              <a:rPr lang="en-US" dirty="0"/>
              <a:t>VGA Timings Are Set In Stone – No Alternatives Except Different Resolutions</a:t>
            </a:r>
          </a:p>
          <a:p>
            <a:r>
              <a:rPr lang="en-US" dirty="0"/>
              <a:t>Dual Frame Buffer</a:t>
            </a:r>
          </a:p>
          <a:p>
            <a:pPr lvl="1"/>
            <a:r>
              <a:rPr lang="en-US" dirty="0"/>
              <a:t>Eliminate Frame Flicker When Switching Frames</a:t>
            </a:r>
          </a:p>
          <a:p>
            <a:pPr lvl="1"/>
            <a:r>
              <a:rPr lang="en-US" dirty="0"/>
              <a:t>Suited More For Continuously Changing Frames (Video)</a:t>
            </a:r>
          </a:p>
          <a:p>
            <a:pPr lvl="1"/>
            <a:r>
              <a:rPr lang="en-US" dirty="0"/>
              <a:t>Would Require Dropping Information On The BRAM Input Side</a:t>
            </a: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V="1">
            <a:off x="462171" y="422422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064281" y="1653617"/>
            <a:ext cx="1821312" cy="1786077"/>
            <a:chOff x="9488261" y="4391031"/>
            <a:chExt cx="2397332" cy="179631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009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Fake Camera: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/>
              <a:t>Final Design Review Plans</a:t>
            </a:r>
          </a:p>
        </p:txBody>
      </p:sp>
      <p:pic>
        <p:nvPicPr>
          <p:cNvPr id="4098" name="Picture 2" descr="C:\Users\Ben\Desktop\ECE6276\ECE-6276\matlab\input_files\yosh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608" y="1217443"/>
            <a:ext cx="2212523" cy="165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 Placeholder 2"/>
          <p:cNvSpPr txBox="1">
            <a:spLocks/>
          </p:cNvSpPr>
          <p:nvPr/>
        </p:nvSpPr>
        <p:spPr>
          <a:xfrm>
            <a:off x="46522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Transpose Circuit:</a:t>
            </a:r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462171" y="4330177"/>
            <a:ext cx="10454504" cy="213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206" y="1160138"/>
            <a:ext cx="1172201" cy="73056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6675" y="1999049"/>
            <a:ext cx="1176087" cy="66154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6903" y="2742834"/>
            <a:ext cx="1065754" cy="1065754"/>
          </a:xfrm>
          <a:prstGeom prst="rect">
            <a:avLst/>
          </a:prstGeom>
        </p:spPr>
      </p:pic>
      <p:sp>
        <p:nvSpPr>
          <p:cNvPr id="47" name="Line 7"/>
          <p:cNvSpPr>
            <a:spLocks noChangeShapeType="1"/>
          </p:cNvSpPr>
          <p:nvPr/>
        </p:nvSpPr>
        <p:spPr bwMode="auto">
          <a:xfrm flipV="1">
            <a:off x="477250" y="393847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6903" y="3996406"/>
            <a:ext cx="1065754" cy="106575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 flipV="1">
            <a:off x="10986903" y="5138751"/>
            <a:ext cx="1065754" cy="1065754"/>
          </a:xfrm>
          <a:prstGeom prst="rect">
            <a:avLst/>
          </a:prstGeom>
        </p:spPr>
      </p:pic>
      <p:sp>
        <p:nvSpPr>
          <p:cNvPr id="50" name="Content Placeholder 3"/>
          <p:cNvSpPr>
            <a:spLocks noGrp="1"/>
          </p:cNvSpPr>
          <p:nvPr>
            <p:ph sz="half" idx="2"/>
          </p:nvPr>
        </p:nvSpPr>
        <p:spPr>
          <a:xfrm>
            <a:off x="477250" y="4330177"/>
            <a:ext cx="6580373" cy="23773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Receive and Buffer Images from the Simulated Camera</a:t>
            </a:r>
          </a:p>
          <a:p>
            <a:r>
              <a:rPr lang="en-US" dirty="0"/>
              <a:t>Output the Original Image in VGA Format</a:t>
            </a:r>
          </a:p>
          <a:p>
            <a:r>
              <a:rPr lang="en-US" dirty="0"/>
              <a:t>Output the Transpose Image in VGA Format</a:t>
            </a:r>
          </a:p>
          <a:p>
            <a:r>
              <a:rPr lang="en-US" dirty="0"/>
              <a:t>Implement Output Select Switch</a:t>
            </a:r>
          </a:p>
          <a:p>
            <a:r>
              <a:rPr lang="en-US" dirty="0"/>
              <a:t>Minimize BRAM by Avoiding Invalid Address Values</a:t>
            </a:r>
          </a:p>
          <a:p>
            <a:r>
              <a:rPr lang="en-US" dirty="0"/>
              <a:t>No Additional Plans Needed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"/>
          </p:nvPr>
        </p:nvSpPr>
        <p:spPr>
          <a:xfrm>
            <a:off x="572500" y="1511850"/>
            <a:ext cx="7173972" cy="9537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Generate Additional Preloaded Test Images for Verification (Right)</a:t>
            </a:r>
          </a:p>
          <a:p>
            <a:r>
              <a:rPr lang="en-US" dirty="0"/>
              <a:t>Actual Output Seen Below (Grayscale Yoshi.png)</a:t>
            </a:r>
          </a:p>
          <a:p>
            <a:r>
              <a:rPr lang="en-US" dirty="0"/>
              <a:t>Bonus: </a:t>
            </a:r>
            <a:r>
              <a:rPr lang="en-US" dirty="0" err="1"/>
              <a:t>ColorMapping</a:t>
            </a:r>
            <a:r>
              <a:rPr lang="en-US" dirty="0"/>
              <a:t> Circuit Completed (Pink Yoshi.png)</a:t>
            </a:r>
          </a:p>
        </p:txBody>
      </p:sp>
      <p:pic>
        <p:nvPicPr>
          <p:cNvPr id="4099" name="Picture 3" descr="C:\Users\Ben\Desktop\ECE6276\ECE-6276\matlab\input_files\mari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238" y="1285139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Ben\Desktop\ECE6276\ECE-6276\matlab\input_files\golden_gate_bridge_1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472" y="2898775"/>
            <a:ext cx="3048001" cy="85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Ben\Downloads\IMG_5499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" t="8412" b="8457"/>
          <a:stretch/>
        </p:blipFill>
        <p:spPr bwMode="auto">
          <a:xfrm rot="10800000">
            <a:off x="3079187" y="2463380"/>
            <a:ext cx="2178613" cy="141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Ben\Downloads\IMG_5500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t="4721" r="1904" b="13039"/>
          <a:stretch/>
        </p:blipFill>
        <p:spPr bwMode="auto">
          <a:xfrm rot="10800000">
            <a:off x="5355290" y="2463381"/>
            <a:ext cx="2210948" cy="142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3"/>
          <p:cNvSpPr>
            <a:spLocks noGrp="1"/>
          </p:cNvSpPr>
          <p:nvPr>
            <p:ph sz="half" idx="2"/>
          </p:nvPr>
        </p:nvSpPr>
        <p:spPr>
          <a:xfrm>
            <a:off x="581507" y="2470585"/>
            <a:ext cx="2333143" cy="1412728"/>
          </a:xfrm>
        </p:spPr>
        <p:txBody>
          <a:bodyPr>
            <a:normAutofit/>
          </a:bodyPr>
          <a:lstStyle/>
          <a:p>
            <a:r>
              <a:rPr lang="en-US" sz="1700" dirty="0"/>
              <a:t>No Additional Plans Needed</a:t>
            </a: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7746472" y="4476307"/>
            <a:ext cx="2575014" cy="2264347"/>
            <a:chOff x="7746472" y="4476307"/>
            <a:chExt cx="2575014" cy="226434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8467" y="4476307"/>
              <a:ext cx="923178" cy="698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9088" y="4476308"/>
              <a:ext cx="941028" cy="698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6472" y="5249297"/>
              <a:ext cx="924836" cy="69490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9088" y="5249297"/>
              <a:ext cx="941027" cy="69490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8468" y="6031267"/>
              <a:ext cx="923179" cy="6961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9088" y="6031267"/>
              <a:ext cx="942398" cy="7093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Right Arrow 16"/>
            <p:cNvSpPr/>
            <p:nvPr/>
          </p:nvSpPr>
          <p:spPr>
            <a:xfrm>
              <a:off x="8743540" y="4751369"/>
              <a:ext cx="556068" cy="20680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8743540" y="6288452"/>
              <a:ext cx="556068" cy="20680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8743540" y="5486495"/>
              <a:ext cx="556068" cy="20680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819655" y="4091043"/>
            <a:ext cx="244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MATLAB Simulation</a:t>
            </a:r>
          </a:p>
        </p:txBody>
      </p:sp>
    </p:spTree>
    <p:extLst>
      <p:ext uri="{BB962C8B-B14F-4D97-AF65-F5344CB8AC3E}">
        <p14:creationId xmlns:p14="http://schemas.microsoft.com/office/powerpoint/2010/main" val="4291070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BoeingPowerpointTheme</Template>
  <TotalTime>575</TotalTime>
  <Words>1532</Words>
  <Application>Microsoft Office PowerPoint</Application>
  <PresentationFormat>Widescreen</PresentationFormat>
  <Paragraphs>523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Rockwell</vt:lpstr>
      <vt:lpstr>Rockwell Condensed</vt:lpstr>
      <vt:lpstr>Wingdings</vt:lpstr>
      <vt:lpstr>Wood Type</vt:lpstr>
      <vt:lpstr>VGA Transpose   and    Edge Detection</vt:lpstr>
      <vt:lpstr>PowerPoint Presentation</vt:lpstr>
      <vt:lpstr>Chip Architecture/Memory Design</vt:lpstr>
      <vt:lpstr>Chip Architecture/Memory Design</vt:lpstr>
      <vt:lpstr>Architectural Alternatives</vt:lpstr>
      <vt:lpstr>Architectural Alternatives</vt:lpstr>
      <vt:lpstr>Architectural Alternatives</vt:lpstr>
      <vt:lpstr>Architectural Alternatives</vt:lpstr>
      <vt:lpstr>Final Design Review Plans</vt:lpstr>
      <vt:lpstr>Final Design Review Plans</vt:lpstr>
      <vt:lpstr>PowerPoint Presentation</vt:lpstr>
      <vt:lpstr>Status/Risks Met</vt:lpstr>
    </vt:vector>
  </TitlesOfParts>
  <Company>The Boeing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VGA Transpose   and    Edge Detection</dc:title>
  <dc:creator>Sullins, Ben R</dc:creator>
  <cp:lastModifiedBy>bryce williams</cp:lastModifiedBy>
  <cp:revision>86</cp:revision>
  <dcterms:created xsi:type="dcterms:W3CDTF">2017-11-08T17:55:46Z</dcterms:created>
  <dcterms:modified xsi:type="dcterms:W3CDTF">2017-11-19T17:19:55Z</dcterms:modified>
</cp:coreProperties>
</file>