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3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>
        <p:scale>
          <a:sx n="98" d="100"/>
          <a:sy n="98" d="100"/>
        </p:scale>
        <p:origin x="-114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1F535-A5A1-4EA3-A78B-2FC391D9B3CD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87FD8A93-F9C1-41E1-A76C-11EA0513A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266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1F535-A5A1-4EA3-A78B-2FC391D9B3CD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D8A93-F9C1-41E1-A76C-11EA0513A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910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1F535-A5A1-4EA3-A78B-2FC391D9B3CD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D8A93-F9C1-41E1-A76C-11EA0513A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2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1F535-A5A1-4EA3-A78B-2FC391D9B3CD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D8A93-F9C1-41E1-A76C-11EA0513A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419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88C1F535-A5A1-4EA3-A78B-2FC391D9B3CD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87FD8A93-F9C1-41E1-A76C-11EA0513A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467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1F535-A5A1-4EA3-A78B-2FC391D9B3CD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D8A93-F9C1-41E1-A76C-11EA0513A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186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1F535-A5A1-4EA3-A78B-2FC391D9B3CD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D8A93-F9C1-41E1-A76C-11EA0513A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753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1F535-A5A1-4EA3-A78B-2FC391D9B3CD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D8A93-F9C1-41E1-A76C-11EA0513A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325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1F535-A5A1-4EA3-A78B-2FC391D9B3CD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D8A93-F9C1-41E1-A76C-11EA0513A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299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1F535-A5A1-4EA3-A78B-2FC391D9B3CD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D8A93-F9C1-41E1-A76C-11EA0513A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139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1F535-A5A1-4EA3-A78B-2FC391D9B3CD}" type="datetimeFigureOut">
              <a:rPr lang="en-US" smtClean="0"/>
              <a:t>11/12/2017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D8A93-F9C1-41E1-A76C-11EA0513A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173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8C1F535-A5A1-4EA3-A78B-2FC391D9B3CD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87FD8A93-F9C1-41E1-A76C-11EA0513A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475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8.png"/><Relationship Id="rId7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8.png"/><Relationship Id="rId7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8.png"/><Relationship Id="rId7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https://www.imperx.com/wp-content/uploads/Member/Whitepapers/camera_link.ppt" TargetMode="External"/><Relationship Id="rId7" Type="http://schemas.openxmlformats.org/officeDocument/2006/relationships/image" Target="../media/image12.png"/><Relationship Id="rId2" Type="http://schemas.openxmlformats.org/officeDocument/2006/relationships/hyperlink" Target="http://www.imagelabs.com/wp-content/uploads/2010/10/CameraLink5.pdf" TargetMode="Externa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10" Type="http://schemas.openxmlformats.org/officeDocument/2006/relationships/image" Target="../media/image6.png"/><Relationship Id="rId4" Type="http://schemas.openxmlformats.org/officeDocument/2006/relationships/hyperlink" Target="https://www.xilinx.com/support/documentation/ip_documentation/v_tpg/v7_0/pg103-v-tpg.pdf" TargetMode="External"/><Relationship Id="rId9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dirty="0" smtClean="0"/>
              <a:t>VGA Transpose </a:t>
            </a:r>
            <a:br>
              <a:rPr lang="en-US" sz="6600" dirty="0" smtClean="0"/>
            </a:br>
            <a:r>
              <a:rPr lang="en-US" sz="6600" dirty="0" smtClean="0"/>
              <a:t>	and </a:t>
            </a:r>
            <a:br>
              <a:rPr lang="en-US" sz="6600" dirty="0" smtClean="0"/>
            </a:br>
            <a:r>
              <a:rPr lang="en-US" sz="6600" dirty="0" smtClean="0"/>
              <a:t>		Edge Detection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565582"/>
            <a:ext cx="7891272" cy="2164080"/>
          </a:xfrm>
        </p:spPr>
        <p:txBody>
          <a:bodyPr>
            <a:noAutofit/>
          </a:bodyPr>
          <a:lstStyle/>
          <a:p>
            <a:r>
              <a:rPr lang="en-US" sz="1800" b="1" dirty="0" smtClean="0"/>
              <a:t>Team 7 - Distance Learning Students</a:t>
            </a:r>
          </a:p>
          <a:p>
            <a:r>
              <a:rPr lang="en-US" sz="1600" dirty="0"/>
              <a:t>Bryce Williams	- GTID: 903097901</a:t>
            </a:r>
          </a:p>
          <a:p>
            <a:r>
              <a:rPr lang="en-US" sz="1600" dirty="0"/>
              <a:t>Zachary </a:t>
            </a:r>
            <a:r>
              <a:rPr lang="en-US" sz="1600" dirty="0" err="1"/>
              <a:t>Boe</a:t>
            </a:r>
            <a:r>
              <a:rPr lang="en-US" sz="1600" dirty="0"/>
              <a:t>	- </a:t>
            </a:r>
          </a:p>
          <a:p>
            <a:r>
              <a:rPr lang="en-US" sz="1600" dirty="0"/>
              <a:t>Gregory Walls	- GTID: 903289298</a:t>
            </a:r>
          </a:p>
          <a:p>
            <a:r>
              <a:rPr lang="en-US" sz="1600" dirty="0"/>
              <a:t>Benjamin Sullins	- GTID: 903232988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51577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465220" y="64168"/>
            <a:ext cx="10058400" cy="9253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Expected Results</a:t>
            </a:r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 flipV="1">
            <a:off x="465220" y="1013537"/>
            <a:ext cx="11237495" cy="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7757" y="152011"/>
            <a:ext cx="1937836" cy="708780"/>
          </a:xfrm>
          <a:prstGeom prst="rect">
            <a:avLst/>
          </a:prstGeom>
        </p:spPr>
      </p:pic>
      <p:sp>
        <p:nvSpPr>
          <p:cNvPr id="10" name="Line 7"/>
          <p:cNvSpPr>
            <a:spLocks noChangeShapeType="1"/>
          </p:cNvSpPr>
          <p:nvPr/>
        </p:nvSpPr>
        <p:spPr bwMode="auto">
          <a:xfrm flipV="1">
            <a:off x="465220" y="1013537"/>
            <a:ext cx="11237495" cy="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462171" y="1013537"/>
            <a:ext cx="5633827" cy="640080"/>
          </a:xfrm>
        </p:spPr>
        <p:txBody>
          <a:bodyPr/>
          <a:lstStyle/>
          <a:p>
            <a:r>
              <a:rPr lang="en-US" dirty="0" smtClean="0"/>
              <a:t>Fake Camera Simulator</a:t>
            </a:r>
            <a:endParaRPr lang="en-US" dirty="0"/>
          </a:p>
        </p:txBody>
      </p:sp>
      <p:sp>
        <p:nvSpPr>
          <p:cNvPr id="12" name="Content Placeholder 3"/>
          <p:cNvSpPr>
            <a:spLocks noGrp="1"/>
          </p:cNvSpPr>
          <p:nvPr>
            <p:ph sz="half" idx="2"/>
          </p:nvPr>
        </p:nvSpPr>
        <p:spPr>
          <a:xfrm>
            <a:off x="465219" y="1511850"/>
            <a:ext cx="4097193" cy="2377353"/>
          </a:xfrm>
        </p:spPr>
        <p:txBody>
          <a:bodyPr>
            <a:noAutofit/>
          </a:bodyPr>
          <a:lstStyle/>
          <a:p>
            <a:r>
              <a:rPr lang="en-US" sz="1600" dirty="0" smtClean="0"/>
              <a:t>Valid Pixels Per Line    : </a:t>
            </a:r>
            <a:r>
              <a:rPr lang="en-US" sz="1600" dirty="0" smtClean="0"/>
              <a:t>160</a:t>
            </a:r>
            <a:endParaRPr lang="en-US" sz="1600" dirty="0" smtClean="0"/>
          </a:p>
          <a:p>
            <a:r>
              <a:rPr lang="en-US" sz="1600" dirty="0" smtClean="0"/>
              <a:t>Invalid Pixels Per Line : 16</a:t>
            </a:r>
          </a:p>
          <a:p>
            <a:r>
              <a:rPr lang="en-US" sz="1600" dirty="0" smtClean="0"/>
              <a:t>Valid Lines                     : </a:t>
            </a:r>
            <a:r>
              <a:rPr lang="en-US" sz="1600" dirty="0" smtClean="0"/>
              <a:t>120</a:t>
            </a:r>
            <a:endParaRPr lang="en-US" sz="1600" dirty="0" smtClean="0"/>
          </a:p>
          <a:p>
            <a:r>
              <a:rPr lang="en-US" sz="1600" dirty="0" smtClean="0"/>
              <a:t>Pixel Clock                     : 50 MHz</a:t>
            </a:r>
          </a:p>
          <a:p>
            <a:r>
              <a:rPr lang="en-US" sz="1600" dirty="0" smtClean="0"/>
              <a:t>Frame Rate                    : 50 Hz</a:t>
            </a:r>
          </a:p>
          <a:p>
            <a:r>
              <a:rPr lang="en-US" sz="1600" dirty="0" smtClean="0"/>
              <a:t>Video Selection Changes Based On User DIP Switch Input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49271" y="1037600"/>
            <a:ext cx="4754880" cy="640080"/>
          </a:xfrm>
        </p:spPr>
        <p:txBody>
          <a:bodyPr/>
          <a:lstStyle/>
          <a:p>
            <a:r>
              <a:rPr lang="en-US" dirty="0" smtClean="0"/>
              <a:t>Transpose Circuit</a:t>
            </a:r>
            <a:endParaRPr lang="en-US" dirty="0"/>
          </a:p>
        </p:txBody>
      </p:sp>
      <p:sp>
        <p:nvSpPr>
          <p:cNvPr id="14" name="Content Placeholder 5"/>
          <p:cNvSpPr>
            <a:spLocks noGrp="1"/>
          </p:cNvSpPr>
          <p:nvPr>
            <p:ph sz="quarter" idx="4"/>
          </p:nvPr>
        </p:nvSpPr>
        <p:spPr>
          <a:xfrm>
            <a:off x="5849271" y="1511850"/>
            <a:ext cx="4754880" cy="2356093"/>
          </a:xfrm>
        </p:spPr>
        <p:txBody>
          <a:bodyPr>
            <a:normAutofit/>
          </a:bodyPr>
          <a:lstStyle/>
          <a:p>
            <a:r>
              <a:rPr lang="en-US" dirty="0"/>
              <a:t>Switch Logic Low: </a:t>
            </a:r>
            <a:endParaRPr lang="en-US" dirty="0" smtClean="0"/>
          </a:p>
          <a:p>
            <a:pPr lvl="1"/>
            <a:r>
              <a:rPr lang="en-US" dirty="0" smtClean="0"/>
              <a:t>Original </a:t>
            </a:r>
            <a:r>
              <a:rPr lang="en-US" dirty="0"/>
              <a:t>Image is Output</a:t>
            </a:r>
          </a:p>
          <a:p>
            <a:r>
              <a:rPr lang="en-US" dirty="0"/>
              <a:t>Switch Logic High: </a:t>
            </a:r>
            <a:endParaRPr lang="en-US" dirty="0" smtClean="0"/>
          </a:p>
          <a:p>
            <a:pPr lvl="1"/>
            <a:r>
              <a:rPr lang="en-US" dirty="0" smtClean="0"/>
              <a:t>Transpose </a:t>
            </a:r>
            <a:r>
              <a:rPr lang="en-US" dirty="0"/>
              <a:t>Image is Output</a:t>
            </a:r>
          </a:p>
          <a:p>
            <a:endParaRPr lang="en-US" dirty="0"/>
          </a:p>
        </p:txBody>
      </p:sp>
      <p:sp>
        <p:nvSpPr>
          <p:cNvPr id="15" name="Line 6"/>
          <p:cNvSpPr>
            <a:spLocks noChangeShapeType="1"/>
          </p:cNvSpPr>
          <p:nvPr/>
        </p:nvSpPr>
        <p:spPr bwMode="auto">
          <a:xfrm>
            <a:off x="5821680" y="1235242"/>
            <a:ext cx="16041" cy="54475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" name="Line 7"/>
          <p:cNvSpPr>
            <a:spLocks noChangeShapeType="1"/>
          </p:cNvSpPr>
          <p:nvPr/>
        </p:nvSpPr>
        <p:spPr bwMode="auto">
          <a:xfrm flipV="1">
            <a:off x="477250" y="3873162"/>
            <a:ext cx="11237495" cy="1604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17" name="Text Placeholder 2"/>
          <p:cNvSpPr txBox="1">
            <a:spLocks/>
          </p:cNvSpPr>
          <p:nvPr/>
        </p:nvSpPr>
        <p:spPr>
          <a:xfrm>
            <a:off x="477250" y="3889203"/>
            <a:ext cx="5633827" cy="64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Edge Detection</a:t>
            </a:r>
          </a:p>
        </p:txBody>
      </p:sp>
      <p:sp>
        <p:nvSpPr>
          <p:cNvPr id="18" name="Content Placeholder 3"/>
          <p:cNvSpPr txBox="1">
            <a:spLocks/>
          </p:cNvSpPr>
          <p:nvPr/>
        </p:nvSpPr>
        <p:spPr>
          <a:xfrm>
            <a:off x="480298" y="4363454"/>
            <a:ext cx="5633827" cy="2401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9" name="Text Placeholder 4"/>
          <p:cNvSpPr txBox="1">
            <a:spLocks/>
          </p:cNvSpPr>
          <p:nvPr/>
        </p:nvSpPr>
        <p:spPr>
          <a:xfrm>
            <a:off x="5860821" y="3834339"/>
            <a:ext cx="4754880" cy="64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VGA Formatter</a:t>
            </a:r>
          </a:p>
        </p:txBody>
      </p:sp>
      <p:sp>
        <p:nvSpPr>
          <p:cNvPr id="20" name="Content Placeholder 5"/>
          <p:cNvSpPr txBox="1">
            <a:spLocks/>
          </p:cNvSpPr>
          <p:nvPr/>
        </p:nvSpPr>
        <p:spPr>
          <a:xfrm>
            <a:off x="5860821" y="4336739"/>
            <a:ext cx="4754880" cy="23279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493" y="1160138"/>
            <a:ext cx="1172201" cy="73056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3962" y="1999049"/>
            <a:ext cx="1176087" cy="661549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44190" y="2742834"/>
            <a:ext cx="1065754" cy="1065754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23620" y="1235242"/>
            <a:ext cx="1065754" cy="1065754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 flipV="1">
            <a:off x="10523620" y="2418407"/>
            <a:ext cx="1065754" cy="1065754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43116" y="5482406"/>
            <a:ext cx="1065754" cy="1065754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54743" y="4217447"/>
            <a:ext cx="1065754" cy="1065754"/>
          </a:xfrm>
          <a:prstGeom prst="rect">
            <a:avLst/>
          </a:prstGeom>
        </p:spPr>
      </p:pic>
      <p:grpSp>
        <p:nvGrpSpPr>
          <p:cNvPr id="28" name="Group 27"/>
          <p:cNvGrpSpPr/>
          <p:nvPr/>
        </p:nvGrpSpPr>
        <p:grpSpPr>
          <a:xfrm>
            <a:off x="9488261" y="3953778"/>
            <a:ext cx="2397332" cy="2273670"/>
            <a:chOff x="9488261" y="4391031"/>
            <a:chExt cx="2397332" cy="1796311"/>
          </a:xfrm>
        </p:grpSpPr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488261" y="4391031"/>
              <a:ext cx="2397332" cy="1796311"/>
            </a:xfrm>
            <a:prstGeom prst="rect">
              <a:avLst/>
            </a:prstGeom>
          </p:spPr>
        </p:pic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793704" y="4628147"/>
              <a:ext cx="1795669" cy="1012673"/>
            </a:xfrm>
            <a:prstGeom prst="rect">
              <a:avLst/>
            </a:prstGeom>
          </p:spPr>
        </p:pic>
      </p:grpSp>
      <p:sp>
        <p:nvSpPr>
          <p:cNvPr id="31" name="Content Placeholder 5"/>
          <p:cNvSpPr txBox="1">
            <a:spLocks/>
          </p:cNvSpPr>
          <p:nvPr/>
        </p:nvSpPr>
        <p:spPr>
          <a:xfrm>
            <a:off x="5932047" y="4278095"/>
            <a:ext cx="4754880" cy="2356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TODO</a:t>
            </a:r>
          </a:p>
          <a:p>
            <a:endParaRPr lang="en-US" dirty="0"/>
          </a:p>
        </p:txBody>
      </p:sp>
      <p:sp>
        <p:nvSpPr>
          <p:cNvPr id="32" name="Content Placeholder 3"/>
          <p:cNvSpPr txBox="1">
            <a:spLocks/>
          </p:cNvSpPr>
          <p:nvPr/>
        </p:nvSpPr>
        <p:spPr>
          <a:xfrm>
            <a:off x="465220" y="4375485"/>
            <a:ext cx="4097193" cy="23773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Latency:             ~2*Line Width</a:t>
            </a:r>
          </a:p>
          <a:p>
            <a:r>
              <a:rPr lang="en-US" sz="1600" dirty="0"/>
              <a:t>Sample Rate:     1 cycle</a:t>
            </a:r>
          </a:p>
          <a:p>
            <a:r>
              <a:rPr lang="en-US" sz="1600" dirty="0"/>
              <a:t>Pixel Clock:       50 MHz</a:t>
            </a:r>
          </a:p>
          <a:p>
            <a:r>
              <a:rPr lang="en-US" sz="1600" dirty="0"/>
              <a:t>Frame Rate:       50 Hz</a:t>
            </a:r>
          </a:p>
          <a:p>
            <a:r>
              <a:rPr lang="en-US" sz="1600" dirty="0" smtClean="0"/>
              <a:t>Output </a:t>
            </a:r>
            <a:r>
              <a:rPr lang="en-US" sz="1600" dirty="0"/>
              <a:t>Select:   Vertical/Horizontal/Sum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3481625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7891682" y="856670"/>
            <a:ext cx="3793487" cy="4274302"/>
            <a:chOff x="9488261" y="4391031"/>
            <a:chExt cx="2397332" cy="1796311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488261" y="4391031"/>
              <a:ext cx="2397332" cy="1796311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93704" y="4628147"/>
              <a:ext cx="1795669" cy="1012673"/>
            </a:xfrm>
            <a:prstGeom prst="rect">
              <a:avLst/>
            </a:prstGeom>
          </p:spPr>
        </p:pic>
      </p:grpSp>
      <p:sp>
        <p:nvSpPr>
          <p:cNvPr id="11" name="Content Placeholder 3"/>
          <p:cNvSpPr txBox="1">
            <a:spLocks/>
          </p:cNvSpPr>
          <p:nvPr/>
        </p:nvSpPr>
        <p:spPr>
          <a:xfrm>
            <a:off x="465220" y="1156331"/>
            <a:ext cx="11237496" cy="129090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Completed Design Will Provide:</a:t>
            </a:r>
          </a:p>
          <a:p>
            <a:pPr lvl="1"/>
            <a:r>
              <a:rPr lang="en-US" dirty="0" smtClean="0"/>
              <a:t>User Selectable Video Output Options</a:t>
            </a:r>
          </a:p>
          <a:p>
            <a:pPr lvl="1"/>
            <a:r>
              <a:rPr lang="en-US" dirty="0" smtClean="0"/>
              <a:t>On/Off Transpose</a:t>
            </a:r>
          </a:p>
          <a:p>
            <a:pPr lvl="1"/>
            <a:r>
              <a:rPr lang="en-US" dirty="0" smtClean="0"/>
              <a:t>On/Off Edge Detection</a:t>
            </a:r>
          </a:p>
          <a:p>
            <a:pPr lvl="1"/>
            <a:r>
              <a:rPr lang="en-US" dirty="0" smtClean="0"/>
              <a:t>VGA Formatted Video Output</a:t>
            </a:r>
          </a:p>
          <a:p>
            <a:pPr lvl="1"/>
            <a:endParaRPr lang="en-US" dirty="0" smtClean="0"/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465220" y="64168"/>
            <a:ext cx="10058400" cy="9253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Expected Results</a:t>
            </a:r>
          </a:p>
        </p:txBody>
      </p:sp>
      <p:sp>
        <p:nvSpPr>
          <p:cNvPr id="24" name="Line 7"/>
          <p:cNvSpPr>
            <a:spLocks noChangeShapeType="1"/>
          </p:cNvSpPr>
          <p:nvPr/>
        </p:nvSpPr>
        <p:spPr bwMode="auto">
          <a:xfrm flipV="1">
            <a:off x="465220" y="1013537"/>
            <a:ext cx="11237495" cy="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47757" y="152011"/>
            <a:ext cx="1937836" cy="708780"/>
          </a:xfrm>
          <a:prstGeom prst="rect">
            <a:avLst/>
          </a:prstGeom>
        </p:spPr>
      </p:pic>
      <p:sp>
        <p:nvSpPr>
          <p:cNvPr id="26" name="Line 7"/>
          <p:cNvSpPr>
            <a:spLocks noChangeShapeType="1"/>
          </p:cNvSpPr>
          <p:nvPr/>
        </p:nvSpPr>
        <p:spPr bwMode="auto">
          <a:xfrm flipV="1">
            <a:off x="465220" y="1013537"/>
            <a:ext cx="11237495" cy="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6"/>
          <a:srcRect t="24755"/>
          <a:stretch/>
        </p:blipFill>
        <p:spPr>
          <a:xfrm>
            <a:off x="4006859" y="4837677"/>
            <a:ext cx="3183667" cy="19098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80398" y="2700526"/>
            <a:ext cx="5436590" cy="2056123"/>
          </a:xfrm>
          <a:prstGeom prst="rect">
            <a:avLst/>
          </a:prstGeom>
        </p:spPr>
      </p:pic>
      <p:sp>
        <p:nvSpPr>
          <p:cNvPr id="29" name="Right Arrow 28"/>
          <p:cNvSpPr/>
          <p:nvPr/>
        </p:nvSpPr>
        <p:spPr>
          <a:xfrm>
            <a:off x="1977093" y="3431808"/>
            <a:ext cx="903305" cy="593558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12988" y="2632589"/>
            <a:ext cx="1564105" cy="2205088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DIP Switch Inputs</a:t>
            </a:r>
            <a:endParaRPr lang="en-US" dirty="0"/>
          </a:p>
        </p:txBody>
      </p:sp>
      <p:sp>
        <p:nvSpPr>
          <p:cNvPr id="31" name="Bent Arrow 30"/>
          <p:cNvSpPr/>
          <p:nvPr/>
        </p:nvSpPr>
        <p:spPr>
          <a:xfrm flipV="1">
            <a:off x="980023" y="4837676"/>
            <a:ext cx="3026836" cy="1188677"/>
          </a:xfrm>
          <a:prstGeom prst="ben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Bent Arrow 31"/>
          <p:cNvSpPr/>
          <p:nvPr/>
        </p:nvSpPr>
        <p:spPr>
          <a:xfrm rot="16200000" flipV="1">
            <a:off x="8094766" y="3852409"/>
            <a:ext cx="1134394" cy="2942874"/>
          </a:xfrm>
          <a:prstGeom prst="ben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2880397" y="2331194"/>
            <a:ext cx="5025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Internal VHDL Firmware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190526" y="5972072"/>
            <a:ext cx="286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VGA Connector/Cable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145355" y="5972072"/>
            <a:ext cx="286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DIP Switch Inputs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0403304" y="4253699"/>
            <a:ext cx="1403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VGA Monitor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998252" y="6378145"/>
            <a:ext cx="2017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Basys</a:t>
            </a:r>
            <a:r>
              <a:rPr lang="en-US" dirty="0" smtClean="0"/>
              <a:t> 3 Board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59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9320933" y="3576899"/>
            <a:ext cx="2397332" cy="2646027"/>
            <a:chOff x="9488261" y="4391031"/>
            <a:chExt cx="2397332" cy="1796311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488261" y="4391031"/>
              <a:ext cx="2397332" cy="1796311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93704" y="4628147"/>
              <a:ext cx="1795669" cy="1012673"/>
            </a:xfrm>
            <a:prstGeom prst="rect">
              <a:avLst/>
            </a:prstGeom>
          </p:spPr>
        </p:pic>
      </p:grp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t="24755"/>
          <a:stretch/>
        </p:blipFill>
        <p:spPr>
          <a:xfrm>
            <a:off x="8864642" y="2035180"/>
            <a:ext cx="2838073" cy="1702487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465220" y="64168"/>
            <a:ext cx="10058400" cy="9253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Project Overview</a:t>
            </a:r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 flipV="1">
            <a:off x="465220" y="1013537"/>
            <a:ext cx="11237495" cy="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47757" y="152011"/>
            <a:ext cx="1937836" cy="708780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301806" y="3200400"/>
            <a:ext cx="8588694" cy="34330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err="1" smtClean="0"/>
              <a:t>Basys</a:t>
            </a:r>
            <a:r>
              <a:rPr lang="en-US" dirty="0" smtClean="0"/>
              <a:t> 3 Development hardware</a:t>
            </a:r>
            <a:endParaRPr lang="en-US" dirty="0"/>
          </a:p>
        </p:txBody>
      </p:sp>
      <p:sp>
        <p:nvSpPr>
          <p:cNvPr id="12" name="Text Placeholder 2"/>
          <p:cNvSpPr txBox="1">
            <a:spLocks/>
          </p:cNvSpPr>
          <p:nvPr/>
        </p:nvSpPr>
        <p:spPr>
          <a:xfrm>
            <a:off x="462171" y="1013537"/>
            <a:ext cx="5633827" cy="64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Description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13" name="Content Placeholder 3"/>
          <p:cNvSpPr txBox="1">
            <a:spLocks/>
          </p:cNvSpPr>
          <p:nvPr/>
        </p:nvSpPr>
        <p:spPr>
          <a:xfrm>
            <a:off x="465219" y="1511850"/>
            <a:ext cx="11237496" cy="2377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Develop A </a:t>
            </a:r>
            <a:r>
              <a:rPr lang="en-US" dirty="0" smtClean="0"/>
              <a:t>Processing </a:t>
            </a:r>
            <a:r>
              <a:rPr lang="en-US" dirty="0"/>
              <a:t>System For Generating Synthetic Images, Transposing, Detecting Edges, and Displaying </a:t>
            </a:r>
            <a:r>
              <a:rPr lang="en-US" dirty="0" smtClean="0"/>
              <a:t>Video To </a:t>
            </a:r>
            <a:r>
              <a:rPr lang="en-US" dirty="0"/>
              <a:t>A VGA </a:t>
            </a:r>
            <a:r>
              <a:rPr lang="en-US" dirty="0" smtClean="0"/>
              <a:t>Monitor.</a:t>
            </a:r>
          </a:p>
          <a:p>
            <a:r>
              <a:rPr lang="en-US" dirty="0" smtClean="0"/>
              <a:t>Hardware Implemented On A </a:t>
            </a:r>
            <a:r>
              <a:rPr lang="en-US" dirty="0" err="1" smtClean="0"/>
              <a:t>Basys</a:t>
            </a:r>
            <a:r>
              <a:rPr lang="en-US" dirty="0" smtClean="0"/>
              <a:t> 3 Development Board</a:t>
            </a:r>
          </a:p>
          <a:p>
            <a:r>
              <a:rPr lang="en-US" dirty="0" smtClean="0"/>
              <a:t>Firmware Written In VHDL </a:t>
            </a:r>
            <a:r>
              <a:rPr lang="en-US" dirty="0" smtClean="0"/>
              <a:t>Within </a:t>
            </a:r>
            <a:r>
              <a:rPr lang="en-US" dirty="0" err="1" smtClean="0"/>
              <a:t>Vivado</a:t>
            </a:r>
            <a:r>
              <a:rPr lang="en-US" dirty="0" smtClean="0"/>
              <a:t> </a:t>
            </a:r>
            <a:r>
              <a:rPr lang="en-US" dirty="0" smtClean="0"/>
              <a:t>2017.2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38107" y="3342524"/>
            <a:ext cx="1564105" cy="220508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1003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Fake Camera Simulator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40525" y="3342523"/>
            <a:ext cx="1564105" cy="220508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1003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Transpose Circuit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858985" y="3342523"/>
            <a:ext cx="1564105" cy="220508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1003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Edge Detection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7061403" y="3342523"/>
            <a:ext cx="1564105" cy="220508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1003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VGA Formatter</a:t>
            </a:r>
            <a:endParaRPr lang="en-US" dirty="0"/>
          </a:p>
        </p:txBody>
      </p:sp>
      <p:sp>
        <p:nvSpPr>
          <p:cNvPr id="18" name="Right Arrow 17"/>
          <p:cNvSpPr/>
          <p:nvPr/>
        </p:nvSpPr>
        <p:spPr>
          <a:xfrm>
            <a:off x="2002212" y="4148288"/>
            <a:ext cx="638313" cy="593558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>
            <a:off x="4214524" y="4148288"/>
            <a:ext cx="638313" cy="593558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6423090" y="4148288"/>
            <a:ext cx="638313" cy="593558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2613" y="5141130"/>
            <a:ext cx="1065754" cy="1065754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 flipV="1">
            <a:off x="5759835" y="5141130"/>
            <a:ext cx="1065754" cy="1065754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 flipV="1">
            <a:off x="3573077" y="5141130"/>
            <a:ext cx="1065754" cy="1065754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sp>
        <p:nvSpPr>
          <p:cNvPr id="28" name="Right Arrow 27"/>
          <p:cNvSpPr/>
          <p:nvPr/>
        </p:nvSpPr>
        <p:spPr>
          <a:xfrm>
            <a:off x="8625508" y="4148288"/>
            <a:ext cx="903305" cy="593558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42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220" y="64168"/>
            <a:ext cx="10058400" cy="925307"/>
          </a:xfrm>
        </p:spPr>
        <p:txBody>
          <a:bodyPr/>
          <a:lstStyle/>
          <a:p>
            <a:r>
              <a:rPr lang="en-US" dirty="0" smtClean="0"/>
              <a:t>Subsystem Description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171" y="1013537"/>
            <a:ext cx="5633827" cy="640080"/>
          </a:xfrm>
        </p:spPr>
        <p:txBody>
          <a:bodyPr/>
          <a:lstStyle/>
          <a:p>
            <a:r>
              <a:rPr lang="en-US" dirty="0" smtClean="0"/>
              <a:t>Fake Camera Simulator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19" y="1511850"/>
            <a:ext cx="5633827" cy="237735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Generate Synthetic Video</a:t>
            </a:r>
          </a:p>
          <a:p>
            <a:pPr lvl="1"/>
            <a:r>
              <a:rPr lang="en-US" dirty="0" smtClean="0"/>
              <a:t>Horizontal Ramp Test Pattern</a:t>
            </a:r>
          </a:p>
          <a:p>
            <a:pPr lvl="1"/>
            <a:r>
              <a:rPr lang="en-US" dirty="0" smtClean="0"/>
              <a:t>Vertical Ramp Test Pattern</a:t>
            </a:r>
          </a:p>
          <a:p>
            <a:pPr lvl="1"/>
            <a:r>
              <a:rPr lang="en-US" dirty="0" smtClean="0"/>
              <a:t>Pre-Loaded Cropped Image</a:t>
            </a:r>
          </a:p>
          <a:p>
            <a:r>
              <a:rPr lang="en-US" dirty="0" smtClean="0"/>
              <a:t>Replicates Real-Life Camera Output</a:t>
            </a:r>
          </a:p>
          <a:p>
            <a:pPr lvl="1"/>
            <a:r>
              <a:rPr lang="en-US" dirty="0" err="1" smtClean="0"/>
              <a:t>CameraLink</a:t>
            </a:r>
            <a:r>
              <a:rPr lang="en-US" dirty="0" smtClean="0"/>
              <a:t> Pixel Clock Rates - 50 MHz</a:t>
            </a:r>
          </a:p>
          <a:p>
            <a:pPr lvl="1"/>
            <a:r>
              <a:rPr lang="en-US" dirty="0" smtClean="0"/>
              <a:t>Image Size – </a:t>
            </a:r>
            <a:r>
              <a:rPr lang="en-US" dirty="0" smtClean="0"/>
              <a:t>160x120</a:t>
            </a:r>
            <a:endParaRPr lang="en-US" dirty="0" smtClean="0"/>
          </a:p>
          <a:p>
            <a:pPr lvl="1"/>
            <a:r>
              <a:rPr lang="en-US" dirty="0" smtClean="0"/>
              <a:t>Frame Rate – 50 Hz</a:t>
            </a:r>
          </a:p>
          <a:p>
            <a:pPr lvl="1"/>
            <a:r>
              <a:rPr lang="en-US" dirty="0" smtClean="0"/>
              <a:t>Monochrome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49271" y="1037600"/>
            <a:ext cx="4754880" cy="640080"/>
          </a:xfrm>
        </p:spPr>
        <p:txBody>
          <a:bodyPr/>
          <a:lstStyle/>
          <a:p>
            <a:r>
              <a:rPr lang="en-US" dirty="0" smtClean="0"/>
              <a:t>Transpose Circuit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49271" y="1511850"/>
            <a:ext cx="4754880" cy="2356093"/>
          </a:xfrm>
        </p:spPr>
        <p:txBody>
          <a:bodyPr>
            <a:normAutofit/>
          </a:bodyPr>
          <a:lstStyle/>
          <a:p>
            <a:r>
              <a:rPr lang="en-US" dirty="0" smtClean="0"/>
              <a:t>Selectable Video Output</a:t>
            </a:r>
          </a:p>
          <a:p>
            <a:pPr lvl="1"/>
            <a:r>
              <a:rPr lang="en-US" dirty="0" smtClean="0"/>
              <a:t>Non-Transposed</a:t>
            </a:r>
          </a:p>
          <a:p>
            <a:pPr lvl="1"/>
            <a:r>
              <a:rPr lang="en-US" dirty="0" smtClean="0"/>
              <a:t>Transposed</a:t>
            </a:r>
          </a:p>
          <a:p>
            <a:r>
              <a:rPr lang="en-US" dirty="0" smtClean="0"/>
              <a:t>Retains </a:t>
            </a:r>
            <a:r>
              <a:rPr lang="en-US" dirty="0" smtClean="0"/>
              <a:t>Input Video </a:t>
            </a:r>
            <a:r>
              <a:rPr lang="en-US" dirty="0" smtClean="0"/>
              <a:t>Format</a:t>
            </a:r>
          </a:p>
          <a:p>
            <a:r>
              <a:rPr lang="en-US" dirty="0" smtClean="0"/>
              <a:t>Retains </a:t>
            </a:r>
            <a:r>
              <a:rPr lang="en-US" dirty="0"/>
              <a:t>Input Video </a:t>
            </a:r>
            <a:r>
              <a:rPr lang="en-US" dirty="0" smtClean="0"/>
              <a:t>Frame Rate</a:t>
            </a:r>
          </a:p>
          <a:p>
            <a:r>
              <a:rPr lang="en-US" dirty="0" smtClean="0"/>
              <a:t>Retains </a:t>
            </a:r>
            <a:r>
              <a:rPr lang="en-US" dirty="0"/>
              <a:t>Input Video </a:t>
            </a:r>
            <a:r>
              <a:rPr lang="en-US" dirty="0" smtClean="0"/>
              <a:t>Pixel Clock Rate</a:t>
            </a:r>
            <a:endParaRPr lang="en-US" dirty="0"/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5821680" y="1235242"/>
            <a:ext cx="16041" cy="54475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 flipV="1">
            <a:off x="477250" y="3873162"/>
            <a:ext cx="11237495" cy="1604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13" name="Line 7"/>
          <p:cNvSpPr>
            <a:spLocks noChangeShapeType="1"/>
          </p:cNvSpPr>
          <p:nvPr/>
        </p:nvSpPr>
        <p:spPr bwMode="auto">
          <a:xfrm flipV="1">
            <a:off x="465220" y="1013537"/>
            <a:ext cx="11237495" cy="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14" name="Text Placeholder 2"/>
          <p:cNvSpPr txBox="1">
            <a:spLocks/>
          </p:cNvSpPr>
          <p:nvPr/>
        </p:nvSpPr>
        <p:spPr>
          <a:xfrm>
            <a:off x="477250" y="3889203"/>
            <a:ext cx="5633827" cy="64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Edge Detection</a:t>
            </a:r>
          </a:p>
        </p:txBody>
      </p:sp>
      <p:sp>
        <p:nvSpPr>
          <p:cNvPr id="15" name="Content Placeholder 3"/>
          <p:cNvSpPr txBox="1">
            <a:spLocks/>
          </p:cNvSpPr>
          <p:nvPr/>
        </p:nvSpPr>
        <p:spPr>
          <a:xfrm>
            <a:off x="480298" y="4363454"/>
            <a:ext cx="5633827" cy="2401416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Selectable Video Output</a:t>
            </a:r>
          </a:p>
          <a:p>
            <a:pPr lvl="1"/>
            <a:r>
              <a:rPr lang="en-US" dirty="0"/>
              <a:t>Unfiltered</a:t>
            </a:r>
          </a:p>
          <a:p>
            <a:pPr lvl="1"/>
            <a:r>
              <a:rPr lang="en-US" dirty="0"/>
              <a:t>Edge Detection Filtered</a:t>
            </a:r>
          </a:p>
          <a:p>
            <a:r>
              <a:rPr lang="en-US" dirty="0" err="1"/>
              <a:t>Sobel</a:t>
            </a:r>
            <a:r>
              <a:rPr lang="en-US" dirty="0"/>
              <a:t> Edge Detection</a:t>
            </a:r>
          </a:p>
          <a:p>
            <a:pPr lvl="1"/>
            <a:r>
              <a:rPr lang="en-US" dirty="0"/>
              <a:t>3x3 Kernel</a:t>
            </a:r>
          </a:p>
          <a:p>
            <a:pPr lvl="1"/>
            <a:r>
              <a:rPr lang="en-US" dirty="0"/>
              <a:t>Vertical and Horizontal Edge Detection</a:t>
            </a:r>
          </a:p>
          <a:p>
            <a:r>
              <a:rPr lang="en-US" dirty="0"/>
              <a:t>Retains </a:t>
            </a:r>
            <a:r>
              <a:rPr lang="en-US" dirty="0"/>
              <a:t>Input Video </a:t>
            </a:r>
            <a:r>
              <a:rPr lang="en-US" dirty="0"/>
              <a:t>Format</a:t>
            </a:r>
          </a:p>
          <a:p>
            <a:r>
              <a:rPr lang="en-US" dirty="0"/>
              <a:t>Retains </a:t>
            </a:r>
            <a:r>
              <a:rPr lang="en-US" dirty="0"/>
              <a:t>Input Video </a:t>
            </a:r>
            <a:r>
              <a:rPr lang="en-US" dirty="0"/>
              <a:t>Frame Rate</a:t>
            </a:r>
          </a:p>
          <a:p>
            <a:r>
              <a:rPr lang="en-US" dirty="0"/>
              <a:t>Retains </a:t>
            </a:r>
            <a:r>
              <a:rPr lang="en-US" dirty="0"/>
              <a:t>Input Video </a:t>
            </a:r>
            <a:r>
              <a:rPr lang="en-US" dirty="0"/>
              <a:t>Pixel Clock Rate</a:t>
            </a:r>
          </a:p>
        </p:txBody>
      </p:sp>
      <p:sp>
        <p:nvSpPr>
          <p:cNvPr id="16" name="Text Placeholder 4"/>
          <p:cNvSpPr txBox="1">
            <a:spLocks/>
          </p:cNvSpPr>
          <p:nvPr/>
        </p:nvSpPr>
        <p:spPr>
          <a:xfrm>
            <a:off x="5860821" y="3834339"/>
            <a:ext cx="4754880" cy="64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VGA Formatter</a:t>
            </a:r>
          </a:p>
        </p:txBody>
      </p:sp>
      <p:sp>
        <p:nvSpPr>
          <p:cNvPr id="17" name="Content Placeholder 5"/>
          <p:cNvSpPr txBox="1">
            <a:spLocks/>
          </p:cNvSpPr>
          <p:nvPr/>
        </p:nvSpPr>
        <p:spPr>
          <a:xfrm>
            <a:off x="5860821" y="4336739"/>
            <a:ext cx="4754880" cy="232794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VGA Video Format Converter</a:t>
            </a:r>
          </a:p>
          <a:p>
            <a:pPr lvl="1"/>
            <a:r>
              <a:rPr lang="en-US" dirty="0"/>
              <a:t>Pixel Clock Rate - 21.175 MHz</a:t>
            </a:r>
          </a:p>
          <a:p>
            <a:pPr lvl="1"/>
            <a:r>
              <a:rPr lang="en-US" dirty="0"/>
              <a:t>Image Size - 640x480</a:t>
            </a:r>
          </a:p>
          <a:p>
            <a:pPr lvl="1"/>
            <a:r>
              <a:rPr lang="en-US" dirty="0"/>
              <a:t>Frame Rate – 60 Hz</a:t>
            </a:r>
          </a:p>
          <a:p>
            <a:r>
              <a:rPr lang="en-US" dirty="0"/>
              <a:t>Clock Domain Transferring</a:t>
            </a:r>
          </a:p>
          <a:p>
            <a:r>
              <a:rPr lang="en-US" dirty="0"/>
              <a:t>Image Up-scaling</a:t>
            </a:r>
          </a:p>
          <a:p>
            <a:r>
              <a:rPr lang="en-US" dirty="0"/>
              <a:t>Grayscale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493" y="1160138"/>
            <a:ext cx="1172201" cy="73056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3962" y="1999049"/>
            <a:ext cx="1176087" cy="66154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4190" y="2742834"/>
            <a:ext cx="1065754" cy="1065754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23620" y="1235242"/>
            <a:ext cx="1065754" cy="1065754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 flipV="1">
            <a:off x="10523620" y="2418407"/>
            <a:ext cx="1065754" cy="1065754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3116" y="5482406"/>
            <a:ext cx="1065754" cy="1065754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4743" y="4217447"/>
            <a:ext cx="1065754" cy="1065754"/>
          </a:xfrm>
          <a:prstGeom prst="rect">
            <a:avLst/>
          </a:prstGeom>
        </p:spPr>
      </p:pic>
      <p:grpSp>
        <p:nvGrpSpPr>
          <p:cNvPr id="29" name="Group 28"/>
          <p:cNvGrpSpPr/>
          <p:nvPr/>
        </p:nvGrpSpPr>
        <p:grpSpPr>
          <a:xfrm>
            <a:off x="9488261" y="3953778"/>
            <a:ext cx="2397332" cy="2273670"/>
            <a:chOff x="9488261" y="4391031"/>
            <a:chExt cx="2397332" cy="1796311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488261" y="4391031"/>
              <a:ext cx="2397332" cy="1796311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793704" y="4628147"/>
              <a:ext cx="1795669" cy="1012673"/>
            </a:xfrm>
            <a:prstGeom prst="rect">
              <a:avLst/>
            </a:prstGeom>
          </p:spPr>
        </p:pic>
      </p:grpSp>
      <p:pic>
        <p:nvPicPr>
          <p:cNvPr id="33" name="Picture 3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47757" y="152011"/>
            <a:ext cx="1937836" cy="708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051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65220" y="64168"/>
            <a:ext cx="10058400" cy="9253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Optimizations</a:t>
            </a:r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 flipV="1">
            <a:off x="465220" y="1013537"/>
            <a:ext cx="11237495" cy="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7757" y="152011"/>
            <a:ext cx="1937836" cy="708780"/>
          </a:xfrm>
          <a:prstGeom prst="rect">
            <a:avLst/>
          </a:prstGeom>
        </p:spPr>
      </p:pic>
      <p:sp>
        <p:nvSpPr>
          <p:cNvPr id="31" name="Text Placeholder 2"/>
          <p:cNvSpPr>
            <a:spLocks noGrp="1"/>
          </p:cNvSpPr>
          <p:nvPr>
            <p:ph type="body" idx="1"/>
          </p:nvPr>
        </p:nvSpPr>
        <p:spPr>
          <a:xfrm>
            <a:off x="462171" y="1013537"/>
            <a:ext cx="5633827" cy="640080"/>
          </a:xfrm>
        </p:spPr>
        <p:txBody>
          <a:bodyPr/>
          <a:lstStyle/>
          <a:p>
            <a:r>
              <a:rPr lang="en-US" dirty="0" smtClean="0"/>
              <a:t>Fake Camera Simulator</a:t>
            </a:r>
            <a:endParaRPr lang="en-US" dirty="0"/>
          </a:p>
        </p:txBody>
      </p:sp>
      <p:sp>
        <p:nvSpPr>
          <p:cNvPr id="32" name="Content Placeholder 3"/>
          <p:cNvSpPr>
            <a:spLocks noGrp="1"/>
          </p:cNvSpPr>
          <p:nvPr>
            <p:ph sz="half" idx="2"/>
          </p:nvPr>
        </p:nvSpPr>
        <p:spPr>
          <a:xfrm>
            <a:off x="465219" y="1511850"/>
            <a:ext cx="4085643" cy="2377353"/>
          </a:xfrm>
        </p:spPr>
        <p:txBody>
          <a:bodyPr>
            <a:normAutofit/>
          </a:bodyPr>
          <a:lstStyle/>
          <a:p>
            <a:r>
              <a:rPr lang="en-US" dirty="0" smtClean="0"/>
              <a:t>Consolidate Individual Frame FVAL/LVAL Control Signal Generations To Single Module</a:t>
            </a:r>
          </a:p>
          <a:p>
            <a:r>
              <a:rPr lang="en-US" dirty="0" smtClean="0"/>
              <a:t>Reduce Resource Utilization For Horizontal/Vertical Ramp Test Pattern Data Generation </a:t>
            </a:r>
            <a:endParaRPr lang="en-US" dirty="0"/>
          </a:p>
        </p:txBody>
      </p:sp>
      <p:sp>
        <p:nvSpPr>
          <p:cNvPr id="3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49271" y="1037600"/>
            <a:ext cx="4754880" cy="640080"/>
          </a:xfrm>
        </p:spPr>
        <p:txBody>
          <a:bodyPr/>
          <a:lstStyle/>
          <a:p>
            <a:r>
              <a:rPr lang="en-US" dirty="0" smtClean="0"/>
              <a:t>Transpose Circuit</a:t>
            </a:r>
            <a:endParaRPr lang="en-US" dirty="0"/>
          </a:p>
        </p:txBody>
      </p:sp>
      <p:sp>
        <p:nvSpPr>
          <p:cNvPr id="34" name="Content Placeholder 5"/>
          <p:cNvSpPr>
            <a:spLocks noGrp="1"/>
          </p:cNvSpPr>
          <p:nvPr>
            <p:ph sz="quarter" idx="4"/>
          </p:nvPr>
        </p:nvSpPr>
        <p:spPr>
          <a:xfrm>
            <a:off x="5849271" y="1511850"/>
            <a:ext cx="4754880" cy="2356093"/>
          </a:xfrm>
        </p:spPr>
        <p:txBody>
          <a:bodyPr>
            <a:normAutofit/>
          </a:bodyPr>
          <a:lstStyle/>
          <a:p>
            <a:r>
              <a:rPr lang="en-US" dirty="0"/>
              <a:t>Reduce Resource Utilization by shrinking the BRAM IP as much as possible</a:t>
            </a:r>
          </a:p>
          <a:p>
            <a:endParaRPr lang="en-US" dirty="0"/>
          </a:p>
        </p:txBody>
      </p:sp>
      <p:sp>
        <p:nvSpPr>
          <p:cNvPr id="35" name="Line 6"/>
          <p:cNvSpPr>
            <a:spLocks noChangeShapeType="1"/>
          </p:cNvSpPr>
          <p:nvPr/>
        </p:nvSpPr>
        <p:spPr bwMode="auto">
          <a:xfrm>
            <a:off x="5821680" y="1235242"/>
            <a:ext cx="16041" cy="54475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6" name="Line 7"/>
          <p:cNvSpPr>
            <a:spLocks noChangeShapeType="1"/>
          </p:cNvSpPr>
          <p:nvPr/>
        </p:nvSpPr>
        <p:spPr bwMode="auto">
          <a:xfrm flipV="1">
            <a:off x="477250" y="3873162"/>
            <a:ext cx="11237495" cy="1604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37" name="Text Placeholder 2"/>
          <p:cNvSpPr txBox="1">
            <a:spLocks/>
          </p:cNvSpPr>
          <p:nvPr/>
        </p:nvSpPr>
        <p:spPr>
          <a:xfrm>
            <a:off x="477250" y="3889203"/>
            <a:ext cx="5633827" cy="64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Edge Detection</a:t>
            </a:r>
          </a:p>
        </p:txBody>
      </p:sp>
      <p:sp>
        <p:nvSpPr>
          <p:cNvPr id="38" name="Content Placeholder 3"/>
          <p:cNvSpPr txBox="1">
            <a:spLocks/>
          </p:cNvSpPr>
          <p:nvPr/>
        </p:nvSpPr>
        <p:spPr>
          <a:xfrm>
            <a:off x="480298" y="4363454"/>
            <a:ext cx="5633827" cy="2401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9" name="Text Placeholder 4"/>
          <p:cNvSpPr txBox="1">
            <a:spLocks/>
          </p:cNvSpPr>
          <p:nvPr/>
        </p:nvSpPr>
        <p:spPr>
          <a:xfrm>
            <a:off x="5860821" y="3834339"/>
            <a:ext cx="4754880" cy="64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VGA Formatter</a:t>
            </a:r>
          </a:p>
        </p:txBody>
      </p:sp>
      <p:sp>
        <p:nvSpPr>
          <p:cNvPr id="40" name="Content Placeholder 5"/>
          <p:cNvSpPr txBox="1">
            <a:spLocks/>
          </p:cNvSpPr>
          <p:nvPr/>
        </p:nvSpPr>
        <p:spPr>
          <a:xfrm>
            <a:off x="5860821" y="4336739"/>
            <a:ext cx="4754880" cy="23279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493" y="1160138"/>
            <a:ext cx="1172201" cy="730562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3962" y="1999049"/>
            <a:ext cx="1176087" cy="661549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44190" y="2742834"/>
            <a:ext cx="1065754" cy="1065754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23620" y="1235242"/>
            <a:ext cx="1065754" cy="1065754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 flipV="1">
            <a:off x="10523620" y="2418407"/>
            <a:ext cx="1065754" cy="1065754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43116" y="5482406"/>
            <a:ext cx="1065754" cy="1065754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54743" y="4217447"/>
            <a:ext cx="1065754" cy="1065754"/>
          </a:xfrm>
          <a:prstGeom prst="rect">
            <a:avLst/>
          </a:prstGeom>
        </p:spPr>
      </p:pic>
      <p:grpSp>
        <p:nvGrpSpPr>
          <p:cNvPr id="51" name="Group 50"/>
          <p:cNvGrpSpPr/>
          <p:nvPr/>
        </p:nvGrpSpPr>
        <p:grpSpPr>
          <a:xfrm>
            <a:off x="9488261" y="3953778"/>
            <a:ext cx="2397332" cy="2273670"/>
            <a:chOff x="9488261" y="4391031"/>
            <a:chExt cx="2397332" cy="1796311"/>
          </a:xfrm>
        </p:grpSpPr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488261" y="4391031"/>
              <a:ext cx="2397332" cy="1796311"/>
            </a:xfrm>
            <a:prstGeom prst="rect">
              <a:avLst/>
            </a:prstGeom>
          </p:spPr>
        </p:pic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793704" y="4628147"/>
              <a:ext cx="1795669" cy="1012673"/>
            </a:xfrm>
            <a:prstGeom prst="rect">
              <a:avLst/>
            </a:prstGeom>
          </p:spPr>
        </p:pic>
      </p:grpSp>
      <p:sp>
        <p:nvSpPr>
          <p:cNvPr id="25" name="Content Placeholder 3"/>
          <p:cNvSpPr txBox="1">
            <a:spLocks/>
          </p:cNvSpPr>
          <p:nvPr/>
        </p:nvSpPr>
        <p:spPr>
          <a:xfrm>
            <a:off x="465219" y="4347014"/>
            <a:ext cx="4085643" cy="2377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Reduce Resource Utilization for  Vertical and Horizontal Filters (Shared Line-Buffers)</a:t>
            </a:r>
          </a:p>
          <a:p>
            <a:r>
              <a:rPr lang="en-US" dirty="0"/>
              <a:t>Reduce Resource Utilization for Line-Buffers (IP BMG)</a:t>
            </a:r>
            <a:endParaRPr lang="en-US" dirty="0"/>
          </a:p>
        </p:txBody>
      </p:sp>
      <p:sp>
        <p:nvSpPr>
          <p:cNvPr id="26" name="Content Placeholder 5"/>
          <p:cNvSpPr txBox="1">
            <a:spLocks/>
          </p:cNvSpPr>
          <p:nvPr/>
        </p:nvSpPr>
        <p:spPr>
          <a:xfrm>
            <a:off x="5885971" y="4304359"/>
            <a:ext cx="4754880" cy="2356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TODO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508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5471035"/>
              </p:ext>
            </p:extLst>
          </p:nvPr>
        </p:nvGraphicFramePr>
        <p:xfrm>
          <a:off x="433387" y="3285001"/>
          <a:ext cx="11193983" cy="2794958"/>
        </p:xfrm>
        <a:graphic>
          <a:graphicData uri="http://schemas.openxmlformats.org/drawingml/2006/table">
            <a:tbl>
              <a:tblPr firstRow="1" bandRow="1">
                <a:gradFill rotWithShape="1">
                  <a:gsLst>
                    <a:gs pos="0">
                      <a:srgbClr val="4F81BD">
                        <a:tint val="50000"/>
                        <a:satMod val="300000"/>
                      </a:srgbClr>
                    </a:gs>
                    <a:gs pos="35000">
                      <a:srgbClr val="4F81BD">
                        <a:tint val="37000"/>
                        <a:satMod val="300000"/>
                      </a:srgbClr>
                    </a:gs>
                    <a:gs pos="100000">
                      <a:srgbClr val="4F81BD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:tblPr>
              <a:tblGrid>
                <a:gridCol w="3761879"/>
                <a:gridCol w="1238684"/>
                <a:gridCol w="1238684"/>
                <a:gridCol w="1238684"/>
                <a:gridCol w="1238684"/>
                <a:gridCol w="1238684"/>
                <a:gridCol w="1238684"/>
              </a:tblGrid>
              <a:tr h="29900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sz="1000" dirty="0" smtClean="0"/>
                        <a:t>Milestones</a:t>
                      </a:r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>
                      <a:noFill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ysClr val="window" lastClr="FFFFF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000" dirty="0" smtClean="0"/>
                        <a:t>Oct. 30</a:t>
                      </a:r>
                      <a:r>
                        <a:rPr lang="en-US" sz="1000" baseline="30000" dirty="0" smtClean="0"/>
                        <a:t>th</a:t>
                      </a:r>
                      <a:endParaRPr lang="en-US" sz="10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ysClr val="window" lastClr="FFFFF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Nov. 2</a:t>
                      </a:r>
                      <a:r>
                        <a:rPr lang="en-US" sz="1000" baseline="30000" dirty="0" smtClean="0"/>
                        <a:t>nd</a:t>
                      </a:r>
                      <a:r>
                        <a:rPr lang="en-US" sz="1000" dirty="0" smtClean="0"/>
                        <a:t>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ysClr val="window" lastClr="FFFFF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Nov. 12</a:t>
                      </a:r>
                      <a:r>
                        <a:rPr lang="en-US" sz="1000" baseline="30000" dirty="0" smtClean="0"/>
                        <a:t>th</a:t>
                      </a:r>
                      <a:r>
                        <a:rPr lang="en-US" sz="1000" dirty="0" smtClean="0"/>
                        <a:t>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ysClr val="window" lastClr="FFFFF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000" dirty="0" smtClean="0"/>
                        <a:t>Nov. 19</a:t>
                      </a:r>
                      <a:r>
                        <a:rPr lang="en-US" sz="1000" baseline="30000" dirty="0" smtClean="0"/>
                        <a:t>th</a:t>
                      </a:r>
                      <a:r>
                        <a:rPr lang="en-US" sz="1000" dirty="0" smtClean="0"/>
                        <a:t> </a:t>
                      </a:r>
                      <a:endParaRPr lang="en-US" sz="10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ysClr val="window" lastClr="FFFFF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000" dirty="0" smtClean="0"/>
                        <a:t>Nov. 25</a:t>
                      </a:r>
                      <a:r>
                        <a:rPr lang="en-US" sz="1000" baseline="30000" dirty="0" smtClean="0"/>
                        <a:t>th</a:t>
                      </a:r>
                      <a:r>
                        <a:rPr lang="en-US" sz="1000" dirty="0" smtClean="0"/>
                        <a:t> </a:t>
                      </a:r>
                      <a:endParaRPr lang="en-US" sz="10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ysClr val="window" lastClr="FFFFF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000" dirty="0" smtClean="0"/>
                        <a:t>Nov. 30</a:t>
                      </a:r>
                      <a:r>
                        <a:rPr lang="en-US" sz="1000" baseline="30000" dirty="0" smtClean="0"/>
                        <a:t>th</a:t>
                      </a:r>
                      <a:r>
                        <a:rPr lang="en-US" sz="1000" dirty="0" smtClean="0"/>
                        <a:t> </a:t>
                      </a:r>
                      <a:endParaRPr lang="en-US" sz="1000" dirty="0"/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ysClr val="window" lastClr="FFFFF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</a:tr>
              <a:tr h="33027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sz="1400" dirty="0" smtClean="0"/>
                        <a:t>Requirements</a:t>
                      </a:r>
                      <a:r>
                        <a:rPr lang="en-US" sz="1400" baseline="0" dirty="0" smtClean="0"/>
                        <a:t> / Concept Design</a:t>
                      </a:r>
                      <a:endParaRPr lang="en-US" sz="1400" b="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ysClr val="window" lastClr="FFFFFF"/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ysClr val="window" lastClr="FFFFFF"/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ysClr val="window" lastClr="FFFFFF"/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ysClr val="window" lastClr="FFFFFF"/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ysClr val="window" lastClr="FFFFFF"/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ysClr val="window" lastClr="FFFFFF"/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ysClr val="window" lastClr="FFFFFF"/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</a:tr>
              <a:tr h="33688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Sub-Module Design Capture</a:t>
                      </a:r>
                      <a:endParaRPr lang="en-US" sz="1400" b="0" dirty="0" smtClean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073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Sub-Module</a:t>
                      </a:r>
                      <a:r>
                        <a:rPr lang="en-US" sz="1400" baseline="0" dirty="0" smtClean="0"/>
                        <a:t> Design Test and Peer Review</a:t>
                      </a:r>
                      <a:endParaRPr lang="en-US" sz="1400" b="0" dirty="0" smtClean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</a:tr>
              <a:tr h="29900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/>
                        <a:t>Sub</a:t>
                      </a:r>
                      <a:r>
                        <a:rPr lang="en-US" sz="1400" b="0" baseline="0" dirty="0" smtClean="0"/>
                        <a:t>-Module </a:t>
                      </a:r>
                      <a:r>
                        <a:rPr lang="en-US" sz="1400" b="0" dirty="0" smtClean="0"/>
                        <a:t>Integration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900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Arial"/>
                          <a:ea typeface="+mn-ea"/>
                          <a:cs typeface="+mn-cs"/>
                        </a:rPr>
                        <a:t>Project Abstract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900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Arial"/>
                          <a:ea typeface="+mn-ea"/>
                          <a:cs typeface="+mn-cs"/>
                        </a:rPr>
                        <a:t>Project PDR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900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Arial"/>
                          <a:ea typeface="+mn-ea"/>
                          <a:cs typeface="+mn-cs"/>
                        </a:rPr>
                        <a:t>Project CDR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900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Arial"/>
                          <a:ea typeface="+mn-ea"/>
                          <a:cs typeface="+mn-cs"/>
                        </a:rPr>
                        <a:t>Final Presentation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Title 1"/>
          <p:cNvSpPr txBox="1">
            <a:spLocks/>
          </p:cNvSpPr>
          <p:nvPr/>
        </p:nvSpPr>
        <p:spPr>
          <a:xfrm>
            <a:off x="465220" y="64168"/>
            <a:ext cx="10058400" cy="9253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Timeline</a:t>
            </a:r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 flipV="1">
            <a:off x="465220" y="1013537"/>
            <a:ext cx="11237495" cy="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7757" y="152011"/>
            <a:ext cx="1937836" cy="708780"/>
          </a:xfrm>
          <a:prstGeom prst="rect">
            <a:avLst/>
          </a:prstGeom>
        </p:spPr>
      </p:pic>
      <p:sp>
        <p:nvSpPr>
          <p:cNvPr id="12" name="Text Placeholder 2"/>
          <p:cNvSpPr txBox="1">
            <a:spLocks/>
          </p:cNvSpPr>
          <p:nvPr/>
        </p:nvSpPr>
        <p:spPr>
          <a:xfrm>
            <a:off x="462171" y="1013537"/>
            <a:ext cx="5633827" cy="64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Description:</a:t>
            </a:r>
            <a:endParaRPr lang="en-US" dirty="0"/>
          </a:p>
        </p:txBody>
      </p:sp>
      <p:sp>
        <p:nvSpPr>
          <p:cNvPr id="13" name="Content Placeholder 3"/>
          <p:cNvSpPr txBox="1">
            <a:spLocks/>
          </p:cNvSpPr>
          <p:nvPr/>
        </p:nvSpPr>
        <p:spPr>
          <a:xfrm>
            <a:off x="465219" y="1511850"/>
            <a:ext cx="5630779" cy="2377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5" name="Text Placeholder 2"/>
          <p:cNvSpPr txBox="1">
            <a:spLocks/>
          </p:cNvSpPr>
          <p:nvPr/>
        </p:nvSpPr>
        <p:spPr>
          <a:xfrm>
            <a:off x="6092950" y="1005516"/>
            <a:ext cx="5633827" cy="64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Work Assignments:</a:t>
            </a:r>
            <a:endParaRPr lang="en-US" dirty="0"/>
          </a:p>
        </p:txBody>
      </p:sp>
      <p:sp>
        <p:nvSpPr>
          <p:cNvPr id="26" name="Content Placeholder 3"/>
          <p:cNvSpPr txBox="1">
            <a:spLocks/>
          </p:cNvSpPr>
          <p:nvPr/>
        </p:nvSpPr>
        <p:spPr>
          <a:xfrm>
            <a:off x="6095998" y="1503829"/>
            <a:ext cx="5630779" cy="2377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3" name="Content Placeholder 3"/>
          <p:cNvSpPr>
            <a:spLocks noGrp="1"/>
          </p:cNvSpPr>
          <p:nvPr>
            <p:ph sz="half" idx="2"/>
          </p:nvPr>
        </p:nvSpPr>
        <p:spPr>
          <a:xfrm>
            <a:off x="465219" y="1511850"/>
            <a:ext cx="5633827" cy="2377353"/>
          </a:xfrm>
        </p:spPr>
        <p:txBody>
          <a:bodyPr>
            <a:normAutofit/>
          </a:bodyPr>
          <a:lstStyle/>
          <a:p>
            <a:r>
              <a:rPr lang="en-US" dirty="0"/>
              <a:t>Project Abstract – Nov 2</a:t>
            </a:r>
            <a:r>
              <a:rPr lang="en-US" baseline="30000" dirty="0"/>
              <a:t>nd</a:t>
            </a:r>
            <a:r>
              <a:rPr lang="en-US" dirty="0"/>
              <a:t>, 2017</a:t>
            </a:r>
          </a:p>
          <a:p>
            <a:r>
              <a:rPr lang="en-US" dirty="0"/>
              <a:t>Project PDR – Nov 12</a:t>
            </a:r>
            <a:r>
              <a:rPr lang="en-US" baseline="30000" dirty="0"/>
              <a:t>th</a:t>
            </a:r>
            <a:r>
              <a:rPr lang="en-US" dirty="0"/>
              <a:t>, 2017</a:t>
            </a:r>
          </a:p>
          <a:p>
            <a:r>
              <a:rPr lang="en-US" dirty="0"/>
              <a:t>Project CDR – Nov 19</a:t>
            </a:r>
            <a:r>
              <a:rPr lang="en-US" baseline="30000" dirty="0"/>
              <a:t>th</a:t>
            </a:r>
            <a:r>
              <a:rPr lang="en-US" dirty="0"/>
              <a:t>, 2017</a:t>
            </a:r>
          </a:p>
          <a:p>
            <a:r>
              <a:rPr lang="en-US" dirty="0"/>
              <a:t>Final Presentation – Nov, 30</a:t>
            </a:r>
            <a:r>
              <a:rPr lang="en-US" baseline="30000" dirty="0"/>
              <a:t>th</a:t>
            </a:r>
            <a:r>
              <a:rPr lang="en-US" dirty="0"/>
              <a:t> 2017</a:t>
            </a:r>
          </a:p>
        </p:txBody>
      </p:sp>
      <p:sp>
        <p:nvSpPr>
          <p:cNvPr id="35" name="Content Placeholder 5"/>
          <p:cNvSpPr>
            <a:spLocks noGrp="1"/>
          </p:cNvSpPr>
          <p:nvPr>
            <p:ph sz="quarter" idx="4"/>
          </p:nvPr>
        </p:nvSpPr>
        <p:spPr>
          <a:xfrm>
            <a:off x="6102094" y="1511850"/>
            <a:ext cx="5668658" cy="235609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 smtClean="0"/>
              <a:t>Bryce </a:t>
            </a:r>
            <a:r>
              <a:rPr lang="en-US" dirty="0"/>
              <a:t>Williams	</a:t>
            </a:r>
            <a:r>
              <a:rPr lang="en-US" dirty="0" smtClean="0"/>
              <a:t>: </a:t>
            </a:r>
            <a:r>
              <a:rPr lang="en-US" dirty="0" smtClean="0"/>
              <a:t> Edge </a:t>
            </a:r>
            <a:r>
              <a:rPr lang="en-US" dirty="0" smtClean="0"/>
              <a:t>Detection</a:t>
            </a:r>
            <a:endParaRPr lang="en-US" dirty="0"/>
          </a:p>
          <a:p>
            <a:r>
              <a:rPr lang="en-US" dirty="0" smtClean="0"/>
              <a:t>Zachary </a:t>
            </a:r>
            <a:r>
              <a:rPr lang="en-US" dirty="0" err="1" smtClean="0"/>
              <a:t>Boe</a:t>
            </a:r>
            <a:r>
              <a:rPr lang="en-US" dirty="0"/>
              <a:t>		: </a:t>
            </a:r>
            <a:r>
              <a:rPr lang="en-US" dirty="0" smtClean="0"/>
              <a:t> VGA </a:t>
            </a:r>
            <a:r>
              <a:rPr lang="en-US" dirty="0" smtClean="0"/>
              <a:t>Formatter</a:t>
            </a:r>
            <a:endParaRPr lang="en-US" dirty="0"/>
          </a:p>
          <a:p>
            <a:r>
              <a:rPr lang="en-US" dirty="0" smtClean="0"/>
              <a:t>Gregory Walls</a:t>
            </a:r>
            <a:r>
              <a:rPr lang="en-US" dirty="0"/>
              <a:t>	: </a:t>
            </a:r>
            <a:r>
              <a:rPr lang="en-US" dirty="0" smtClean="0"/>
              <a:t> Transpose </a:t>
            </a:r>
            <a:r>
              <a:rPr lang="en-US" dirty="0" smtClean="0"/>
              <a:t>Circuit</a:t>
            </a:r>
            <a:endParaRPr lang="en-US" dirty="0"/>
          </a:p>
          <a:p>
            <a:r>
              <a:rPr lang="en-US" dirty="0" smtClean="0"/>
              <a:t>Benjamin Sullins</a:t>
            </a:r>
            <a:r>
              <a:rPr lang="en-US" dirty="0"/>
              <a:t>	: </a:t>
            </a:r>
            <a:r>
              <a:rPr lang="en-US" dirty="0" smtClean="0"/>
              <a:t> Fake </a:t>
            </a:r>
            <a:r>
              <a:rPr lang="en-US" dirty="0" smtClean="0"/>
              <a:t>Camera Sim.</a:t>
            </a:r>
            <a:endParaRPr lang="en-US" dirty="0"/>
          </a:p>
        </p:txBody>
      </p:sp>
      <p:sp>
        <p:nvSpPr>
          <p:cNvPr id="39" name="Line 6"/>
          <p:cNvSpPr>
            <a:spLocks noChangeShapeType="1"/>
          </p:cNvSpPr>
          <p:nvPr/>
        </p:nvSpPr>
        <p:spPr bwMode="auto">
          <a:xfrm>
            <a:off x="5846223" y="1235242"/>
            <a:ext cx="3048" cy="198006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65" name="Group 64"/>
          <p:cNvGrpSpPr/>
          <p:nvPr/>
        </p:nvGrpSpPr>
        <p:grpSpPr>
          <a:xfrm>
            <a:off x="4632856" y="3604720"/>
            <a:ext cx="1552018" cy="303068"/>
            <a:chOff x="4777234" y="3717014"/>
            <a:chExt cx="1552018" cy="303068"/>
          </a:xfrm>
        </p:grpSpPr>
        <p:sp>
          <p:nvSpPr>
            <p:cNvPr id="17" name="Rectangle 16"/>
            <p:cNvSpPr/>
            <p:nvPr/>
          </p:nvSpPr>
          <p:spPr bwMode="auto">
            <a:xfrm>
              <a:off x="4936430" y="3798265"/>
              <a:ext cx="1272114" cy="220606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9" name="AutoShape 42"/>
            <p:cNvSpPr>
              <a:spLocks noChangeArrowheads="1"/>
            </p:cNvSpPr>
            <p:nvPr/>
          </p:nvSpPr>
          <p:spPr bwMode="auto">
            <a:xfrm>
              <a:off x="4777234" y="3717014"/>
              <a:ext cx="309987" cy="301857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000"/>
            </a:p>
          </p:txBody>
        </p:sp>
        <p:sp>
          <p:nvSpPr>
            <p:cNvPr id="40" name="AutoShape 42"/>
            <p:cNvSpPr>
              <a:spLocks noChangeArrowheads="1"/>
            </p:cNvSpPr>
            <p:nvPr/>
          </p:nvSpPr>
          <p:spPr bwMode="auto">
            <a:xfrm>
              <a:off x="6019265" y="3718225"/>
              <a:ext cx="309987" cy="301857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000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5904970" y="3940256"/>
            <a:ext cx="1552018" cy="303068"/>
            <a:chOff x="6049348" y="4052550"/>
            <a:chExt cx="1552018" cy="303068"/>
          </a:xfrm>
        </p:grpSpPr>
        <p:sp>
          <p:nvSpPr>
            <p:cNvPr id="44" name="Rectangle 43"/>
            <p:cNvSpPr/>
            <p:nvPr/>
          </p:nvSpPr>
          <p:spPr bwMode="auto">
            <a:xfrm>
              <a:off x="6208544" y="4133801"/>
              <a:ext cx="1272114" cy="220606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5" name="AutoShape 42"/>
            <p:cNvSpPr>
              <a:spLocks noChangeArrowheads="1"/>
            </p:cNvSpPr>
            <p:nvPr/>
          </p:nvSpPr>
          <p:spPr bwMode="auto">
            <a:xfrm>
              <a:off x="6049348" y="4052550"/>
              <a:ext cx="309987" cy="301857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000"/>
            </a:p>
          </p:txBody>
        </p:sp>
        <p:sp>
          <p:nvSpPr>
            <p:cNvPr id="46" name="AutoShape 42"/>
            <p:cNvSpPr>
              <a:spLocks noChangeArrowheads="1"/>
            </p:cNvSpPr>
            <p:nvPr/>
          </p:nvSpPr>
          <p:spPr bwMode="auto">
            <a:xfrm>
              <a:off x="7291379" y="4053761"/>
              <a:ext cx="309987" cy="301857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000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6518167" y="4233683"/>
            <a:ext cx="2148933" cy="302667"/>
            <a:chOff x="6662545" y="4345977"/>
            <a:chExt cx="2148933" cy="302667"/>
          </a:xfrm>
        </p:grpSpPr>
        <p:sp>
          <p:nvSpPr>
            <p:cNvPr id="47" name="Rectangle 46"/>
            <p:cNvSpPr/>
            <p:nvPr/>
          </p:nvSpPr>
          <p:spPr bwMode="auto">
            <a:xfrm>
              <a:off x="6821740" y="4427228"/>
              <a:ext cx="1834579" cy="220606"/>
            </a:xfrm>
            <a:prstGeom prst="rect">
              <a:avLst/>
            </a:prstGeom>
            <a:solidFill>
              <a:schemeClr val="accent1">
                <a:alpha val="34000"/>
              </a:schemeClr>
            </a:solidFill>
            <a:ln w="12700" cap="flat" cmpd="sng" algn="ctr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dirty="0">
                <a:latin typeface="Arial" pitchFamily="34" charset="0"/>
              </a:endParaRPr>
            </a:p>
          </p:txBody>
        </p:sp>
        <p:sp>
          <p:nvSpPr>
            <p:cNvPr id="48" name="AutoShape 42"/>
            <p:cNvSpPr>
              <a:spLocks noChangeArrowheads="1"/>
            </p:cNvSpPr>
            <p:nvPr/>
          </p:nvSpPr>
          <p:spPr bwMode="auto">
            <a:xfrm>
              <a:off x="6662545" y="4345977"/>
              <a:ext cx="309987" cy="301857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000"/>
            </a:p>
          </p:txBody>
        </p:sp>
        <p:sp>
          <p:nvSpPr>
            <p:cNvPr id="49" name="AutoShape 42"/>
            <p:cNvSpPr>
              <a:spLocks noChangeArrowheads="1"/>
            </p:cNvSpPr>
            <p:nvPr/>
          </p:nvSpPr>
          <p:spPr bwMode="auto">
            <a:xfrm>
              <a:off x="8501491" y="4346787"/>
              <a:ext cx="309987" cy="301857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000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5273763" y="4847174"/>
            <a:ext cx="927553" cy="303068"/>
            <a:chOff x="5426162" y="4951447"/>
            <a:chExt cx="927553" cy="303068"/>
          </a:xfrm>
        </p:grpSpPr>
        <p:sp>
          <p:nvSpPr>
            <p:cNvPr id="53" name="Rectangle 52"/>
            <p:cNvSpPr/>
            <p:nvPr/>
          </p:nvSpPr>
          <p:spPr bwMode="auto">
            <a:xfrm>
              <a:off x="5587915" y="5032698"/>
              <a:ext cx="645091" cy="220606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4" name="AutoShape 42"/>
            <p:cNvSpPr>
              <a:spLocks noChangeArrowheads="1"/>
            </p:cNvSpPr>
            <p:nvPr/>
          </p:nvSpPr>
          <p:spPr bwMode="auto">
            <a:xfrm>
              <a:off x="5426162" y="4951447"/>
              <a:ext cx="309987" cy="301857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000"/>
            </a:p>
          </p:txBody>
        </p:sp>
        <p:sp>
          <p:nvSpPr>
            <p:cNvPr id="55" name="AutoShape 42"/>
            <p:cNvSpPr>
              <a:spLocks noChangeArrowheads="1"/>
            </p:cNvSpPr>
            <p:nvPr/>
          </p:nvSpPr>
          <p:spPr bwMode="auto">
            <a:xfrm>
              <a:off x="6043728" y="4952658"/>
              <a:ext cx="309987" cy="301857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000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6514461" y="5155680"/>
            <a:ext cx="927553" cy="314102"/>
            <a:chOff x="6674881" y="5243911"/>
            <a:chExt cx="927553" cy="314102"/>
          </a:xfrm>
        </p:grpSpPr>
        <p:sp>
          <p:nvSpPr>
            <p:cNvPr id="56" name="Rectangle 55"/>
            <p:cNvSpPr/>
            <p:nvPr/>
          </p:nvSpPr>
          <p:spPr bwMode="auto">
            <a:xfrm>
              <a:off x="6836634" y="5325162"/>
              <a:ext cx="645091" cy="220606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7" name="AutoShape 42"/>
            <p:cNvSpPr>
              <a:spLocks noChangeArrowheads="1"/>
            </p:cNvSpPr>
            <p:nvPr/>
          </p:nvSpPr>
          <p:spPr bwMode="auto">
            <a:xfrm>
              <a:off x="6674881" y="5243911"/>
              <a:ext cx="309987" cy="301857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000"/>
            </a:p>
          </p:txBody>
        </p:sp>
        <p:sp>
          <p:nvSpPr>
            <p:cNvPr id="58" name="AutoShape 42"/>
            <p:cNvSpPr>
              <a:spLocks noChangeArrowheads="1"/>
            </p:cNvSpPr>
            <p:nvPr/>
          </p:nvSpPr>
          <p:spPr bwMode="auto">
            <a:xfrm>
              <a:off x="7292447" y="5256156"/>
              <a:ext cx="309987" cy="301857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000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7757430" y="5466202"/>
            <a:ext cx="927553" cy="303068"/>
            <a:chOff x="7901808" y="5538391"/>
            <a:chExt cx="927553" cy="303068"/>
          </a:xfrm>
        </p:grpSpPr>
        <p:sp>
          <p:nvSpPr>
            <p:cNvPr id="59" name="Rectangle 58"/>
            <p:cNvSpPr/>
            <p:nvPr/>
          </p:nvSpPr>
          <p:spPr bwMode="auto">
            <a:xfrm>
              <a:off x="8063561" y="5619642"/>
              <a:ext cx="645091" cy="220606"/>
            </a:xfrm>
            <a:prstGeom prst="rect">
              <a:avLst/>
            </a:prstGeom>
            <a:solidFill>
              <a:schemeClr val="accent1">
                <a:alpha val="34000"/>
              </a:schemeClr>
            </a:solidFill>
            <a:ln w="12700" cap="flat" cmpd="sng" algn="ctr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dirty="0">
                <a:latin typeface="Arial" pitchFamily="34" charset="0"/>
              </a:endParaRPr>
            </a:p>
          </p:txBody>
        </p:sp>
        <p:sp>
          <p:nvSpPr>
            <p:cNvPr id="60" name="AutoShape 42"/>
            <p:cNvSpPr>
              <a:spLocks noChangeArrowheads="1"/>
            </p:cNvSpPr>
            <p:nvPr/>
          </p:nvSpPr>
          <p:spPr bwMode="auto">
            <a:xfrm>
              <a:off x="7901808" y="5538391"/>
              <a:ext cx="309987" cy="301857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000"/>
            </a:p>
          </p:txBody>
        </p:sp>
        <p:sp>
          <p:nvSpPr>
            <p:cNvPr id="61" name="AutoShape 42"/>
            <p:cNvSpPr>
              <a:spLocks noChangeArrowheads="1"/>
            </p:cNvSpPr>
            <p:nvPr/>
          </p:nvSpPr>
          <p:spPr bwMode="auto">
            <a:xfrm>
              <a:off x="8519374" y="5539602"/>
              <a:ext cx="309987" cy="301857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000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9670313" y="5766359"/>
            <a:ext cx="1474729" cy="308668"/>
            <a:chOff x="9814691" y="5830527"/>
            <a:chExt cx="1474729" cy="308668"/>
          </a:xfrm>
        </p:grpSpPr>
        <p:sp>
          <p:nvSpPr>
            <p:cNvPr id="62" name="Rectangle 61"/>
            <p:cNvSpPr/>
            <p:nvPr/>
          </p:nvSpPr>
          <p:spPr bwMode="auto">
            <a:xfrm>
              <a:off x="9947758" y="5918589"/>
              <a:ext cx="1220954" cy="220606"/>
            </a:xfrm>
            <a:prstGeom prst="rect">
              <a:avLst/>
            </a:prstGeom>
            <a:solidFill>
              <a:schemeClr val="accent1">
                <a:alpha val="34000"/>
              </a:schemeClr>
            </a:solidFill>
            <a:ln w="12700" cap="flat" cmpd="sng" algn="ctr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dirty="0">
                <a:latin typeface="Arial" pitchFamily="34" charset="0"/>
              </a:endParaRPr>
            </a:p>
          </p:txBody>
        </p:sp>
        <p:sp>
          <p:nvSpPr>
            <p:cNvPr id="63" name="AutoShape 42"/>
            <p:cNvSpPr>
              <a:spLocks noChangeArrowheads="1"/>
            </p:cNvSpPr>
            <p:nvPr/>
          </p:nvSpPr>
          <p:spPr bwMode="auto">
            <a:xfrm>
              <a:off x="9814691" y="5830527"/>
              <a:ext cx="309987" cy="301857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000"/>
            </a:p>
          </p:txBody>
        </p:sp>
        <p:sp>
          <p:nvSpPr>
            <p:cNvPr id="64" name="AutoShape 42"/>
            <p:cNvSpPr>
              <a:spLocks noChangeArrowheads="1"/>
            </p:cNvSpPr>
            <p:nvPr/>
          </p:nvSpPr>
          <p:spPr bwMode="auto">
            <a:xfrm>
              <a:off x="10979433" y="5830528"/>
              <a:ext cx="309987" cy="301857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00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8352746" y="4532430"/>
            <a:ext cx="2789192" cy="304157"/>
            <a:chOff x="8497124" y="4644724"/>
            <a:chExt cx="2789192" cy="304157"/>
          </a:xfrm>
        </p:grpSpPr>
        <p:sp>
          <p:nvSpPr>
            <p:cNvPr id="50" name="Rectangle 49"/>
            <p:cNvSpPr/>
            <p:nvPr/>
          </p:nvSpPr>
          <p:spPr bwMode="auto">
            <a:xfrm>
              <a:off x="8656319" y="4728275"/>
              <a:ext cx="2468881" cy="220606"/>
            </a:xfrm>
            <a:prstGeom prst="rect">
              <a:avLst/>
            </a:prstGeom>
            <a:solidFill>
              <a:schemeClr val="accent1">
                <a:alpha val="34000"/>
              </a:schemeClr>
            </a:solidFill>
            <a:ln w="12700" cap="flat" cmpd="sng" algn="ctr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dirty="0">
                <a:latin typeface="Arial" pitchFamily="34" charset="0"/>
              </a:endParaRPr>
            </a:p>
          </p:txBody>
        </p:sp>
        <p:sp>
          <p:nvSpPr>
            <p:cNvPr id="51" name="AutoShape 42"/>
            <p:cNvSpPr>
              <a:spLocks noChangeArrowheads="1"/>
            </p:cNvSpPr>
            <p:nvPr/>
          </p:nvSpPr>
          <p:spPr bwMode="auto">
            <a:xfrm>
              <a:off x="8497124" y="4647024"/>
              <a:ext cx="309987" cy="301857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000"/>
            </a:p>
          </p:txBody>
        </p:sp>
        <p:sp>
          <p:nvSpPr>
            <p:cNvPr id="52" name="AutoShape 42"/>
            <p:cNvSpPr>
              <a:spLocks noChangeArrowheads="1"/>
            </p:cNvSpPr>
            <p:nvPr/>
          </p:nvSpPr>
          <p:spPr bwMode="auto">
            <a:xfrm>
              <a:off x="10976329" y="4644724"/>
              <a:ext cx="309987" cy="301857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000"/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462170" y="6212226"/>
            <a:ext cx="10851097" cy="482026"/>
            <a:chOff x="842211" y="6196184"/>
            <a:chExt cx="10299726" cy="482026"/>
          </a:xfrm>
        </p:grpSpPr>
        <p:sp>
          <p:nvSpPr>
            <p:cNvPr id="73" name="Rectangle 72"/>
            <p:cNvSpPr/>
            <p:nvPr/>
          </p:nvSpPr>
          <p:spPr>
            <a:xfrm>
              <a:off x="842211" y="6196184"/>
              <a:ext cx="10299726" cy="48202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 smtClean="0"/>
                <a:t>Legend: </a:t>
              </a:r>
              <a:r>
                <a:rPr lang="en-US" dirty="0" smtClean="0"/>
                <a:t>                         </a:t>
              </a:r>
              <a:r>
                <a:rPr lang="en-US" dirty="0" smtClean="0"/>
                <a:t>Complete  </a:t>
              </a:r>
              <a:r>
                <a:rPr lang="en-US" dirty="0" smtClean="0"/>
                <a:t>                        </a:t>
              </a:r>
              <a:r>
                <a:rPr lang="en-US" dirty="0" smtClean="0"/>
                <a:t>Incomplete       (Milestones – All Team Members)</a:t>
              </a:r>
              <a:endParaRPr lang="en-US" dirty="0"/>
            </a:p>
          </p:txBody>
        </p:sp>
        <p:grpSp>
          <p:nvGrpSpPr>
            <p:cNvPr id="74" name="Group 73"/>
            <p:cNvGrpSpPr/>
            <p:nvPr/>
          </p:nvGrpSpPr>
          <p:grpSpPr>
            <a:xfrm>
              <a:off x="1937005" y="6267589"/>
              <a:ext cx="927553" cy="303068"/>
              <a:chOff x="5426162" y="4983531"/>
              <a:chExt cx="927553" cy="303068"/>
            </a:xfrm>
          </p:grpSpPr>
          <p:sp>
            <p:nvSpPr>
              <p:cNvPr id="75" name="Rectangle 74"/>
              <p:cNvSpPr/>
              <p:nvPr/>
            </p:nvSpPr>
            <p:spPr bwMode="auto">
              <a:xfrm>
                <a:off x="5587915" y="5064782"/>
                <a:ext cx="645091" cy="220606"/>
              </a:xfrm>
              <a:prstGeom prst="rect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76" name="AutoShape 42"/>
              <p:cNvSpPr>
                <a:spLocks noChangeArrowheads="1"/>
              </p:cNvSpPr>
              <p:nvPr/>
            </p:nvSpPr>
            <p:spPr bwMode="auto">
              <a:xfrm>
                <a:off x="5426162" y="4983531"/>
                <a:ext cx="309987" cy="301857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000"/>
              </a:p>
            </p:txBody>
          </p:sp>
          <p:sp>
            <p:nvSpPr>
              <p:cNvPr id="77" name="AutoShape 42"/>
              <p:cNvSpPr>
                <a:spLocks noChangeArrowheads="1"/>
              </p:cNvSpPr>
              <p:nvPr/>
            </p:nvSpPr>
            <p:spPr bwMode="auto">
              <a:xfrm>
                <a:off x="6043728" y="4984742"/>
                <a:ext cx="309987" cy="301857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000"/>
              </a:p>
            </p:txBody>
          </p:sp>
        </p:grpSp>
        <p:grpSp>
          <p:nvGrpSpPr>
            <p:cNvPr id="78" name="Group 77"/>
            <p:cNvGrpSpPr/>
            <p:nvPr/>
          </p:nvGrpSpPr>
          <p:grpSpPr>
            <a:xfrm>
              <a:off x="4412516" y="6267967"/>
              <a:ext cx="927553" cy="303068"/>
              <a:chOff x="7901808" y="5578496"/>
              <a:chExt cx="927553" cy="303068"/>
            </a:xfrm>
          </p:grpSpPr>
          <p:sp>
            <p:nvSpPr>
              <p:cNvPr id="79" name="Rectangle 78"/>
              <p:cNvSpPr/>
              <p:nvPr/>
            </p:nvSpPr>
            <p:spPr bwMode="auto">
              <a:xfrm>
                <a:off x="8063561" y="5659747"/>
                <a:ext cx="645091" cy="220606"/>
              </a:xfrm>
              <a:prstGeom prst="rect">
                <a:avLst/>
              </a:prstGeom>
              <a:solidFill>
                <a:schemeClr val="accent1">
                  <a:alpha val="34000"/>
                </a:schemeClr>
              </a:solidFill>
              <a:ln w="12700" cap="flat" cmpd="sng" algn="ctr">
                <a:solidFill>
                  <a:schemeClr val="tx1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r"/>
                <a:endParaRPr lang="en-US" dirty="0">
                  <a:latin typeface="Arial" pitchFamily="34" charset="0"/>
                </a:endParaRPr>
              </a:p>
            </p:txBody>
          </p:sp>
          <p:sp>
            <p:nvSpPr>
              <p:cNvPr id="80" name="AutoShape 42"/>
              <p:cNvSpPr>
                <a:spLocks noChangeArrowheads="1"/>
              </p:cNvSpPr>
              <p:nvPr/>
            </p:nvSpPr>
            <p:spPr bwMode="auto">
              <a:xfrm>
                <a:off x="7901808" y="5578496"/>
                <a:ext cx="309987" cy="301857"/>
              </a:xfrm>
              <a:prstGeom prst="triangle">
                <a:avLst>
                  <a:gd name="adj" fmla="val 50000"/>
                </a:avLst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prstDash val="sysDot"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000"/>
              </a:p>
            </p:txBody>
          </p:sp>
          <p:sp>
            <p:nvSpPr>
              <p:cNvPr id="81" name="AutoShape 42"/>
              <p:cNvSpPr>
                <a:spLocks noChangeArrowheads="1"/>
              </p:cNvSpPr>
              <p:nvPr/>
            </p:nvSpPr>
            <p:spPr bwMode="auto">
              <a:xfrm>
                <a:off x="8519374" y="5579707"/>
                <a:ext cx="309987" cy="301857"/>
              </a:xfrm>
              <a:prstGeom prst="triangle">
                <a:avLst>
                  <a:gd name="adj" fmla="val 50000"/>
                </a:avLst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prstDash val="sysDot"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39671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465220" y="64168"/>
            <a:ext cx="10058400" cy="9253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Risk Mitigation</a:t>
            </a:r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 flipV="1">
            <a:off x="465220" y="1013537"/>
            <a:ext cx="11237495" cy="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7757" y="152011"/>
            <a:ext cx="1937836" cy="708780"/>
          </a:xfrm>
          <a:prstGeom prst="rect">
            <a:avLst/>
          </a:prstGeom>
        </p:spPr>
      </p:pic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462171" y="1013537"/>
            <a:ext cx="5633827" cy="640080"/>
          </a:xfrm>
        </p:spPr>
        <p:txBody>
          <a:bodyPr/>
          <a:lstStyle/>
          <a:p>
            <a:r>
              <a:rPr lang="en-US" dirty="0" smtClean="0"/>
              <a:t>Fake Camera Simulator</a:t>
            </a:r>
            <a:endParaRPr lang="en-US" dirty="0"/>
          </a:p>
        </p:txBody>
      </p:sp>
      <p:sp>
        <p:nvSpPr>
          <p:cNvPr id="12" name="Content Placeholder 3"/>
          <p:cNvSpPr>
            <a:spLocks noGrp="1"/>
          </p:cNvSpPr>
          <p:nvPr>
            <p:ph sz="half" idx="2"/>
          </p:nvPr>
        </p:nvSpPr>
        <p:spPr>
          <a:xfrm>
            <a:off x="465219" y="1511850"/>
            <a:ext cx="4097193" cy="2377353"/>
          </a:xfrm>
        </p:spPr>
        <p:txBody>
          <a:bodyPr>
            <a:normAutofit/>
          </a:bodyPr>
          <a:lstStyle/>
          <a:p>
            <a:r>
              <a:rPr lang="en-US" dirty="0" smtClean="0"/>
              <a:t>Horizontal/Vertical Ramp Test Pattern Generation Simulated With </a:t>
            </a:r>
            <a:r>
              <a:rPr lang="en-US" dirty="0" err="1" smtClean="0"/>
              <a:t>Matlab</a:t>
            </a:r>
            <a:endParaRPr lang="en-US" dirty="0" smtClean="0"/>
          </a:p>
          <a:p>
            <a:r>
              <a:rPr lang="en-US" dirty="0" smtClean="0"/>
              <a:t>Pre-Loaded Cropped Image Simulated With </a:t>
            </a:r>
            <a:r>
              <a:rPr lang="en-US" dirty="0" err="1" smtClean="0"/>
              <a:t>Matlab</a:t>
            </a:r>
            <a:endParaRPr lang="en-US" dirty="0" smtClean="0"/>
          </a:p>
          <a:p>
            <a:r>
              <a:rPr lang="en-US" dirty="0" smtClean="0"/>
              <a:t>All Data Output Options Simulated With ISIM</a:t>
            </a:r>
            <a:endParaRPr lang="en-US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49271" y="1037600"/>
            <a:ext cx="4754880" cy="640080"/>
          </a:xfrm>
        </p:spPr>
        <p:txBody>
          <a:bodyPr/>
          <a:lstStyle/>
          <a:p>
            <a:r>
              <a:rPr lang="en-US" dirty="0" smtClean="0"/>
              <a:t>Transpose Circuit</a:t>
            </a:r>
            <a:endParaRPr lang="en-US" dirty="0"/>
          </a:p>
        </p:txBody>
      </p:sp>
      <p:sp>
        <p:nvSpPr>
          <p:cNvPr id="14" name="Content Placeholder 5"/>
          <p:cNvSpPr>
            <a:spLocks noGrp="1"/>
          </p:cNvSpPr>
          <p:nvPr>
            <p:ph sz="quarter" idx="4"/>
          </p:nvPr>
        </p:nvSpPr>
        <p:spPr>
          <a:xfrm>
            <a:off x="5849271" y="1511850"/>
            <a:ext cx="4754880" cy="2356093"/>
          </a:xfrm>
        </p:spPr>
        <p:txBody>
          <a:bodyPr>
            <a:normAutofit/>
          </a:bodyPr>
          <a:lstStyle/>
          <a:p>
            <a:r>
              <a:rPr lang="en-US" dirty="0" smtClean="0"/>
              <a:t>ISIM Code Verification Using Synthetic Images</a:t>
            </a:r>
          </a:p>
          <a:p>
            <a:r>
              <a:rPr lang="en-US" dirty="0" smtClean="0"/>
              <a:t>Use </a:t>
            </a:r>
            <a:r>
              <a:rPr lang="en-US" dirty="0"/>
              <a:t>VGA Monitor to Visually Verify Correct Functionality</a:t>
            </a:r>
          </a:p>
          <a:p>
            <a:endParaRPr lang="en-US" dirty="0"/>
          </a:p>
        </p:txBody>
      </p:sp>
      <p:sp>
        <p:nvSpPr>
          <p:cNvPr id="15" name="Line 6"/>
          <p:cNvSpPr>
            <a:spLocks noChangeShapeType="1"/>
          </p:cNvSpPr>
          <p:nvPr/>
        </p:nvSpPr>
        <p:spPr bwMode="auto">
          <a:xfrm>
            <a:off x="5821680" y="1235242"/>
            <a:ext cx="16041" cy="54475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" name="Line 7"/>
          <p:cNvSpPr>
            <a:spLocks noChangeShapeType="1"/>
          </p:cNvSpPr>
          <p:nvPr/>
        </p:nvSpPr>
        <p:spPr bwMode="auto">
          <a:xfrm flipV="1">
            <a:off x="477250" y="3873162"/>
            <a:ext cx="11237495" cy="1604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17" name="Text Placeholder 2"/>
          <p:cNvSpPr txBox="1">
            <a:spLocks/>
          </p:cNvSpPr>
          <p:nvPr/>
        </p:nvSpPr>
        <p:spPr>
          <a:xfrm>
            <a:off x="477250" y="3889203"/>
            <a:ext cx="5633827" cy="64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Edge Detection</a:t>
            </a:r>
          </a:p>
        </p:txBody>
      </p:sp>
      <p:sp>
        <p:nvSpPr>
          <p:cNvPr id="18" name="Content Placeholder 3"/>
          <p:cNvSpPr txBox="1">
            <a:spLocks/>
          </p:cNvSpPr>
          <p:nvPr/>
        </p:nvSpPr>
        <p:spPr>
          <a:xfrm>
            <a:off x="480298" y="4363454"/>
            <a:ext cx="5633827" cy="2401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9" name="Text Placeholder 4"/>
          <p:cNvSpPr txBox="1">
            <a:spLocks/>
          </p:cNvSpPr>
          <p:nvPr/>
        </p:nvSpPr>
        <p:spPr>
          <a:xfrm>
            <a:off x="5860821" y="3834339"/>
            <a:ext cx="4754880" cy="64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VGA Formatter</a:t>
            </a:r>
          </a:p>
        </p:txBody>
      </p:sp>
      <p:sp>
        <p:nvSpPr>
          <p:cNvPr id="20" name="Content Placeholder 5"/>
          <p:cNvSpPr txBox="1">
            <a:spLocks/>
          </p:cNvSpPr>
          <p:nvPr/>
        </p:nvSpPr>
        <p:spPr>
          <a:xfrm>
            <a:off x="5860821" y="4336739"/>
            <a:ext cx="4754880" cy="23279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493" y="1160138"/>
            <a:ext cx="1172201" cy="73056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3962" y="1999049"/>
            <a:ext cx="1176087" cy="661549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44190" y="2742834"/>
            <a:ext cx="1065754" cy="1065754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23620" y="1235242"/>
            <a:ext cx="1065754" cy="1065754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 flipV="1">
            <a:off x="10523620" y="2418407"/>
            <a:ext cx="1065754" cy="1065754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43116" y="5482406"/>
            <a:ext cx="1065754" cy="1065754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54743" y="4217447"/>
            <a:ext cx="1065754" cy="1065754"/>
          </a:xfrm>
          <a:prstGeom prst="rect">
            <a:avLst/>
          </a:prstGeom>
        </p:spPr>
      </p:pic>
      <p:grpSp>
        <p:nvGrpSpPr>
          <p:cNvPr id="28" name="Group 27"/>
          <p:cNvGrpSpPr/>
          <p:nvPr/>
        </p:nvGrpSpPr>
        <p:grpSpPr>
          <a:xfrm>
            <a:off x="9488261" y="3953778"/>
            <a:ext cx="2397332" cy="2273670"/>
            <a:chOff x="9488261" y="4391031"/>
            <a:chExt cx="2397332" cy="1796311"/>
          </a:xfrm>
        </p:grpSpPr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488261" y="4391031"/>
              <a:ext cx="2397332" cy="1796311"/>
            </a:xfrm>
            <a:prstGeom prst="rect">
              <a:avLst/>
            </a:prstGeom>
          </p:spPr>
        </p:pic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793704" y="4628147"/>
              <a:ext cx="1795669" cy="1012673"/>
            </a:xfrm>
            <a:prstGeom prst="rect">
              <a:avLst/>
            </a:prstGeom>
          </p:spPr>
        </p:pic>
      </p:grpSp>
      <p:sp>
        <p:nvSpPr>
          <p:cNvPr id="31" name="Content Placeholder 3"/>
          <p:cNvSpPr txBox="1">
            <a:spLocks/>
          </p:cNvSpPr>
          <p:nvPr/>
        </p:nvSpPr>
        <p:spPr>
          <a:xfrm>
            <a:off x="465220" y="4336739"/>
            <a:ext cx="4097193" cy="2377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Implementation in MATLAB</a:t>
            </a:r>
          </a:p>
          <a:p>
            <a:r>
              <a:rPr lang="en-US" dirty="0"/>
              <a:t>MATLAB Generated Image Data for VHDL Simulation</a:t>
            </a:r>
          </a:p>
          <a:p>
            <a:r>
              <a:rPr lang="en-US" dirty="0"/>
              <a:t>MATLAB Post-Processing of VHDL Simulation Output Data</a:t>
            </a:r>
            <a:endParaRPr lang="en-US" dirty="0"/>
          </a:p>
        </p:txBody>
      </p:sp>
      <p:sp>
        <p:nvSpPr>
          <p:cNvPr id="32" name="Content Placeholder 5"/>
          <p:cNvSpPr txBox="1">
            <a:spLocks/>
          </p:cNvSpPr>
          <p:nvPr/>
        </p:nvSpPr>
        <p:spPr>
          <a:xfrm>
            <a:off x="5914962" y="4253906"/>
            <a:ext cx="4754880" cy="2356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TODO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644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219" y="1037600"/>
            <a:ext cx="11234447" cy="640080"/>
          </a:xfrm>
        </p:spPr>
        <p:txBody>
          <a:bodyPr/>
          <a:lstStyle/>
          <a:p>
            <a:r>
              <a:rPr lang="en-US" dirty="0" smtClean="0"/>
              <a:t>Fake Camera Simulator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267" y="1732543"/>
            <a:ext cx="9834671" cy="4981078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 smtClean="0"/>
              <a:t>CameraLink</a:t>
            </a:r>
            <a:r>
              <a:rPr lang="en-US" dirty="0" smtClean="0"/>
              <a:t> Standard</a:t>
            </a:r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www.imagelabs.com/wp-content/uploads/2010/10/CameraLink5.pdf</a:t>
            </a:r>
            <a:endParaRPr lang="en-US" dirty="0" smtClean="0"/>
          </a:p>
          <a:p>
            <a:pPr lvl="1"/>
            <a:r>
              <a:rPr lang="en-US" dirty="0" smtClean="0"/>
              <a:t>Defines Commercial Video Transmission Standard Used By Large Varieties Of Cameras</a:t>
            </a:r>
          </a:p>
          <a:p>
            <a:pPr lvl="1"/>
            <a:r>
              <a:rPr lang="en-US" dirty="0" smtClean="0"/>
              <a:t>Defines Allowable Pixel Clock Range 25-85 MHz</a:t>
            </a:r>
          </a:p>
          <a:p>
            <a:pPr lvl="1"/>
            <a:r>
              <a:rPr lang="en-US" dirty="0" smtClean="0"/>
              <a:t>“</a:t>
            </a:r>
            <a:r>
              <a:rPr lang="en-US" dirty="0"/>
              <a:t>Camera Link is a communication interface for vision applications. </a:t>
            </a:r>
            <a:r>
              <a:rPr lang="en-US" dirty="0" smtClean="0"/>
              <a:t>The interface extends the </a:t>
            </a:r>
            <a:r>
              <a:rPr lang="en-US" dirty="0"/>
              <a:t>base technology of Channel Link to provide </a:t>
            </a:r>
            <a:r>
              <a:rPr lang="en-US" dirty="0" smtClean="0"/>
              <a:t>a specification </a:t>
            </a:r>
            <a:r>
              <a:rPr lang="en-US" dirty="0"/>
              <a:t>more useful for </a:t>
            </a:r>
            <a:r>
              <a:rPr lang="en-US" dirty="0" smtClean="0"/>
              <a:t>vision applications.”</a:t>
            </a:r>
          </a:p>
          <a:p>
            <a:r>
              <a:rPr lang="en-US" dirty="0" smtClean="0"/>
              <a:t>Frame Control Signals</a:t>
            </a:r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www.imperx.com/wp-content/uploads/Member/Whitepapers/camera_link.ppt</a:t>
            </a:r>
            <a:endParaRPr lang="en-US" dirty="0" smtClean="0"/>
          </a:p>
          <a:p>
            <a:pPr lvl="1"/>
            <a:r>
              <a:rPr lang="en-US" dirty="0" smtClean="0"/>
              <a:t>Standard Framing Strobes Used For Video Output</a:t>
            </a:r>
          </a:p>
          <a:p>
            <a:pPr lvl="1"/>
            <a:r>
              <a:rPr lang="en-US" dirty="0" smtClean="0"/>
              <a:t>Used Widespread Across Commercial Cameras</a:t>
            </a:r>
          </a:p>
          <a:p>
            <a:pPr lvl="1"/>
            <a:r>
              <a:rPr lang="en-US" dirty="0" err="1" smtClean="0"/>
              <a:t>CameraLink</a:t>
            </a:r>
            <a:r>
              <a:rPr lang="en-US" dirty="0" smtClean="0"/>
              <a:t> Protocol Supported</a:t>
            </a:r>
          </a:p>
          <a:p>
            <a:pPr lvl="2"/>
            <a:r>
              <a:rPr lang="en-US" dirty="0" smtClean="0"/>
              <a:t>“</a:t>
            </a:r>
            <a:r>
              <a:rPr lang="en-US" altLang="en-US" dirty="0" smtClean="0"/>
              <a:t>de </a:t>
            </a:r>
            <a:r>
              <a:rPr lang="en-US" altLang="en-US" dirty="0"/>
              <a:t>Facto standard for high speed/high resolution </a:t>
            </a:r>
            <a:r>
              <a:rPr lang="en-US" altLang="en-US" dirty="0" smtClean="0"/>
              <a:t>imaging”</a:t>
            </a:r>
          </a:p>
          <a:p>
            <a:r>
              <a:rPr lang="en-US" altLang="en-US" dirty="0" smtClean="0"/>
              <a:t>Test Pattern Options</a:t>
            </a:r>
          </a:p>
          <a:p>
            <a:pPr lvl="1"/>
            <a:r>
              <a:rPr lang="en-US" altLang="en-US" dirty="0">
                <a:hlinkClick r:id="rId4"/>
              </a:rPr>
              <a:t>https://</a:t>
            </a:r>
            <a:r>
              <a:rPr lang="en-US" altLang="en-US" dirty="0" smtClean="0">
                <a:hlinkClick r:id="rId4"/>
              </a:rPr>
              <a:t>www.xilinx.com/support/documentation/ip_documentation/v_tpg/v7_0/pg103-v-tpg.pdf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Describes Example Test Patterns</a:t>
            </a:r>
          </a:p>
          <a:p>
            <a:pPr lvl="1"/>
            <a:r>
              <a:rPr lang="en-US" altLang="en-US" dirty="0" smtClean="0"/>
              <a:t>Generic Overview Of Test Pattern Generation</a:t>
            </a:r>
          </a:p>
          <a:p>
            <a:pPr lvl="1"/>
            <a:r>
              <a:rPr lang="en-US" altLang="en-US" dirty="0" smtClean="0"/>
              <a:t>Generic Overview Of Frame Control Signals</a:t>
            </a:r>
          </a:p>
          <a:p>
            <a:pPr lvl="1"/>
            <a:r>
              <a:rPr lang="en-US" altLang="en-US" dirty="0" smtClean="0"/>
              <a:t>“</a:t>
            </a:r>
            <a:r>
              <a:rPr lang="en-US" dirty="0" smtClean="0"/>
              <a:t>Test patterns can </a:t>
            </a:r>
            <a:r>
              <a:rPr lang="en-US" dirty="0"/>
              <a:t>be used to evaluate and debug color, quality, edge, and motion performance, </a:t>
            </a:r>
            <a:r>
              <a:rPr lang="en-US" dirty="0" smtClean="0"/>
              <a:t>debug and </a:t>
            </a:r>
            <a:r>
              <a:rPr lang="en-US" dirty="0"/>
              <a:t>assess video system color, quality, edge, and motion performance of a system, or </a:t>
            </a:r>
            <a:r>
              <a:rPr lang="en-US" dirty="0" smtClean="0"/>
              <a:t>stress the </a:t>
            </a:r>
            <a:r>
              <a:rPr lang="en-US" dirty="0"/>
              <a:t>video processing to ensure proper functionality.</a:t>
            </a:r>
            <a:endParaRPr lang="en-US" altLang="en-US" dirty="0" smtClean="0"/>
          </a:p>
          <a:p>
            <a:pPr lvl="1"/>
            <a:endParaRPr lang="en-US" alt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65220" y="64168"/>
            <a:ext cx="10058400" cy="9253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Prior Work</a:t>
            </a:r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 flipV="1">
            <a:off x="465220" y="1013537"/>
            <a:ext cx="11237495" cy="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47757" y="152011"/>
            <a:ext cx="1937836" cy="70878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56820" y="3896588"/>
            <a:ext cx="3061973" cy="200722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1469" y="1248137"/>
            <a:ext cx="1172201" cy="73056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302938" y="2087048"/>
            <a:ext cx="1176087" cy="66154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373166" y="2830833"/>
            <a:ext cx="1065754" cy="1065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50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465220" y="64168"/>
            <a:ext cx="10058400" cy="9253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Prior </a:t>
            </a:r>
            <a:r>
              <a:rPr lang="en-US" dirty="0" smtClean="0"/>
              <a:t>Work – Cont.</a:t>
            </a:r>
            <a:endParaRPr lang="en-US" dirty="0"/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 flipV="1">
            <a:off x="465220" y="1013537"/>
            <a:ext cx="11237495" cy="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7757" y="152011"/>
            <a:ext cx="1937836" cy="708780"/>
          </a:xfrm>
          <a:prstGeom prst="rect">
            <a:avLst/>
          </a:prstGeom>
        </p:spPr>
      </p:pic>
      <p:sp>
        <p:nvSpPr>
          <p:cNvPr id="12" name="Text Placeholder 2"/>
          <p:cNvSpPr>
            <a:spLocks noGrp="1"/>
          </p:cNvSpPr>
          <p:nvPr>
            <p:ph type="body" idx="1"/>
          </p:nvPr>
        </p:nvSpPr>
        <p:spPr>
          <a:xfrm>
            <a:off x="465219" y="1037600"/>
            <a:ext cx="11234447" cy="640080"/>
          </a:xfrm>
        </p:spPr>
        <p:txBody>
          <a:bodyPr/>
          <a:lstStyle/>
          <a:p>
            <a:r>
              <a:rPr lang="en-US" dirty="0" smtClean="0"/>
              <a:t>Transpose Circuit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half" idx="2"/>
          </p:nvPr>
        </p:nvSpPr>
        <p:spPr>
          <a:xfrm>
            <a:off x="468267" y="1732543"/>
            <a:ext cx="9834671" cy="2022112"/>
          </a:xfrm>
        </p:spPr>
        <p:txBody>
          <a:bodyPr>
            <a:normAutofit/>
          </a:bodyPr>
          <a:lstStyle/>
          <a:p>
            <a:r>
              <a:rPr lang="en-US" dirty="0" smtClean="0"/>
              <a:t>Transpose</a:t>
            </a:r>
          </a:p>
          <a:p>
            <a:pPr lvl="1"/>
            <a:endParaRPr lang="en-US" alt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"/>
          </p:nvPr>
        </p:nvSpPr>
        <p:spPr>
          <a:xfrm>
            <a:off x="465219" y="3754655"/>
            <a:ext cx="11234447" cy="640080"/>
          </a:xfrm>
        </p:spPr>
        <p:txBody>
          <a:bodyPr/>
          <a:lstStyle/>
          <a:p>
            <a:r>
              <a:rPr lang="en-US" dirty="0" smtClean="0"/>
              <a:t>Edge Detection</a:t>
            </a:r>
            <a:endParaRPr lang="en-US" dirty="0"/>
          </a:p>
        </p:txBody>
      </p:sp>
      <p:sp>
        <p:nvSpPr>
          <p:cNvPr id="15" name="Content Placeholder 3"/>
          <p:cNvSpPr>
            <a:spLocks noGrp="1"/>
          </p:cNvSpPr>
          <p:nvPr>
            <p:ph sz="half" idx="2"/>
          </p:nvPr>
        </p:nvSpPr>
        <p:spPr>
          <a:xfrm>
            <a:off x="468267" y="4449598"/>
            <a:ext cx="9834671" cy="2342152"/>
          </a:xfrm>
        </p:spPr>
        <p:txBody>
          <a:bodyPr>
            <a:normAutofit/>
          </a:bodyPr>
          <a:lstStyle/>
          <a:p>
            <a:r>
              <a:rPr lang="en-US" dirty="0"/>
              <a:t>Meyer-</a:t>
            </a:r>
            <a:r>
              <a:rPr lang="en-US" dirty="0" err="1"/>
              <a:t>Baese</a:t>
            </a:r>
            <a:r>
              <a:rPr lang="en-US" dirty="0"/>
              <a:t>, Uwe (2014). </a:t>
            </a:r>
            <a:r>
              <a:rPr lang="en-US" i="1" dirty="0"/>
              <a:t>Digital Signal Processing with Field Programmable Gate Arrays, Fourth Edition. </a:t>
            </a:r>
            <a:r>
              <a:rPr lang="en-US" dirty="0"/>
              <a:t>Berlin Heidelberg: Springer-</a:t>
            </a:r>
            <a:r>
              <a:rPr lang="en-US" dirty="0" err="1"/>
              <a:t>Verlag</a:t>
            </a:r>
            <a:endParaRPr lang="en-US" dirty="0"/>
          </a:p>
          <a:p>
            <a:pPr lvl="1"/>
            <a:r>
              <a:rPr lang="en-US" dirty="0"/>
              <a:t>Image Processing Overview</a:t>
            </a:r>
          </a:p>
          <a:p>
            <a:pPr lvl="1"/>
            <a:r>
              <a:rPr lang="en-US" dirty="0"/>
              <a:t>2D HDL Filter Design and Architecture</a:t>
            </a:r>
          </a:p>
          <a:p>
            <a:pPr lvl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0286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465220" y="64168"/>
            <a:ext cx="10058400" cy="9253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Prior </a:t>
            </a:r>
            <a:r>
              <a:rPr lang="en-US" dirty="0" smtClean="0"/>
              <a:t>Work – Cont</a:t>
            </a:r>
            <a:r>
              <a:rPr lang="en-US" dirty="0"/>
              <a:t>.</a:t>
            </a:r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 flipV="1">
            <a:off x="465220" y="1013537"/>
            <a:ext cx="11237495" cy="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7757" y="152011"/>
            <a:ext cx="1937836" cy="708780"/>
          </a:xfrm>
          <a:prstGeom prst="rect">
            <a:avLst/>
          </a:prstGeom>
        </p:spPr>
      </p:pic>
      <p:sp>
        <p:nvSpPr>
          <p:cNvPr id="10" name="Line 7"/>
          <p:cNvSpPr>
            <a:spLocks noChangeShapeType="1"/>
          </p:cNvSpPr>
          <p:nvPr/>
        </p:nvSpPr>
        <p:spPr bwMode="auto">
          <a:xfrm flipV="1">
            <a:off x="465220" y="1013537"/>
            <a:ext cx="11237495" cy="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11" name="Text Placeholder 2"/>
          <p:cNvSpPr txBox="1">
            <a:spLocks/>
          </p:cNvSpPr>
          <p:nvPr/>
        </p:nvSpPr>
        <p:spPr>
          <a:xfrm>
            <a:off x="465219" y="1037600"/>
            <a:ext cx="11234447" cy="64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VGA Formatter</a:t>
            </a:r>
            <a:endParaRPr lang="en-US" dirty="0"/>
          </a:p>
        </p:txBody>
      </p:sp>
      <p:sp>
        <p:nvSpPr>
          <p:cNvPr id="12" name="Content Placeholder 3"/>
          <p:cNvSpPr txBox="1">
            <a:spLocks/>
          </p:cNvSpPr>
          <p:nvPr/>
        </p:nvSpPr>
        <p:spPr>
          <a:xfrm>
            <a:off x="468267" y="1732543"/>
            <a:ext cx="9834671" cy="2022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VGA</a:t>
            </a:r>
          </a:p>
          <a:p>
            <a:pPr lvl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974224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BoeingPowerpointTheme</Template>
  <TotalTime>193</TotalTime>
  <Words>738</Words>
  <Application>Microsoft Office PowerPoint</Application>
  <PresentationFormat>Custom</PresentationFormat>
  <Paragraphs>177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Wood Type</vt:lpstr>
      <vt:lpstr>VGA Transpose   and    Edge Detection</vt:lpstr>
      <vt:lpstr>PowerPoint Presentation</vt:lpstr>
      <vt:lpstr>Subsystem Description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The Boeing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VGA Transpose   and    Edge Detection</dc:title>
  <dc:creator>Sullins, Ben R</dc:creator>
  <cp:lastModifiedBy>Ben</cp:lastModifiedBy>
  <cp:revision>33</cp:revision>
  <dcterms:created xsi:type="dcterms:W3CDTF">2017-11-08T17:55:46Z</dcterms:created>
  <dcterms:modified xsi:type="dcterms:W3CDTF">2017-11-12T20:27:35Z</dcterms:modified>
</cp:coreProperties>
</file>