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>
        <p:scale>
          <a:sx n="119" d="100"/>
          <a:sy n="119" d="100"/>
        </p:scale>
        <p:origin x="-9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0124-1723-45FA-B192-51F47FCA977B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E7B4-9129-4CB5-AE50-D81111431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1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0124-1723-45FA-B192-51F47FCA977B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E7B4-9129-4CB5-AE50-D81111431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0124-1723-45FA-B192-51F47FCA977B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E7B4-9129-4CB5-AE50-D81111431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6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0124-1723-45FA-B192-51F47FCA977B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E7B4-9129-4CB5-AE50-D81111431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3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0124-1723-45FA-B192-51F47FCA977B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E7B4-9129-4CB5-AE50-D81111431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3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0124-1723-45FA-B192-51F47FCA977B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E7B4-9129-4CB5-AE50-D81111431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8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0124-1723-45FA-B192-51F47FCA977B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E7B4-9129-4CB5-AE50-D81111431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6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0124-1723-45FA-B192-51F47FCA977B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E7B4-9129-4CB5-AE50-D81111431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9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0124-1723-45FA-B192-51F47FCA977B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E7B4-9129-4CB5-AE50-D81111431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5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0124-1723-45FA-B192-51F47FCA977B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E7B4-9129-4CB5-AE50-D81111431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9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0124-1723-45FA-B192-51F47FCA977B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E7B4-9129-4CB5-AE50-D81111431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0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A0124-1723-45FA-B192-51F47FCA977B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4E7B4-9129-4CB5-AE50-D81111431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5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~efros/courses/LBMV07/presentations/0208Gist.pdf" TargetMode="External"/><Relationship Id="rId2" Type="http://schemas.openxmlformats.org/officeDocument/2006/relationships/hyperlink" Target="https://www.mathworks.com/matlabcentral/fileexchange/23636-radially-averaged-power-spectrum-of-2d-real-valued-matrix/content/raPsd2d.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dfs.semanticscholar.org/1dc4/1278d777404050ac226b84942bc1a8864b73.pdf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s://en.wikipedia.org/wiki/Maximum_likelihood_estim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://www.jars1974.net/pdf/12_Chapter11.pdf" TargetMode="External"/><Relationship Id="rId4" Type="http://schemas.openxmlformats.org/officeDocument/2006/relationships/hyperlink" Target="https://www.coursera.org/learn/digital/lecture/CWoPV/maximum-likelihood-and-maximum-a-posteriori-estimation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www.youtube.com/watch?v=GBYW1j9lC1I" TargetMode="External"/><Relationship Id="rId7" Type="http://schemas.openxmlformats.org/officeDocument/2006/relationships/hyperlink" Target="https://ags.cs.uni-kl.de/fileadmin/inf_ags/opt-ss12/lec10_opt.pdf" TargetMode="External"/><Relationship Id="rId2" Type="http://schemas.openxmlformats.org/officeDocument/2006/relationships/hyperlink" Target="https://www.mathworks.com/help/vision/examples/using-kalman-filter-for-object-track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ddardconsulting.ca/simulink-extended-kalman-filter-tracking.html" TargetMode="External"/><Relationship Id="rId5" Type="http://schemas.openxmlformats.org/officeDocument/2006/relationships/hyperlink" Target="https://classes.soe.ucsc.edu/cmpe264/Fall06/Lec15.pdf" TargetMode="External"/><Relationship Id="rId4" Type="http://schemas.openxmlformats.org/officeDocument/2006/relationships/hyperlink" Target="http://studentdavestutorials.weebl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UAV Interception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Hyeon</a:t>
            </a:r>
            <a:r>
              <a:rPr lang="en-US" dirty="0" smtClean="0"/>
              <a:t> Ki </a:t>
            </a:r>
            <a:r>
              <a:rPr lang="en-US" dirty="0" err="1" smtClean="0"/>
              <a:t>Jeong</a:t>
            </a:r>
            <a:endParaRPr lang="en-US" dirty="0" smtClean="0"/>
          </a:p>
          <a:p>
            <a:r>
              <a:rPr lang="en-US" dirty="0" err="1" smtClean="0"/>
              <a:t>Rish</a:t>
            </a:r>
            <a:endParaRPr lang="en-US" dirty="0" smtClean="0"/>
          </a:p>
          <a:p>
            <a:r>
              <a:rPr lang="en-US" dirty="0" smtClean="0"/>
              <a:t>Moe Alani</a:t>
            </a:r>
          </a:p>
          <a:p>
            <a:r>
              <a:rPr lang="en-US" dirty="0" smtClean="0"/>
              <a:t>Eric</a:t>
            </a:r>
          </a:p>
          <a:p>
            <a:r>
              <a:rPr lang="en-US" dirty="0" smtClean="0"/>
              <a:t>Ben Sullins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9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Design Roadmap</a:t>
            </a:r>
            <a:br>
              <a:rPr lang="en-US" dirty="0" smtClean="0"/>
            </a:br>
            <a:r>
              <a:rPr lang="en-US" sz="1200" dirty="0" smtClean="0"/>
              <a:t>- Simple on Top</a:t>
            </a:r>
            <a:br>
              <a:rPr lang="en-US" sz="1200" dirty="0" smtClean="0"/>
            </a:br>
            <a:r>
              <a:rPr lang="en-US" sz="1200" dirty="0" smtClean="0"/>
              <a:t>- Expansion on Bottom</a:t>
            </a:r>
            <a:endParaRPr lang="en-US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680092" y="2825821"/>
            <a:ext cx="2063415" cy="153402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Background Generation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Difficulty: 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75" y="5605638"/>
            <a:ext cx="1041311" cy="10261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046" y="5582996"/>
            <a:ext cx="1026109" cy="10413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833" y="5590597"/>
            <a:ext cx="1026109" cy="103371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3745039" y="2840401"/>
            <a:ext cx="2063415" cy="153402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</a:t>
            </a:r>
          </a:p>
          <a:p>
            <a:pPr algn="ctr"/>
            <a:r>
              <a:rPr lang="en-US" dirty="0" smtClean="0"/>
              <a:t>Generation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Difficulty: 3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7818" y="1399171"/>
            <a:ext cx="1595187" cy="12586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0557" y="5023288"/>
            <a:ext cx="1877428" cy="1066237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6695157" y="2840401"/>
            <a:ext cx="2063415" cy="153402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Maximum Likelihood Estimation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Difficulty: 8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096" y="4507496"/>
            <a:ext cx="1086916" cy="10793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0012" y="4526546"/>
            <a:ext cx="1048912" cy="10489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8924" y="4507496"/>
            <a:ext cx="1048912" cy="1048912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9568577" y="2825821"/>
            <a:ext cx="2063415" cy="153402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 smtClean="0"/>
              <a:t> Filter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Difficulty: 6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36374" y="1299411"/>
            <a:ext cx="226702" cy="538413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56388" y="1299408"/>
            <a:ext cx="226702" cy="538413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91127" y="1299408"/>
            <a:ext cx="226702" cy="538413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82165" y="4583666"/>
            <a:ext cx="1443576" cy="194548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75116" y="1403999"/>
            <a:ext cx="1426826" cy="107191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0075" y="1399171"/>
            <a:ext cx="1426146" cy="107674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88916" y="1331311"/>
            <a:ext cx="1675895" cy="127180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47517" y="1191597"/>
            <a:ext cx="2075562" cy="146619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01212" y="4918995"/>
            <a:ext cx="1829789" cy="160959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35049" y="4583666"/>
            <a:ext cx="2124811" cy="286351"/>
          </a:xfrm>
          <a:prstGeom prst="rect">
            <a:avLst/>
          </a:prstGeom>
        </p:spPr>
      </p:pic>
      <p:sp>
        <p:nvSpPr>
          <p:cNvPr id="35" name="Right Arrow 34"/>
          <p:cNvSpPr/>
          <p:nvPr/>
        </p:nvSpPr>
        <p:spPr>
          <a:xfrm>
            <a:off x="2934362" y="3287074"/>
            <a:ext cx="698520" cy="64067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5983180" y="3287074"/>
            <a:ext cx="599820" cy="64067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8870729" y="3272494"/>
            <a:ext cx="585691" cy="64067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10"/>
          <a:srcRect r="-620" b="68640"/>
          <a:stretch/>
        </p:blipFill>
        <p:spPr>
          <a:xfrm>
            <a:off x="11652695" y="-58154"/>
            <a:ext cx="228107" cy="1291391"/>
          </a:xfrm>
          <a:prstGeom prst="rect">
            <a:avLst/>
          </a:prstGeom>
        </p:spPr>
      </p:pic>
      <p:sp>
        <p:nvSpPr>
          <p:cNvPr id="39" name="Right Arrow 38"/>
          <p:cNvSpPr/>
          <p:nvPr/>
        </p:nvSpPr>
        <p:spPr>
          <a:xfrm>
            <a:off x="9645841" y="216114"/>
            <a:ext cx="2303225" cy="64067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Additions Available</a:t>
            </a:r>
            <a:endParaRPr lang="en-US" dirty="0"/>
          </a:p>
        </p:txBody>
      </p:sp>
      <p:sp>
        <p:nvSpPr>
          <p:cNvPr id="40" name="Right Brace 39"/>
          <p:cNvSpPr/>
          <p:nvPr/>
        </p:nvSpPr>
        <p:spPr>
          <a:xfrm rot="16200000">
            <a:off x="7532167" y="-137294"/>
            <a:ext cx="389391" cy="231053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6376737" y="118957"/>
            <a:ext cx="2786837" cy="64500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Plans to Expand Once Simple Design Completed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17"/>
          <a:srcRect l="33670" t="2742" r="20748" b="-1"/>
          <a:stretch/>
        </p:blipFill>
        <p:spPr>
          <a:xfrm>
            <a:off x="10115605" y="952919"/>
            <a:ext cx="968542" cy="27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5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(Simple Clutter):</a:t>
            </a:r>
          </a:p>
          <a:p>
            <a:pPr lvl="1"/>
            <a:r>
              <a:rPr lang="en-US" dirty="0" smtClean="0"/>
              <a:t>Generate Gaussian Background Noise</a:t>
            </a:r>
          </a:p>
          <a:p>
            <a:pPr lvl="1"/>
            <a:r>
              <a:rPr lang="en-US" dirty="0" smtClean="0"/>
              <a:t>Incorporate Flexibility for User Mods</a:t>
            </a:r>
          </a:p>
          <a:p>
            <a:pPr lvl="1"/>
            <a:r>
              <a:rPr lang="en-US" dirty="0" smtClean="0"/>
              <a:t>Examples: See project example</a:t>
            </a:r>
          </a:p>
          <a:p>
            <a:r>
              <a:rPr lang="en-US" dirty="0" smtClean="0"/>
              <a:t>Step 2 (Realistic Clutter):</a:t>
            </a:r>
          </a:p>
          <a:p>
            <a:pPr lvl="1"/>
            <a:r>
              <a:rPr lang="en-US" dirty="0" smtClean="0"/>
              <a:t>Acquire Stock Images Online</a:t>
            </a:r>
          </a:p>
          <a:p>
            <a:pPr lvl="1"/>
            <a:r>
              <a:rPr lang="en-US" dirty="0" smtClean="0"/>
              <a:t>Compute PSD</a:t>
            </a:r>
          </a:p>
          <a:p>
            <a:pPr lvl="1"/>
            <a:r>
              <a:rPr lang="en-US" dirty="0" smtClean="0"/>
              <a:t>Inject </a:t>
            </a:r>
            <a:r>
              <a:rPr lang="en-US" dirty="0" err="1" smtClean="0"/>
              <a:t>Guassian</a:t>
            </a:r>
            <a:r>
              <a:rPr lang="en-US" dirty="0" smtClean="0"/>
              <a:t> Noise</a:t>
            </a:r>
            <a:endParaRPr lang="en-US" dirty="0"/>
          </a:p>
          <a:p>
            <a:pPr lvl="2"/>
            <a:r>
              <a:rPr lang="en-US" dirty="0" smtClean="0">
                <a:hlinkClick r:id="rId2"/>
              </a:rPr>
              <a:t>https://www.mathworks.com/matlabcentral/fileexchange/23636-radially-averaged-power-spectrum-of-2d-real-valued-matrix/content/raPsd2d.m</a:t>
            </a:r>
            <a:endParaRPr lang="en-US" dirty="0" smtClean="0"/>
          </a:p>
          <a:p>
            <a:pPr lvl="2"/>
            <a:r>
              <a:rPr lang="en-US" dirty="0" smtClean="0">
                <a:hlinkClick r:id="rId3"/>
              </a:rPr>
              <a:t>https://www.cs.cmu.edu/~efros/courses/LBMV07/presentations/0208Gist.pdf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778" y="365125"/>
            <a:ext cx="2787022" cy="458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9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(Simple Target):</a:t>
            </a:r>
          </a:p>
          <a:p>
            <a:pPr lvl="1"/>
            <a:r>
              <a:rPr lang="en-US" dirty="0" smtClean="0"/>
              <a:t>Gaussian Target Generation</a:t>
            </a:r>
          </a:p>
          <a:p>
            <a:pPr lvl="1"/>
            <a:r>
              <a:rPr lang="en-US" dirty="0" smtClean="0"/>
              <a:t>Target Motion Injection</a:t>
            </a:r>
          </a:p>
          <a:p>
            <a:pPr lvl="1"/>
            <a:r>
              <a:rPr lang="en-US" dirty="0" smtClean="0"/>
              <a:t>Incorporate Flexibility for User Selection</a:t>
            </a:r>
          </a:p>
          <a:p>
            <a:pPr lvl="2"/>
            <a:r>
              <a:rPr lang="en-US" dirty="0" smtClean="0"/>
              <a:t>Types of Motion</a:t>
            </a:r>
          </a:p>
          <a:p>
            <a:pPr lvl="2"/>
            <a:r>
              <a:rPr lang="en-US" dirty="0" smtClean="0"/>
              <a:t>Speed and Other Motion Characteristics</a:t>
            </a:r>
          </a:p>
          <a:p>
            <a:pPr lvl="1"/>
            <a:r>
              <a:rPr lang="en-US" dirty="0" smtClean="0"/>
              <a:t>Examples: See project example</a:t>
            </a:r>
          </a:p>
          <a:p>
            <a:r>
              <a:rPr lang="en-US" dirty="0" smtClean="0"/>
              <a:t>Step 2 (Realistic Target):</a:t>
            </a:r>
          </a:p>
          <a:p>
            <a:pPr lvl="1"/>
            <a:r>
              <a:rPr lang="en-US" dirty="0" smtClean="0"/>
              <a:t>UAV Model Generation</a:t>
            </a:r>
          </a:p>
          <a:p>
            <a:pPr lvl="1"/>
            <a:r>
              <a:rPr lang="en-US" dirty="0" smtClean="0"/>
              <a:t>Missile Model Generation (TBD)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290" y="808158"/>
            <a:ext cx="2145978" cy="46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0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Step 1 (Background Estimation):</a:t>
            </a:r>
          </a:p>
          <a:p>
            <a:pPr lvl="1"/>
            <a:r>
              <a:rPr lang="en-US" dirty="0" smtClean="0"/>
              <a:t>We’ll have two window regions. One surrounds the expected target location. The second bounds only background region. Understanding the underlying distribution allows up to disseminate between what is either.</a:t>
            </a:r>
          </a:p>
          <a:p>
            <a:pPr lvl="1"/>
            <a:r>
              <a:rPr lang="en-US" dirty="0" smtClean="0">
                <a:hlinkClick r:id="rId2"/>
              </a:rPr>
              <a:t>https://en.wikipedia.org/wiki/Maximum_likelihood_estimation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https://pdfs.semanticscholar.org/1dc4/1278d777404050ac226b84942bc1a8864b73.pdf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https://www.coursera.org/learn/digital/lecture/CWoPV/maximum-likelihood-and-maximum-a-posteriori-estimation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http://www.jars1974.net/pdf/12_Chapter11.pdf</a:t>
            </a:r>
            <a:r>
              <a:rPr lang="en-US" dirty="0" smtClean="0"/>
              <a:t> (Page 221)</a:t>
            </a:r>
          </a:p>
          <a:p>
            <a:r>
              <a:rPr lang="en-US" dirty="0" smtClean="0"/>
              <a:t>Step 2 (Target Estimation):</a:t>
            </a:r>
          </a:p>
          <a:p>
            <a:pPr lvl="1"/>
            <a:r>
              <a:rPr lang="en-US" dirty="0" smtClean="0"/>
              <a:t>Similar to Background</a:t>
            </a:r>
          </a:p>
          <a:p>
            <a:r>
              <a:rPr lang="en-US" dirty="0" smtClean="0"/>
              <a:t>Step 3 (Threshold Setting):</a:t>
            </a:r>
          </a:p>
          <a:p>
            <a:pPr lvl="1"/>
            <a:r>
              <a:rPr lang="en-US" dirty="0" smtClean="0"/>
              <a:t>Methods for Establishing Good Thresholds</a:t>
            </a:r>
          </a:p>
          <a:p>
            <a:pPr lvl="1"/>
            <a:r>
              <a:rPr lang="en-US" dirty="0" smtClean="0"/>
              <a:t>Incorporate Background and Target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0967" y="4468561"/>
            <a:ext cx="2264031" cy="18433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/>
          <a:srcRect b="40065"/>
          <a:stretch/>
        </p:blipFill>
        <p:spPr>
          <a:xfrm>
            <a:off x="9778937" y="3733268"/>
            <a:ext cx="2084200" cy="312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3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(Simple KF):</a:t>
            </a:r>
          </a:p>
          <a:p>
            <a:pPr lvl="1"/>
            <a:r>
              <a:rPr lang="en-US" dirty="0" smtClean="0"/>
              <a:t>Simple Design for Expecting Locations in Next Frame</a:t>
            </a:r>
          </a:p>
          <a:p>
            <a:pPr lvl="2"/>
            <a:r>
              <a:rPr lang="en-US" dirty="0" smtClean="0">
                <a:hlinkClick r:id="rId2"/>
              </a:rPr>
              <a:t>https://www.mathworks.com/help/vision/examples/using-kalman-filter-for-object-tracking.html</a:t>
            </a:r>
            <a:endParaRPr lang="en-US" dirty="0" smtClean="0"/>
          </a:p>
          <a:p>
            <a:pPr lvl="2"/>
            <a:r>
              <a:rPr lang="en-US" dirty="0" smtClean="0">
                <a:hlinkClick r:id="rId3"/>
              </a:rPr>
              <a:t>https://www.youtube.com/watch?v=GBYW1j9lC1I</a:t>
            </a:r>
            <a:endParaRPr lang="en-US" dirty="0" smtClean="0"/>
          </a:p>
          <a:p>
            <a:pPr lvl="3"/>
            <a:r>
              <a:rPr lang="en-US" dirty="0" smtClean="0"/>
              <a:t>Code Provided in Link: </a:t>
            </a:r>
            <a:r>
              <a:rPr lang="en-US" dirty="0">
                <a:hlinkClick r:id="rId4"/>
              </a:rPr>
              <a:t>http://studentdavestutorials.weebly.com/</a:t>
            </a:r>
            <a:endParaRPr lang="en-US" dirty="0" smtClean="0"/>
          </a:p>
          <a:p>
            <a:pPr lvl="2"/>
            <a:r>
              <a:rPr lang="en-US" dirty="0" smtClean="0">
                <a:hlinkClick r:id="rId5"/>
              </a:rPr>
              <a:t>https://classes.soe.ucsc.edu/cmpe264/Fall06/Lec15.pdf</a:t>
            </a:r>
            <a:endParaRPr lang="en-US" dirty="0" smtClean="0"/>
          </a:p>
          <a:p>
            <a:r>
              <a:rPr lang="en-US" dirty="0" smtClean="0"/>
              <a:t>Step 2 (Extended KF):</a:t>
            </a:r>
          </a:p>
          <a:p>
            <a:pPr lvl="1"/>
            <a:r>
              <a:rPr lang="en-US" dirty="0" smtClean="0"/>
              <a:t>Develop Extended Method for More Complex Scenes</a:t>
            </a:r>
          </a:p>
          <a:p>
            <a:pPr lvl="2"/>
            <a:r>
              <a:rPr lang="en-US" dirty="0" smtClean="0">
                <a:hlinkClick r:id="rId6"/>
              </a:rPr>
              <a:t>http://www.goddardconsulting.ca/simulink-extended-kalman-filter-tracking.html</a:t>
            </a:r>
            <a:endParaRPr lang="en-US" dirty="0" smtClean="0"/>
          </a:p>
          <a:p>
            <a:pPr lvl="2"/>
            <a:r>
              <a:rPr lang="en-US" dirty="0" smtClean="0">
                <a:hlinkClick r:id="rId7"/>
              </a:rPr>
              <a:t>https://ags.cs.uni-kl.de/fileadmin/inf_ags/opt-ss12/lec10_opt.pdf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3760" y="178636"/>
            <a:ext cx="1864768" cy="436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66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271</Words>
  <Application>Microsoft Office PowerPoint</Application>
  <PresentationFormat>Custom</PresentationFormat>
  <Paragraphs>63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UAV Interception</vt:lpstr>
      <vt:lpstr>Design Roadmap - Simple on Top - Expansion on Bottom</vt:lpstr>
      <vt:lpstr>Background Generation</vt:lpstr>
      <vt:lpstr>Target Generation</vt:lpstr>
      <vt:lpstr>Maximum Likelihood Estimation</vt:lpstr>
      <vt:lpstr>Kalman Filter</vt:lpstr>
    </vt:vector>
  </TitlesOfParts>
  <Company>The Boeing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UAV Interception</dc:title>
  <dc:creator>Sullins, Ben R</dc:creator>
  <cp:lastModifiedBy>Ben</cp:lastModifiedBy>
  <cp:revision>9</cp:revision>
  <dcterms:created xsi:type="dcterms:W3CDTF">2017-02-08T22:44:13Z</dcterms:created>
  <dcterms:modified xsi:type="dcterms:W3CDTF">2017-03-21T03:28:17Z</dcterms:modified>
</cp:coreProperties>
</file>