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73" r:id="rId4"/>
    <p:sldId id="280" r:id="rId5"/>
    <p:sldId id="258" r:id="rId6"/>
    <p:sldId id="274" r:id="rId7"/>
    <p:sldId id="272" r:id="rId8"/>
    <p:sldId id="276" r:id="rId9"/>
    <p:sldId id="281" r:id="rId10"/>
    <p:sldId id="283" r:id="rId11"/>
    <p:sldId id="282" r:id="rId12"/>
    <p:sldId id="277" r:id="rId13"/>
    <p:sldId id="278" r:id="rId14"/>
    <p:sldId id="275" r:id="rId15"/>
    <p:sldId id="285" r:id="rId16"/>
    <p:sldId id="286" r:id="rId17"/>
    <p:sldId id="292" r:id="rId18"/>
    <p:sldId id="299" r:id="rId19"/>
    <p:sldId id="303" r:id="rId20"/>
    <p:sldId id="300" r:id="rId21"/>
    <p:sldId id="301" r:id="rId22"/>
    <p:sldId id="288" r:id="rId23"/>
    <p:sldId id="297" r:id="rId24"/>
    <p:sldId id="289" r:id="rId25"/>
    <p:sldId id="269" r:id="rId26"/>
    <p:sldId id="291" r:id="rId27"/>
    <p:sldId id="293" r:id="rId28"/>
    <p:sldId id="294" r:id="rId29"/>
    <p:sldId id="295" r:id="rId30"/>
    <p:sldId id="296" r:id="rId31"/>
    <p:sldId id="271" r:id="rId32"/>
    <p:sldId id="30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3593" autoAdjust="0"/>
  </p:normalViewPr>
  <p:slideViewPr>
    <p:cSldViewPr>
      <p:cViewPr>
        <p:scale>
          <a:sx n="78" d="100"/>
          <a:sy n="78" d="100"/>
        </p:scale>
        <p:origin x="-1140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5A644-C75C-46CB-A0C2-4999E3125E84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21264-53CE-4924-AD1D-9EFE8A98DE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955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2359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a few million people understand </a:t>
            </a:r>
            <a:r>
              <a:rPr lang="en-US" baseline="0" dirty="0" smtClean="0"/>
              <a:t>Sign Language.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859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Coefficients</a:t>
            </a:r>
            <a:r>
              <a:rPr lang="en-US" baseline="0" dirty="0" smtClean="0"/>
              <a:t>  : </a:t>
            </a:r>
            <a:r>
              <a:rPr lang="en-US" baseline="0" dirty="0" err="1" smtClean="0"/>
              <a:t>x+jy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Max- complex coefficient of maximum harmonic (</a:t>
            </a:r>
            <a:r>
              <a:rPr lang="en-US" baseline="0" dirty="0" err="1" smtClean="0"/>
              <a:t>xmax+jymax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Min- minimum complex coefficient (x-</a:t>
            </a:r>
            <a:r>
              <a:rPr lang="en-US" baseline="0" dirty="0" err="1" smtClean="0"/>
              <a:t>min+jy</a:t>
            </a:r>
            <a:r>
              <a:rPr lang="en-US" baseline="0" dirty="0" smtClean="0"/>
              <a:t>-min)</a:t>
            </a:r>
          </a:p>
          <a:p>
            <a:r>
              <a:rPr lang="en-US" baseline="0" dirty="0" smtClean="0"/>
              <a:t>Zero-frequency – Complex coefficient of the zero frequency harmonic(x-</a:t>
            </a:r>
            <a:r>
              <a:rPr lang="en-US" baseline="0" dirty="0" err="1" smtClean="0"/>
              <a:t>zerofrequency+jyzerofrequency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First Harmonic – complex coefficient of the first harmonic.(x-</a:t>
            </a:r>
            <a:r>
              <a:rPr lang="en-US" baseline="0" dirty="0" err="1" smtClean="0"/>
              <a:t>firstharmonic+jy</a:t>
            </a:r>
            <a:r>
              <a:rPr lang="en-US" baseline="0" dirty="0" smtClean="0"/>
              <a:t>-</a:t>
            </a:r>
            <a:r>
              <a:rPr lang="en-US" baseline="0" dirty="0" err="1" smtClean="0"/>
              <a:t>firstharmonic</a:t>
            </a:r>
            <a:r>
              <a:rPr lang="en-US" baseline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Coefficients</a:t>
            </a:r>
            <a:r>
              <a:rPr lang="en-US" baseline="0" dirty="0" smtClean="0"/>
              <a:t>  : </a:t>
            </a:r>
            <a:r>
              <a:rPr lang="en-US" baseline="0" dirty="0" err="1" smtClean="0"/>
              <a:t>x+jy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Max- complex coefficient of maximum harmonic (</a:t>
            </a:r>
            <a:r>
              <a:rPr lang="en-US" baseline="0" dirty="0" err="1" smtClean="0"/>
              <a:t>xmax+jymax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Min- minimum complex coefficient (x-</a:t>
            </a:r>
            <a:r>
              <a:rPr lang="en-US" baseline="0" dirty="0" err="1" smtClean="0"/>
              <a:t>min+jy</a:t>
            </a:r>
            <a:r>
              <a:rPr lang="en-US" baseline="0" dirty="0" smtClean="0"/>
              <a:t>-min)</a:t>
            </a:r>
          </a:p>
          <a:p>
            <a:r>
              <a:rPr lang="en-US" baseline="0" dirty="0" smtClean="0"/>
              <a:t>Zero-frequency – Complex coefficient of the zero frequency harmonic(x-</a:t>
            </a:r>
            <a:r>
              <a:rPr lang="en-US" baseline="0" dirty="0" err="1" smtClean="0"/>
              <a:t>zerofrequency+jyzerofrequency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First Harmonic – complex coefficient of the first harmonic.(x-</a:t>
            </a:r>
            <a:r>
              <a:rPr lang="en-US" baseline="0" dirty="0" err="1" smtClean="0"/>
              <a:t>firstharmonic+jy</a:t>
            </a:r>
            <a:r>
              <a:rPr lang="en-US" baseline="0" dirty="0" smtClean="0"/>
              <a:t>-</a:t>
            </a:r>
            <a:r>
              <a:rPr lang="en-US" baseline="0" dirty="0" err="1" smtClean="0"/>
              <a:t>firstharmonic</a:t>
            </a:r>
            <a:r>
              <a:rPr lang="en-US" baseline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Coefficients</a:t>
            </a:r>
            <a:r>
              <a:rPr lang="en-US" baseline="0" dirty="0" smtClean="0"/>
              <a:t>  : </a:t>
            </a:r>
            <a:r>
              <a:rPr lang="en-US" baseline="0" dirty="0" err="1" smtClean="0"/>
              <a:t>x+jy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Max- complex coefficient of maximum harmonic (</a:t>
            </a:r>
            <a:r>
              <a:rPr lang="en-US" baseline="0" dirty="0" err="1" smtClean="0"/>
              <a:t>xmax+jymax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Min- minimum complex coefficient (x-</a:t>
            </a:r>
            <a:r>
              <a:rPr lang="en-US" baseline="0" dirty="0" err="1" smtClean="0"/>
              <a:t>min+jy</a:t>
            </a:r>
            <a:r>
              <a:rPr lang="en-US" baseline="0" dirty="0" smtClean="0"/>
              <a:t>-min)</a:t>
            </a:r>
          </a:p>
          <a:p>
            <a:r>
              <a:rPr lang="en-US" baseline="0" dirty="0" smtClean="0"/>
              <a:t>Zero-frequency – Complex coefficient of the zero frequency harmonic(x-</a:t>
            </a:r>
            <a:r>
              <a:rPr lang="en-US" baseline="0" dirty="0" err="1" smtClean="0"/>
              <a:t>zerofrequency+jyzerofrequency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First Harmonic – complex coefficient of the first harmonic.(x-</a:t>
            </a:r>
            <a:r>
              <a:rPr lang="en-US" baseline="0" dirty="0" err="1" smtClean="0"/>
              <a:t>firstharmonic+jy</a:t>
            </a:r>
            <a:r>
              <a:rPr lang="en-US" baseline="0" dirty="0" smtClean="0"/>
              <a:t>-</a:t>
            </a:r>
            <a:r>
              <a:rPr lang="en-US" baseline="0" dirty="0" err="1" smtClean="0"/>
              <a:t>firstharmonic</a:t>
            </a:r>
            <a:r>
              <a:rPr lang="en-US" baseline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Coefficients</a:t>
            </a:r>
            <a:r>
              <a:rPr lang="en-US" baseline="0" dirty="0" smtClean="0"/>
              <a:t>  : </a:t>
            </a:r>
            <a:r>
              <a:rPr lang="en-US" baseline="0" dirty="0" err="1" smtClean="0"/>
              <a:t>x+jy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Max- complex coefficient of maximum harmonic (</a:t>
            </a:r>
            <a:r>
              <a:rPr lang="en-US" baseline="0" dirty="0" err="1" smtClean="0"/>
              <a:t>xmax+jymax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Min- minimum complex coefficient (x-</a:t>
            </a:r>
            <a:r>
              <a:rPr lang="en-US" baseline="0" dirty="0" err="1" smtClean="0"/>
              <a:t>min+jy</a:t>
            </a:r>
            <a:r>
              <a:rPr lang="en-US" baseline="0" dirty="0" smtClean="0"/>
              <a:t>-min)</a:t>
            </a:r>
          </a:p>
          <a:p>
            <a:r>
              <a:rPr lang="en-US" baseline="0" dirty="0" smtClean="0"/>
              <a:t>Zero-frequency – Complex coefficient of the zero frequency harmonic(x-</a:t>
            </a:r>
            <a:r>
              <a:rPr lang="en-US" baseline="0" dirty="0" err="1" smtClean="0"/>
              <a:t>zerofrequency+jyzerofrequency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First Harmonic – complex coefficient of the first harmonic.(x-</a:t>
            </a:r>
            <a:r>
              <a:rPr lang="en-US" baseline="0" dirty="0" err="1" smtClean="0"/>
              <a:t>firstharmonic+jy</a:t>
            </a:r>
            <a:r>
              <a:rPr lang="en-US" baseline="0" dirty="0" smtClean="0"/>
              <a:t>-</a:t>
            </a:r>
            <a:r>
              <a:rPr lang="en-US" baseline="0" dirty="0" err="1" smtClean="0"/>
              <a:t>firstharmonic</a:t>
            </a:r>
            <a:r>
              <a:rPr lang="en-US" baseline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Execution:0.9s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a few million people understand </a:t>
            </a:r>
            <a:r>
              <a:rPr lang="en-US" baseline="0" dirty="0" smtClean="0"/>
              <a:t>Sign Language.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8595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Coefficients</a:t>
            </a:r>
            <a:r>
              <a:rPr lang="en-US" baseline="0" dirty="0" smtClean="0"/>
              <a:t>  : </a:t>
            </a:r>
            <a:r>
              <a:rPr lang="en-US" baseline="0" dirty="0" err="1" smtClean="0"/>
              <a:t>x+jy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Max- complex coefficient of maximum harmonic (</a:t>
            </a:r>
            <a:r>
              <a:rPr lang="en-US" baseline="0" dirty="0" err="1" smtClean="0"/>
              <a:t>xmax+jymax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Min- minimum complex coefficient (x-</a:t>
            </a:r>
            <a:r>
              <a:rPr lang="en-US" baseline="0" dirty="0" err="1" smtClean="0"/>
              <a:t>min+jy</a:t>
            </a:r>
            <a:r>
              <a:rPr lang="en-US" baseline="0" dirty="0" smtClean="0"/>
              <a:t>-min)</a:t>
            </a:r>
          </a:p>
          <a:p>
            <a:r>
              <a:rPr lang="en-US" baseline="0" dirty="0" smtClean="0"/>
              <a:t>Zero-frequency – Complex coefficient of the zero frequency harmonic(x-</a:t>
            </a:r>
            <a:r>
              <a:rPr lang="en-US" baseline="0" dirty="0" err="1" smtClean="0"/>
              <a:t>zerofrequency+jyzerofrequency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First Harmonic – complex coefficient of the first harmonic.(x-</a:t>
            </a:r>
            <a:r>
              <a:rPr lang="en-US" baseline="0" dirty="0" err="1" smtClean="0"/>
              <a:t>firstharmonic+jy</a:t>
            </a:r>
            <a:r>
              <a:rPr lang="en-US" baseline="0" dirty="0" smtClean="0"/>
              <a:t>-</a:t>
            </a:r>
            <a:r>
              <a:rPr lang="en-US" baseline="0" dirty="0" err="1" smtClean="0"/>
              <a:t>firstharmonic</a:t>
            </a:r>
            <a:r>
              <a:rPr lang="en-US" baseline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E02873E-BE0D-463B-BC8D-3241BB7E9E06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emf"/><Relationship Id="rId3" Type="http://schemas.openxmlformats.org/officeDocument/2006/relationships/image" Target="../media/image1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4.jpe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jpeg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84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15.jpeg"/><Relationship Id="rId4" Type="http://schemas.openxmlformats.org/officeDocument/2006/relationships/image" Target="../media/image17.png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89.jpeg"/><Relationship Id="rId4" Type="http://schemas.openxmlformats.org/officeDocument/2006/relationships/image" Target="../media/image73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The First Signs of Knowing: Sign Language to Text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Princess </a:t>
            </a:r>
            <a:r>
              <a:rPr lang="en-US" dirty="0" err="1" smtClean="0"/>
              <a:t>Irabor</a:t>
            </a:r>
            <a:endParaRPr lang="en-US" dirty="0" smtClean="0"/>
          </a:p>
          <a:p>
            <a:r>
              <a:rPr lang="en-US" dirty="0" smtClean="0"/>
              <a:t>Benjamin Sullins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8735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Fingertip Segmentation</a:t>
            </a:r>
            <a:endParaRPr lang="en-US" dirty="0"/>
          </a:p>
        </p:txBody>
      </p:sp>
      <p:pic>
        <p:nvPicPr>
          <p:cNvPr id="2051" name="Picture 3" descr="C:\Users\Ben\Desktop\ECE6258\IraborPrincess_SullinsBenjamin\ECE6258-master\imagesPristine\TN_sign-language-letter-c-out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47542"/>
            <a:ext cx="2891518" cy="262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162268" y="319339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03650" y="5112410"/>
            <a:ext cx="8279236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Fingertip Extraction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8629" y="2408800"/>
            <a:ext cx="2059912" cy="262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34000" y="203526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Fingertip 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497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Fourier Components</a:t>
            </a:r>
            <a:endParaRPr lang="en-US" dirty="0"/>
          </a:p>
        </p:txBody>
      </p:sp>
      <p:pic>
        <p:nvPicPr>
          <p:cNvPr id="2051" name="Picture 3" descr="C:\Users\Ben\Desktop\ECE6258\IraborPrincess_SullinsBenjamin\ECE6258-master\imagesPristine\TN_sign-language-letter-c-out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47542"/>
            <a:ext cx="2891518" cy="262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581400" y="319339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03650" y="5112410"/>
            <a:ext cx="8279236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Fourier Component Extraction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511468"/>
            <a:ext cx="2015956" cy="191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2511468"/>
            <a:ext cx="2133599" cy="211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U-Turn Arrow 3"/>
          <p:cNvSpPr/>
          <p:nvPr/>
        </p:nvSpPr>
        <p:spPr>
          <a:xfrm>
            <a:off x="5257800" y="1828800"/>
            <a:ext cx="2590800" cy="53779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73438"/>
              <a:gd name="adj5" fmla="val 98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36685" y="196434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16110" y="4602819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Fourier Domain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12142" y="4638836"/>
            <a:ext cx="176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1255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Select Feature Vector Similarities</a:t>
            </a:r>
          </a:p>
          <a:p>
            <a:r>
              <a:rPr lang="en-US" dirty="0" smtClean="0"/>
              <a:t>Reduce Computation</a:t>
            </a:r>
          </a:p>
          <a:p>
            <a:r>
              <a:rPr lang="en-US" dirty="0" smtClean="0"/>
              <a:t>Improve Dissemination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 algn="ctr">
              <a:buNone/>
            </a:pPr>
            <a:r>
              <a:rPr lang="en-US" sz="1400" dirty="0" smtClean="0"/>
              <a:t>https</a:t>
            </a:r>
            <a:r>
              <a:rPr lang="en-US" sz="1400" dirty="0"/>
              <a:t>://www.mathworks.com/help/stats/kmeans.html</a:t>
            </a:r>
          </a:p>
        </p:txBody>
      </p:sp>
      <p:pic>
        <p:nvPicPr>
          <p:cNvPr id="5122" name="Picture 2" descr="https://www.mathworks.com/help/examples/stats/TrainAkMeansClusteringAlgorithm2Example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598" y="3364261"/>
            <a:ext cx="4038600" cy="302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mathworks.com/help/examples/stats/TrainAkMeansClusteringAlgorithm2Example_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4038600" cy="302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128198" y="4511758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045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Correlate Feature Vector Clusters to Training Set Expectations</a:t>
            </a:r>
          </a:p>
          <a:p>
            <a:r>
              <a:rPr lang="en-US" dirty="0" smtClean="0"/>
              <a:t>Generates Weighting Table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2730" y="3855185"/>
            <a:ext cx="914400" cy="117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7719" y="3855189"/>
            <a:ext cx="957291" cy="120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5304" y="3855186"/>
            <a:ext cx="921298" cy="117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Ben\Desktop\ECE6258\IraborPrincess_SullinsBenjamin\ECE6258-master\imagesPristine\TN_sign-language-letter-c-outlin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2057" y="2038248"/>
            <a:ext cx="1364285" cy="12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flipH="1">
            <a:off x="4343400" y="5181600"/>
            <a:ext cx="4123046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Vector Cluster Weighting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370619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 rot="13878110" flipH="1">
            <a:off x="6992227" y="3399273"/>
            <a:ext cx="343572" cy="32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477844" flipH="1">
            <a:off x="4901908" y="3399275"/>
            <a:ext cx="343572" cy="32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3304092" flipH="1">
            <a:off x="8099234" y="3400622"/>
            <a:ext cx="343572" cy="32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07719" y="5923975"/>
            <a:ext cx="4096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Weight = Estimated Character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47346" y="3855186"/>
            <a:ext cx="914400" cy="117197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" name="Right Arrow 14"/>
          <p:cNvSpPr/>
          <p:nvPr/>
        </p:nvSpPr>
        <p:spPr>
          <a:xfrm rot="18041259" flipH="1">
            <a:off x="6002782" y="3400623"/>
            <a:ext cx="343572" cy="32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788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775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Descriptors</a:t>
            </a:r>
            <a:endParaRPr lang="en-US" dirty="0"/>
          </a:p>
        </p:txBody>
      </p:sp>
      <p:pic>
        <p:nvPicPr>
          <p:cNvPr id="3074" name="Picture 2" descr="C:\Users\Princess\Desktop\Final\matlab\figs\Width-Leng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362200"/>
            <a:ext cx="5504021" cy="4128016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80822" y="1717789"/>
            <a:ext cx="1328058" cy="170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70188" y="128726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39322" y="2362200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53600" y="990600"/>
            <a:ext cx="1295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9705"/>
          <a:stretch/>
        </p:blipFill>
        <p:spPr bwMode="auto">
          <a:xfrm>
            <a:off x="9601200" y="3020496"/>
            <a:ext cx="15525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067300"/>
            <a:ext cx="13525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990600"/>
            <a:ext cx="10096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95434" y="3020496"/>
            <a:ext cx="11525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87125" y="5010150"/>
            <a:ext cx="10763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00400" y="647700"/>
            <a:ext cx="12668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76400" y="647700"/>
            <a:ext cx="1219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100388" y="2602554"/>
            <a:ext cx="10668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781175" y="2672833"/>
            <a:ext cx="14287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90888" y="4724400"/>
            <a:ext cx="14478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00200" y="4695825"/>
            <a:ext cx="13811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391913" y="6915150"/>
            <a:ext cx="15621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90675" y="6915150"/>
            <a:ext cx="1238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6905625"/>
            <a:ext cx="14573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00200" y="9010934"/>
            <a:ext cx="14097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74979" y="9007808"/>
            <a:ext cx="13430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8865" y="9263472"/>
            <a:ext cx="12668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67800" y="9324270"/>
            <a:ext cx="1295400" cy="1895475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9316159"/>
            <a:ext cx="13525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23871" y="9272997"/>
            <a:ext cx="1009650" cy="1914525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3328" y="9263472"/>
            <a:ext cx="11525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7691" y="9186254"/>
            <a:ext cx="10668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73486" y="9272997"/>
            <a:ext cx="14478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339672"/>
            <a:ext cx="13811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9705"/>
          <a:stretch/>
        </p:blipFill>
        <p:spPr bwMode="auto">
          <a:xfrm>
            <a:off x="9546740" y="11477625"/>
            <a:ext cx="1552575" cy="1933575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42140" y="11401425"/>
            <a:ext cx="1076325" cy="1905000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3815" y="11382375"/>
            <a:ext cx="1381125" cy="1924050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915913" y="9348788"/>
            <a:ext cx="1562100" cy="1914525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2265" y="11377613"/>
            <a:ext cx="1238250" cy="1905000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0140" y="11372850"/>
            <a:ext cx="1457325" cy="1857375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8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13140" y="11325225"/>
            <a:ext cx="1409700" cy="1905000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9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56140" y="11401425"/>
            <a:ext cx="1343025" cy="1905000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0964" y="7162398"/>
            <a:ext cx="1266825" cy="1905000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1790" y="7230999"/>
            <a:ext cx="1219200" cy="1905000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5194" y="7119536"/>
            <a:ext cx="1066800" cy="1933575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15650" y="7572784"/>
            <a:ext cx="1428750" cy="1314450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0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37358" y="8093380"/>
            <a:ext cx="174884" cy="273257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10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63827" y="8093379"/>
            <a:ext cx="174884" cy="273257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0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9122" y="8093378"/>
            <a:ext cx="174884" cy="273257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0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11723" y="8093377"/>
            <a:ext cx="174884" cy="273257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0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81777" y="8093380"/>
            <a:ext cx="174884" cy="273257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09600" y="9197169"/>
            <a:ext cx="2911527" cy="2514600"/>
            <a:chOff x="5867400" y="3733800"/>
            <a:chExt cx="2911527" cy="2514600"/>
          </a:xfrm>
        </p:grpSpPr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733800"/>
              <a:ext cx="2911526" cy="845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5" name="Picture 21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8995" y="4565111"/>
              <a:ext cx="2869932" cy="921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6" name="Picture 22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5436033"/>
              <a:ext cx="2911526" cy="812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Width/Length Training Feature Vectors </a:t>
            </a:r>
          </a:p>
          <a:p>
            <a:pPr marL="0" indent="0">
              <a:buNone/>
            </a:pPr>
            <a:r>
              <a:rPr lang="en-US" dirty="0" smtClean="0"/>
              <a:t>    Clustered Through K-Means</a:t>
            </a:r>
            <a:endParaRPr lang="en-US" dirty="0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2300" y="3505200"/>
            <a:ext cx="2908300" cy="2511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5702300" y="3135868"/>
            <a:ext cx="141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138" y="9296399"/>
            <a:ext cx="423462" cy="623093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2219" y="9282907"/>
            <a:ext cx="423462" cy="623093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2938" y="9289256"/>
            <a:ext cx="423462" cy="623093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1901" y="9308138"/>
            <a:ext cx="423462" cy="623093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25675" y="9348788"/>
            <a:ext cx="423462" cy="623093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3737" y="9308138"/>
            <a:ext cx="423462" cy="623093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6938" y="9308137"/>
            <a:ext cx="423462" cy="623093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7664" y="9290049"/>
            <a:ext cx="423462" cy="623093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543" y="10144917"/>
            <a:ext cx="423462" cy="623093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5624" y="10131425"/>
            <a:ext cx="423462" cy="623093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0689" y="10165557"/>
            <a:ext cx="423462" cy="623093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4548" y="10138567"/>
            <a:ext cx="423462" cy="623093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3476" y="10144917"/>
            <a:ext cx="423462" cy="623093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5" y="10153811"/>
            <a:ext cx="500605" cy="736603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1069" y="10138567"/>
            <a:ext cx="423462" cy="623093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689" y="11013663"/>
            <a:ext cx="423462" cy="623093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1879" y="10974770"/>
            <a:ext cx="423462" cy="623093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5681" y="10974771"/>
            <a:ext cx="423462" cy="623093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1069" y="11055722"/>
            <a:ext cx="423462" cy="623093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Right Arrow 90"/>
          <p:cNvSpPr/>
          <p:nvPr/>
        </p:nvSpPr>
        <p:spPr>
          <a:xfrm rot="10800000">
            <a:off x="5105399" y="4267200"/>
            <a:ext cx="533401" cy="500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788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Descriptors</a:t>
            </a:r>
            <a:endParaRPr lang="en-US" dirty="0"/>
          </a:p>
        </p:txBody>
      </p:sp>
      <p:pic>
        <p:nvPicPr>
          <p:cNvPr id="4098" name="Picture 2" descr="C:\Users\Princess\Desktop\Final\matlab\figs\orient_ecc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46866"/>
            <a:ext cx="5138579" cy="3853934"/>
          </a:xfrm>
          <a:prstGeom prst="rect">
            <a:avLst/>
          </a:prstGeom>
          <a:noFill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Orientation/Eccentricity Training Feature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Vectors Clustered Through K-Means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2300" y="3135868"/>
            <a:ext cx="141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45986" y="133933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Eccentricity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81510" y="24500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5986" y="1708666"/>
            <a:ext cx="1364614" cy="172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4837" y="3505200"/>
            <a:ext cx="2925763" cy="2524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ight Arrow 37"/>
          <p:cNvSpPr/>
          <p:nvPr/>
        </p:nvSpPr>
        <p:spPr>
          <a:xfrm rot="10800000">
            <a:off x="4953001" y="4267200"/>
            <a:ext cx="533401" cy="500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788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Descriptors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2300" y="3135868"/>
            <a:ext cx="141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45986" y="133933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Fingertips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819400" y="7340600"/>
            <a:ext cx="1295400" cy="1924050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718649" y="7366516"/>
            <a:ext cx="1104900" cy="1914525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00" y="7344291"/>
            <a:ext cx="1524000" cy="1924050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7353816"/>
            <a:ext cx="1314450" cy="1885950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1175" y="7334766"/>
            <a:ext cx="1143000" cy="1905000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8561" y="7325241"/>
            <a:ext cx="1276350" cy="1914525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7325241"/>
            <a:ext cx="1409700" cy="1866900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819400" y="9423400"/>
            <a:ext cx="1485900" cy="1828800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15450" y="9449316"/>
            <a:ext cx="1209675" cy="1924050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79425" y="9384228"/>
            <a:ext cx="1323975" cy="1857375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75" y="9411215"/>
            <a:ext cx="1104900" cy="1943100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420740"/>
            <a:ext cx="1562100" cy="1933575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6046" y="9411215"/>
            <a:ext cx="1181100" cy="1943100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3494" y="9358828"/>
            <a:ext cx="1219200" cy="1933575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747963" y="11658600"/>
            <a:ext cx="1381125" cy="1914525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18625" y="11639550"/>
            <a:ext cx="1409700" cy="1924050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14326" y="11646416"/>
            <a:ext cx="1438275" cy="1266825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48561" y="11637962"/>
            <a:ext cx="1047750" cy="1914525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2682812"/>
            <a:ext cx="275760" cy="242888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9059" y="12675392"/>
            <a:ext cx="275760" cy="242888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9570" y="12682812"/>
            <a:ext cx="275760" cy="242888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8166" y="12682812"/>
            <a:ext cx="275760" cy="242888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54616" y="12682812"/>
            <a:ext cx="275760" cy="242888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4837" y="3581400"/>
            <a:ext cx="3006407" cy="2524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700257"/>
            <a:ext cx="1364614" cy="17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310" y="2819400"/>
            <a:ext cx="4431690" cy="3361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Finger Segmentation Training Features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Clustered Through K-Means</a:t>
            </a:r>
            <a:endParaRPr lang="en-US" dirty="0"/>
          </a:p>
          <a:p>
            <a:r>
              <a:rPr lang="en-US" dirty="0" smtClean="0"/>
              <a:t>Noisy Element Extractions Encountered</a:t>
            </a:r>
          </a:p>
        </p:txBody>
      </p:sp>
      <p:sp>
        <p:nvSpPr>
          <p:cNvPr id="41" name="Right Arrow 40"/>
          <p:cNvSpPr/>
          <p:nvPr/>
        </p:nvSpPr>
        <p:spPr>
          <a:xfrm rot="10800000">
            <a:off x="4800601" y="4267200"/>
            <a:ext cx="533401" cy="500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2199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rincess\Desktop\Final\matlab\fcluster\LastHarmon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667000"/>
            <a:ext cx="5181600" cy="3886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Descriptors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Fourier Descriptor Training Features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Clustered Through K-Means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371600"/>
            <a:ext cx="2775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Complex Frequency Coefficients</a:t>
            </a:r>
            <a:endParaRPr lang="en-US" sz="1400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5105399" y="4267201"/>
            <a:ext cx="533401" cy="500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Princess\Desktop\Final\matlab\figs\c.jpg"/>
          <p:cNvPicPr>
            <a:picLocks noChangeAspect="1" noChangeArrowheads="1"/>
          </p:cNvPicPr>
          <p:nvPr/>
        </p:nvPicPr>
        <p:blipFill>
          <a:blip r:embed="rId4" cstate="print"/>
          <a:srcRect l="22193" t="9322" r="35026" b="22881"/>
          <a:stretch>
            <a:fillRect/>
          </a:stretch>
        </p:blipFill>
        <p:spPr bwMode="auto">
          <a:xfrm>
            <a:off x="7315200" y="1676400"/>
            <a:ext cx="1375258" cy="1719072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 l="2916" t="1915" r="4618"/>
          <a:stretch>
            <a:fillRect/>
          </a:stretch>
        </p:blipFill>
        <p:spPr bwMode="auto">
          <a:xfrm>
            <a:off x="5943600" y="3352800"/>
            <a:ext cx="2743200" cy="305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2788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rincess\Desktop\Final\matlab\fcluster\Minimu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819400"/>
            <a:ext cx="4800600" cy="36004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Descriptors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Fourier Descriptor Training Features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Clustered Through K-Means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371600"/>
            <a:ext cx="2775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Complex Frequency Coefficients</a:t>
            </a:r>
            <a:endParaRPr lang="en-US" sz="1400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5105399" y="4267201"/>
            <a:ext cx="533401" cy="500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Princess\Desktop\Final\matlab\figs\c.jpg"/>
          <p:cNvPicPr>
            <a:picLocks noChangeAspect="1" noChangeArrowheads="1"/>
          </p:cNvPicPr>
          <p:nvPr/>
        </p:nvPicPr>
        <p:blipFill>
          <a:blip r:embed="rId4" cstate="print"/>
          <a:srcRect l="22193" t="9322" r="35026" b="22881"/>
          <a:stretch>
            <a:fillRect/>
          </a:stretch>
        </p:blipFill>
        <p:spPr bwMode="auto">
          <a:xfrm>
            <a:off x="7315200" y="1676400"/>
            <a:ext cx="1375258" cy="1719072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 l="2916" t="1915" r="4618"/>
          <a:stretch>
            <a:fillRect/>
          </a:stretch>
        </p:blipFill>
        <p:spPr bwMode="auto">
          <a:xfrm>
            <a:off x="5943600" y="3352800"/>
            <a:ext cx="2743200" cy="305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2788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</a:p>
          <a:p>
            <a:r>
              <a:rPr lang="en-US" dirty="0" smtClean="0"/>
              <a:t>Methods and Ideas</a:t>
            </a:r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Contributions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729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Descriptors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Fourier Descriptor Training Features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Clustered Through K-Means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371600"/>
            <a:ext cx="2775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Complex Frequency Coefficients</a:t>
            </a:r>
            <a:endParaRPr lang="en-US" sz="1400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5334001" y="4267201"/>
            <a:ext cx="533401" cy="500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Princess\Desktop\Final\matlab\figs\c.jpg"/>
          <p:cNvPicPr>
            <a:picLocks noChangeAspect="1" noChangeArrowheads="1"/>
          </p:cNvPicPr>
          <p:nvPr/>
        </p:nvPicPr>
        <p:blipFill>
          <a:blip r:embed="rId3" cstate="print"/>
          <a:srcRect l="22193" t="9322" r="35026" b="22881"/>
          <a:stretch>
            <a:fillRect/>
          </a:stretch>
        </p:blipFill>
        <p:spPr bwMode="auto">
          <a:xfrm>
            <a:off x="7315200" y="1676400"/>
            <a:ext cx="1375258" cy="1719072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2916" t="1915" r="4618"/>
          <a:stretch>
            <a:fillRect/>
          </a:stretch>
        </p:blipFill>
        <p:spPr bwMode="auto">
          <a:xfrm>
            <a:off x="5943600" y="3352800"/>
            <a:ext cx="2743200" cy="305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Princess\Desktop\Final\matlab\fcluster\ZeroFre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2514600"/>
            <a:ext cx="4953000" cy="3714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2788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Princess\Desktop\Final\matlab\fcluster\FirstFre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14600"/>
            <a:ext cx="4673600" cy="3505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Descriptors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Fourier Descriptor Training Features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Clustered Through K-Means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371600"/>
            <a:ext cx="2775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Complex Frequency Coefficients</a:t>
            </a:r>
            <a:endParaRPr lang="en-US" sz="1400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4914899" y="4267201"/>
            <a:ext cx="533401" cy="500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Princess\Desktop\Final\matlab\figs\c.jpg"/>
          <p:cNvPicPr>
            <a:picLocks noChangeAspect="1" noChangeArrowheads="1"/>
          </p:cNvPicPr>
          <p:nvPr/>
        </p:nvPicPr>
        <p:blipFill>
          <a:blip r:embed="rId4" cstate="print"/>
          <a:srcRect l="22193" t="9322" r="35026" b="22881"/>
          <a:stretch>
            <a:fillRect/>
          </a:stretch>
        </p:blipFill>
        <p:spPr bwMode="auto">
          <a:xfrm>
            <a:off x="7315200" y="1676400"/>
            <a:ext cx="1375258" cy="1719072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 l="2916" t="1915" r="4618"/>
          <a:stretch>
            <a:fillRect/>
          </a:stretch>
        </p:blipFill>
        <p:spPr bwMode="auto">
          <a:xfrm>
            <a:off x="5943600" y="3352800"/>
            <a:ext cx="2743200" cy="305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2788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pic>
        <p:nvPicPr>
          <p:cNvPr id="6" name="Picture 3" descr="C:\Users\Ben\Desktop\ECE6258\IraborPrincess_SullinsBenjamin\ECE6258-master\imagesPristine\TN_sign-language-letter-c-out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2754" y="1524000"/>
            <a:ext cx="167898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81596"/>
            <a:ext cx="4800600" cy="368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Capable of Classifying All 26</a:t>
            </a:r>
          </a:p>
          <a:p>
            <a:pPr marL="0" indent="0">
              <a:buNone/>
            </a:pPr>
            <a:r>
              <a:rPr lang="en-US" dirty="0" smtClean="0"/>
              <a:t>    Alphabet Characters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657600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900749"/>
            <a:ext cx="1766498" cy="15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6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767399"/>
            <a:ext cx="1815189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8" name="Picture 2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595949"/>
            <a:ext cx="1755955" cy="1516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Bent Arrow 2"/>
          <p:cNvSpPr/>
          <p:nvPr/>
        </p:nvSpPr>
        <p:spPr>
          <a:xfrm rot="10800000">
            <a:off x="7696200" y="4614999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6201" y="5651863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Weighting Relation to Training Tables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72788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81000" y="1447800"/>
            <a:ext cx="8534400" cy="502919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Performance Statistics for Input Signs.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Need Error Rate Statistics for Input Signs.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What Else Do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9810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Run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057400"/>
            <a:ext cx="7261170" cy="394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21185" y="1539462"/>
            <a:ext cx="176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 Sign for Conversion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156642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Resultant Sign After Dissemination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08857" y="28911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K-Means Clusters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6248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Correlation Weighting Relations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271554" y="6248399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 Sign Feature Vectors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6248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System Execution Statistics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200900" y="6235391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Project Title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0411" y="1532818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 Training Set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43100" y="1527456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Training Set Feature Extraction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2469" y="1619788"/>
            <a:ext cx="148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Readme File</a:t>
            </a:r>
            <a:endParaRPr lang="en-US" sz="1200" dirty="0"/>
          </a:p>
        </p:txBody>
      </p:sp>
      <p:sp>
        <p:nvSpPr>
          <p:cNvPr id="14" name="Right Arrow 13"/>
          <p:cNvSpPr/>
          <p:nvPr/>
        </p:nvSpPr>
        <p:spPr>
          <a:xfrm rot="16200000">
            <a:off x="3162300" y="5718659"/>
            <a:ext cx="533401" cy="500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4641669" y="5731668"/>
            <a:ext cx="533401" cy="500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6200000">
            <a:off x="5851072" y="5718659"/>
            <a:ext cx="533401" cy="500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6200000">
            <a:off x="7334251" y="5879479"/>
            <a:ext cx="266700" cy="266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2029748" y="1972447"/>
            <a:ext cx="441067" cy="38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1160389" y="1948641"/>
            <a:ext cx="441067" cy="38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3553748" y="1948641"/>
            <a:ext cx="441067" cy="38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4614901" y="2008853"/>
            <a:ext cx="441067" cy="38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6724093" y="2113995"/>
            <a:ext cx="567851" cy="38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4971585" y="2127293"/>
            <a:ext cx="662102" cy="38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487681" y="4876800"/>
            <a:ext cx="523798" cy="38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87681" y="3352800"/>
            <a:ext cx="523798" cy="38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8857" y="44151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K-Means Clusters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72788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2718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Systems Utilize a Single Complex Feature Vector</a:t>
            </a:r>
          </a:p>
          <a:p>
            <a:r>
              <a:rPr lang="en-US" dirty="0" smtClean="0"/>
              <a:t>Our System Integrates Multiple Feature Vectors for Improved Functionality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60761"/>
            <a:ext cx="2244111" cy="2843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936618" y="4639358"/>
            <a:ext cx="921298" cy="117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 descr="C:\Users\Ben\Desktop\ECE6258\IraborPrincess_SullinsBenjamin\ECE6258-master\imagesPristine\TN_sign-language-letter-c-outlin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844065" y="2824597"/>
            <a:ext cx="1364285" cy="12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 rot="16200000" flipH="1">
            <a:off x="-2647757" y="4238611"/>
            <a:ext cx="343572" cy="32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723262" y="6241735"/>
            <a:ext cx="1766498" cy="15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494662" y="6108385"/>
            <a:ext cx="1815189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" name="Picture 2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189862" y="5936935"/>
            <a:ext cx="1755955" cy="1516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-1284861" y="699284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Weighting Relation to Training Tables</a:t>
            </a:r>
            <a:endParaRPr lang="en-US" sz="1200" dirty="0"/>
          </a:p>
        </p:txBody>
      </p:sp>
      <p:sp>
        <p:nvSpPr>
          <p:cNvPr id="42" name="U-Turn Arrow 41"/>
          <p:cNvSpPr/>
          <p:nvPr/>
        </p:nvSpPr>
        <p:spPr>
          <a:xfrm rot="5400000">
            <a:off x="-1874202" y="5092943"/>
            <a:ext cx="1295400" cy="141162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73438"/>
              <a:gd name="adj5" fmla="val 56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19912"/>
            <a:ext cx="2394322" cy="31634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Right Arrow 51"/>
          <p:cNvSpPr/>
          <p:nvPr/>
        </p:nvSpPr>
        <p:spPr>
          <a:xfrm>
            <a:off x="3758583" y="4402698"/>
            <a:ext cx="1985076" cy="997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 Feature Inclusion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8583" y="5587963"/>
            <a:ext cx="2095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/>
              <a:t>After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Handles Similar Characters Effectively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Computationally Simple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Expands Efficiently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771900" y="3215249"/>
            <a:ext cx="2095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/>
              <a:t>Before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Single Feature Vector Focus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Computationally Intense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Expansion Limited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33194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System Explores Spatial and Spectral properties of the Sign Image. </a:t>
            </a:r>
            <a:endParaRPr lang="en-US" dirty="0"/>
          </a:p>
          <a:p>
            <a:r>
              <a:rPr lang="en-US" dirty="0" smtClean="0"/>
              <a:t>Selected Complex Fourier Coefficients represented as Real spectrum Indicators.</a:t>
            </a:r>
          </a:p>
          <a:p>
            <a:r>
              <a:rPr lang="en-US" dirty="0" smtClean="0"/>
              <a:t>Condensed Spectral Representation of Image.</a:t>
            </a:r>
          </a:p>
          <a:p>
            <a:r>
              <a:rPr lang="en-US" dirty="0" smtClean="0"/>
              <a:t>Paired Descriptors  are used to generate feature vectors and clusters for classification.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9666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714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346" y="1677710"/>
            <a:ext cx="8001001" cy="442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Layout </a:t>
            </a:r>
            <a:r>
              <a:rPr lang="en-US" dirty="0" smtClean="0"/>
              <a:t>Pt.2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1" y="1600200"/>
            <a:ext cx="1685924" cy="44958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963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6382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Layout Extended Pt.3/4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775" y="1904999"/>
            <a:ext cx="8886825" cy="436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1524000" y="4419600"/>
            <a:ext cx="3810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276600" y="4402650"/>
            <a:ext cx="6096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257800" y="4402650"/>
            <a:ext cx="5334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62802" y="4214288"/>
            <a:ext cx="380997" cy="376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7162800" y="4726463"/>
            <a:ext cx="380997" cy="376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600200" y="2895600"/>
            <a:ext cx="3810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971800" y="2895600"/>
            <a:ext cx="6096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562600" y="2895600"/>
            <a:ext cx="4953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6675" y="1904999"/>
            <a:ext cx="1609725" cy="436940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353298" y="1752600"/>
            <a:ext cx="1638302" cy="452180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9786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7179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19200"/>
          </a:xfrm>
        </p:spPr>
        <p:txBody>
          <a:bodyPr/>
          <a:lstStyle/>
          <a:p>
            <a:r>
              <a:rPr lang="en-US" dirty="0" smtClean="0"/>
              <a:t>Princess </a:t>
            </a:r>
            <a:r>
              <a:rPr lang="en-US" dirty="0" err="1" smtClean="0"/>
              <a:t>Irabor</a:t>
            </a:r>
            <a:endParaRPr lang="en-US" dirty="0" smtClean="0"/>
          </a:p>
          <a:p>
            <a:r>
              <a:rPr lang="en-US" dirty="0" smtClean="0"/>
              <a:t>Benjamin Sullins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387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Descriptors</a:t>
            </a:r>
            <a:endParaRPr lang="en-US" dirty="0"/>
          </a:p>
        </p:txBody>
      </p:sp>
      <p:pic>
        <p:nvPicPr>
          <p:cNvPr id="5122" name="Picture 2" descr="C:\Users\Princess\Desktop\Final\matlab\figs\Fouri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647950"/>
            <a:ext cx="4953000" cy="3714750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Fourier Descriptor Training Features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Clustered Through K-Means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371600"/>
            <a:ext cx="2775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Complex Frequency Coefficients</a:t>
            </a:r>
            <a:endParaRPr lang="en-US" sz="1400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4914899" y="4267201"/>
            <a:ext cx="533401" cy="500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Princess\Desktop\Final\matlab\figs\c.jpg"/>
          <p:cNvPicPr>
            <a:picLocks noChangeAspect="1" noChangeArrowheads="1"/>
          </p:cNvPicPr>
          <p:nvPr/>
        </p:nvPicPr>
        <p:blipFill>
          <a:blip r:embed="rId4" cstate="print"/>
          <a:srcRect l="22193" t="9322" r="35026" b="22881"/>
          <a:stretch>
            <a:fillRect/>
          </a:stretch>
        </p:blipFill>
        <p:spPr bwMode="auto">
          <a:xfrm>
            <a:off x="7315200" y="1676400"/>
            <a:ext cx="1375258" cy="1719072"/>
          </a:xfrm>
          <a:prstGeom prst="rect">
            <a:avLst/>
          </a:prstGeom>
          <a:noFill/>
        </p:spPr>
      </p:pic>
      <p:pic>
        <p:nvPicPr>
          <p:cNvPr id="14" name="Picture 4" descr="C:\Users\Princess\Desktop\Final\matlab\FOURIERFIGS\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1676400"/>
            <a:ext cx="1371600" cy="17526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 l="2916" t="1915" r="4618"/>
          <a:stretch>
            <a:fillRect/>
          </a:stretch>
        </p:blipFill>
        <p:spPr bwMode="auto">
          <a:xfrm>
            <a:off x="5943600" y="3352800"/>
            <a:ext cx="2743200" cy="305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762000" y="5986790"/>
            <a:ext cx="4038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               E                 J               O                T                 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372788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Population Understands Sign Language.</a:t>
            </a:r>
          </a:p>
          <a:p>
            <a:r>
              <a:rPr lang="en-US" dirty="0" smtClean="0"/>
              <a:t>Becoming Fluent Could Span 2-3 years.</a:t>
            </a:r>
          </a:p>
          <a:p>
            <a:r>
              <a:rPr lang="en-US" dirty="0" smtClean="0"/>
              <a:t>How to Bridge the Gap?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486400" y="3352800"/>
            <a:ext cx="3196486" cy="1962150"/>
            <a:chOff x="425421" y="3609767"/>
            <a:chExt cx="3196486" cy="1962150"/>
          </a:xfrm>
        </p:grpSpPr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0" b="100000" l="0" r="100000">
                          <a14:foregroundMark x1="31915" y1="48544" x2="54610" y2="480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882" y="3609767"/>
              <a:ext cx="1343025" cy="1962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421" y="3736732"/>
              <a:ext cx="1381125" cy="181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369" y="4038600"/>
              <a:ext cx="335798" cy="389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backgroundRemoval t="0" b="100000" l="0" r="100000">
                          <a14:foregroundMark x1="78462" y1="55714" x2="92821" y2="74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068" y="3810000"/>
              <a:ext cx="636814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 descr="C:\Users\Ben\Desktop\ECE6258\IraborPrincess_SullinsBenjamin\ECE6258-master\imagesPristine\TN_sign-language-letter-a-outline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163" y="4093873"/>
              <a:ext cx="381439" cy="334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03650" y="3389278"/>
            <a:ext cx="3501067" cy="1854235"/>
            <a:chOff x="5334438" y="3717682"/>
            <a:chExt cx="3501067" cy="1854235"/>
          </a:xfrm>
        </p:grpSpPr>
        <p:pic>
          <p:nvPicPr>
            <p:cNvPr id="13" name="Picture 4" descr="Image result for confused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backgroundRemoval t="0" b="100000" l="0" r="100000">
                          <a14:foregroundMark x1="35667" y1="62333" x2="70667" y2="67333"/>
                          <a14:foregroundMark x1="39333" y1="70667" x2="51667" y2="61333"/>
                          <a14:foregroundMark x1="38000" y1="70667" x2="47667" y2="64000"/>
                          <a14:foregroundMark x1="46667" y1="15333" x2="46667" y2="15333"/>
                          <a14:foregroundMark x1="52000" y1="31667" x2="52000" y2="31667"/>
                          <a14:foregroundMark x1="36333" y1="94000" x2="36333" y2="94000"/>
                          <a14:foregroundMark x1="25667" y1="89667" x2="80333" y2="95667"/>
                          <a14:foregroundMark x1="37333" y1="97333" x2="64000" y2="98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180" y="3717682"/>
              <a:ext cx="1838325" cy="1838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 xmlns="">
                    <a14:imgLayer r:embed="rId1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438" y="3752642"/>
              <a:ext cx="1381125" cy="181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386" y="4054510"/>
              <a:ext cx="335798" cy="389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backgroundRemoval t="0" b="100000" l="0" r="100000">
                          <a14:foregroundMark x1="78462" y1="55714" x2="92821" y2="74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1085" y="3825910"/>
              <a:ext cx="636814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8" descr="C:\Users\Ben\Desktop\ECE6258\IraborPrincess_SullinsBenjamin\ECE6258-master\imagesPristine\TN_sign-language-letter-a-outline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180" y="4109783"/>
              <a:ext cx="381439" cy="334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Right Arrow 35"/>
          <p:cNvSpPr/>
          <p:nvPr/>
        </p:nvSpPr>
        <p:spPr>
          <a:xfrm>
            <a:off x="3904717" y="3938901"/>
            <a:ext cx="1276883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403650" y="5314950"/>
            <a:ext cx="8279236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Learning Progression (2-3 years)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194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Capable of Converting Sign Language Images Into Readable Characters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1000" y="3015343"/>
            <a:ext cx="2759529" cy="3098346"/>
            <a:chOff x="457200" y="3026229"/>
            <a:chExt cx="2759529" cy="309834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267200"/>
              <a:ext cx="1600200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026229"/>
              <a:ext cx="2759529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ounded Rectangle 3"/>
          <p:cNvSpPr/>
          <p:nvPr/>
        </p:nvSpPr>
        <p:spPr>
          <a:xfrm>
            <a:off x="3886200" y="3026230"/>
            <a:ext cx="1524000" cy="3098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805605" y="3026230"/>
            <a:ext cx="1824732" cy="3098346"/>
            <a:chOff x="6633468" y="3026230"/>
            <a:chExt cx="1824732" cy="3098346"/>
          </a:xfrm>
        </p:grpSpPr>
        <p:grpSp>
          <p:nvGrpSpPr>
            <p:cNvPr id="6" name="Group 5"/>
            <p:cNvGrpSpPr/>
            <p:nvPr/>
          </p:nvGrpSpPr>
          <p:grpSpPr>
            <a:xfrm>
              <a:off x="6783834" y="3655866"/>
              <a:ext cx="1524000" cy="721925"/>
              <a:chOff x="9220200" y="2362200"/>
              <a:chExt cx="1524000" cy="721925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20200" y="2374499"/>
                <a:ext cx="681037" cy="668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12248" y="2362200"/>
                <a:ext cx="731952" cy="721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Rounded Rectangle 11"/>
            <p:cNvSpPr/>
            <p:nvPr/>
          </p:nvSpPr>
          <p:spPr>
            <a:xfrm>
              <a:off x="6633468" y="3026230"/>
              <a:ext cx="1824732" cy="30983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Display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464871" y="4495800"/>
              <a:ext cx="228600" cy="226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64871" y="4905883"/>
              <a:ext cx="228600" cy="226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464871" y="5334000"/>
              <a:ext cx="228600" cy="226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464871" y="5744083"/>
              <a:ext cx="228600" cy="226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2667000" y="4231754"/>
            <a:ext cx="9906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642868" y="4231754"/>
            <a:ext cx="9906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3383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775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87551"/>
            <a:ext cx="8764126" cy="46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962400" y="243840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057400" y="243840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010400" y="2438400"/>
            <a:ext cx="6096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905000" y="4009610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267763" y="4009610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629400" y="4038185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7237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and Width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86063"/>
            <a:ext cx="20288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Ben\Desktop\ECE6258\IraborPrincess_SullinsBenjamin\ECE6258-master\imagesPristine\TN_sign-language-letter-c-outli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47542"/>
            <a:ext cx="2891518" cy="262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60065" y="201673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1425" y="3501559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162268" y="319339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03650" y="5112410"/>
            <a:ext cx="8279236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Length/Width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573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Orientation and Eccentricity</a:t>
            </a:r>
            <a:endParaRPr lang="en-US" dirty="0"/>
          </a:p>
        </p:txBody>
      </p:sp>
      <p:pic>
        <p:nvPicPr>
          <p:cNvPr id="2051" name="Picture 3" descr="C:\Users\Ben\Desktop\ECE6258\IraborPrincess_SullinsBenjamin\ECE6258-master\imagesPristine\TN_sign-language-letter-c-out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47542"/>
            <a:ext cx="2891518" cy="262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27681" y="200369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Eccentricity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15720" y="216287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162268" y="319339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03650" y="5112410"/>
            <a:ext cx="8279236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Orientation/Eccentricity Extraction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5710" y="2347542"/>
            <a:ext cx="2193166" cy="276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836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1392</TotalTime>
  <Words>673</Words>
  <Application>Microsoft Office PowerPoint</Application>
  <PresentationFormat>On-screen Show (4:3)</PresentationFormat>
  <Paragraphs>189</Paragraphs>
  <Slides>32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Executive</vt:lpstr>
      <vt:lpstr>The First Signs of Knowing: Sign Language to Text</vt:lpstr>
      <vt:lpstr>Overview</vt:lpstr>
      <vt:lpstr>Problem Description</vt:lpstr>
      <vt:lpstr>The Problem</vt:lpstr>
      <vt:lpstr>Solution Description</vt:lpstr>
      <vt:lpstr>Methods and Ideas</vt:lpstr>
      <vt:lpstr>Technical Overview</vt:lpstr>
      <vt:lpstr>Feature Vectors</vt:lpstr>
      <vt:lpstr>Feature Vectors</vt:lpstr>
      <vt:lpstr>Feature Vectors</vt:lpstr>
      <vt:lpstr>Feature Vectors</vt:lpstr>
      <vt:lpstr>K-Means Clustering</vt:lpstr>
      <vt:lpstr>Dissemination</vt:lpstr>
      <vt:lpstr>Experimental Results</vt:lpstr>
      <vt:lpstr>Sign Descriptors</vt:lpstr>
      <vt:lpstr>Sign Descriptors</vt:lpstr>
      <vt:lpstr>Sign Descriptors</vt:lpstr>
      <vt:lpstr>Sign Descriptors</vt:lpstr>
      <vt:lpstr>Sign Descriptors</vt:lpstr>
      <vt:lpstr>Sign Descriptors</vt:lpstr>
      <vt:lpstr>Sign Descriptors</vt:lpstr>
      <vt:lpstr>Correlation</vt:lpstr>
      <vt:lpstr>Performance</vt:lpstr>
      <vt:lpstr>Sample Run</vt:lpstr>
      <vt:lpstr>Contribution</vt:lpstr>
      <vt:lpstr>Contributions</vt:lpstr>
      <vt:lpstr>Contributions Cont.</vt:lpstr>
      <vt:lpstr>Future Work</vt:lpstr>
      <vt:lpstr>Technical Layout Pt.2</vt:lpstr>
      <vt:lpstr>Technical Layout Extended Pt.3/4</vt:lpstr>
      <vt:lpstr>Conclusion</vt:lpstr>
      <vt:lpstr>Sign Descriptors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Translator</dc:title>
  <dc:creator>Ben</dc:creator>
  <cp:lastModifiedBy>Princess</cp:lastModifiedBy>
  <cp:revision>85</cp:revision>
  <dcterms:created xsi:type="dcterms:W3CDTF">2016-09-28T00:28:53Z</dcterms:created>
  <dcterms:modified xsi:type="dcterms:W3CDTF">2016-12-07T20:11:45Z</dcterms:modified>
</cp:coreProperties>
</file>