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60" r:id="rId1"/>
  </p:sldMasterIdLst>
  <p:handoutMasterIdLst>
    <p:handoutMasterId r:id="rId3"/>
  </p:handoutMasterIdLst>
  <p:sldIdLst>
    <p:sldId id="256" r:id="rId2"/>
  </p:sldIdLst>
  <p:sldSz cx="36576000" cy="27432000"/>
  <p:notesSz cx="6858000" cy="9144000"/>
  <p:defaultTextStyle>
    <a:defPPr>
      <a:defRPr lang="en-US"/>
    </a:defPPr>
    <a:lvl1pPr algn="l" rtl="0" fontAlgn="base">
      <a:spcBef>
        <a:spcPct val="0"/>
      </a:spcBef>
      <a:spcAft>
        <a:spcPct val="0"/>
      </a:spcAft>
      <a:defRPr sz="7600" kern="1200">
        <a:solidFill>
          <a:schemeClr val="tx1"/>
        </a:solidFill>
        <a:latin typeface="Arial" charset="0"/>
        <a:ea typeface="+mn-ea"/>
        <a:cs typeface="+mn-cs"/>
      </a:defRPr>
    </a:lvl1pPr>
    <a:lvl2pPr marL="457200" algn="l" rtl="0" fontAlgn="base">
      <a:spcBef>
        <a:spcPct val="0"/>
      </a:spcBef>
      <a:spcAft>
        <a:spcPct val="0"/>
      </a:spcAft>
      <a:defRPr sz="7600" kern="1200">
        <a:solidFill>
          <a:schemeClr val="tx1"/>
        </a:solidFill>
        <a:latin typeface="Arial" charset="0"/>
        <a:ea typeface="+mn-ea"/>
        <a:cs typeface="+mn-cs"/>
      </a:defRPr>
    </a:lvl2pPr>
    <a:lvl3pPr marL="914400" algn="l" rtl="0" fontAlgn="base">
      <a:spcBef>
        <a:spcPct val="0"/>
      </a:spcBef>
      <a:spcAft>
        <a:spcPct val="0"/>
      </a:spcAft>
      <a:defRPr sz="7600" kern="1200">
        <a:solidFill>
          <a:schemeClr val="tx1"/>
        </a:solidFill>
        <a:latin typeface="Arial" charset="0"/>
        <a:ea typeface="+mn-ea"/>
        <a:cs typeface="+mn-cs"/>
      </a:defRPr>
    </a:lvl3pPr>
    <a:lvl4pPr marL="1371600" algn="l" rtl="0" fontAlgn="base">
      <a:spcBef>
        <a:spcPct val="0"/>
      </a:spcBef>
      <a:spcAft>
        <a:spcPct val="0"/>
      </a:spcAft>
      <a:defRPr sz="7600" kern="1200">
        <a:solidFill>
          <a:schemeClr val="tx1"/>
        </a:solidFill>
        <a:latin typeface="Arial" charset="0"/>
        <a:ea typeface="+mn-ea"/>
        <a:cs typeface="+mn-cs"/>
      </a:defRPr>
    </a:lvl4pPr>
    <a:lvl5pPr marL="1828800" algn="l" rtl="0" fontAlgn="base">
      <a:spcBef>
        <a:spcPct val="0"/>
      </a:spcBef>
      <a:spcAft>
        <a:spcPct val="0"/>
      </a:spcAft>
      <a:defRPr sz="7600" kern="1200">
        <a:solidFill>
          <a:schemeClr val="tx1"/>
        </a:solidFill>
        <a:latin typeface="Arial" charset="0"/>
        <a:ea typeface="+mn-ea"/>
        <a:cs typeface="+mn-cs"/>
      </a:defRPr>
    </a:lvl5pPr>
    <a:lvl6pPr marL="2286000" algn="l" defTabSz="914400" rtl="0" eaLnBrk="1" latinLnBrk="0" hangingPunct="1">
      <a:defRPr sz="7600" kern="1200">
        <a:solidFill>
          <a:schemeClr val="tx1"/>
        </a:solidFill>
        <a:latin typeface="Arial" charset="0"/>
        <a:ea typeface="+mn-ea"/>
        <a:cs typeface="+mn-cs"/>
      </a:defRPr>
    </a:lvl6pPr>
    <a:lvl7pPr marL="2743200" algn="l" defTabSz="914400" rtl="0" eaLnBrk="1" latinLnBrk="0" hangingPunct="1">
      <a:defRPr sz="7600" kern="1200">
        <a:solidFill>
          <a:schemeClr val="tx1"/>
        </a:solidFill>
        <a:latin typeface="Arial" charset="0"/>
        <a:ea typeface="+mn-ea"/>
        <a:cs typeface="+mn-cs"/>
      </a:defRPr>
    </a:lvl7pPr>
    <a:lvl8pPr marL="3200400" algn="l" defTabSz="914400" rtl="0" eaLnBrk="1" latinLnBrk="0" hangingPunct="1">
      <a:defRPr sz="7600" kern="1200">
        <a:solidFill>
          <a:schemeClr val="tx1"/>
        </a:solidFill>
        <a:latin typeface="Arial" charset="0"/>
        <a:ea typeface="+mn-ea"/>
        <a:cs typeface="+mn-cs"/>
      </a:defRPr>
    </a:lvl8pPr>
    <a:lvl9pPr marL="3657600" algn="l" defTabSz="914400" rtl="0" eaLnBrk="1" latinLnBrk="0" hangingPunct="1">
      <a:defRPr sz="76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15:clr>
            <a:srgbClr val="A4A3A4"/>
          </p15:clr>
        </p15:guide>
        <p15:guide id="2" pos="229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33"/>
    <a:srgbClr val="FFE05B"/>
    <a:srgbClr val="FFCC00"/>
    <a:srgbClr val="993366"/>
    <a:srgbClr val="FFCCFF"/>
    <a:srgbClr val="FF99CC"/>
    <a:srgbClr val="CCCCFF"/>
    <a:srgbClr val="ABD9BA"/>
    <a:srgbClr val="659B6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785" autoAdjust="0"/>
    <p:restoredTop sz="99397" autoAdjust="0"/>
  </p:normalViewPr>
  <p:slideViewPr>
    <p:cSldViewPr showGuides="1">
      <p:cViewPr>
        <p:scale>
          <a:sx n="10" d="100"/>
          <a:sy n="10" d="100"/>
        </p:scale>
        <p:origin x="-2622" y="-762"/>
      </p:cViewPr>
      <p:guideLst>
        <p:guide orient="horz"/>
        <p:guide pos="22992"/>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34"/>
  <c:chart>
    <c:view3D>
      <c:depthPercent val="100"/>
      <c:rAngAx val="1"/>
    </c:view3D>
    <c:plotArea>
      <c:layout/>
      <c:bar3DChart>
        <c:barDir val="col"/>
        <c:grouping val="cluster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ape val="box"/>
        <c:axId val="151773952"/>
        <c:axId val="151775488"/>
        <c:axId val="0"/>
      </c:bar3DChart>
      <c:catAx>
        <c:axId val="151773952"/>
        <c:scaling>
          <c:orientation val="minMax"/>
        </c:scaling>
        <c:axPos val="b"/>
        <c:numFmt formatCode="General" sourceLinked="1"/>
        <c:tickLblPos val="nextTo"/>
        <c:crossAx val="151775488"/>
        <c:crosses val="autoZero"/>
        <c:auto val="1"/>
        <c:lblAlgn val="ctr"/>
        <c:lblOffset val="100"/>
      </c:catAx>
      <c:valAx>
        <c:axId val="151775488"/>
        <c:scaling>
          <c:orientation val="minMax"/>
        </c:scaling>
        <c:axPos val="l"/>
        <c:majorGridlines/>
        <c:numFmt formatCode="General" sourceLinked="1"/>
        <c:tickLblPos val="nextTo"/>
        <c:crossAx val="151773952"/>
        <c:crosses val="autoZero"/>
        <c:crossBetween val="between"/>
      </c:valAx>
    </c:plotArea>
    <c:legend>
      <c:legendPos val="r"/>
      <c:layout/>
    </c:legend>
    <c:plotVisOnly val="1"/>
    <c:dispBlanksAs val="gap"/>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34"/>
  <c:chart>
    <c:title>
      <c:layout/>
    </c:title>
    <c:view3D>
      <c:rotX val="30"/>
      <c:perspective val="30"/>
    </c:view3D>
    <c:plotArea>
      <c:layout/>
      <c:pie3DChart>
        <c:varyColors val="1"/>
        <c:ser>
          <c:idx val="0"/>
          <c:order val="0"/>
          <c:tx>
            <c:strRef>
              <c:f>Sheet1!$B$1</c:f>
              <c:strCache>
                <c:ptCount val="1"/>
                <c:pt idx="0">
                  <c:v>Sales</c:v>
                </c:pt>
              </c:strCache>
            </c:strRef>
          </c:tx>
          <c:explosion val="25"/>
          <c:dLbls>
            <c:spPr>
              <a:noFill/>
              <a:ln>
                <a:noFill/>
              </a:ln>
              <a:effectLst/>
            </c:spPr>
            <c:showVal val="1"/>
            <c:showLeaderLines val="1"/>
            <c:extLst>
              <c:ext xmlns:c15="http://schemas.microsoft.com/office/drawing/2012/chart" uri="{CE6537A1-D6FC-4f65-9D91-7224C49458BB}">
                <c15:layout/>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8.2000000000000011</c:v>
                </c:pt>
                <c:pt idx="1">
                  <c:v>3.2</c:v>
                </c:pt>
                <c:pt idx="2">
                  <c:v>1.4</c:v>
                </c:pt>
                <c:pt idx="3">
                  <c:v>1.2</c:v>
                </c:pt>
              </c:numCache>
            </c:numRef>
          </c:val>
        </c:ser>
        <c:dLbls>
          <c:showVal val="1"/>
        </c:dLbls>
      </c:pie3DChart>
    </c:plotArea>
    <c:legend>
      <c:legendPos val="r"/>
      <c:layout/>
    </c:legend>
    <c:plotVisOnly val="1"/>
    <c:dispBlanksAs val="zero"/>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DED6C95-7F5B-4CD5-84FC-DE3B60B2528C}" type="slidenum">
              <a:rPr lang="en-US"/>
              <a:pPr>
                <a:defRPr/>
              </a:pPr>
              <a:t>‹#›</a:t>
            </a:fld>
            <a:endParaRPr lang="en-US"/>
          </a:p>
        </p:txBody>
      </p:sp>
    </p:spTree>
    <p:extLst>
      <p:ext uri="{BB962C8B-B14F-4D97-AF65-F5344CB8AC3E}">
        <p14:creationId xmlns:p14="http://schemas.microsoft.com/office/powerpoint/2010/main" xmlns="" val="16742094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Rounded Rectangle 6"/>
          <p:cNvSpPr/>
          <p:nvPr userDrawn="1"/>
        </p:nvSpPr>
        <p:spPr>
          <a:xfrm>
            <a:off x="762000" y="762000"/>
            <a:ext cx="35052000" cy="3352800"/>
          </a:xfrm>
          <a:prstGeom prst="roundRect">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userDrawn="1"/>
        </p:nvSpPr>
        <p:spPr>
          <a:xfrm>
            <a:off x="766916" y="4572000"/>
            <a:ext cx="35052000" cy="22174200"/>
          </a:xfrm>
          <a:prstGeom prst="roundRect">
            <a:avLst>
              <a:gd name="adj" fmla="val 3005"/>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43200" y="8521710"/>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A8B9C2-5310-4BB9-9813-A09C029CA706}" type="slidenum">
              <a:rPr lang="en-US" smtClean="0"/>
              <a:pPr>
                <a:defRPr/>
              </a:pPr>
              <a:t>‹#›</a:t>
            </a:fld>
            <a:endParaRPr lang="en-US"/>
          </a:p>
        </p:txBody>
      </p:sp>
    </p:spTree>
    <p:extLst>
      <p:ext uri="{BB962C8B-B14F-4D97-AF65-F5344CB8AC3E}">
        <p14:creationId xmlns:p14="http://schemas.microsoft.com/office/powerpoint/2010/main" xmlns="" val="35479433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C5A76A-75F9-453D-90F1-B546D34A8437}" type="slidenum">
              <a:rPr lang="en-US" smtClean="0"/>
              <a:pPr>
                <a:defRPr/>
              </a:pPr>
              <a:t>‹#›</a:t>
            </a:fld>
            <a:endParaRPr lang="en-US"/>
          </a:p>
        </p:txBody>
      </p:sp>
    </p:spTree>
    <p:extLst>
      <p:ext uri="{BB962C8B-B14F-4D97-AF65-F5344CB8AC3E}">
        <p14:creationId xmlns:p14="http://schemas.microsoft.com/office/powerpoint/2010/main" xmlns="" val="247668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394200"/>
            <a:ext cx="32918400"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394200"/>
            <a:ext cx="98145600"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D5A3D4-BB02-4F2C-ACA0-0FA39891D451}" type="slidenum">
              <a:rPr lang="en-US" smtClean="0"/>
              <a:pPr>
                <a:defRPr/>
              </a:pPr>
              <a:t>‹#›</a:t>
            </a:fld>
            <a:endParaRPr lang="en-US"/>
          </a:p>
        </p:txBody>
      </p:sp>
    </p:spTree>
    <p:extLst>
      <p:ext uri="{BB962C8B-B14F-4D97-AF65-F5344CB8AC3E}">
        <p14:creationId xmlns:p14="http://schemas.microsoft.com/office/powerpoint/2010/main" xmlns="" val="373776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58CE4-7104-42C1-8500-A0E67CBBB836}" type="slidenum">
              <a:rPr lang="en-US" smtClean="0"/>
              <a:pPr>
                <a:defRPr/>
              </a:pPr>
              <a:t>‹#›</a:t>
            </a:fld>
            <a:endParaRPr lang="en-US"/>
          </a:p>
        </p:txBody>
      </p:sp>
    </p:spTree>
    <p:extLst>
      <p:ext uri="{BB962C8B-B14F-4D97-AF65-F5344CB8AC3E}">
        <p14:creationId xmlns:p14="http://schemas.microsoft.com/office/powerpoint/2010/main" xmlns="" val="9053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10"/>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44A8B8-8AE5-4150-B7D6-E76913B6D968}" type="slidenum">
              <a:rPr lang="en-US" smtClean="0"/>
              <a:pPr>
                <a:defRPr/>
              </a:pPr>
              <a:t>‹#›</a:t>
            </a:fld>
            <a:endParaRPr lang="en-US"/>
          </a:p>
        </p:txBody>
      </p:sp>
    </p:spTree>
    <p:extLst>
      <p:ext uri="{BB962C8B-B14F-4D97-AF65-F5344CB8AC3E}">
        <p14:creationId xmlns:p14="http://schemas.microsoft.com/office/powerpoint/2010/main" xmlns="" val="49577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C6793D-F811-416F-990C-3701C6AAA67F}" type="slidenum">
              <a:rPr lang="en-US" smtClean="0"/>
              <a:pPr>
                <a:defRPr/>
              </a:pPr>
              <a:t>‹#›</a:t>
            </a:fld>
            <a:endParaRPr lang="en-US"/>
          </a:p>
        </p:txBody>
      </p:sp>
    </p:spTree>
    <p:extLst>
      <p:ext uri="{BB962C8B-B14F-4D97-AF65-F5344CB8AC3E}">
        <p14:creationId xmlns:p14="http://schemas.microsoft.com/office/powerpoint/2010/main" xmlns="" val="141555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10"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10"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3F48BD0-D401-4F87-9CEF-CCEA5D7A4104}" type="slidenum">
              <a:rPr lang="en-US" smtClean="0"/>
              <a:pPr>
                <a:defRPr/>
              </a:pPr>
              <a:t>‹#›</a:t>
            </a:fld>
            <a:endParaRPr lang="en-US"/>
          </a:p>
        </p:txBody>
      </p:sp>
    </p:spTree>
    <p:extLst>
      <p:ext uri="{BB962C8B-B14F-4D97-AF65-F5344CB8AC3E}">
        <p14:creationId xmlns:p14="http://schemas.microsoft.com/office/powerpoint/2010/main" xmlns="" val="134315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9AB722B-04AD-4E7F-AB38-1F07DE21618A}" type="slidenum">
              <a:rPr lang="en-US" smtClean="0"/>
              <a:pPr>
                <a:defRPr/>
              </a:pPr>
              <a:t>‹#›</a:t>
            </a:fld>
            <a:endParaRPr lang="en-US"/>
          </a:p>
        </p:txBody>
      </p:sp>
    </p:spTree>
    <p:extLst>
      <p:ext uri="{BB962C8B-B14F-4D97-AF65-F5344CB8AC3E}">
        <p14:creationId xmlns:p14="http://schemas.microsoft.com/office/powerpoint/2010/main" xmlns="" val="252320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B984B07-52F6-4B78-8E87-F9B79365896A}" type="slidenum">
              <a:rPr lang="en-US" smtClean="0"/>
              <a:pPr>
                <a:defRPr/>
              </a:pPr>
              <a:t>‹#›</a:t>
            </a:fld>
            <a:endParaRPr lang="en-US"/>
          </a:p>
        </p:txBody>
      </p:sp>
      <p:sp>
        <p:nvSpPr>
          <p:cNvPr id="5" name="TextBox 4"/>
          <p:cNvSpPr txBox="1"/>
          <p:nvPr userDrawn="1"/>
        </p:nvSpPr>
        <p:spPr>
          <a:xfrm rot="16200000">
            <a:off x="31942088" y="22645301"/>
            <a:ext cx="8382000" cy="276999"/>
          </a:xfrm>
          <a:prstGeom prst="rect">
            <a:avLst/>
          </a:prstGeom>
          <a:noFill/>
        </p:spPr>
        <p:txBody>
          <a:bodyPr lIns="91440" tIns="45720" rIns="91440" bIns="45720">
            <a:spAutoFit/>
          </a:bodyPr>
          <a:lstStyle/>
          <a:p>
            <a:pPr>
              <a:defRPr/>
            </a:pPr>
            <a:r>
              <a:rPr lang="en-US" sz="1200" dirty="0">
                <a:latin typeface="Century Gothic" pitchFamily="34" charset="0"/>
              </a:rPr>
              <a:t>SRCC poster template provided by Instructional Resources and Office of Undergraduate Research</a:t>
            </a:r>
          </a:p>
        </p:txBody>
      </p:sp>
    </p:spTree>
    <p:extLst>
      <p:ext uri="{BB962C8B-B14F-4D97-AF65-F5344CB8AC3E}">
        <p14:creationId xmlns:p14="http://schemas.microsoft.com/office/powerpoint/2010/main" xmlns="" val="144870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10"/>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E3FAC9-7227-4A85-A351-D323704E7571}" type="slidenum">
              <a:rPr lang="en-US" smtClean="0"/>
              <a:pPr>
                <a:defRPr/>
              </a:pPr>
              <a:t>‹#›</a:t>
            </a:fld>
            <a:endParaRPr lang="en-US"/>
          </a:p>
        </p:txBody>
      </p:sp>
    </p:spTree>
    <p:extLst>
      <p:ext uri="{BB962C8B-B14F-4D97-AF65-F5344CB8AC3E}">
        <p14:creationId xmlns:p14="http://schemas.microsoft.com/office/powerpoint/2010/main" xmlns="" val="392941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B9DE8A-C2E4-431D-A778-A3DF3085369F}" type="slidenum">
              <a:rPr lang="en-US" smtClean="0"/>
              <a:pPr>
                <a:defRPr/>
              </a:pPr>
              <a:t>‹#›</a:t>
            </a:fld>
            <a:endParaRPr lang="en-US"/>
          </a:p>
        </p:txBody>
      </p:sp>
    </p:spTree>
    <p:extLst>
      <p:ext uri="{BB962C8B-B14F-4D97-AF65-F5344CB8AC3E}">
        <p14:creationId xmlns:p14="http://schemas.microsoft.com/office/powerpoint/2010/main" xmlns="" val="26063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10"/>
            <a:ext cx="32918400" cy="18103852"/>
          </a:xfrm>
          <a:prstGeom prst="rect">
            <a:avLst/>
          </a:prstGeom>
        </p:spPr>
        <p:txBody>
          <a:bodyPr vert="horz" lIns="365760" tIns="182880" rIns="365760" bIns="1828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10"/>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pPr>
              <a:defRPr/>
            </a:pPr>
            <a:fld id="{1C302FDD-3C9E-4182-9C8E-7F492B68D426}" type="slidenum">
              <a:rPr lang="en-US" smtClean="0"/>
              <a:pPr>
                <a:defRPr/>
              </a:pPr>
              <a:t>‹#›</a:t>
            </a:fld>
            <a:endParaRPr lang="en-US"/>
          </a:p>
        </p:txBody>
      </p:sp>
    </p:spTree>
    <p:extLst>
      <p:ext uri="{BB962C8B-B14F-4D97-AF65-F5344CB8AC3E}">
        <p14:creationId xmlns:p14="http://schemas.microsoft.com/office/powerpoint/2010/main" xmlns="" val="2058180288"/>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chart" Target="../charts/chart2.xml"/><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2" name="Text Box 354"/>
          <p:cNvSpPr txBox="1">
            <a:spLocks noChangeArrowheads="1"/>
          </p:cNvSpPr>
          <p:nvPr/>
        </p:nvSpPr>
        <p:spPr bwMode="auto">
          <a:xfrm>
            <a:off x="1066800" y="976967"/>
            <a:ext cx="34594801" cy="2985433"/>
          </a:xfrm>
          <a:prstGeom prst="rect">
            <a:avLst/>
          </a:prstGeom>
          <a:noFill/>
          <a:ln w="9525">
            <a:noFill/>
            <a:miter lim="800000"/>
            <a:headEnd/>
            <a:tailEnd/>
          </a:ln>
          <a:effectLst/>
        </p:spPr>
        <p:txBody>
          <a:bodyPr wrap="square" lIns="84400" tIns="411480" rIns="84400" bIns="320040">
            <a:spAutoFit/>
          </a:bodyPr>
          <a:lstStyle/>
          <a:p>
            <a:pPr algn="ctr" defTabSz="3760788">
              <a:spcBef>
                <a:spcPct val="50000"/>
              </a:spcBef>
              <a:defRPr/>
            </a:pPr>
            <a:r>
              <a:rPr lang="en-US" sz="8000" b="1" dirty="0" smtClean="0">
                <a:solidFill>
                  <a:schemeClr val="accent6">
                    <a:lumMod val="75000"/>
                  </a:schemeClr>
                </a:solidFill>
                <a:effectLst>
                  <a:outerShdw blurRad="38100" dist="38100" dir="2700000" algn="tl">
                    <a:srgbClr val="000000">
                      <a:alpha val="43137"/>
                    </a:srgbClr>
                  </a:outerShdw>
                </a:effectLst>
                <a:latin typeface="Arial Black" pitchFamily="34" charset="0"/>
              </a:rPr>
              <a:t>Sign Language Translation </a:t>
            </a:r>
            <a:endParaRPr lang="en-US" sz="8000" b="1" dirty="0">
              <a:solidFill>
                <a:schemeClr val="accent6">
                  <a:lumMod val="75000"/>
                </a:schemeClr>
              </a:solidFill>
              <a:effectLst>
                <a:outerShdw blurRad="38100" dist="38100" dir="2700000" algn="tl">
                  <a:srgbClr val="000000">
                    <a:alpha val="43137"/>
                  </a:srgbClr>
                </a:outerShdw>
              </a:effectLst>
              <a:latin typeface="Arial Black" pitchFamily="34" charset="0"/>
            </a:endParaRPr>
          </a:p>
          <a:p>
            <a:pPr algn="ctr" defTabSz="3760788">
              <a:spcBef>
                <a:spcPct val="50000"/>
              </a:spcBef>
              <a:defRPr/>
            </a:pPr>
            <a:r>
              <a:rPr lang="en-US" sz="4000" b="1" dirty="0" smtClean="0">
                <a:solidFill>
                  <a:schemeClr val="accent6">
                    <a:lumMod val="50000"/>
                  </a:schemeClr>
                </a:solidFill>
                <a:latin typeface="Arial Black" pitchFamily="34" charset="0"/>
              </a:rPr>
              <a:t>Benjamin </a:t>
            </a:r>
            <a:r>
              <a:rPr lang="en-US" sz="4000" b="1" dirty="0" err="1" smtClean="0">
                <a:solidFill>
                  <a:schemeClr val="accent6">
                    <a:lumMod val="50000"/>
                  </a:schemeClr>
                </a:solidFill>
                <a:latin typeface="Arial Black" pitchFamily="34" charset="0"/>
              </a:rPr>
              <a:t>Sullins</a:t>
            </a:r>
            <a:r>
              <a:rPr lang="en-US" sz="4000" b="1" dirty="0" smtClean="0">
                <a:solidFill>
                  <a:schemeClr val="accent6">
                    <a:lumMod val="50000"/>
                  </a:schemeClr>
                </a:solidFill>
                <a:latin typeface="Arial Black" pitchFamily="34" charset="0"/>
              </a:rPr>
              <a:t>, Princess </a:t>
            </a:r>
            <a:r>
              <a:rPr lang="en-US" sz="4000" b="1" dirty="0" err="1" smtClean="0">
                <a:solidFill>
                  <a:schemeClr val="accent6">
                    <a:lumMod val="50000"/>
                  </a:schemeClr>
                </a:solidFill>
                <a:latin typeface="Arial Black" pitchFamily="34" charset="0"/>
              </a:rPr>
              <a:t>Irabor</a:t>
            </a:r>
            <a:r>
              <a:rPr lang="en-US" sz="4000" b="1" dirty="0" smtClean="0">
                <a:solidFill>
                  <a:schemeClr val="accent6">
                    <a:lumMod val="50000"/>
                  </a:schemeClr>
                </a:solidFill>
                <a:latin typeface="Arial Black" pitchFamily="34" charset="0"/>
              </a:rPr>
              <a:t>, Digital Image Processing ECE6258  ·</a:t>
            </a:r>
            <a:endParaRPr lang="en-US" sz="4000" b="1" dirty="0">
              <a:solidFill>
                <a:schemeClr val="accent6">
                  <a:lumMod val="50000"/>
                </a:schemeClr>
              </a:solidFill>
              <a:latin typeface="Arial Black" pitchFamily="34" charset="0"/>
            </a:endParaRPr>
          </a:p>
        </p:txBody>
      </p:sp>
      <p:sp>
        <p:nvSpPr>
          <p:cNvPr id="2051" name="Text Box 355"/>
          <p:cNvSpPr txBox="1">
            <a:spLocks noChangeArrowheads="1"/>
          </p:cNvSpPr>
          <p:nvPr/>
        </p:nvSpPr>
        <p:spPr bwMode="auto">
          <a:xfrm>
            <a:off x="1071880" y="10058400"/>
            <a:ext cx="11297920" cy="8949189"/>
          </a:xfrm>
          <a:prstGeom prst="rect">
            <a:avLst/>
          </a:prstGeom>
          <a:noFill/>
          <a:ln w="9525">
            <a:noFill/>
            <a:miter lim="800000"/>
            <a:headEnd/>
            <a:tailEnd/>
          </a:ln>
        </p:spPr>
        <p:txBody>
          <a:bodyPr wrap="square" lIns="84400" tIns="42200" rIns="84400" bIns="42200">
            <a:spAutoFit/>
          </a:bodyPr>
          <a:lstStyle/>
          <a:p>
            <a:r>
              <a:rPr lang="en-US" sz="2400" dirty="0" smtClean="0"/>
              <a:t>Sign </a:t>
            </a:r>
            <a:r>
              <a:rPr lang="en-US" sz="2400" dirty="0" smtClean="0"/>
              <a:t>language provides a means of communicating with others through a set of hand motions. Large portions of the population know little or none of the language, making communicating between two individuals cumbersome. A method of translating the sign language characters to readable text aids in bridging the communication gap between those individuals</a:t>
            </a:r>
            <a:r>
              <a:rPr lang="en-US" sz="2400" dirty="0" smtClean="0"/>
              <a:t>.</a:t>
            </a:r>
            <a:endParaRPr lang="en-US" sz="2400" dirty="0" smtClean="0"/>
          </a:p>
          <a:p>
            <a:r>
              <a:rPr lang="en-US" sz="2400" dirty="0" smtClean="0"/>
              <a:t>The significant obstacle in developing a system which can perform the language translation lies in the discrimination between multitudes of sign language characters. Previously designed systems focus on an element of the sign language character to help identify what character is being displayed. These elements translate into a feature vector which is pervasive across a number of sign language characters and can aid in discrimination. Some sign language character feature vectors are </a:t>
            </a:r>
            <a:r>
              <a:rPr lang="en-US" sz="2400" dirty="0" smtClean="0"/>
              <a:t>similar to other </a:t>
            </a:r>
            <a:r>
              <a:rPr lang="en-US" sz="2400" dirty="0" smtClean="0"/>
              <a:t>characters in the given set. </a:t>
            </a:r>
            <a:r>
              <a:rPr lang="en-US" sz="2400" dirty="0" smtClean="0"/>
              <a:t>This can </a:t>
            </a:r>
            <a:r>
              <a:rPr lang="en-US" sz="2400" dirty="0" smtClean="0"/>
              <a:t>introduces error into the discrimination </a:t>
            </a:r>
            <a:r>
              <a:rPr lang="en-US" sz="2400" dirty="0" smtClean="0"/>
              <a:t>process. </a:t>
            </a:r>
            <a:r>
              <a:rPr lang="en-US" sz="2400" dirty="0" smtClean="0"/>
              <a:t>The designer is often forced to find another feature vector which can improve the </a:t>
            </a:r>
            <a:r>
              <a:rPr lang="en-US" sz="2400" dirty="0" smtClean="0"/>
              <a:t>results.</a:t>
            </a:r>
          </a:p>
          <a:p>
            <a:r>
              <a:rPr lang="en-US" sz="2400" dirty="0" smtClean="0"/>
              <a:t>Instead of finding alternative feature vectors through complicated design methods, a number of easily computed feature vectors can be used in unison to achieve similar results. This paper focuses on computing those simple feature vectors and showing their effectiveness in discriminating between sign language characters when used collectively</a:t>
            </a:r>
            <a:r>
              <a:rPr lang="en-US" sz="2400" dirty="0" smtClean="0"/>
              <a:t>.</a:t>
            </a:r>
          </a:p>
          <a:p>
            <a:r>
              <a:rPr lang="en-US" sz="2400" dirty="0" smtClean="0"/>
              <a:t>Sign Language includes a vast number of characters. To reduce the complexity of the overall system, focus is given to the letters of the alphabet (A – </a:t>
            </a:r>
            <a:r>
              <a:rPr lang="en-US" sz="2400" dirty="0" smtClean="0"/>
              <a:t>Z). </a:t>
            </a:r>
            <a:r>
              <a:rPr lang="en-US" sz="2400" dirty="0" smtClean="0"/>
              <a:t>Extensions to the existing design can be made to include larger data sets that expand past the alphabet to something much larger.</a:t>
            </a:r>
          </a:p>
          <a:p>
            <a:endParaRPr lang="en-US" sz="2400" dirty="0"/>
          </a:p>
        </p:txBody>
      </p:sp>
      <p:sp>
        <p:nvSpPr>
          <p:cNvPr id="2052" name="Text Box 356"/>
          <p:cNvSpPr txBox="1">
            <a:spLocks noChangeArrowheads="1"/>
          </p:cNvSpPr>
          <p:nvPr/>
        </p:nvSpPr>
        <p:spPr bwMode="auto">
          <a:xfrm>
            <a:off x="1092200" y="19202400"/>
            <a:ext cx="10972800" cy="7471862"/>
          </a:xfrm>
          <a:prstGeom prst="rect">
            <a:avLst/>
          </a:prstGeom>
          <a:noFill/>
          <a:ln w="9525">
            <a:noFill/>
            <a:miter lim="800000"/>
            <a:headEnd/>
            <a:tailEnd/>
          </a:ln>
        </p:spPr>
        <p:txBody>
          <a:bodyPr wrap="square" lIns="84400" tIns="42200" rIns="84400" bIns="42200">
            <a:spAutoFit/>
          </a:bodyPr>
          <a:lstStyle/>
          <a:p>
            <a:pPr algn="just" defTabSz="3760788">
              <a:defRPr/>
            </a:pPr>
            <a:r>
              <a:rPr lang="en-US" sz="2400" dirty="0" smtClean="0"/>
              <a:t>Synthetic images of the letters of the English alphabet were collected and designated as the test  image set . </a:t>
            </a:r>
            <a:r>
              <a:rPr lang="en-US" sz="2400" dirty="0" smtClean="0"/>
              <a:t>Image processing was performed on the test set to resize and convert to binary form. The  sign descriptors are extracted from the binary image. The descriptors extracted include the length , width, orientation, eccentricity and selected Fourier coefficients. The  length and width are used to distinguish between the elongation of the image in the vertical and horizontal direction. The orientation and eccentricity are derivations from the invariant inertial moments of the image. The orientation gives directional information of the sign regardless of the scale  or  rotational position of the sign. Similarly, the eccentricity indicates the roundness . The  sign boundary is approximated as a curve in the complex plane  and the </a:t>
            </a:r>
            <a:r>
              <a:rPr lang="en-US" sz="2400" dirty="0" smtClean="0"/>
              <a:t> </a:t>
            </a:r>
            <a:r>
              <a:rPr lang="en-US" sz="2400" dirty="0" smtClean="0"/>
              <a:t>discrete Fourier transform is obtained. The minimum  complex Fourier  coefficients and the coefficients  of the zero frequency, first and maximum harmonic are selected as the spectral descriptors of the image. Other  spatial and spectral features including fingertips and mean </a:t>
            </a:r>
            <a:r>
              <a:rPr lang="en-US" sz="2400" dirty="0" smtClean="0"/>
              <a:t>F</a:t>
            </a:r>
            <a:r>
              <a:rPr lang="en-US" sz="2400" dirty="0" smtClean="0"/>
              <a:t>ourier coefficients are also explored.</a:t>
            </a:r>
          </a:p>
          <a:p>
            <a:pPr algn="just" defTabSz="3760788">
              <a:defRPr/>
            </a:pPr>
            <a:r>
              <a:rPr lang="en-US" sz="2400" dirty="0" smtClean="0"/>
              <a:t>With the completion of all feature vector extractions, the data points are inputs to a K-Means clustering algorithm which identifies the closest training image feature vector that each feature vector aligns with. The maximum correlation amongst the estimated feature vectors to that of the training images determines the probable sign that was originally selected. </a:t>
            </a:r>
            <a:endParaRPr lang="en-US" sz="2400" dirty="0"/>
          </a:p>
        </p:txBody>
      </p:sp>
      <p:sp>
        <p:nvSpPr>
          <p:cNvPr id="2053" name="Text Box 357"/>
          <p:cNvSpPr txBox="1">
            <a:spLocks noChangeArrowheads="1"/>
          </p:cNvSpPr>
          <p:nvPr/>
        </p:nvSpPr>
        <p:spPr bwMode="auto">
          <a:xfrm>
            <a:off x="1132840" y="5638800"/>
            <a:ext cx="10322560" cy="3778543"/>
          </a:xfrm>
          <a:prstGeom prst="rect">
            <a:avLst/>
          </a:prstGeom>
          <a:noFill/>
          <a:ln w="9525">
            <a:noFill/>
            <a:miter lim="800000"/>
            <a:headEnd/>
            <a:tailEnd/>
          </a:ln>
        </p:spPr>
        <p:txBody>
          <a:bodyPr wrap="square" lIns="0" tIns="42200" rIns="84400" bIns="42200">
            <a:spAutoFit/>
          </a:bodyPr>
          <a:lstStyle/>
          <a:p>
            <a:pPr algn="just" defTabSz="3760788">
              <a:defRPr/>
            </a:pPr>
            <a:r>
              <a:rPr lang="en-US" sz="2400" dirty="0" smtClean="0"/>
              <a:t>The </a:t>
            </a:r>
            <a:r>
              <a:rPr lang="en-US" sz="2400" dirty="0" smtClean="0"/>
              <a:t>classification of alphabetical sign language characters and their translation to readable text is addressed in this paper. The system utilizes a single set of training images and a multitude of extracted feature vectors to aid in classifying a user-defined input sign language character. The extracted feature vectors include length, width, orientation, eccentricity, Fourier domain qualities, and fingertip segmentations. These feature vectors are coupled with a K-Means clustering algorithm to improve the efficiency and accuracy of the system. Each feature vector aids in narrowing down the classification possibilities to improve the overall character estimation results</a:t>
            </a:r>
            <a:r>
              <a:rPr lang="en-US" sz="2400" dirty="0" smtClean="0"/>
              <a:t>.</a:t>
            </a:r>
            <a:endParaRPr lang="en-US" sz="2400" i="1" dirty="0" smtClean="0"/>
          </a:p>
        </p:txBody>
      </p:sp>
      <p:sp>
        <p:nvSpPr>
          <p:cNvPr id="2407" name="Text Box 359"/>
          <p:cNvSpPr txBox="1">
            <a:spLocks noChangeArrowheads="1"/>
          </p:cNvSpPr>
          <p:nvPr/>
        </p:nvSpPr>
        <p:spPr bwMode="auto">
          <a:xfrm>
            <a:off x="1079726" y="18592800"/>
            <a:ext cx="11172612" cy="1777995"/>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Methods</a:t>
            </a:r>
            <a:endParaRPr lang="en-US" sz="3200" dirty="0">
              <a:latin typeface="Arial" panose="020B0604020202020204" pitchFamily="34" charset="0"/>
              <a:cs typeface="Arial" panose="020B0604020202020204" pitchFamily="34" charset="0"/>
            </a:endParaRPr>
          </a:p>
          <a:p>
            <a:pPr defTabSz="3760788">
              <a:spcBef>
                <a:spcPct val="50000"/>
              </a:spcBef>
              <a:defRPr/>
            </a:pPr>
            <a:endParaRPr lang="en-US" sz="4400" dirty="0">
              <a:solidFill>
                <a:schemeClr val="accent1"/>
              </a:solidFill>
              <a:latin typeface="Arial Black" pitchFamily="34" charset="0"/>
            </a:endParaRPr>
          </a:p>
        </p:txBody>
      </p:sp>
      <p:sp>
        <p:nvSpPr>
          <p:cNvPr id="2408" name="Text Box 360"/>
          <p:cNvSpPr txBox="1">
            <a:spLocks noChangeArrowheads="1"/>
          </p:cNvSpPr>
          <p:nvPr/>
        </p:nvSpPr>
        <p:spPr bwMode="auto">
          <a:xfrm>
            <a:off x="1066800" y="9372600"/>
            <a:ext cx="113792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Introduction</a:t>
            </a:r>
            <a:endParaRPr lang="en-US" sz="3200" dirty="0">
              <a:latin typeface="Arial" panose="020B0604020202020204" pitchFamily="34" charset="0"/>
              <a:cs typeface="Arial" panose="020B0604020202020204" pitchFamily="34" charset="0"/>
            </a:endParaRPr>
          </a:p>
        </p:txBody>
      </p:sp>
      <p:sp>
        <p:nvSpPr>
          <p:cNvPr id="1034" name="Text Box 361"/>
          <p:cNvSpPr txBox="1">
            <a:spLocks noChangeArrowheads="1"/>
          </p:cNvSpPr>
          <p:nvPr/>
        </p:nvSpPr>
        <p:spPr bwMode="auto">
          <a:xfrm>
            <a:off x="12130107" y="6770213"/>
            <a:ext cx="1870076" cy="700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400" tIns="42200" rIns="84400" bIns="42200">
            <a:spAutoFit/>
          </a:bodyPr>
          <a:lstStyle>
            <a:lvl1pPr defTabSz="3760788" eaLnBrk="0" hangingPunct="0">
              <a:defRPr sz="7400">
                <a:solidFill>
                  <a:schemeClr val="tx1"/>
                </a:solidFill>
                <a:latin typeface="Arial" charset="0"/>
              </a:defRPr>
            </a:lvl1pPr>
            <a:lvl2pPr marL="742950" indent="-285750" defTabSz="3760788" eaLnBrk="0" hangingPunct="0">
              <a:defRPr sz="7400">
                <a:solidFill>
                  <a:schemeClr val="tx1"/>
                </a:solidFill>
                <a:latin typeface="Arial" charset="0"/>
              </a:defRPr>
            </a:lvl2pPr>
            <a:lvl3pPr marL="1143000" indent="-228600" defTabSz="3760788" eaLnBrk="0" hangingPunct="0">
              <a:defRPr sz="7400">
                <a:solidFill>
                  <a:schemeClr val="tx1"/>
                </a:solidFill>
                <a:latin typeface="Arial" charset="0"/>
              </a:defRPr>
            </a:lvl3pPr>
            <a:lvl4pPr marL="1600200" indent="-228600" defTabSz="3760788" eaLnBrk="0" hangingPunct="0">
              <a:defRPr sz="7400">
                <a:solidFill>
                  <a:schemeClr val="tx1"/>
                </a:solidFill>
                <a:latin typeface="Arial" charset="0"/>
              </a:defRPr>
            </a:lvl4pPr>
            <a:lvl5pPr marL="2057400" indent="-228600" defTabSz="3760788" eaLnBrk="0" hangingPunct="0">
              <a:defRPr sz="7400">
                <a:solidFill>
                  <a:schemeClr val="tx1"/>
                </a:solidFill>
                <a:latin typeface="Arial" charset="0"/>
              </a:defRPr>
            </a:lvl5pPr>
            <a:lvl6pPr marL="2514600" indent="-228600" defTabSz="3760788" eaLnBrk="0" fontAlgn="base" hangingPunct="0">
              <a:spcBef>
                <a:spcPct val="0"/>
              </a:spcBef>
              <a:spcAft>
                <a:spcPct val="0"/>
              </a:spcAft>
              <a:defRPr sz="7400">
                <a:solidFill>
                  <a:schemeClr val="tx1"/>
                </a:solidFill>
                <a:latin typeface="Arial" charset="0"/>
              </a:defRPr>
            </a:lvl6pPr>
            <a:lvl7pPr marL="2971800" indent="-228600" defTabSz="3760788" eaLnBrk="0" fontAlgn="base" hangingPunct="0">
              <a:spcBef>
                <a:spcPct val="0"/>
              </a:spcBef>
              <a:spcAft>
                <a:spcPct val="0"/>
              </a:spcAft>
              <a:defRPr sz="7400">
                <a:solidFill>
                  <a:schemeClr val="tx1"/>
                </a:solidFill>
                <a:latin typeface="Arial" charset="0"/>
              </a:defRPr>
            </a:lvl7pPr>
            <a:lvl8pPr marL="3429000" indent="-228600" defTabSz="3760788" eaLnBrk="0" fontAlgn="base" hangingPunct="0">
              <a:spcBef>
                <a:spcPct val="0"/>
              </a:spcBef>
              <a:spcAft>
                <a:spcPct val="0"/>
              </a:spcAft>
              <a:defRPr sz="7400">
                <a:solidFill>
                  <a:schemeClr val="tx1"/>
                </a:solidFill>
                <a:latin typeface="Arial" charset="0"/>
              </a:defRPr>
            </a:lvl8pPr>
            <a:lvl9pPr marL="3886200" indent="-228600" defTabSz="3760788" eaLnBrk="0" fontAlgn="base" hangingPunct="0">
              <a:spcBef>
                <a:spcPct val="0"/>
              </a:spcBef>
              <a:spcAft>
                <a:spcPct val="0"/>
              </a:spcAft>
              <a:defRPr sz="7400">
                <a:solidFill>
                  <a:schemeClr val="tx1"/>
                </a:solidFill>
                <a:latin typeface="Arial" charset="0"/>
              </a:defRPr>
            </a:lvl9pPr>
          </a:lstStyle>
          <a:p>
            <a:pPr eaLnBrk="1" hangingPunct="1">
              <a:spcBef>
                <a:spcPct val="50000"/>
              </a:spcBef>
            </a:pPr>
            <a:endParaRPr lang="en-US" sz="4000" dirty="0"/>
          </a:p>
        </p:txBody>
      </p:sp>
      <p:sp>
        <p:nvSpPr>
          <p:cNvPr id="2410" name="Text Box 362"/>
          <p:cNvSpPr txBox="1">
            <a:spLocks noChangeArrowheads="1"/>
          </p:cNvSpPr>
          <p:nvPr/>
        </p:nvSpPr>
        <p:spPr bwMode="auto">
          <a:xfrm>
            <a:off x="1132840" y="4855703"/>
            <a:ext cx="1032256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Abstract</a:t>
            </a:r>
            <a:endParaRPr lang="en-US" sz="3200" dirty="0">
              <a:latin typeface="Arial" panose="020B0604020202020204" pitchFamily="34" charset="0"/>
              <a:cs typeface="Arial" panose="020B0604020202020204" pitchFamily="34" charset="0"/>
            </a:endParaRPr>
          </a:p>
        </p:txBody>
      </p:sp>
      <p:sp>
        <p:nvSpPr>
          <p:cNvPr id="2058" name="Text Box 364"/>
          <p:cNvSpPr txBox="1">
            <a:spLocks noChangeArrowheads="1"/>
          </p:cNvSpPr>
          <p:nvPr/>
        </p:nvSpPr>
        <p:spPr bwMode="auto">
          <a:xfrm>
            <a:off x="25374600" y="18440400"/>
            <a:ext cx="9561511" cy="6733198"/>
          </a:xfrm>
          <a:prstGeom prst="rect">
            <a:avLst/>
          </a:prstGeom>
          <a:noFill/>
          <a:ln w="9525">
            <a:noFill/>
            <a:miter lim="800000"/>
            <a:headEnd/>
            <a:tailEnd/>
          </a:ln>
        </p:spPr>
        <p:txBody>
          <a:bodyPr wrap="square" lIns="84400" tIns="42200" rIns="84400" bIns="42200" numCol="1" spcCol="457200">
            <a:spAutoFit/>
          </a:bodyPr>
          <a:lstStyle/>
          <a:p>
            <a:r>
              <a:rPr lang="en-US" sz="2400" dirty="0" smtClean="0"/>
              <a:t>(</a:t>
            </a:r>
            <a:r>
              <a:rPr lang="en-US" sz="2400" dirty="0" smtClean="0"/>
              <a:t>[1] Johannes </a:t>
            </a:r>
            <a:r>
              <a:rPr lang="en-US" sz="2400" dirty="0" err="1" smtClean="0"/>
              <a:t>Kilian</a:t>
            </a:r>
            <a:r>
              <a:rPr lang="en-US" sz="2400" dirty="0" smtClean="0"/>
              <a:t>, "Simple Image Analysis By Moments,". [Online]. Available: http://breckon.eu/toby/teaching/dip/opencv/</a:t>
            </a:r>
          </a:p>
          <a:p>
            <a:r>
              <a:rPr lang="en-US" sz="2400" dirty="0" smtClean="0"/>
              <a:t>SimpleImageAnalysisbyMoments.pdf. Accessed: Nov. 27, 2016</a:t>
            </a:r>
            <a:r>
              <a:rPr lang="en-US" sz="2400" dirty="0" smtClean="0"/>
              <a:t>.</a:t>
            </a:r>
            <a:endParaRPr lang="en-US" sz="2400" dirty="0" smtClean="0"/>
          </a:p>
          <a:p>
            <a:r>
              <a:rPr lang="en-US" sz="2400" dirty="0" smtClean="0"/>
              <a:t>[2] </a:t>
            </a:r>
            <a:r>
              <a:rPr lang="en-US" sz="2400" dirty="0" err="1" smtClean="0"/>
              <a:t>Ruslan</a:t>
            </a:r>
            <a:r>
              <a:rPr lang="en-US" sz="2400" dirty="0" smtClean="0"/>
              <a:t> </a:t>
            </a:r>
            <a:r>
              <a:rPr lang="en-US" sz="2400" dirty="0" err="1" smtClean="0"/>
              <a:t>Kurdyumov</a:t>
            </a:r>
            <a:r>
              <a:rPr lang="en-US" sz="2400" dirty="0" smtClean="0"/>
              <a:t> and Phillip Ho Justin Ng, "Sign Language Classification Using Webcam Images. [Online]. Available: http://cs229.stanford.edu/proj 2011/</a:t>
            </a:r>
            <a:r>
              <a:rPr lang="en-US" sz="2400" dirty="0" err="1" smtClean="0"/>
              <a:t>KurdyumovHoNgSign</a:t>
            </a:r>
            <a:endParaRPr lang="en-US" sz="2400" dirty="0" smtClean="0"/>
          </a:p>
          <a:p>
            <a:r>
              <a:rPr lang="en-US" sz="2400" dirty="0" err="1" smtClean="0"/>
              <a:t>LanguageClassificationUsing</a:t>
            </a:r>
            <a:r>
              <a:rPr lang="en-US" sz="2400" dirty="0" smtClean="0"/>
              <a:t> WebcamImages.pdf. Accessed: Nov. 22, 2016</a:t>
            </a:r>
            <a:r>
              <a:rPr lang="en-US" sz="2400" dirty="0" smtClean="0"/>
              <a:t>.</a:t>
            </a:r>
            <a:endParaRPr lang="en-US" sz="2400" dirty="0" smtClean="0"/>
          </a:p>
          <a:p>
            <a:r>
              <a:rPr lang="en-US" sz="2400" dirty="0" smtClean="0"/>
              <a:t>[3] </a:t>
            </a:r>
            <a:r>
              <a:rPr lang="en-US" sz="2400" dirty="0" err="1" smtClean="0"/>
              <a:t>Erdem</a:t>
            </a:r>
            <a:r>
              <a:rPr lang="en-US" sz="2400" dirty="0" smtClean="0"/>
              <a:t> </a:t>
            </a:r>
            <a:r>
              <a:rPr lang="en-US" sz="2400" dirty="0" err="1" smtClean="0"/>
              <a:t>Yörük</a:t>
            </a:r>
            <a:r>
              <a:rPr lang="en-US" sz="2400" dirty="0" smtClean="0"/>
              <a:t>, Ender </a:t>
            </a:r>
            <a:r>
              <a:rPr lang="en-US" sz="2400" dirty="0" err="1" smtClean="0"/>
              <a:t>Konukoglu</a:t>
            </a:r>
            <a:r>
              <a:rPr lang="en-US" sz="2400" dirty="0" smtClean="0"/>
              <a:t>, and </a:t>
            </a:r>
            <a:r>
              <a:rPr lang="en-US" sz="2400" dirty="0" err="1" smtClean="0"/>
              <a:t>Bülent</a:t>
            </a:r>
            <a:r>
              <a:rPr lang="en-US" sz="2400" dirty="0" smtClean="0"/>
              <a:t> </a:t>
            </a:r>
            <a:r>
              <a:rPr lang="en-US" sz="2400" dirty="0" err="1" smtClean="0"/>
              <a:t>Sankur</a:t>
            </a:r>
            <a:r>
              <a:rPr lang="en-US" sz="2400" dirty="0" smtClean="0"/>
              <a:t>, "Shape-Based Hand Recognition. [Online]. Available: http://www.busim</a:t>
            </a:r>
          </a:p>
          <a:p>
            <a:r>
              <a:rPr lang="en-US" sz="2400" dirty="0" smtClean="0"/>
              <a:t>.</a:t>
            </a:r>
            <a:r>
              <a:rPr lang="en-US" sz="2400" dirty="0" err="1" smtClean="0"/>
              <a:t>ee.boun.edu.tr</a:t>
            </a:r>
            <a:r>
              <a:rPr lang="en-US" sz="2400" dirty="0" smtClean="0"/>
              <a:t>/~</a:t>
            </a:r>
            <a:r>
              <a:rPr lang="en-US" sz="2400" dirty="0" err="1" smtClean="0"/>
              <a:t>sankur</a:t>
            </a:r>
            <a:r>
              <a:rPr lang="en-US" sz="2400" dirty="0" smtClean="0"/>
              <a:t>/</a:t>
            </a:r>
            <a:r>
              <a:rPr lang="en-US" sz="2400" dirty="0" err="1" smtClean="0"/>
              <a:t>SankurFolder</a:t>
            </a:r>
            <a:r>
              <a:rPr lang="en-US" sz="2400" dirty="0" smtClean="0"/>
              <a:t>/Shape-</a:t>
            </a:r>
            <a:r>
              <a:rPr lang="en-US" sz="2400" dirty="0" err="1" smtClean="0"/>
              <a:t>Based_Hand</a:t>
            </a:r>
            <a:endParaRPr lang="en-US" sz="2400" dirty="0" smtClean="0"/>
          </a:p>
          <a:p>
            <a:r>
              <a:rPr lang="en-US" sz="2400" dirty="0" smtClean="0"/>
              <a:t>_Recognition.pdf. Accessed: Nov. 24, 2016</a:t>
            </a:r>
            <a:r>
              <a:rPr lang="en-US" sz="2400" dirty="0" smtClean="0"/>
              <a:t>.</a:t>
            </a:r>
            <a:endParaRPr lang="en-US" sz="2400" dirty="0" smtClean="0"/>
          </a:p>
          <a:p>
            <a:r>
              <a:rPr lang="en-US" sz="2400" dirty="0" smtClean="0"/>
              <a:t>[4] </a:t>
            </a:r>
            <a:r>
              <a:rPr lang="en-US" sz="2400" dirty="0" err="1" smtClean="0"/>
              <a:t>Thiago</a:t>
            </a:r>
            <a:r>
              <a:rPr lang="en-US" sz="2400" dirty="0" smtClean="0"/>
              <a:t> R. </a:t>
            </a:r>
            <a:r>
              <a:rPr lang="en-US" sz="2400" dirty="0" err="1" smtClean="0"/>
              <a:t>Trigo</a:t>
            </a:r>
            <a:r>
              <a:rPr lang="en-US" sz="2400" dirty="0" smtClean="0"/>
              <a:t> and Sergio Roberto M. Pellegrino, "An Analysis of Features for Hand-Gesture Classification,". [Online]. Available: http://www2.ic.uff.br/iwssip2010/Proceedings/nav/</a:t>
            </a:r>
          </a:p>
          <a:p>
            <a:r>
              <a:rPr lang="en-US" sz="2400" dirty="0" smtClean="0"/>
              <a:t>papers/paper_128.pdf. Accessed: Nov. 25, 2016</a:t>
            </a:r>
            <a:r>
              <a:rPr lang="en-US" sz="2400" dirty="0" smtClean="0"/>
              <a:t>.</a:t>
            </a:r>
            <a:endParaRPr lang="en-US" sz="2400" dirty="0" smtClean="0"/>
          </a:p>
          <a:p>
            <a:r>
              <a:rPr lang="en-US" sz="2400" dirty="0" smtClean="0"/>
              <a:t>[5] N. Mark, A. Alberto,  </a:t>
            </a:r>
            <a:r>
              <a:rPr lang="en-US" sz="2400" i="1" dirty="0" smtClean="0"/>
              <a:t>Feature Extraction &amp; Image Processing</a:t>
            </a:r>
            <a:r>
              <a:rPr lang="en-US" sz="2400" dirty="0" smtClean="0"/>
              <a:t>, Elsevier Linacre House, London, pp. 304, 12/1/2016.</a:t>
            </a:r>
            <a:endParaRPr lang="en-US" sz="2400" dirty="0"/>
          </a:p>
        </p:txBody>
      </p:sp>
      <p:sp>
        <p:nvSpPr>
          <p:cNvPr id="2413" name="Text Box 365"/>
          <p:cNvSpPr txBox="1">
            <a:spLocks noChangeArrowheads="1"/>
          </p:cNvSpPr>
          <p:nvPr/>
        </p:nvSpPr>
        <p:spPr bwMode="auto">
          <a:xfrm>
            <a:off x="25527001" y="17602200"/>
            <a:ext cx="101346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a:solidFill>
                  <a:schemeClr val="accent1"/>
                </a:solidFill>
                <a:latin typeface="Arial Black" pitchFamily="34" charset="0"/>
              </a:rPr>
              <a:t>References</a:t>
            </a:r>
          </a:p>
        </p:txBody>
      </p:sp>
      <p:sp>
        <p:nvSpPr>
          <p:cNvPr id="2415" name="Text Box 367"/>
          <p:cNvSpPr txBox="1">
            <a:spLocks noChangeArrowheads="1"/>
          </p:cNvSpPr>
          <p:nvPr/>
        </p:nvSpPr>
        <p:spPr bwMode="auto">
          <a:xfrm>
            <a:off x="25527000" y="4823954"/>
            <a:ext cx="101346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Contribution</a:t>
            </a:r>
            <a:endParaRPr lang="en-US" sz="3200" dirty="0">
              <a:latin typeface="Arial" panose="020B0604020202020204" pitchFamily="34" charset="0"/>
              <a:cs typeface="Arial" panose="020B0604020202020204" pitchFamily="34" charset="0"/>
            </a:endParaRPr>
          </a:p>
        </p:txBody>
      </p:sp>
      <p:sp>
        <p:nvSpPr>
          <p:cNvPr id="2061" name="Text Box 368"/>
          <p:cNvSpPr txBox="1">
            <a:spLocks noChangeArrowheads="1"/>
          </p:cNvSpPr>
          <p:nvPr/>
        </p:nvSpPr>
        <p:spPr bwMode="auto">
          <a:xfrm>
            <a:off x="25527000" y="6043147"/>
            <a:ext cx="10134600" cy="7102530"/>
          </a:xfrm>
          <a:prstGeom prst="rect">
            <a:avLst/>
          </a:prstGeom>
          <a:noFill/>
          <a:ln w="9525">
            <a:noFill/>
            <a:miter lim="800000"/>
            <a:headEnd/>
            <a:tailEnd/>
          </a:ln>
        </p:spPr>
        <p:txBody>
          <a:bodyPr wrap="square" lIns="84400" tIns="42200" rIns="84400" bIns="42200">
            <a:spAutoFit/>
          </a:bodyPr>
          <a:lstStyle/>
          <a:p>
            <a:pPr>
              <a:defRPr/>
            </a:pPr>
            <a:r>
              <a:rPr lang="en-US" sz="2400" dirty="0" smtClean="0"/>
              <a:t>Our </a:t>
            </a:r>
            <a:r>
              <a:rPr lang="en-US" sz="2400" dirty="0" smtClean="0"/>
              <a:t>System Integrates Multiple Feature Vectors for Improved Functionality</a:t>
            </a:r>
          </a:p>
          <a:p>
            <a:pPr>
              <a:defRPr/>
            </a:pPr>
            <a:r>
              <a:rPr lang="en-US" sz="2400" dirty="0" smtClean="0"/>
              <a:t>Spatial </a:t>
            </a:r>
            <a:r>
              <a:rPr lang="en-US" sz="2400" dirty="0" smtClean="0"/>
              <a:t>and Spectral </a:t>
            </a:r>
            <a:r>
              <a:rPr lang="en-US" sz="2400" dirty="0" smtClean="0"/>
              <a:t>properties for better classification </a:t>
            </a:r>
            <a:r>
              <a:rPr lang="en-US" sz="2400" dirty="0" smtClean="0"/>
              <a:t>of the Sign Image.</a:t>
            </a:r>
            <a:endParaRPr lang="en-US" sz="2400" dirty="0"/>
          </a:p>
          <a:p>
            <a:pPr>
              <a:defRPr/>
            </a:pPr>
            <a:r>
              <a:rPr lang="en-US" sz="2400" dirty="0" smtClean="0"/>
              <a:t>Complex Fourier Coefficients represented as Real spectrum Indicators</a:t>
            </a:r>
            <a:r>
              <a:rPr lang="en-US" sz="2400" dirty="0" smtClean="0"/>
              <a:t>..</a:t>
            </a:r>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endParaRPr lang="en-US" sz="2400" dirty="0" smtClean="0"/>
          </a:p>
          <a:p>
            <a:pPr>
              <a:defRPr/>
            </a:pPr>
            <a:r>
              <a:rPr lang="en-US" sz="2400" dirty="0" smtClean="0"/>
              <a:t>It is recommended to tune the method for computing the curvature of the fingertip vector for better results.</a:t>
            </a:r>
          </a:p>
          <a:p>
            <a:pPr>
              <a:defRPr/>
            </a:pPr>
            <a:r>
              <a:rPr lang="en-US" sz="2400" dirty="0" smtClean="0"/>
              <a:t>The length and width properties can also be calculated from the centroid to increase discrimination capability.</a:t>
            </a:r>
            <a:endParaRPr lang="en-US" sz="2400" dirty="0"/>
          </a:p>
          <a:p>
            <a:pPr>
              <a:defRPr/>
            </a:pPr>
            <a:endParaRPr lang="en-US" sz="2400" dirty="0"/>
          </a:p>
          <a:p>
            <a:pPr>
              <a:defRPr/>
            </a:pPr>
            <a:r>
              <a:rPr lang="en-US" sz="2400" dirty="0" smtClean="0"/>
              <a:t>.</a:t>
            </a:r>
            <a:endParaRPr lang="en-US" sz="2400" dirty="0"/>
          </a:p>
        </p:txBody>
      </p:sp>
      <p:sp>
        <p:nvSpPr>
          <p:cNvPr id="2417" name="Text Box 369"/>
          <p:cNvSpPr txBox="1">
            <a:spLocks noChangeArrowheads="1"/>
          </p:cNvSpPr>
          <p:nvPr/>
        </p:nvSpPr>
        <p:spPr bwMode="auto">
          <a:xfrm>
            <a:off x="25527000" y="12420600"/>
            <a:ext cx="10134600" cy="1500996"/>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Conclusion</a:t>
            </a:r>
            <a:endParaRPr lang="en-US" sz="3200" dirty="0">
              <a:latin typeface="Arial" panose="020B0604020202020204" pitchFamily="34" charset="0"/>
              <a:cs typeface="Arial" panose="020B0604020202020204" pitchFamily="34" charset="0"/>
            </a:endParaRPr>
          </a:p>
          <a:p>
            <a:pPr defTabSz="3760788">
              <a:spcBef>
                <a:spcPct val="50000"/>
              </a:spcBef>
              <a:defRPr/>
            </a:pPr>
            <a:endParaRPr lang="en-US" sz="3200" dirty="0">
              <a:solidFill>
                <a:schemeClr val="accent1"/>
              </a:solidFill>
              <a:latin typeface="Arial Black" pitchFamily="34" charset="0"/>
            </a:endParaRPr>
          </a:p>
        </p:txBody>
      </p:sp>
      <p:sp>
        <p:nvSpPr>
          <p:cNvPr id="2063" name="Text Box 370"/>
          <p:cNvSpPr txBox="1">
            <a:spLocks noChangeArrowheads="1"/>
          </p:cNvSpPr>
          <p:nvPr/>
        </p:nvSpPr>
        <p:spPr bwMode="auto">
          <a:xfrm>
            <a:off x="25450800" y="13335000"/>
            <a:ext cx="10134600" cy="4886539"/>
          </a:xfrm>
          <a:prstGeom prst="rect">
            <a:avLst/>
          </a:prstGeom>
          <a:noFill/>
          <a:ln w="9525">
            <a:noFill/>
            <a:miter lim="800000"/>
            <a:headEnd/>
            <a:tailEnd/>
          </a:ln>
        </p:spPr>
        <p:txBody>
          <a:bodyPr wrap="square" lIns="84400" tIns="42200" rIns="84400" bIns="42200">
            <a:spAutoFit/>
          </a:bodyPr>
          <a:lstStyle/>
          <a:p>
            <a:pPr algn="just">
              <a:defRPr/>
            </a:pPr>
            <a:r>
              <a:rPr lang="en-US" sz="2400" dirty="0" smtClean="0"/>
              <a:t>This </a:t>
            </a:r>
            <a:r>
              <a:rPr lang="en-US" sz="2400" dirty="0" smtClean="0"/>
              <a:t>paper focused on the use of multiple feature vector selection and their use for discriminating between sign language characters. The feature vectors were not computationally challenging and could be used in unison to narrow down the selection process to greatly increase the estimation results of the system. The results show that using a multitude of easily computed vectors over a single, computationally-challenging feature vector is both viable and practical.</a:t>
            </a:r>
          </a:p>
          <a:p>
            <a:pPr algn="just">
              <a:defRPr/>
            </a:pPr>
            <a:r>
              <a:rPr lang="en-US" sz="2400" dirty="0" smtClean="0"/>
              <a:t>.</a:t>
            </a:r>
            <a:r>
              <a:rPr lang="en-US" sz="2400" dirty="0" smtClean="0"/>
              <a:t> Further work includes injecting real-world inputs in place of the synthetic images, compensation for orientation/angle errors on input images, and the addition of more feature vectors to aid in improving the discrimination estimation made by the overall system.</a:t>
            </a:r>
          </a:p>
          <a:p>
            <a:pPr algn="just">
              <a:defRPr/>
            </a:pPr>
            <a:endParaRPr lang="en-US" sz="2400" dirty="0"/>
          </a:p>
          <a:p>
            <a:pPr algn="just">
              <a:defRPr/>
            </a:pPr>
            <a:endParaRPr lang="en-US" sz="2400" dirty="0"/>
          </a:p>
        </p:txBody>
      </p:sp>
      <p:sp>
        <p:nvSpPr>
          <p:cNvPr id="2066" name="Text Box 356"/>
          <p:cNvSpPr txBox="1">
            <a:spLocks noChangeArrowheads="1"/>
          </p:cNvSpPr>
          <p:nvPr/>
        </p:nvSpPr>
        <p:spPr bwMode="auto">
          <a:xfrm>
            <a:off x="12420619" y="5814552"/>
            <a:ext cx="11318876" cy="823888"/>
          </a:xfrm>
          <a:prstGeom prst="rect">
            <a:avLst/>
          </a:prstGeom>
          <a:noFill/>
          <a:ln w="9525">
            <a:noFill/>
            <a:miter lim="800000"/>
            <a:headEnd/>
            <a:tailEnd/>
          </a:ln>
        </p:spPr>
        <p:txBody>
          <a:bodyPr lIns="84400" tIns="42200" rIns="84400" bIns="42200">
            <a:spAutoFit/>
          </a:bodyPr>
          <a:lstStyle/>
          <a:p>
            <a:pPr algn="just" defTabSz="3760788">
              <a:defRPr/>
            </a:pPr>
            <a:r>
              <a:rPr lang="en-US" sz="2400" dirty="0" smtClean="0"/>
              <a:t>The resulting sign descriptors are shown:</a:t>
            </a:r>
            <a:endParaRPr lang="en-US" sz="2400" dirty="0"/>
          </a:p>
          <a:p>
            <a:pPr algn="just" defTabSz="3760788">
              <a:defRPr/>
            </a:pPr>
            <a:endParaRPr lang="en-US" sz="2400" dirty="0"/>
          </a:p>
        </p:txBody>
      </p:sp>
      <p:sp>
        <p:nvSpPr>
          <p:cNvPr id="36" name="Text Box 359"/>
          <p:cNvSpPr txBox="1">
            <a:spLocks noChangeArrowheads="1"/>
          </p:cNvSpPr>
          <p:nvPr/>
        </p:nvSpPr>
        <p:spPr bwMode="auto">
          <a:xfrm>
            <a:off x="12385695" y="4823954"/>
            <a:ext cx="11464924" cy="762333"/>
          </a:xfrm>
          <a:prstGeom prst="rect">
            <a:avLst/>
          </a:prstGeom>
          <a:noFill/>
          <a:ln w="9525">
            <a:noFill/>
            <a:miter lim="800000"/>
            <a:headEnd/>
            <a:tailEnd/>
          </a:ln>
          <a:effectLst/>
        </p:spPr>
        <p:txBody>
          <a:bodyPr lIns="84400" tIns="42200" rIns="84400" bIns="42200">
            <a:spAutoFit/>
          </a:bodyPr>
          <a:lstStyle/>
          <a:p>
            <a:pPr defTabSz="3760788">
              <a:spcBef>
                <a:spcPct val="50000"/>
              </a:spcBef>
              <a:defRPr/>
            </a:pPr>
            <a:r>
              <a:rPr lang="en-US" sz="4400" dirty="0" smtClean="0">
                <a:solidFill>
                  <a:schemeClr val="accent1"/>
                </a:solidFill>
                <a:latin typeface="Arial Black" pitchFamily="34" charset="0"/>
              </a:rPr>
              <a:t>Results</a:t>
            </a:r>
            <a:endParaRPr lang="en-US" sz="3200" dirty="0">
              <a:latin typeface="Arial" panose="020B0604020202020204" pitchFamily="34" charset="0"/>
              <a:cs typeface="Arial" panose="020B0604020202020204" pitchFamily="34" charset="0"/>
            </a:endParaRPr>
          </a:p>
        </p:txBody>
      </p:sp>
      <p:graphicFrame>
        <p:nvGraphicFramePr>
          <p:cNvPr id="5" name="Chart 38"/>
          <p:cNvGraphicFramePr>
            <a:graphicFrameLocks/>
          </p:cNvGraphicFramePr>
          <p:nvPr>
            <p:extLst>
              <p:ext uri="{D42A27DB-BD31-4B8C-83A1-F6EECF244321}">
                <p14:modId xmlns:p14="http://schemas.microsoft.com/office/powerpoint/2010/main" xmlns="" val="2492242232"/>
              </p:ext>
            </p:extLst>
          </p:nvPr>
        </p:nvGraphicFramePr>
        <p:xfrm>
          <a:off x="24917400" y="27432000"/>
          <a:ext cx="7061200" cy="4673600"/>
        </p:xfrm>
        <a:graphic>
          <a:graphicData uri="http://schemas.openxmlformats.org/drawingml/2006/chart">
            <c:chart xmlns:c="http://schemas.openxmlformats.org/drawingml/2006/chart" xmlns:r="http://schemas.openxmlformats.org/officeDocument/2006/relationships" r:id="rId2"/>
          </a:graphicData>
        </a:graphic>
      </p:graphicFrame>
      <p:sp>
        <p:nvSpPr>
          <p:cNvPr id="1047" name="Text Box 355"/>
          <p:cNvSpPr txBox="1">
            <a:spLocks noChangeArrowheads="1"/>
          </p:cNvSpPr>
          <p:nvPr/>
        </p:nvSpPr>
        <p:spPr bwMode="auto">
          <a:xfrm>
            <a:off x="19354800" y="28879800"/>
            <a:ext cx="4724400" cy="454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4400" tIns="42200" rIns="84400" bIns="42200">
            <a:spAutoFit/>
          </a:bodyPr>
          <a:lstStyle>
            <a:lvl1pPr defTabSz="3760788" eaLnBrk="0" hangingPunct="0">
              <a:defRPr sz="7400">
                <a:solidFill>
                  <a:schemeClr val="tx1"/>
                </a:solidFill>
                <a:latin typeface="Arial" charset="0"/>
              </a:defRPr>
            </a:lvl1pPr>
            <a:lvl2pPr marL="742950" indent="-285750" defTabSz="3760788" eaLnBrk="0" hangingPunct="0">
              <a:defRPr sz="7400">
                <a:solidFill>
                  <a:schemeClr val="tx1"/>
                </a:solidFill>
                <a:latin typeface="Arial" charset="0"/>
              </a:defRPr>
            </a:lvl2pPr>
            <a:lvl3pPr marL="1143000" indent="-228600" defTabSz="3760788" eaLnBrk="0" hangingPunct="0">
              <a:defRPr sz="7400">
                <a:solidFill>
                  <a:schemeClr val="tx1"/>
                </a:solidFill>
                <a:latin typeface="Arial" charset="0"/>
              </a:defRPr>
            </a:lvl3pPr>
            <a:lvl4pPr marL="1600200" indent="-228600" defTabSz="3760788" eaLnBrk="0" hangingPunct="0">
              <a:defRPr sz="7400">
                <a:solidFill>
                  <a:schemeClr val="tx1"/>
                </a:solidFill>
                <a:latin typeface="Arial" charset="0"/>
              </a:defRPr>
            </a:lvl4pPr>
            <a:lvl5pPr marL="2057400" indent="-228600" defTabSz="3760788" eaLnBrk="0" hangingPunct="0">
              <a:defRPr sz="7400">
                <a:solidFill>
                  <a:schemeClr val="tx1"/>
                </a:solidFill>
                <a:latin typeface="Arial" charset="0"/>
              </a:defRPr>
            </a:lvl5pPr>
            <a:lvl6pPr marL="2514600" indent="-228600" defTabSz="3760788" eaLnBrk="0" fontAlgn="base" hangingPunct="0">
              <a:spcBef>
                <a:spcPct val="0"/>
              </a:spcBef>
              <a:spcAft>
                <a:spcPct val="0"/>
              </a:spcAft>
              <a:defRPr sz="7400">
                <a:solidFill>
                  <a:schemeClr val="tx1"/>
                </a:solidFill>
                <a:latin typeface="Arial" charset="0"/>
              </a:defRPr>
            </a:lvl6pPr>
            <a:lvl7pPr marL="2971800" indent="-228600" defTabSz="3760788" eaLnBrk="0" fontAlgn="base" hangingPunct="0">
              <a:spcBef>
                <a:spcPct val="0"/>
              </a:spcBef>
              <a:spcAft>
                <a:spcPct val="0"/>
              </a:spcAft>
              <a:defRPr sz="7400">
                <a:solidFill>
                  <a:schemeClr val="tx1"/>
                </a:solidFill>
                <a:latin typeface="Arial" charset="0"/>
              </a:defRPr>
            </a:lvl7pPr>
            <a:lvl8pPr marL="3429000" indent="-228600" defTabSz="3760788" eaLnBrk="0" fontAlgn="base" hangingPunct="0">
              <a:spcBef>
                <a:spcPct val="0"/>
              </a:spcBef>
              <a:spcAft>
                <a:spcPct val="0"/>
              </a:spcAft>
              <a:defRPr sz="7400">
                <a:solidFill>
                  <a:schemeClr val="tx1"/>
                </a:solidFill>
                <a:latin typeface="Arial" charset="0"/>
              </a:defRPr>
            </a:lvl8pPr>
            <a:lvl9pPr marL="3886200" indent="-228600" defTabSz="3760788" eaLnBrk="0" fontAlgn="base" hangingPunct="0">
              <a:spcBef>
                <a:spcPct val="0"/>
              </a:spcBef>
              <a:spcAft>
                <a:spcPct val="0"/>
              </a:spcAft>
              <a:defRPr sz="7400">
                <a:solidFill>
                  <a:schemeClr val="tx1"/>
                </a:solidFill>
                <a:latin typeface="Arial" charset="0"/>
              </a:defRPr>
            </a:lvl9pPr>
          </a:lstStyle>
          <a:p>
            <a:pPr eaLnBrk="1" hangingPunct="1"/>
            <a:r>
              <a:rPr lang="en-US" sz="2400" dirty="0" smtClean="0"/>
              <a:t>** Performance goes here ***</a:t>
            </a:r>
            <a:endParaRPr lang="en-US" sz="2400" dirty="0"/>
          </a:p>
        </p:txBody>
      </p:sp>
      <p:sp>
        <p:nvSpPr>
          <p:cNvPr id="2074" name="TextBox 25"/>
          <p:cNvSpPr txBox="1">
            <a:spLocks noChangeArrowheads="1"/>
          </p:cNvSpPr>
          <p:nvPr/>
        </p:nvSpPr>
        <p:spPr bwMode="auto">
          <a:xfrm>
            <a:off x="12649200" y="28727399"/>
            <a:ext cx="4267200" cy="8402300"/>
          </a:xfrm>
          <a:prstGeom prst="rect">
            <a:avLst/>
          </a:prstGeom>
          <a:noFill/>
          <a:ln w="9525">
            <a:noFill/>
            <a:miter lim="800000"/>
            <a:headEnd/>
            <a:tailEnd/>
          </a:ln>
        </p:spPr>
        <p:txBody>
          <a:bodyPr wrap="square" lIns="91440" tIns="45720" rIns="91440" bIns="45720">
            <a:spAutoFit/>
          </a:bodyPr>
          <a:lstStyle/>
          <a:p>
            <a:pPr>
              <a:defRPr/>
            </a:pPr>
            <a:r>
              <a:rPr lang="en-US" sz="2000" b="1" dirty="0"/>
              <a:t>GRAPHICS:</a:t>
            </a:r>
          </a:p>
          <a:p>
            <a:pPr>
              <a:defRPr/>
            </a:pPr>
            <a:r>
              <a:rPr lang="en-US" sz="2000" dirty="0"/>
              <a:t>Clearly label graph axes, be simple, and use colors that are easy to see against the background. Photos are  a good way to draw attention to your poster. Be sure each photo has a caption that explains what the photo is showing and only use photos that illustrate your text. Photos should be high resolution (about 1200 x 1800 pixels or larger). Avoid web images unless they are of high resolution and okay for educational purposes. Images obtained from the web should include the source (credit).  Avoid use of clip art unless there is no other image available. </a:t>
            </a:r>
          </a:p>
          <a:p>
            <a:pPr>
              <a:defRPr/>
            </a:pPr>
            <a:r>
              <a:rPr lang="en-US" sz="2000" b="1" dirty="0"/>
              <a:t>TIP: Putting Boxes around your text sections</a:t>
            </a:r>
          </a:p>
          <a:p>
            <a:pPr>
              <a:defRPr/>
            </a:pPr>
            <a:r>
              <a:rPr lang="en-US" sz="2000" dirty="0"/>
              <a:t>Add space between the edge of your box and the text inside. Right click  or Ctrl – click on text box, go to ‘Format Shape’, then select ‘Text Box’ and make sure your ‘Internal Margins’ are between .2” and .4” for all sides.</a:t>
            </a:r>
          </a:p>
        </p:txBody>
      </p:sp>
      <p:graphicFrame>
        <p:nvGraphicFramePr>
          <p:cNvPr id="6" name="Chart 29"/>
          <p:cNvGraphicFramePr>
            <a:graphicFrameLocks/>
          </p:cNvGraphicFramePr>
          <p:nvPr>
            <p:extLst>
              <p:ext uri="{D42A27DB-BD31-4B8C-83A1-F6EECF244321}">
                <p14:modId xmlns:p14="http://schemas.microsoft.com/office/powerpoint/2010/main" xmlns="" val="3920656651"/>
              </p:ext>
            </p:extLst>
          </p:nvPr>
        </p:nvGraphicFramePr>
        <p:xfrm>
          <a:off x="19202400" y="30632400"/>
          <a:ext cx="5384800" cy="3556000"/>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2" descr="C:\Users\Princess\ECEProject\poster\docs\GT-logo.png"/>
          <p:cNvPicPr>
            <a:picLocks noChangeAspect="1" noChangeArrowheads="1"/>
          </p:cNvPicPr>
          <p:nvPr/>
        </p:nvPicPr>
        <p:blipFill>
          <a:blip r:embed="rId4" cstate="print"/>
          <a:srcRect/>
          <a:stretch>
            <a:fillRect/>
          </a:stretch>
        </p:blipFill>
        <p:spPr bwMode="auto">
          <a:xfrm>
            <a:off x="1371600" y="1371600"/>
            <a:ext cx="3291840" cy="2057400"/>
          </a:xfrm>
          <a:prstGeom prst="rect">
            <a:avLst/>
          </a:prstGeom>
          <a:noFill/>
        </p:spPr>
      </p:pic>
      <p:pic>
        <p:nvPicPr>
          <p:cNvPr id="27" name="Picture 2" descr="C:\Users\Princess\ECEProject\poster\docs\GT-logo.png"/>
          <p:cNvPicPr>
            <a:picLocks noChangeAspect="1" noChangeArrowheads="1"/>
          </p:cNvPicPr>
          <p:nvPr/>
        </p:nvPicPr>
        <p:blipFill>
          <a:blip r:embed="rId4" cstate="print"/>
          <a:srcRect/>
          <a:stretch>
            <a:fillRect/>
          </a:stretch>
        </p:blipFill>
        <p:spPr bwMode="auto">
          <a:xfrm>
            <a:off x="31775400" y="1219200"/>
            <a:ext cx="3291840" cy="2057400"/>
          </a:xfrm>
          <a:prstGeom prst="rect">
            <a:avLst/>
          </a:prstGeom>
          <a:noFill/>
        </p:spPr>
      </p:pic>
      <p:pic>
        <p:nvPicPr>
          <p:cNvPr id="1028" name="Picture 4" descr="C:\Users\Princess\ECEProject\poster\docs\images.png"/>
          <p:cNvPicPr>
            <a:picLocks noChangeAspect="1" noChangeArrowheads="1"/>
          </p:cNvPicPr>
          <p:nvPr/>
        </p:nvPicPr>
        <p:blipFill>
          <a:blip r:embed="rId5" cstate="print"/>
          <a:srcRect/>
          <a:stretch>
            <a:fillRect/>
          </a:stretch>
        </p:blipFill>
        <p:spPr bwMode="auto">
          <a:xfrm>
            <a:off x="-9372600" y="23241000"/>
            <a:ext cx="2143125" cy="2143125"/>
          </a:xfrm>
          <a:prstGeom prst="rect">
            <a:avLst/>
          </a:prstGeom>
          <a:noFill/>
        </p:spPr>
      </p:pic>
      <p:pic>
        <p:nvPicPr>
          <p:cNvPr id="30" name="Picture 2" descr="C:\Users\Princess\Desktop\Final\matlab\figs\Width-Length.jpg"/>
          <p:cNvPicPr>
            <a:picLocks noChangeAspect="1" noChangeArrowheads="1"/>
          </p:cNvPicPr>
          <p:nvPr/>
        </p:nvPicPr>
        <p:blipFill>
          <a:blip r:embed="rId6" cstate="print"/>
          <a:srcRect/>
          <a:stretch>
            <a:fillRect/>
          </a:stretch>
        </p:blipFill>
        <p:spPr bwMode="auto">
          <a:xfrm>
            <a:off x="13030200" y="6553200"/>
            <a:ext cx="5199221" cy="3899416"/>
          </a:xfrm>
          <a:prstGeom prst="rect">
            <a:avLst/>
          </a:prstGeom>
          <a:noFill/>
        </p:spPr>
      </p:pic>
      <p:pic>
        <p:nvPicPr>
          <p:cNvPr id="31" name="Picture 2" descr="C:\Users\Princess\Desktop\Final\matlab\figs\orient_eccen.jpg"/>
          <p:cNvPicPr>
            <a:picLocks noChangeAspect="1" noChangeArrowheads="1"/>
          </p:cNvPicPr>
          <p:nvPr/>
        </p:nvPicPr>
        <p:blipFill>
          <a:blip r:embed="rId7" cstate="print"/>
          <a:srcRect/>
          <a:stretch>
            <a:fillRect/>
          </a:stretch>
        </p:blipFill>
        <p:spPr bwMode="auto">
          <a:xfrm>
            <a:off x="18864421" y="6553200"/>
            <a:ext cx="5138579" cy="3853934"/>
          </a:xfrm>
          <a:prstGeom prst="rect">
            <a:avLst/>
          </a:prstGeom>
          <a:noFill/>
        </p:spPr>
      </p:pic>
      <p:pic>
        <p:nvPicPr>
          <p:cNvPr id="32" name="Picture 15"/>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8821400" y="11125200"/>
            <a:ext cx="5181600" cy="3657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9" name="Picture 5"/>
          <p:cNvPicPr>
            <a:picLocks noChangeAspect="1" noChangeArrowheads="1"/>
          </p:cNvPicPr>
          <p:nvPr/>
        </p:nvPicPr>
        <p:blipFill>
          <a:blip r:embed="rId9" cstate="print"/>
          <a:srcRect/>
          <a:stretch>
            <a:fillRect/>
          </a:stretch>
        </p:blipFill>
        <p:spPr bwMode="auto">
          <a:xfrm>
            <a:off x="26974800" y="7696200"/>
            <a:ext cx="6967641" cy="3124200"/>
          </a:xfrm>
          <a:prstGeom prst="rect">
            <a:avLst/>
          </a:prstGeom>
          <a:noFill/>
          <a:ln w="9525">
            <a:noFill/>
            <a:miter lim="800000"/>
            <a:headEnd/>
            <a:tailEnd/>
          </a:ln>
        </p:spPr>
      </p:pic>
      <p:pic>
        <p:nvPicPr>
          <p:cNvPr id="1030" name="Picture 6" descr="C:\Users\Princess\Desktop\Final\matlab\fcluster\LastHarmonic.jpg"/>
          <p:cNvPicPr>
            <a:picLocks noChangeAspect="1" noChangeArrowheads="1"/>
          </p:cNvPicPr>
          <p:nvPr/>
        </p:nvPicPr>
        <p:blipFill>
          <a:blip r:embed="rId10" cstate="print"/>
          <a:srcRect/>
          <a:stretch>
            <a:fillRect/>
          </a:stretch>
        </p:blipFill>
        <p:spPr bwMode="auto">
          <a:xfrm>
            <a:off x="12801600" y="11049000"/>
            <a:ext cx="5334000" cy="4000500"/>
          </a:xfrm>
          <a:prstGeom prst="rect">
            <a:avLst/>
          </a:prstGeom>
          <a:noFill/>
        </p:spPr>
      </p:pic>
      <p:pic>
        <p:nvPicPr>
          <p:cNvPr id="1031" name="Picture 7" descr="C:\Users\Princess\Desktop\Final\matlab\fcluster\Minimum.jpg"/>
          <p:cNvPicPr>
            <a:picLocks noChangeAspect="1" noChangeArrowheads="1"/>
          </p:cNvPicPr>
          <p:nvPr/>
        </p:nvPicPr>
        <p:blipFill>
          <a:blip r:embed="rId11" cstate="print"/>
          <a:srcRect/>
          <a:stretch>
            <a:fillRect/>
          </a:stretch>
        </p:blipFill>
        <p:spPr bwMode="auto">
          <a:xfrm>
            <a:off x="12801600" y="15468600"/>
            <a:ext cx="5334000" cy="4000500"/>
          </a:xfrm>
          <a:prstGeom prst="rect">
            <a:avLst/>
          </a:prstGeom>
          <a:noFill/>
        </p:spPr>
      </p:pic>
      <p:pic>
        <p:nvPicPr>
          <p:cNvPr id="1032" name="Picture 8" descr="C:\Users\Princess\Desktop\Final\matlab\fcluster\ZeroFreq.jpg"/>
          <p:cNvPicPr>
            <a:picLocks noChangeAspect="1" noChangeArrowheads="1"/>
          </p:cNvPicPr>
          <p:nvPr/>
        </p:nvPicPr>
        <p:blipFill>
          <a:blip r:embed="rId12" cstate="print"/>
          <a:srcRect/>
          <a:stretch>
            <a:fillRect/>
          </a:stretch>
        </p:blipFill>
        <p:spPr bwMode="auto">
          <a:xfrm>
            <a:off x="18897600" y="15392400"/>
            <a:ext cx="5334000" cy="4000500"/>
          </a:xfrm>
          <a:prstGeom prst="rect">
            <a:avLst/>
          </a:prstGeom>
          <a:noFill/>
        </p:spPr>
      </p:pic>
      <p:pic>
        <p:nvPicPr>
          <p:cNvPr id="1033" name="Picture 9" descr="C:\Users\Princess\Desktop\Final\matlab\fcluster\FirstFreq.jpg"/>
          <p:cNvPicPr>
            <a:picLocks noChangeAspect="1" noChangeArrowheads="1"/>
          </p:cNvPicPr>
          <p:nvPr/>
        </p:nvPicPr>
        <p:blipFill>
          <a:blip r:embed="rId13" cstate="print"/>
          <a:srcRect/>
          <a:stretch>
            <a:fillRect/>
          </a:stretch>
        </p:blipFill>
        <p:spPr bwMode="auto">
          <a:xfrm>
            <a:off x="13030200" y="19964400"/>
            <a:ext cx="5334000" cy="40005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0">
      <a:dk1>
        <a:sysClr val="windowText" lastClr="000000"/>
      </a:dk1>
      <a:lt1>
        <a:sysClr val="window" lastClr="FFFFFF"/>
      </a:lt1>
      <a:dk2>
        <a:srgbClr val="1F497D"/>
      </a:dk2>
      <a:lt2>
        <a:srgbClr val="EEECE1"/>
      </a:lt2>
      <a:accent1>
        <a:srgbClr val="4F81BD"/>
      </a:accent1>
      <a:accent2>
        <a:srgbClr val="7F7F7F"/>
      </a:accent2>
      <a:accent3>
        <a:srgbClr val="31859B"/>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1846</TotalTime>
  <Words>1196</Words>
  <Application>Microsoft Office PowerPoint</Application>
  <PresentationFormat>Custom</PresentationFormat>
  <Paragraphs>51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Buffalo State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L. Foster</dc:creator>
  <cp:lastModifiedBy>Princess</cp:lastModifiedBy>
  <cp:revision>133</cp:revision>
  <dcterms:created xsi:type="dcterms:W3CDTF">2005-03-16T15:57:41Z</dcterms:created>
  <dcterms:modified xsi:type="dcterms:W3CDTF">2016-12-07T20:19:41Z</dcterms:modified>
</cp:coreProperties>
</file>