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73" r:id="rId4"/>
    <p:sldId id="280" r:id="rId5"/>
    <p:sldId id="258" r:id="rId6"/>
    <p:sldId id="274" r:id="rId7"/>
    <p:sldId id="272" r:id="rId8"/>
    <p:sldId id="276" r:id="rId9"/>
    <p:sldId id="281" r:id="rId10"/>
    <p:sldId id="283" r:id="rId11"/>
    <p:sldId id="282" r:id="rId12"/>
    <p:sldId id="277" r:id="rId13"/>
    <p:sldId id="278" r:id="rId14"/>
    <p:sldId id="275" r:id="rId15"/>
    <p:sldId id="285" r:id="rId16"/>
    <p:sldId id="286" r:id="rId17"/>
    <p:sldId id="287" r:id="rId18"/>
    <p:sldId id="288" r:id="rId19"/>
    <p:sldId id="290" r:id="rId20"/>
    <p:sldId id="289" r:id="rId21"/>
    <p:sldId id="269" r:id="rId22"/>
    <p:sldId id="291" r:id="rId23"/>
    <p:sldId id="279" r:id="rId24"/>
    <p:sldId id="266" r:id="rId25"/>
    <p:sldId id="267" r:id="rId26"/>
    <p:sldId id="268" r:id="rId27"/>
    <p:sldId id="259" r:id="rId28"/>
    <p:sldId id="264" r:id="rId29"/>
    <p:sldId id="260" r:id="rId30"/>
    <p:sldId id="271" r:id="rId31"/>
    <p:sldId id="270" r:id="rId32"/>
    <p:sldId id="261" r:id="rId33"/>
    <p:sldId id="262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5842" autoAdjust="0"/>
  </p:normalViewPr>
  <p:slideViewPr>
    <p:cSldViewPr>
      <p:cViewPr>
        <p:scale>
          <a:sx n="62" d="100"/>
          <a:sy n="62" d="100"/>
        </p:scale>
        <p:origin x="-9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5A644-C75C-46CB-A0C2-4999E3125E84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21264-53CE-4924-AD1D-9EFE8A98DE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955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35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 few million people understand </a:t>
            </a:r>
            <a:r>
              <a:rPr lang="en-US" baseline="0" dirty="0" smtClean="0"/>
              <a:t>Sign Language.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859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Execution:0.9s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 few million people understand </a:t>
            </a:r>
            <a:r>
              <a:rPr lang="en-US" baseline="0" dirty="0" smtClean="0"/>
              <a:t>Sign Language.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859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wanted to talk a little about “how” we are going to accomplish this task, we’d be speaking about our Technical Game Plan.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begin by accumulating a test set of synthetic images that can be found online.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synthetic images will be the initial strain gauge on the algorithms developed and help in understanding the complexities of the problem.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then transition those synthetic images to real-world images from a camera. Part two will consist of modifying, or extending, the original algorithms to something which is more robust.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695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time allows</a:t>
            </a:r>
            <a:r>
              <a:rPr lang="en-US" baseline="0" dirty="0" smtClean="0"/>
              <a:t>, we’ll expand upon our initial design.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first option is adding some heuristic processing to improve the overall robustness of the entire project.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 option is expanding the input range from simple characters to 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078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E02873E-BE0D-463B-BC8D-3241BB7E9E06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A0986C-15A5-4D95-8452-7DEF32E501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The First Signs of Knowing: Sign Language to Text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Princessosse</a:t>
            </a:r>
            <a:r>
              <a:rPr lang="en-US" dirty="0" smtClean="0"/>
              <a:t> </a:t>
            </a:r>
            <a:r>
              <a:rPr lang="en-US" dirty="0" err="1" smtClean="0"/>
              <a:t>Irabor</a:t>
            </a:r>
            <a:endParaRPr lang="en-US" dirty="0" smtClean="0"/>
          </a:p>
          <a:p>
            <a:r>
              <a:rPr lang="en-US" dirty="0" smtClean="0"/>
              <a:t>Benjamin Sullins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873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Fingertip Segmentation</a:t>
            </a:r>
            <a:endParaRPr lang="en-US" dirty="0"/>
          </a:p>
        </p:txBody>
      </p:sp>
      <p:pic>
        <p:nvPicPr>
          <p:cNvPr id="2051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7542"/>
            <a:ext cx="2891518" cy="26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162268" y="319339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650" y="511241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Fingertip Extraction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8629" y="2408800"/>
            <a:ext cx="2059912" cy="262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34000" y="203526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Fingertip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497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Components</a:t>
            </a:r>
            <a:endParaRPr lang="en-US" dirty="0"/>
          </a:p>
        </p:txBody>
      </p:sp>
      <p:pic>
        <p:nvPicPr>
          <p:cNvPr id="2051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7542"/>
            <a:ext cx="2891518" cy="26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581400" y="319339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650" y="511241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Fourier Component Extraction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124201"/>
            <a:ext cx="1371600" cy="130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Bent Arrow 12"/>
          <p:cNvSpPr/>
          <p:nvPr/>
        </p:nvSpPr>
        <p:spPr>
          <a:xfrm>
            <a:off x="4876800" y="1981200"/>
            <a:ext cx="10668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1" y="1524001"/>
            <a:ext cx="2133599" cy="211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01255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Select Feature Vector Similarities</a:t>
            </a:r>
          </a:p>
          <a:p>
            <a:r>
              <a:rPr lang="en-US" dirty="0" smtClean="0"/>
              <a:t>Reduce Computation</a:t>
            </a:r>
          </a:p>
          <a:p>
            <a:r>
              <a:rPr lang="en-US" dirty="0" smtClean="0"/>
              <a:t>Improve Dissemination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 algn="ctr">
              <a:buNone/>
            </a:pPr>
            <a:r>
              <a:rPr lang="en-US" sz="1400" dirty="0" smtClean="0"/>
              <a:t>https</a:t>
            </a:r>
            <a:r>
              <a:rPr lang="en-US" sz="1400" dirty="0"/>
              <a:t>://www.mathworks.com/help/stats/kmeans.html</a:t>
            </a:r>
          </a:p>
        </p:txBody>
      </p:sp>
      <p:pic>
        <p:nvPicPr>
          <p:cNvPr id="5122" name="Picture 2" descr="https://www.mathworks.com/help/examples/stats/TrainAkMeansClusteringAlgorithm2Example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98" y="3364261"/>
            <a:ext cx="4038600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mathworks.com/help/examples/stats/TrainAkMeansClusteringAlgorithm2Example_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4038600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128198" y="4511758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04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 Feature Vector Clusters to Training Set Expectations</a:t>
            </a:r>
          </a:p>
          <a:p>
            <a:r>
              <a:rPr lang="en-US" dirty="0" smtClean="0"/>
              <a:t>Generates Weighting Table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5948" y="3855189"/>
            <a:ext cx="914400" cy="117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0547" y="3855189"/>
            <a:ext cx="957291" cy="120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5148" y="3855188"/>
            <a:ext cx="921298" cy="117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9088" y="2255810"/>
            <a:ext cx="1364285" cy="12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flipH="1">
            <a:off x="4343400" y="5181600"/>
            <a:ext cx="412304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Vector Cluster Weighting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70619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775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Descriptors</a:t>
            </a:r>
            <a:endParaRPr lang="en-US" dirty="0"/>
          </a:p>
        </p:txBody>
      </p:sp>
      <p:pic>
        <p:nvPicPr>
          <p:cNvPr id="3074" name="Picture 2" descr="C:\Users\Princess\Desktop\Final\matlab\figs\Width-Leng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650240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Descriptors</a:t>
            </a:r>
            <a:endParaRPr lang="en-US" dirty="0"/>
          </a:p>
        </p:txBody>
      </p:sp>
      <p:pic>
        <p:nvPicPr>
          <p:cNvPr id="4098" name="Picture 2" descr="C:\Users\Princess\Desktop\Final\matlab\figs\orient_ecc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2992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Descriptors</a:t>
            </a:r>
            <a:endParaRPr lang="en-US" dirty="0"/>
          </a:p>
        </p:txBody>
      </p:sp>
      <p:pic>
        <p:nvPicPr>
          <p:cNvPr id="5122" name="Picture 2" descr="C:\Users\Princess\Desktop\Final\matlab\figs\Fouri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553200" cy="4914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24000"/>
            <a:ext cx="5181600" cy="479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167898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Feature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Methods and Ideas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729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Run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8175570" cy="444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278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271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improve using key combination of sign descriptors.</a:t>
            </a:r>
          </a:p>
          <a:p>
            <a:r>
              <a:rPr lang="en-US" dirty="0" smtClean="0"/>
              <a:t>Derivation of condensed Fourier representation of sign image.</a:t>
            </a:r>
          </a:p>
          <a:p>
            <a:r>
              <a:rPr lang="en-US" dirty="0" smtClean="0"/>
              <a:t>Performance? Clustering?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3194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286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828800"/>
          </a:xfrm>
        </p:spPr>
        <p:txBody>
          <a:bodyPr/>
          <a:lstStyle/>
          <a:p>
            <a:r>
              <a:rPr lang="en-US" u="sng" dirty="0" smtClean="0"/>
              <a:t>Part 2</a:t>
            </a:r>
          </a:p>
          <a:p>
            <a:r>
              <a:rPr lang="en-US" dirty="0" smtClean="0"/>
              <a:t>Real Image Inputs</a:t>
            </a:r>
          </a:p>
          <a:p>
            <a:r>
              <a:rPr lang="en-US" dirty="0" smtClean="0"/>
              <a:t>Modified (Extended)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1905000"/>
          </a:xfrm>
        </p:spPr>
        <p:txBody>
          <a:bodyPr/>
          <a:lstStyle/>
          <a:p>
            <a:r>
              <a:rPr lang="en-US" u="sng" dirty="0" smtClean="0"/>
              <a:t>Part 1</a:t>
            </a:r>
          </a:p>
          <a:p>
            <a:r>
              <a:rPr lang="en-US" dirty="0" smtClean="0"/>
              <a:t>Computer Generated Inputs</a:t>
            </a:r>
          </a:p>
          <a:p>
            <a:r>
              <a:rPr lang="en-US" dirty="0" smtClean="0"/>
              <a:t>Initial Algorithm Testing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69863"/>
            <a:ext cx="3614738" cy="137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69863"/>
            <a:ext cx="3657600" cy="138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533400" y="3276599"/>
            <a:ext cx="1219200" cy="14655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764024" y="3285209"/>
            <a:ext cx="1408176" cy="14655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779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828800"/>
          </a:xfrm>
        </p:spPr>
        <p:txBody>
          <a:bodyPr/>
          <a:lstStyle/>
          <a:p>
            <a:r>
              <a:rPr lang="en-US" u="sng" dirty="0" smtClean="0"/>
              <a:t>Part 4 (Extra)</a:t>
            </a:r>
          </a:p>
          <a:p>
            <a:r>
              <a:rPr lang="en-US" dirty="0" smtClean="0"/>
              <a:t>Expand Allowable Inputs </a:t>
            </a:r>
          </a:p>
          <a:p>
            <a:r>
              <a:rPr lang="en-US" dirty="0" smtClean="0"/>
              <a:t>Example: Words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7169" y="4724400"/>
            <a:ext cx="1218831" cy="93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1905000"/>
          </a:xfrm>
        </p:spPr>
        <p:txBody>
          <a:bodyPr/>
          <a:lstStyle/>
          <a:p>
            <a:r>
              <a:rPr lang="en-US" u="sng" dirty="0" smtClean="0"/>
              <a:t>Part 3 (Extra)</a:t>
            </a:r>
          </a:p>
          <a:p>
            <a:r>
              <a:rPr lang="en-US" dirty="0" smtClean="0"/>
              <a:t>Heuristic Learning Algorith</a:t>
            </a:r>
            <a:r>
              <a:rPr lang="en-US" dirty="0"/>
              <a:t>m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69863"/>
            <a:ext cx="3657600" cy="138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4764024" y="3285208"/>
            <a:ext cx="1444752" cy="335197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446" y="3352108"/>
            <a:ext cx="3663554" cy="138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1828800" y="3200400"/>
            <a:ext cx="1219200" cy="341902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7861" y="4909912"/>
            <a:ext cx="1141078" cy="148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4118" y="5562600"/>
            <a:ext cx="1184564" cy="91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0059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632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Layout Pt.1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7551"/>
            <a:ext cx="8764126" cy="46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962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057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010400" y="2438400"/>
            <a:ext cx="609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905000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267763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29400" y="4038185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19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346" y="1677710"/>
            <a:ext cx="8001001" cy="442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Layout </a:t>
            </a:r>
            <a:r>
              <a:rPr lang="en-US" dirty="0" smtClean="0"/>
              <a:t>Pt.2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1" y="1600200"/>
            <a:ext cx="1685924" cy="4495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45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Layout Extended Pt.3/4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775" y="1904999"/>
            <a:ext cx="8886825" cy="436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524000" y="4419600"/>
            <a:ext cx="3810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276600" y="4402650"/>
            <a:ext cx="6096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257800" y="4402650"/>
            <a:ext cx="5334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62802" y="4214288"/>
            <a:ext cx="380997" cy="376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7162800" y="4726463"/>
            <a:ext cx="380997" cy="376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600200" y="2895600"/>
            <a:ext cx="3810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71800" y="2895600"/>
            <a:ext cx="6096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62600" y="2895600"/>
            <a:ext cx="4953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6675" y="1904999"/>
            <a:ext cx="1609725" cy="436940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353298" y="1752600"/>
            <a:ext cx="1638302" cy="45218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352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38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/>
          <a:lstStyle/>
          <a:p>
            <a:r>
              <a:rPr lang="en-US" dirty="0" err="1" smtClean="0"/>
              <a:t>Princessosse</a:t>
            </a:r>
            <a:r>
              <a:rPr lang="en-US" dirty="0" smtClean="0"/>
              <a:t> </a:t>
            </a:r>
            <a:r>
              <a:rPr lang="en-US" dirty="0" err="1" smtClean="0"/>
              <a:t>Irabor</a:t>
            </a:r>
            <a:endParaRPr lang="en-US" dirty="0" smtClean="0"/>
          </a:p>
          <a:p>
            <a:r>
              <a:rPr lang="en-US" dirty="0" smtClean="0"/>
              <a:t>Benjamin Sullins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387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271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Enhancement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422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397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&amp; 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Outlier Removal</a:t>
            </a:r>
          </a:p>
          <a:p>
            <a:r>
              <a:rPr lang="en-US" dirty="0"/>
              <a:t>Final Character Selection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/>
              <a:t>Cross-Correlation Algorithm Implementation</a:t>
            </a:r>
          </a:p>
          <a:p>
            <a:r>
              <a:rPr lang="en-US" dirty="0"/>
              <a:t>Multiple Input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76675"/>
            <a:ext cx="198069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1546411" cy="22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46601"/>
            <a:ext cx="1659244" cy="23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81462"/>
            <a:ext cx="12668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5671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  Algorithm</a:t>
            </a:r>
          </a:p>
          <a:p>
            <a:r>
              <a:rPr lang="en-US" dirty="0" smtClean="0"/>
              <a:t>Iterative Based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19425"/>
            <a:ext cx="23431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05125"/>
            <a:ext cx="2514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8793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population understands Sign Language.</a:t>
            </a:r>
          </a:p>
          <a:p>
            <a:r>
              <a:rPr lang="en-US" dirty="0" smtClean="0"/>
              <a:t>Becoming fluent could span 2-3 years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486400" y="3150260"/>
            <a:ext cx="3196486" cy="1962150"/>
            <a:chOff x="425421" y="3609767"/>
            <a:chExt cx="3196486" cy="1962150"/>
          </a:xfrm>
        </p:grpSpPr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0" b="100000" l="0" r="100000">
                          <a14:foregroundMark x1="31915" y1="48544" x2="54610" y2="480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882" y="3609767"/>
              <a:ext cx="1343025" cy="196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421" y="3736732"/>
              <a:ext cx="1381125" cy="18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369" y="4038600"/>
              <a:ext cx="335798" cy="38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backgroundRemoval t="0" b="100000" l="0" r="100000">
                          <a14:foregroundMark x1="78462" y1="55714" x2="92821" y2="74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068" y="3810000"/>
              <a:ext cx="63681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 descr="C:\Users\Ben\Desktop\ECE6258\IraborPrincess_SullinsBenjamin\ECE6258-master\imagesPristine\TN_sign-language-letter-a-outline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163" y="4093873"/>
              <a:ext cx="381439" cy="334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03650" y="3186738"/>
            <a:ext cx="3501067" cy="1854235"/>
            <a:chOff x="5334438" y="3717682"/>
            <a:chExt cx="3501067" cy="1854235"/>
          </a:xfrm>
        </p:grpSpPr>
        <p:pic>
          <p:nvPicPr>
            <p:cNvPr id="13" name="Picture 4" descr="Image result for confuse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backgroundRemoval t="0" b="100000" l="0" r="100000">
                          <a14:foregroundMark x1="35667" y1="62333" x2="70667" y2="67333"/>
                          <a14:foregroundMark x1="39333" y1="70667" x2="51667" y2="61333"/>
                          <a14:foregroundMark x1="38000" y1="70667" x2="47667" y2="64000"/>
                          <a14:foregroundMark x1="46667" y1="15333" x2="46667" y2="15333"/>
                          <a14:foregroundMark x1="52000" y1="31667" x2="52000" y2="31667"/>
                          <a14:foregroundMark x1="36333" y1="94000" x2="36333" y2="94000"/>
                          <a14:foregroundMark x1="25667" y1="89667" x2="80333" y2="95667"/>
                          <a14:foregroundMark x1="37333" y1="97333" x2="64000" y2="9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180" y="3717682"/>
              <a:ext cx="1838325" cy="1838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 xmlns="">
                    <a14:imgLayer r:embed="rId1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438" y="3752642"/>
              <a:ext cx="1381125" cy="181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386" y="4054510"/>
              <a:ext cx="335798" cy="38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backgroundRemoval t="0" b="100000" l="0" r="100000">
                          <a14:foregroundMark x1="78462" y1="55714" x2="92821" y2="74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085" y="3825910"/>
              <a:ext cx="636814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8" descr="C:\Users\Ben\Desktop\ECE6258\IraborPrincess_SullinsBenjamin\ECE6258-master\imagesPristine\TN_sign-language-letter-a-outline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180" y="4109783"/>
              <a:ext cx="381439" cy="334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ight Arrow 35"/>
          <p:cNvSpPr/>
          <p:nvPr/>
        </p:nvSpPr>
        <p:spPr>
          <a:xfrm>
            <a:off x="3904717" y="3736361"/>
            <a:ext cx="1276883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403650" y="511241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 Progression (2-3 years)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194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Sign Language Images Into Readable Characters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0" y="3015343"/>
            <a:ext cx="2759529" cy="3098346"/>
            <a:chOff x="457200" y="3026229"/>
            <a:chExt cx="2759529" cy="309834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267200"/>
              <a:ext cx="160020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026229"/>
              <a:ext cx="2759529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ounded Rectangle 3"/>
          <p:cNvSpPr/>
          <p:nvPr/>
        </p:nvSpPr>
        <p:spPr>
          <a:xfrm>
            <a:off x="3886200" y="3026230"/>
            <a:ext cx="1524000" cy="3098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05605" y="3026230"/>
            <a:ext cx="1824732" cy="3098346"/>
            <a:chOff x="6633468" y="3026230"/>
            <a:chExt cx="1824732" cy="3098346"/>
          </a:xfrm>
        </p:grpSpPr>
        <p:grpSp>
          <p:nvGrpSpPr>
            <p:cNvPr id="6" name="Group 5"/>
            <p:cNvGrpSpPr/>
            <p:nvPr/>
          </p:nvGrpSpPr>
          <p:grpSpPr>
            <a:xfrm>
              <a:off x="6783834" y="3655866"/>
              <a:ext cx="1524000" cy="721925"/>
              <a:chOff x="9220200" y="2362200"/>
              <a:chExt cx="1524000" cy="721925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0200" y="2374499"/>
                <a:ext cx="681037" cy="668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12248" y="2362200"/>
                <a:ext cx="731952" cy="721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ounded Rectangle 11"/>
            <p:cNvSpPr/>
            <p:nvPr/>
          </p:nvSpPr>
          <p:spPr>
            <a:xfrm>
              <a:off x="6633468" y="3026230"/>
              <a:ext cx="1824732" cy="30983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Display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464871" y="4495800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64871" y="4905883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464871" y="5334000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464871" y="5744083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2667000" y="4231754"/>
            <a:ext cx="990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642868" y="4231754"/>
            <a:ext cx="990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338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775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7551"/>
            <a:ext cx="8764126" cy="46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962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057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010400" y="2438400"/>
            <a:ext cx="609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905000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267763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29400" y="4038185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7237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and Width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86063"/>
            <a:ext cx="20288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7542"/>
            <a:ext cx="2891518" cy="26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60065" y="201673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1425" y="3501559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162268" y="319339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650" y="511241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Length/Width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573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Orientation and Eccentricity</a:t>
            </a:r>
            <a:endParaRPr lang="en-US" dirty="0"/>
          </a:p>
        </p:txBody>
      </p:sp>
      <p:pic>
        <p:nvPicPr>
          <p:cNvPr id="2051" name="Picture 3" descr="C:\Users\Ben\Desktop\ECE6258\IraborPrincess_SullinsBenjamin\ECE6258-master\imagesPristine\TN_sign-language-letter-c-out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7542"/>
            <a:ext cx="2891518" cy="26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27681" y="200369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Eccentricity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5720" y="21628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162268" y="319339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03650" y="5112410"/>
            <a:ext cx="8279236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Orientation/Eccentricity Extraction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5710" y="2347542"/>
            <a:ext cx="2193166" cy="276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836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578</TotalTime>
  <Words>420</Words>
  <Application>Microsoft Office PowerPoint</Application>
  <PresentationFormat>On-screen Show (4:3)</PresentationFormat>
  <Paragraphs>118</Paragraphs>
  <Slides>34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Executive</vt:lpstr>
      <vt:lpstr>The First Signs of Knowing: Sign Language to Text</vt:lpstr>
      <vt:lpstr>Overview</vt:lpstr>
      <vt:lpstr>Problem Description</vt:lpstr>
      <vt:lpstr>The Problem</vt:lpstr>
      <vt:lpstr>Solution Description</vt:lpstr>
      <vt:lpstr>Methods and Ideas</vt:lpstr>
      <vt:lpstr>Technical Overview</vt:lpstr>
      <vt:lpstr>Feature Vectors</vt:lpstr>
      <vt:lpstr>Feature Vectors</vt:lpstr>
      <vt:lpstr>Feature Vectors</vt:lpstr>
      <vt:lpstr>Feature Vectors</vt:lpstr>
      <vt:lpstr>K-Means Clustering</vt:lpstr>
      <vt:lpstr>Dissemination</vt:lpstr>
      <vt:lpstr>Experimental Results</vt:lpstr>
      <vt:lpstr>Sign Descriptors</vt:lpstr>
      <vt:lpstr>Sign Descriptors</vt:lpstr>
      <vt:lpstr>Sign Descriptors</vt:lpstr>
      <vt:lpstr>Correlation</vt:lpstr>
      <vt:lpstr>Training Feature Vector</vt:lpstr>
      <vt:lpstr>Sample Run</vt:lpstr>
      <vt:lpstr>Contribution</vt:lpstr>
      <vt:lpstr>Contributions</vt:lpstr>
      <vt:lpstr>Extra Slides</vt:lpstr>
      <vt:lpstr>Technical Game Plan</vt:lpstr>
      <vt:lpstr>Technical Game Plan</vt:lpstr>
      <vt:lpstr>Technical Layout</vt:lpstr>
      <vt:lpstr>Technical Layout Pt.1</vt:lpstr>
      <vt:lpstr>Technical Layout Pt.2</vt:lpstr>
      <vt:lpstr>Technical Layout Extended Pt.3/4</vt:lpstr>
      <vt:lpstr>Conclusion</vt:lpstr>
      <vt:lpstr>Additional Slides</vt:lpstr>
      <vt:lpstr>Image Enhancement</vt:lpstr>
      <vt:lpstr>Correlation &amp; Dissemination</vt:lpstr>
      <vt:lpstr>Extra: Learning Algorithm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Translator</dc:title>
  <dc:creator>Ben</dc:creator>
  <cp:lastModifiedBy>Princess</cp:lastModifiedBy>
  <cp:revision>54</cp:revision>
  <dcterms:created xsi:type="dcterms:W3CDTF">2016-09-28T00:28:53Z</dcterms:created>
  <dcterms:modified xsi:type="dcterms:W3CDTF">2016-12-06T20:00:38Z</dcterms:modified>
</cp:coreProperties>
</file>