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59" r:id="rId6"/>
    <p:sldId id="265" r:id="rId7"/>
    <p:sldId id="266" r:id="rId8"/>
    <p:sldId id="261" r:id="rId9"/>
    <p:sldId id="260"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86713"/>
  </p:normalViewPr>
  <p:slideViewPr>
    <p:cSldViewPr snapToGrid="0" snapToObjects="1">
      <p:cViewPr>
        <p:scale>
          <a:sx n="80" d="100"/>
          <a:sy n="80" d="100"/>
        </p:scale>
        <p:origin x="40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otballoutsiders.com/stats/qb2014" TargetMode="External"/><Relationship Id="rId3" Type="http://schemas.openxmlformats.org/officeDocument/2006/relationships/hyperlink" Target="https://www.pro-football-reference.com/years/2014/passing.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7824" y="2331719"/>
            <a:ext cx="9340216" cy="1524001"/>
          </a:xfrm>
        </p:spPr>
        <p:txBody>
          <a:bodyPr>
            <a:noAutofit/>
          </a:bodyPr>
          <a:lstStyle/>
          <a:p>
            <a:pPr algn="ctr"/>
            <a:r>
              <a:rPr lang="en-US" sz="5400" dirty="0" smtClean="0">
                <a:latin typeface="Tw Cen MT" charset="0"/>
                <a:ea typeface="Tw Cen MT" charset="0"/>
                <a:cs typeface="Tw Cen MT" charset="0"/>
              </a:rPr>
              <a:t>Predicting the </a:t>
            </a:r>
            <a:r>
              <a:rPr lang="en-US" sz="5400" dirty="0" err="1" smtClean="0">
                <a:latin typeface="Tw Cen MT" charset="0"/>
                <a:ea typeface="Tw Cen MT" charset="0"/>
                <a:cs typeface="Tw Cen MT" charset="0"/>
              </a:rPr>
              <a:t>nfl</a:t>
            </a:r>
            <a:r>
              <a:rPr lang="en-US" sz="5400" dirty="0" smtClean="0">
                <a:latin typeface="Tw Cen MT" charset="0"/>
                <a:ea typeface="Tw Cen MT" charset="0"/>
                <a:cs typeface="Tw Cen MT" charset="0"/>
              </a:rPr>
              <a:t> using logistic regression and machine Learning</a:t>
            </a:r>
            <a:endParaRPr lang="en-US" sz="5400" dirty="0">
              <a:latin typeface="Tw Cen MT" charset="0"/>
              <a:ea typeface="Tw Cen MT" charset="0"/>
              <a:cs typeface="Tw Cen MT" charset="0"/>
            </a:endParaRPr>
          </a:p>
        </p:txBody>
      </p:sp>
      <p:sp>
        <p:nvSpPr>
          <p:cNvPr id="3" name="Subtitle 2"/>
          <p:cNvSpPr>
            <a:spLocks noGrp="1"/>
          </p:cNvSpPr>
          <p:nvPr>
            <p:ph type="subTitle" idx="1"/>
          </p:nvPr>
        </p:nvSpPr>
        <p:spPr>
          <a:xfrm>
            <a:off x="5092064" y="4684078"/>
            <a:ext cx="8791575" cy="1655762"/>
          </a:xfrm>
        </p:spPr>
        <p:txBody>
          <a:bodyPr>
            <a:normAutofit fontScale="92500" lnSpcReduction="20000"/>
          </a:bodyPr>
          <a:lstStyle/>
          <a:p>
            <a:r>
              <a:rPr lang="en-US" sz="2800" dirty="0" smtClean="0"/>
              <a:t>		</a:t>
            </a:r>
          </a:p>
          <a:p>
            <a:pPr lvl="1"/>
            <a:r>
              <a:rPr lang="en-US" sz="3500" dirty="0" smtClean="0"/>
              <a:t>Shane </a:t>
            </a:r>
            <a:r>
              <a:rPr lang="en-US" sz="3500" dirty="0" err="1" smtClean="0"/>
              <a:t>Terrillon</a:t>
            </a:r>
            <a:r>
              <a:rPr lang="en-US" sz="3500" dirty="0" smtClean="0"/>
              <a:t> </a:t>
            </a:r>
          </a:p>
          <a:p>
            <a:pPr lvl="1"/>
            <a:r>
              <a:rPr lang="en-US" sz="3500" dirty="0" smtClean="0"/>
              <a:t>Benjamin </a:t>
            </a:r>
            <a:r>
              <a:rPr lang="en-US" sz="3500" dirty="0" err="1"/>
              <a:t>Taubenblatt</a:t>
            </a:r>
            <a:endParaRPr lang="en-US" sz="3500" dirty="0"/>
          </a:p>
          <a:p>
            <a:endParaRPr lang="en-US" sz="3500" dirty="0"/>
          </a:p>
        </p:txBody>
      </p:sp>
    </p:spTree>
    <p:extLst>
      <p:ext uri="{BB962C8B-B14F-4D97-AF65-F5344CB8AC3E}">
        <p14:creationId xmlns:p14="http://schemas.microsoft.com/office/powerpoint/2010/main" val="671296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Citations for alternate data </a:t>
            </a:r>
            <a:endParaRPr lang="en-US" sz="4800" dirty="0"/>
          </a:p>
        </p:txBody>
      </p:sp>
      <p:sp>
        <p:nvSpPr>
          <p:cNvPr id="3" name="Content Placeholder 2"/>
          <p:cNvSpPr>
            <a:spLocks noGrp="1"/>
          </p:cNvSpPr>
          <p:nvPr>
            <p:ph idx="1"/>
          </p:nvPr>
        </p:nvSpPr>
        <p:spPr/>
        <p:txBody>
          <a:bodyPr/>
          <a:lstStyle/>
          <a:p>
            <a:pPr marL="0" indent="0">
              <a:buNone/>
            </a:pPr>
            <a:r>
              <a:rPr lang="en-US" dirty="0" smtClean="0"/>
              <a:t>Quarterback Rate (QBR): </a:t>
            </a:r>
          </a:p>
          <a:p>
            <a:pPr marL="457200" lvl="2" indent="0">
              <a:spcBef>
                <a:spcPts val="1000"/>
              </a:spcBef>
              <a:buNone/>
            </a:pPr>
            <a:r>
              <a:rPr lang="en-US" dirty="0"/>
              <a:t>Outsiders, Football. “Football Outsiders.” </a:t>
            </a:r>
            <a:r>
              <a:rPr lang="en-US" i="1" dirty="0"/>
              <a:t>Football Outsiders Everything</a:t>
            </a:r>
            <a:r>
              <a:rPr lang="en-US" dirty="0"/>
              <a:t>, </a:t>
            </a:r>
            <a:r>
              <a:rPr lang="en-US" dirty="0">
                <a:hlinkClick r:id="rId2"/>
              </a:rPr>
              <a:t>www.footballoutsiders.com/stats/qb2014</a:t>
            </a:r>
            <a:r>
              <a:rPr lang="en-US" dirty="0" smtClean="0"/>
              <a:t>.</a:t>
            </a:r>
          </a:p>
          <a:p>
            <a:pPr marL="0" indent="0">
              <a:buNone/>
            </a:pPr>
            <a:r>
              <a:rPr lang="en-US" dirty="0" smtClean="0"/>
              <a:t>Previous Year Season Stats (2014):</a:t>
            </a:r>
          </a:p>
          <a:p>
            <a:pPr marL="457200" lvl="1" indent="0">
              <a:buNone/>
            </a:pPr>
            <a:r>
              <a:rPr lang="en-US" sz="1800" dirty="0" smtClean="0"/>
              <a:t>Pro-Football-</a:t>
            </a:r>
            <a:r>
              <a:rPr lang="en-US" sz="1800" dirty="0" err="1" smtClean="0"/>
              <a:t>Reference.com</a:t>
            </a:r>
            <a:endParaRPr lang="en-US" sz="1800" dirty="0"/>
          </a:p>
          <a:p>
            <a:pPr marL="457200" lvl="1" indent="0">
              <a:buNone/>
            </a:pPr>
            <a:r>
              <a:rPr lang="en-US" sz="1800" dirty="0">
                <a:hlinkClick r:id="rId3"/>
              </a:rPr>
              <a:t>https://</a:t>
            </a:r>
            <a:r>
              <a:rPr lang="en-US" sz="1800" dirty="0" smtClean="0">
                <a:hlinkClick r:id="rId3"/>
              </a:rPr>
              <a:t>www.pro-football-reference.com/years/2014/passing.htm</a:t>
            </a:r>
            <a:endParaRPr lang="en-US" sz="1800" dirty="0" smtClean="0"/>
          </a:p>
          <a:p>
            <a:pPr marL="457200" lvl="1" indent="0">
              <a:buNone/>
            </a:pPr>
            <a:endParaRPr lang="en-US" sz="1800" dirty="0" smtClean="0"/>
          </a:p>
          <a:p>
            <a:pPr marL="0" indent="0">
              <a:buNone/>
            </a:pPr>
            <a:endParaRPr lang="en-US" dirty="0" smtClean="0"/>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63449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356167"/>
            <a:ext cx="9905998" cy="1478570"/>
          </a:xfrm>
        </p:spPr>
        <p:txBody>
          <a:bodyPr>
            <a:norm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1810902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Introduction:</a:t>
            </a:r>
            <a:endParaRPr lang="en-US" sz="4800" dirty="0"/>
          </a:p>
        </p:txBody>
      </p:sp>
      <p:sp>
        <p:nvSpPr>
          <p:cNvPr id="3" name="Content Placeholder 2"/>
          <p:cNvSpPr>
            <a:spLocks noGrp="1"/>
          </p:cNvSpPr>
          <p:nvPr>
            <p:ph idx="1"/>
          </p:nvPr>
        </p:nvSpPr>
        <p:spPr>
          <a:xfrm>
            <a:off x="1034732" y="1914206"/>
            <a:ext cx="9905999" cy="4608514"/>
          </a:xfrm>
        </p:spPr>
        <p:txBody>
          <a:bodyPr>
            <a:noAutofit/>
          </a:bodyPr>
          <a:lstStyle/>
          <a:p>
            <a:pPr marL="0" indent="0">
              <a:buNone/>
            </a:pPr>
            <a:r>
              <a:rPr lang="en-US" dirty="0" smtClean="0">
                <a:solidFill>
                  <a:schemeClr val="bg1"/>
                </a:solidFill>
              </a:rPr>
              <a:t> Benjamin </a:t>
            </a:r>
            <a:r>
              <a:rPr lang="en-US" dirty="0" err="1" smtClean="0">
                <a:solidFill>
                  <a:schemeClr val="bg1"/>
                </a:solidFill>
              </a:rPr>
              <a:t>Taubenblatt</a:t>
            </a:r>
            <a:endParaRPr lang="en-US" dirty="0" smtClean="0">
              <a:solidFill>
                <a:schemeClr val="bg1"/>
              </a:solidFill>
            </a:endParaRPr>
          </a:p>
          <a:p>
            <a:pPr marL="457200" lvl="1" indent="0">
              <a:buNone/>
            </a:pPr>
            <a:r>
              <a:rPr lang="en-US" dirty="0"/>
              <a:t>4</a:t>
            </a:r>
            <a:r>
              <a:rPr lang="en-US" baseline="30000" dirty="0"/>
              <a:t>th</a:t>
            </a:r>
            <a:r>
              <a:rPr lang="en-US" dirty="0"/>
              <a:t> year student at McGill University </a:t>
            </a:r>
          </a:p>
          <a:p>
            <a:pPr marL="457200" lvl="1" indent="0">
              <a:buNone/>
            </a:pPr>
            <a:r>
              <a:rPr lang="en-US" dirty="0"/>
              <a:t>Major in Computer Science</a:t>
            </a:r>
          </a:p>
          <a:p>
            <a:pPr marL="457200" lvl="1" indent="0">
              <a:buNone/>
            </a:pPr>
            <a:r>
              <a:rPr lang="en-US" dirty="0"/>
              <a:t>Minor in Linguistics</a:t>
            </a:r>
          </a:p>
          <a:p>
            <a:pPr marL="457200" lvl="1" indent="0">
              <a:buNone/>
            </a:pPr>
            <a:r>
              <a:rPr lang="en-US" dirty="0"/>
              <a:t>Hometown: Pleasantville, NY, </a:t>
            </a:r>
            <a:r>
              <a:rPr lang="en-US" dirty="0" smtClean="0"/>
              <a:t>USA</a:t>
            </a:r>
          </a:p>
          <a:p>
            <a:pPr marL="0" indent="0">
              <a:buNone/>
            </a:pPr>
            <a:r>
              <a:rPr lang="en-US" dirty="0" smtClean="0">
                <a:solidFill>
                  <a:schemeClr val="bg1"/>
                </a:solidFill>
              </a:rPr>
              <a:t> Shane </a:t>
            </a:r>
            <a:r>
              <a:rPr lang="en-US" dirty="0" err="1" smtClean="0">
                <a:solidFill>
                  <a:schemeClr val="bg1"/>
                </a:solidFill>
              </a:rPr>
              <a:t>Terrillon</a:t>
            </a:r>
            <a:r>
              <a:rPr lang="en-US" dirty="0" smtClean="0">
                <a:solidFill>
                  <a:schemeClr val="bg1"/>
                </a:solidFill>
              </a:rPr>
              <a:t> </a:t>
            </a:r>
          </a:p>
          <a:p>
            <a:pPr marL="457200" lvl="1" indent="0">
              <a:buNone/>
            </a:pPr>
            <a:r>
              <a:rPr lang="en-US" dirty="0" smtClean="0"/>
              <a:t>4</a:t>
            </a:r>
            <a:r>
              <a:rPr lang="en-US" baseline="30000" dirty="0" smtClean="0"/>
              <a:t>th</a:t>
            </a:r>
            <a:r>
              <a:rPr lang="en-US" dirty="0" smtClean="0"/>
              <a:t> year student at McGill University </a:t>
            </a:r>
          </a:p>
          <a:p>
            <a:pPr marL="457200" lvl="1" indent="0">
              <a:buNone/>
            </a:pPr>
            <a:r>
              <a:rPr lang="en-US" dirty="0" smtClean="0"/>
              <a:t>Major in Mathematics </a:t>
            </a:r>
          </a:p>
          <a:p>
            <a:pPr marL="457200" lvl="1" indent="0">
              <a:buNone/>
            </a:pPr>
            <a:r>
              <a:rPr lang="en-US" dirty="0" smtClean="0"/>
              <a:t>Minor in Computer Science</a:t>
            </a:r>
          </a:p>
          <a:p>
            <a:pPr marL="457200" lvl="1" indent="0">
              <a:buNone/>
            </a:pPr>
            <a:r>
              <a:rPr lang="en-US" dirty="0" smtClean="0"/>
              <a:t>Hometown: North Vancouver, BC, Canada</a:t>
            </a:r>
            <a:endParaRPr lang="en-US" dirty="0"/>
          </a:p>
          <a:p>
            <a:pPr lvl="1"/>
            <a:endParaRPr lang="en-US" sz="1200" dirty="0" smtClean="0"/>
          </a:p>
          <a:p>
            <a:pPr marL="914400" lvl="2" indent="0">
              <a:buNone/>
            </a:pPr>
            <a:r>
              <a:rPr lang="en-US" sz="1100" dirty="0" smtClean="0"/>
              <a:t/>
            </a:r>
            <a:br>
              <a:rPr lang="en-US" sz="1100" dirty="0" smtClean="0"/>
            </a:br>
            <a:endParaRPr lang="en-US" sz="1100" dirty="0"/>
          </a:p>
          <a:p>
            <a:pPr lvl="2"/>
            <a:endParaRPr lang="en-US" sz="1100" dirty="0" smtClean="0"/>
          </a:p>
          <a:p>
            <a:pPr lvl="2"/>
            <a:endParaRPr lang="en-US" sz="1100" dirty="0"/>
          </a:p>
        </p:txBody>
      </p:sp>
    </p:spTree>
    <p:extLst>
      <p:ext uri="{BB962C8B-B14F-4D97-AF65-F5344CB8AC3E}">
        <p14:creationId xmlns:p14="http://schemas.microsoft.com/office/powerpoint/2010/main" val="356833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Goals</a:t>
            </a:r>
            <a:endParaRPr lang="en-US" sz="6600" dirty="0"/>
          </a:p>
        </p:txBody>
      </p:sp>
      <p:sp>
        <p:nvSpPr>
          <p:cNvPr id="3" name="Content Placeholder 2"/>
          <p:cNvSpPr>
            <a:spLocks noGrp="1"/>
          </p:cNvSpPr>
          <p:nvPr>
            <p:ph idx="1"/>
          </p:nvPr>
        </p:nvSpPr>
        <p:spPr/>
        <p:txBody>
          <a:bodyPr/>
          <a:lstStyle/>
          <a:p>
            <a:r>
              <a:rPr lang="en-US" dirty="0" smtClean="0"/>
              <a:t>To create a model which could be used to predict the outcome of NFL matches. </a:t>
            </a:r>
          </a:p>
          <a:p>
            <a:r>
              <a:rPr lang="en-US" dirty="0" smtClean="0"/>
              <a:t>To utilize characteristics of the sport to standardize most heavily weighted factors.</a:t>
            </a:r>
          </a:p>
          <a:p>
            <a:r>
              <a:rPr lang="en-US" dirty="0" smtClean="0"/>
              <a:t>To have fun and learn about data science! </a:t>
            </a:r>
            <a:endParaRPr lang="en-US" dirty="0"/>
          </a:p>
        </p:txBody>
      </p:sp>
    </p:spTree>
    <p:extLst>
      <p:ext uri="{BB962C8B-B14F-4D97-AF65-F5344CB8AC3E}">
        <p14:creationId xmlns:p14="http://schemas.microsoft.com/office/powerpoint/2010/main" val="145296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3238"/>
            <a:ext cx="9905998" cy="1478570"/>
          </a:xfrm>
        </p:spPr>
        <p:txBody>
          <a:bodyPr>
            <a:noAutofit/>
          </a:bodyPr>
          <a:lstStyle/>
          <a:p>
            <a:pPr algn="ctr"/>
            <a:r>
              <a:rPr lang="en-US" sz="5400" dirty="0" smtClean="0"/>
              <a:t>Training a </a:t>
            </a:r>
            <a:br>
              <a:rPr lang="en-US" sz="5400" dirty="0" smtClean="0"/>
            </a:br>
            <a:r>
              <a:rPr lang="en-US" sz="5400" dirty="0" smtClean="0">
                <a:solidFill>
                  <a:schemeClr val="bg1"/>
                </a:solidFill>
              </a:rPr>
              <a:t>Logistic Regression </a:t>
            </a:r>
            <a:r>
              <a:rPr lang="en-US" sz="5400" dirty="0" smtClean="0"/>
              <a:t>model</a:t>
            </a:r>
            <a:endParaRPr lang="en-US" sz="5400"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Hypothesis:</a:t>
            </a:r>
            <a:r>
              <a:rPr lang="en-US" dirty="0" smtClean="0"/>
              <a:t> The team which was playing best at half time would continue with that momentum to win the game.</a:t>
            </a:r>
          </a:p>
          <a:p>
            <a:r>
              <a:rPr lang="en-US" dirty="0" smtClean="0"/>
              <a:t>We chose to use a </a:t>
            </a:r>
            <a:r>
              <a:rPr lang="en-US" dirty="0" smtClean="0">
                <a:solidFill>
                  <a:schemeClr val="bg1"/>
                </a:solidFill>
              </a:rPr>
              <a:t>logistic regression </a:t>
            </a:r>
            <a:r>
              <a:rPr lang="en-US" dirty="0" smtClean="0"/>
              <a:t>because it uses multiple input variables </a:t>
            </a:r>
            <a:br>
              <a:rPr lang="en-US" dirty="0" smtClean="0"/>
            </a:br>
            <a:r>
              <a:rPr lang="en-US" dirty="0" smtClean="0"/>
              <a:t>(score differential at half time, scaled team advantage (combination of QBR, pass rating, and previous years win percentage), and past season standings) and predicts binary outcomes (the winner of each game).</a:t>
            </a:r>
          </a:p>
          <a:p>
            <a:r>
              <a:rPr lang="en-US" dirty="0" smtClean="0"/>
              <a:t>We used Excel for data cleaning and R for computation.</a:t>
            </a:r>
          </a:p>
          <a:p>
            <a:r>
              <a:rPr lang="en-US" dirty="0" smtClean="0"/>
              <a:t>We used 70% of the data to train our predictive ML model and 30% to test it.</a:t>
            </a:r>
            <a:endParaRPr lang="en-US" dirty="0"/>
          </a:p>
        </p:txBody>
      </p:sp>
    </p:spTree>
    <p:extLst>
      <p:ext uri="{BB962C8B-B14F-4D97-AF65-F5344CB8AC3E}">
        <p14:creationId xmlns:p14="http://schemas.microsoft.com/office/powerpoint/2010/main" val="121854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1"/>
                </a:solidFill>
              </a:rPr>
              <a:t>We were able to predict game winners with 81% accuracy</a:t>
            </a:r>
          </a:p>
          <a:p>
            <a:r>
              <a:rPr lang="en-US" dirty="0" smtClean="0"/>
              <a:t>We found that our SIMPLER model actually performed better than our more complex one (using a turn-over feature)</a:t>
            </a:r>
          </a:p>
          <a:p>
            <a:r>
              <a:rPr lang="en-US" dirty="0" smtClean="0"/>
              <a:t>We were able to determine that although we were wrong 19% of the time, within that error, 28% of them went to overtime and our</a:t>
            </a:r>
            <a:br>
              <a:rPr lang="en-US" dirty="0" smtClean="0"/>
            </a:br>
            <a:r>
              <a:rPr lang="en-US" b="1" dirty="0" smtClean="0"/>
              <a:t>Mean Absolute Score Difference</a:t>
            </a:r>
            <a:r>
              <a:rPr lang="en-US" dirty="0" smtClean="0"/>
              <a:t> was 4.5 points (3/4s of a Touchdown)</a:t>
            </a:r>
          </a:p>
          <a:p>
            <a:r>
              <a:rPr lang="en-US" dirty="0" smtClean="0"/>
              <a:t>Of the games we guessed incorrectly, on average we estimated their probability to be between 35%-65%, fairly close to our threshold probability</a:t>
            </a:r>
            <a:r>
              <a:rPr lang="is-IS" dirty="0" smtClean="0"/>
              <a:t>…Aka very close to guessing right. </a:t>
            </a:r>
            <a:endParaRPr lang="en-US" dirty="0"/>
          </a:p>
        </p:txBody>
      </p:sp>
    </p:spTree>
    <p:extLst>
      <p:ext uri="{BB962C8B-B14F-4D97-AF65-F5344CB8AC3E}">
        <p14:creationId xmlns:p14="http://schemas.microsoft.com/office/powerpoint/2010/main" val="622381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71" y="176463"/>
            <a:ext cx="9252159" cy="6537158"/>
          </a:xfrm>
          <a:prstGeom prst="rect">
            <a:avLst/>
          </a:prstGeom>
        </p:spPr>
      </p:pic>
    </p:spTree>
    <p:extLst>
      <p:ext uri="{BB962C8B-B14F-4D97-AF65-F5344CB8AC3E}">
        <p14:creationId xmlns:p14="http://schemas.microsoft.com/office/powerpoint/2010/main" val="89937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048" y="268288"/>
            <a:ext cx="7546792" cy="6396582"/>
          </a:xfrm>
        </p:spPr>
      </p:pic>
    </p:spTree>
    <p:extLst>
      <p:ext uri="{BB962C8B-B14F-4D97-AF65-F5344CB8AC3E}">
        <p14:creationId xmlns:p14="http://schemas.microsoft.com/office/powerpoint/2010/main" val="105197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Usage </a:t>
            </a:r>
            <a:endParaRPr lang="en-US" sz="6600" dirty="0"/>
          </a:p>
        </p:txBody>
      </p:sp>
      <p:sp>
        <p:nvSpPr>
          <p:cNvPr id="3" name="Content Placeholder 2"/>
          <p:cNvSpPr>
            <a:spLocks noGrp="1"/>
          </p:cNvSpPr>
          <p:nvPr>
            <p:ph idx="1"/>
          </p:nvPr>
        </p:nvSpPr>
        <p:spPr/>
        <p:txBody>
          <a:bodyPr/>
          <a:lstStyle/>
          <a:p>
            <a:r>
              <a:rPr lang="en-US" dirty="0" smtClean="0"/>
              <a:t>Betting at half time</a:t>
            </a:r>
          </a:p>
          <a:p>
            <a:r>
              <a:rPr lang="en-US" dirty="0" smtClean="0"/>
              <a:t>Could help coaches with strategizing, as the majority of teams that were leading at half time won</a:t>
            </a:r>
            <a:r>
              <a:rPr lang="is-IS" dirty="0" smtClean="0"/>
              <a:t>...Aka momentum during the first half is crucial to secure a win</a:t>
            </a:r>
          </a:p>
          <a:p>
            <a:r>
              <a:rPr lang="is-IS" dirty="0" smtClean="0"/>
              <a:t>Standardization of most heavily weighted features which determine a win in American Football </a:t>
            </a:r>
            <a:endParaRPr lang="en-US" dirty="0" smtClean="0"/>
          </a:p>
        </p:txBody>
      </p:sp>
    </p:spTree>
    <p:extLst>
      <p:ext uri="{BB962C8B-B14F-4D97-AF65-F5344CB8AC3E}">
        <p14:creationId xmlns:p14="http://schemas.microsoft.com/office/powerpoint/2010/main" val="1199081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Looking forward</a:t>
            </a:r>
            <a:endParaRPr lang="en-US" sz="6600" dirty="0"/>
          </a:p>
        </p:txBody>
      </p:sp>
      <p:sp>
        <p:nvSpPr>
          <p:cNvPr id="3" name="Content Placeholder 2"/>
          <p:cNvSpPr>
            <a:spLocks noGrp="1"/>
          </p:cNvSpPr>
          <p:nvPr>
            <p:ph idx="1"/>
          </p:nvPr>
        </p:nvSpPr>
        <p:spPr/>
        <p:txBody>
          <a:bodyPr/>
          <a:lstStyle/>
          <a:p>
            <a:r>
              <a:rPr lang="en-US" dirty="0" smtClean="0"/>
              <a:t>After producing our final Logistic Regression, we noticed a large amount of clustering between wrong guesses. In the future we would like to extend this model using Support Vector Machines (SVM) in order to possibly determine the cause of incorrect predictions. </a:t>
            </a:r>
            <a:endParaRPr lang="en-US" dirty="0"/>
          </a:p>
        </p:txBody>
      </p:sp>
    </p:spTree>
    <p:extLst>
      <p:ext uri="{BB962C8B-B14F-4D97-AF65-F5344CB8AC3E}">
        <p14:creationId xmlns:p14="http://schemas.microsoft.com/office/powerpoint/2010/main" val="640582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1114</TotalTime>
  <Words>311</Words>
  <Application>Microsoft Macintosh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Trebuchet MS</vt:lpstr>
      <vt:lpstr>Tw Cen MT</vt:lpstr>
      <vt:lpstr>Arial</vt:lpstr>
      <vt:lpstr>Circuit</vt:lpstr>
      <vt:lpstr>Predicting the nfl using logistic regression and machine Learning</vt:lpstr>
      <vt:lpstr>Introduction:</vt:lpstr>
      <vt:lpstr>Goals</vt:lpstr>
      <vt:lpstr>Training a  Logistic Regression model</vt:lpstr>
      <vt:lpstr>Results</vt:lpstr>
      <vt:lpstr>PowerPoint Presentation</vt:lpstr>
      <vt:lpstr>PowerPoint Presentation</vt:lpstr>
      <vt:lpstr>Usage </vt:lpstr>
      <vt:lpstr>Looking forward</vt:lpstr>
      <vt:lpstr>Citations for alternate data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the nfl using logistic regression </dc:title>
  <dc:creator>Microsoft Office User</dc:creator>
  <cp:lastModifiedBy>Microsoft Office User</cp:lastModifiedBy>
  <cp:revision>38</cp:revision>
  <dcterms:created xsi:type="dcterms:W3CDTF">2017-11-18T21:42:33Z</dcterms:created>
  <dcterms:modified xsi:type="dcterms:W3CDTF">2017-11-19T16:17:12Z</dcterms:modified>
</cp:coreProperties>
</file>