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4629"/>
  </p:normalViewPr>
  <p:slideViewPr>
    <p:cSldViewPr snapToGrid="0" snapToObjects="1">
      <p:cViewPr>
        <p:scale>
          <a:sx n="140" d="100"/>
          <a:sy n="140" d="100"/>
        </p:scale>
        <p:origin x="16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19E45-9071-5D4A-8911-E7A523ADC39E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DD68-590D-D545-9AA0-F8F6262E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43B-E886-7644-849C-D7DD9FE17ADD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73" y="637548"/>
            <a:ext cx="777962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omputing subgroup coherence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0070C0"/>
                </a:solidFill>
              </a:rPr>
              <a:t>Gathering individual subgroup preferences to compute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constellational gravity in a social landscape. </a:t>
            </a:r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ugget presentation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part of the exam in the Artificial Intelligence course with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Kurfess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Munich University of Applied Sciences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the summer semester 2015.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i="1" dirty="0" smtClean="0"/>
              <a:t>July 3</a:t>
            </a:r>
            <a:r>
              <a:rPr lang="en-US" sz="1400" i="1" baseline="30000" dirty="0" smtClean="0"/>
              <a:t>rd</a:t>
            </a:r>
            <a:r>
              <a:rPr lang="en-US" sz="1050" i="1" dirty="0" smtClean="0"/>
              <a:t> </a:t>
            </a:r>
            <a:r>
              <a:rPr lang="en-US" sz="1000" i="1" dirty="0" smtClean="0"/>
              <a:t>2015</a:t>
            </a:r>
            <a:endParaRPr lang="en-US" sz="1050" i="1" dirty="0" smtClean="0"/>
          </a:p>
          <a:p>
            <a:r>
              <a:rPr lang="en-US" b="1" dirty="0" smtClean="0"/>
              <a:t>Benjamin Aaron </a:t>
            </a:r>
            <a:r>
              <a:rPr lang="en-US" b="1" dirty="0" err="1" smtClean="0"/>
              <a:t>Degenhart</a:t>
            </a:r>
            <a:endParaRPr lang="en-US" b="1" dirty="0" smtClean="0"/>
          </a:p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benjaminaaron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/subgroups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36231" y="2167128"/>
            <a:ext cx="4266747" cy="4309027"/>
            <a:chOff x="433039" y="483611"/>
            <a:chExt cx="5797931" cy="5855384"/>
          </a:xfrm>
        </p:grpSpPr>
        <p:sp>
          <p:nvSpPr>
            <p:cNvPr id="5" name="Oval 4"/>
            <p:cNvSpPr/>
            <p:nvPr/>
          </p:nvSpPr>
          <p:spPr>
            <a:xfrm>
              <a:off x="722852" y="899941"/>
              <a:ext cx="5058118" cy="5058118"/>
            </a:xfrm>
            <a:prstGeom prst="ellipse">
              <a:avLst/>
            </a:prstGeom>
            <a:noFill/>
            <a:ln w="666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48361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86036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895" y="133177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779717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970" y="29790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516213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5438995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209764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656" y="4577843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25730" y="735955"/>
            <a:ext cx="44116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Ok, so what?</a:t>
            </a:r>
          </a:p>
          <a:p>
            <a:endParaRPr lang="en-US" sz="2000" dirty="0"/>
          </a:p>
          <a:p>
            <a:r>
              <a:rPr lang="en-US" sz="2000" dirty="0"/>
              <a:t>Obviously in this arbitrary example you don’t “feel” anything personally.</a:t>
            </a:r>
          </a:p>
          <a:p>
            <a:endParaRPr lang="en-US" sz="2000" dirty="0"/>
          </a:p>
          <a:p>
            <a:r>
              <a:rPr lang="en-US" sz="2000" dirty="0"/>
              <a:t>But if this would be a group you are part of – you would “feel” something.</a:t>
            </a:r>
          </a:p>
          <a:p>
            <a:endParaRPr lang="en-US" sz="2000" dirty="0" smtClean="0"/>
          </a:p>
          <a:p>
            <a:r>
              <a:rPr lang="en-US" sz="2000" b="1" dirty="0" smtClean="0"/>
              <a:t>Next step?</a:t>
            </a:r>
          </a:p>
          <a:p>
            <a:endParaRPr lang="en-US" sz="2000" dirty="0"/>
          </a:p>
          <a:p>
            <a:r>
              <a:rPr lang="en-US" sz="2000" dirty="0"/>
              <a:t>If the task is to form subgroups for a project for instance - compute the best possible overall configuration depending on the group-size parameters: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2 groups of size 4 and 5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size 2 and one of size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9845" y="1536174"/>
            <a:ext cx="8072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 applications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music playlists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ice-cream combinations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crowdsourcing categorization-schemes e.g. for Post-its after a brainstorm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CV analysis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…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anything where multiple selections are being assembled out of a shared pool of entitities and the “intelligence” in question goes into the assembly of the selection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r>
              <a:rPr lang="en-US" sz="2000" b="1" dirty="0"/>
              <a:t>Heuristics</a:t>
            </a:r>
          </a:p>
          <a:p>
            <a:r>
              <a:rPr lang="en-US" sz="2000" dirty="0"/>
              <a:t>Yes, please! Brute force hits a computational limit pretty fast.</a:t>
            </a:r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0914" y="1074510"/>
            <a:ext cx="87501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Thanks for your attention.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b="1" dirty="0"/>
              <a:t>Questions</a:t>
            </a:r>
            <a:r>
              <a:rPr lang="en-US" sz="4000" dirty="0"/>
              <a:t>?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benjaminaaron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/subgroups</a:t>
            </a:r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682" y="797511"/>
            <a:ext cx="80226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 I made out of curiosity in my KaosPilot </a:t>
            </a:r>
            <a:r>
              <a:rPr lang="en-US" dirty="0"/>
              <a:t>(alternative school in Denmark) </a:t>
            </a:r>
            <a:r>
              <a:rPr lang="en-US" sz="2400" dirty="0"/>
              <a:t>team to solve a task mathematically that would otherwise likely be a long-winded and possibly heated social process: </a:t>
            </a:r>
          </a:p>
          <a:p>
            <a:r>
              <a:rPr lang="en-US" sz="2400" b="1" dirty="0"/>
              <a:t>to </a:t>
            </a:r>
            <a:r>
              <a:rPr lang="en-US" sz="2400" b="1" dirty="0"/>
              <a:t>split the whole group into smaller teams that work together on a project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Can cause </a:t>
            </a:r>
            <a:r>
              <a:rPr lang="en-US" sz="2400" b="1" dirty="0" smtClean="0"/>
              <a:t>insights</a:t>
            </a:r>
            <a:r>
              <a:rPr lang="en-US" sz="2400" dirty="0" smtClean="0"/>
              <a:t> as well as </a:t>
            </a:r>
            <a:r>
              <a:rPr lang="en-US" sz="2400" b="1" dirty="0" smtClean="0"/>
              <a:t>resistance</a:t>
            </a:r>
            <a:r>
              <a:rPr lang="en-US" sz="2400" dirty="0" smtClean="0"/>
              <a:t> by the participants when being faced with the results. Not thought through to the end, so initial motivation of mathematically forming the “perfect subgroups“ not achieved.</a:t>
            </a:r>
          </a:p>
          <a:p>
            <a:endParaRPr lang="en-US" sz="2400" dirty="0"/>
          </a:p>
          <a:p>
            <a:r>
              <a:rPr lang="en-US" sz="2400" dirty="0" smtClean="0"/>
              <a:t>Besides the math the topic might best be situated in </a:t>
            </a:r>
            <a:r>
              <a:rPr lang="en-US" sz="2400" b="1" dirty="0" smtClean="0"/>
              <a:t>cognitive science </a:t>
            </a:r>
            <a:r>
              <a:rPr lang="en-US" sz="2400" dirty="0" smtClean="0"/>
              <a:t>and </a:t>
            </a:r>
            <a:r>
              <a:rPr lang="en-US" sz="2400" b="1" dirty="0" smtClean="0"/>
              <a:t>psychology</a:t>
            </a:r>
            <a:r>
              <a:rPr lang="en-US" sz="24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255"/>
              </p:ext>
            </p:extLst>
          </p:nvPr>
        </p:nvGraphicFramePr>
        <p:xfrm>
          <a:off x="2476504" y="2862793"/>
          <a:ext cx="7238992" cy="3083560"/>
        </p:xfrm>
        <a:graphic>
          <a:graphicData uri="http://schemas.openxmlformats.org/drawingml/2006/table">
            <a:tbl>
              <a:tblPr/>
              <a:tblGrid>
                <a:gridCol w="355229"/>
                <a:gridCol w="67206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67206"/>
                <a:gridCol w="355229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∑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63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63649" y="352535"/>
                <a:ext cx="7117433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How many different subgroups are within a group of people? </a:t>
                </a:r>
              </a:p>
              <a:p>
                <a:pPr algn="ctr"/>
                <a:endParaRPr lang="en-US" sz="1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algn="ctr"/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ABC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{}, A, B, C, AB, AC, BC, ABC</a:t>
                </a:r>
              </a:p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(order isn’t relevant: AB = BA)</a:t>
                </a:r>
                <a:endParaRPr lang="en-US" sz="14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smtClean="0"/>
                  <a:t>But how </a:t>
                </a:r>
                <a:r>
                  <a:rPr lang="en-US" sz="2000" dirty="0" smtClean="0"/>
                  <a:t>many subgroups of size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are among </a:t>
                </a:r>
                <a:r>
                  <a:rPr lang="en-US" sz="2000" smtClean="0"/>
                  <a:t>those?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b="1" dirty="0" smtClean="0"/>
                  <a:t>Pascal’s Triangle </a:t>
                </a:r>
                <a:r>
                  <a:rPr lang="en-US" sz="2000" dirty="0" smtClean="0"/>
                  <a:t>tells </a:t>
                </a:r>
                <a:r>
                  <a:rPr lang="en-US" sz="2000" smtClean="0"/>
                  <a:t>us: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49" y="352535"/>
                <a:ext cx="7117433" cy="2923877"/>
              </a:xfrm>
              <a:prstGeom prst="rect">
                <a:avLst/>
              </a:prstGeom>
              <a:blipFill rotWithShape="0">
                <a:blip r:embed="rId3"/>
                <a:stretch>
                  <a:fillRect t="-1253" b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196783" y="6118738"/>
            <a:ext cx="7798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/>
              <a:t>For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instance</a:t>
            </a:r>
            <a:r>
              <a:rPr lang="de-DE" sz="1600" i="1" dirty="0" smtClean="0"/>
              <a:t>: a </a:t>
            </a:r>
            <a:r>
              <a:rPr lang="de-DE" sz="1600" i="1" dirty="0" err="1" smtClean="0"/>
              <a:t>group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b="1" i="1" dirty="0" smtClean="0"/>
              <a:t>9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people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can</a:t>
            </a:r>
            <a:r>
              <a:rPr lang="de-DE" sz="1600" i="1" dirty="0" smtClean="0"/>
              <a:t> form </a:t>
            </a:r>
            <a:r>
              <a:rPr lang="de-DE" sz="1600" b="1" i="1" dirty="0" smtClean="0"/>
              <a:t>512</a:t>
            </a:r>
            <a:r>
              <a:rPr lang="de-DE" sz="1600" i="1" dirty="0" smtClean="0"/>
              <a:t> different </a:t>
            </a:r>
            <a:r>
              <a:rPr lang="de-DE" sz="1600" i="1" dirty="0" err="1" smtClean="0"/>
              <a:t>subgroups</a:t>
            </a:r>
            <a:r>
              <a:rPr lang="de-DE" sz="1600" i="1" dirty="0" smtClean="0"/>
              <a:t>. </a:t>
            </a:r>
            <a:r>
              <a:rPr lang="de-DE" sz="1600" b="1" i="1" dirty="0" smtClean="0"/>
              <a:t>36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those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are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size</a:t>
            </a:r>
            <a:r>
              <a:rPr lang="de-DE" sz="1600" i="1" dirty="0" smtClean="0"/>
              <a:t> </a:t>
            </a:r>
            <a:r>
              <a:rPr lang="de-DE" sz="1600" b="1" i="1" dirty="0"/>
              <a:t>2</a:t>
            </a:r>
            <a:r>
              <a:rPr lang="de-DE" sz="1600" i="1" dirty="0" smtClean="0"/>
              <a:t>.</a:t>
            </a:r>
          </a:p>
          <a:p>
            <a:pPr algn="ctr"/>
            <a:r>
              <a:rPr lang="de-DE" sz="1600" i="1" dirty="0" smtClean="0"/>
              <a:t>That‘s how many unique handshakes can take place within that group.</a:t>
            </a:r>
            <a:endParaRPr lang="en-US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8072" y="5746416"/>
            <a:ext cx="6265889" cy="199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98426" y="4047344"/>
            <a:ext cx="7382656" cy="239844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9853" y="5483465"/>
            <a:ext cx="524656" cy="262951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0026 0.21227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uiExpand="1" build="p"/>
      <p:bldP spid="4" grpId="0" animBg="1"/>
      <p:bldP spid="10" grpId="0" animBg="1"/>
      <p:bldP spid="10" grpId="1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9106" y="173253"/>
            <a:ext cx="383378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How to generate subgroups? </a:t>
            </a:r>
          </a:p>
          <a:p>
            <a:pPr algn="ctr"/>
            <a:r>
              <a:rPr lang="en-US" sz="2000" b="1" dirty="0" smtClean="0"/>
              <a:t>Binary counting</a:t>
            </a:r>
            <a:r>
              <a:rPr lang="en-US" sz="2000" dirty="0" smtClean="0"/>
              <a:t>!</a:t>
            </a:r>
            <a:endParaRPr lang="en-US" sz="2000" dirty="0"/>
          </a:p>
          <a:p>
            <a:endParaRPr lang="en-US" sz="2000" b="1" dirty="0"/>
          </a:p>
          <a:p>
            <a:pPr lvl="2"/>
            <a:r>
              <a:rPr lang="en-US" sz="2000" i="1" dirty="0"/>
              <a:t>       </a:t>
            </a:r>
            <a:r>
              <a:rPr lang="en-US" sz="2000" dirty="0"/>
              <a:t>ABCD</a:t>
            </a:r>
          </a:p>
          <a:p>
            <a:pPr lvl="2"/>
            <a:endParaRPr lang="en-US" sz="1000" dirty="0"/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{}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6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7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BCD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8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9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ABCD</a:t>
            </a:r>
            <a:endParaRPr lang="en-US" sz="2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265628" y="1558455"/>
            <a:ext cx="691764" cy="491390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6" name="TextBox 25"/>
          <p:cNvSpPr txBox="1"/>
          <p:nvPr/>
        </p:nvSpPr>
        <p:spPr>
          <a:xfrm>
            <a:off x="74327" y="6540015"/>
            <a:ext cx="3111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</a:rPr>
              <a:t>aces from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www.faceyourmanga.com/fymworld.php#popular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32469" y="700207"/>
            <a:ext cx="563971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jesus / steve / jesus steve / katy / jesus katy / katy steve / jesus katy steve / john / jesus john / john steve / jesus john steve / john katy / jesus john katy / john katy steve / jesus john katy steve / charlie / charlie jesus / charlie steve / charlie jesus steve / charlie katy / charlie jesus katy / charlie katy steve / charlie jesus katy steve / charlie john / charlie jesus john / charlie john steve / charlie jesus john steve / charlie john katy / charlie jesus john katy / charlie john katy steve / charlie jesus john katy steve / obama / jesus obama / obama steve / jesus obama steve / katy obama / jesus katy obama / katy obama steve / jesus katy obama steve / john obama / jesus john obama / john obama steve / jesus john obama steve / john katy obama / jesus john katy obama / john katy obama steve / jesus john katy obama steve / charlie obama / charlie jesus obama / charlie obama steve / charlie jesus obama steve / charlie katy obama / charlie jesus katy obama / charlie katy obama steve / charlie jesus katy obama steve / charlie john obama / charlie jesus john obama / charlie john obama steve / charlie jesus john obama steve / charlie john katy obama / charlie jesus john katy obama / charlie john katy obama steve / charlie jesus john katy obama steve / hermione / hermione jesus / hermione steve / hermione jesus steve / hermione katy / hermione jesus katy / hermione katy steve / hermione jesus katy steve / hermione john / hermione jesus john / hermione john steve / hermione jesus john steve / hermione john katy / hermione jesus john katy / hermione john katy steve / hermione jesus john katy steve / charlie hermione / charlie hermione jesus / charlie hermione steve / charlie hermione jesus steve / charlie hermione katy / charlie hermione jesus katy / charlie hermione katy steve / charlie hermione jesus katy steve / charlie hermione john / charlie hermione jesus john / charlie hermione john steve / charlie hermione jesus john steve / charlie hermione john katy / charlie hermione jesus john katy / charlie hermione john katy steve / charlie hermione jesus john katy steve / hermione obama / hermione jesus obama / hermione obama steve / hermione jesus obama steve / hermione katy obama / hermione jesus katy obama / hermione katy obama steve / hermione jesus katy obama steve / hermione john obama / hermione jesus john obama / hermione john obama steve / hermione jesus john obama steve / hermione john katy obama / hermione jesus john katy obama / hermione john katy obama steve / hermione jesus john katy obama steve / charlie hermione obama / charlie hermione jesus obama / charlie hermione obama steve / charlie hermione jesus obama steve / charlie hermione katy obama / charlie hermione jesus katy obama / charlie hermione katy obama steve / charlie hermione jesus katy obama steve / charlie hermione john obama / charlie hermione jesus john obama / charlie hermione john obama steve / charlie hermione jesus john obama steve / charlie hermione john katy obama / charlie hermione jesus john katy obama / charlie hermione john katy obama steve / charlie hermione jesus john katy obama steve / albert / albert jesus / albert steve / albert jesus steve / albert katy / albert jesus katy / albert katy steve / albert jesus katy steve / albert john / albert jesus john / albert john steve / albert jesus john steve / albert john katy / albert jesus john katy / albert john katy steve / albert jesus john katy steve / albert charlie / albert charlie jesus / albert charlie steve / albert charlie jesus steve / albert charlie katy / albert charlie jesus katy / albert charlie katy steve / albert charlie jesus katy steve / albert charlie john / albert charlie jesus john / albert charlie john steve / albert charlie jesus john steve / albert charlie john katy / albert charlie jesus john katy / albert charlie john katy steve / albert charlie jesus john katy steve / albert obama / albert jesus obama / albert obama steve / albert jesus obama steve / albert katy obama / albert jesus katy obama / albert katy obama steve / albert jesus katy obama steve / albert john obama / albert jesus john obama / albert john obama steve / albert jesus john obama steve / albert john katy obama / albert jesus john katy obama / albert john katy obama steve / albert jesus john katy obama steve / albert charlie obama / albert charlie jesus obama / albert charlie obama steve / albert charlie jesus obama steve / albert charlie katy obama / albert charlie jesus katy obama / albert charlie katy obama steve / albert charlie jesus katy obama steve / albert charlie john obama / albert charlie jesus john obama / albert charlie john obama steve / albert charlie jesus john obama steve / albert charlie john katy obama / albert charlie jesus john katy obama / albert charlie john katy obama steve / albert charlie jesus john katy obama steve / albert hermione / albert hermione jesus / albert hermione steve / albert hermione jesus steve / albert hermione katy / albert hermione jesus katy / albert hermione katy steve / albert hermione jesus katy steve / albert hermione john / albert hermione jesus john / albert hermione john steve / albert hermione jesus john steve / albert hermione john katy / albert hermione jesus john katy / albert hermione john katy steve / albert hermione jesus john katy steve / albert charlie hermione / albert charlie hermione jesus / albert charlie hermione steve / albert charlie hermione jesus steve / albert charlie hermione katy / albert charlie hermione jesus katy / albert charlie hermione katy steve / albert charlie hermione jesus katy steve / albert charlie hermione john / albert charlie hermione jesus john / albert charlie hermione john steve / albert charlie hermione jesus john steve / albert charlie hermione john katy / albert charlie hermione jesus john katy / albert charlie hermione john katy steve / albert charlie hermione jesus john katy steve / albert hermione obama / albert hermione jesus obama / albert hermione obama steve / albert hermione jesus obama steve / albert hermione katy obama / albert hermione jesus katy obama / albert hermione katy obama steve / albert hermione jesus katy obama steve / albert hermione john obama / albert hermione jesus john obama / albert hermione john obama steve / albert hermione jesus john obama steve / albert hermione john katy obama / albert hermione jesus john katy obama / albert hermione john katy obama steve / albert hermione jesus john katy obama steve / albert charlie hermione obama / albert charlie hermione jesus obama / albert charlie hermione obama steve / albert charlie hermione jesus obama steve / albert charlie hermione katy obama / albert charlie hermione jesus katy obama / albert charlie hermione katy obama steve / albert charlie hermione jesus katy obama steve / albert charlie hermione john obama / albert charlie hermione jesus john obama / albert charlie hermione john obama steve / albert charlie hermione jesus john obama steve / albert charlie hermione john katy obama / albert charlie hermione jesus john katy obama / albert charlie hermione john katy obama steve / albert charlie hermione jesus john katy obama steve / harry / harry jesus / harry steve / harry jesus steve / harry katy / harry jesus katy / harry katy steve / harry jesus katy steve / harry john / harry jesus john / harry john steve / harry jesus john steve / harry john katy / harry jesus john katy / harry john katy steve / harry jesus john katy steve / charlie harry / charlie harry jesus / charlie harry steve / charlie harry jesus steve / charlie harry katy / charlie harry jesus katy / charlie harry katy steve / charlie harry jesus katy steve / charlie harry john / charlie harry jesus john / charlie harry john steve / charlie harry jesus john steve / charlie harry john katy / charlie harry jesus john katy / charlie harry john katy steve / charlie harry jesus john katy steve / harry obama / harry jesus obama / harry obama steve / harry jesus obama steve / harry katy obama / harry jesus katy obama / harry katy obama steve / harry jesus katy obama steve / harry john obama / harry jesus john obama / harry john obama steve / harry jesus john obama steve / harry john katy obama / harry jesus john katy obama / harry john katy obama steve / harry jesus john katy obama steve / charlie harry obama / charlie harry jesus obama / charlie harry obama steve / charlie harry jesus obama steve / charlie harry katy obama / charlie harry jesus katy obama / charlie harry katy obama steve / charlie harry jesus katy obama steve / charlie harry john obama / charlie harry jesus john obama / charlie harry john obama steve / charlie harry jesus john obama steve / charlie harry john katy obama / charlie harry jesus john katy obama / charlie harry john katy obama steve / charlie harry jesus john katy obama steve / harry hermione / harry hermione jesus / harry hermione steve / harry hermione jesus steve / harry hermione katy / harry hermione jesus katy / harry hermione katy steve / harry hermione jesus katy steve / harry hermione john / harry hermione jesus john / harry hermione john steve / harry hermione jesus john steve / harry hermione john katy / harry hermione jesus john katy / harry hermione john katy steve / harry hermione jesus john katy steve / charlie harry hermione / charlie harry hermione jesus / charlie harry hermione steve / charlie harry hermione jesus steve / charlie harry hermione katy / charlie harry hermione jesus katy / charlie harry hermione katy steve / charlie harry hermione jesus katy steve / charlie harry hermione john / charlie harry hermione jesus john / charlie harry hermione john steve / charlie harry hermione jesus john steve / charlie harry hermione john katy / charlie harry hermione jesus john katy / charlie harry hermione john katy steve / charlie harry hermione jesus john katy steve / harry hermione obama / harry hermione jesus obama / harry hermione obama steve / harry hermione jesus obama steve / harry hermione katy obama / harry hermione jesus katy obama / harry hermione katy obama steve / harry hermione jesus katy obama steve / harry hermione john obama / harry hermione jesus john obama / harry hermione john obama steve / harry hermione jesus john obama steve / harry hermione john katy obama / harry hermione jesus john katy obama / harry hermione john katy obama steve / harry hermione jesus john katy obama steve / charlie harry hermione obama / charlie harry hermione jesus obama / charlie harry hermione obama steve / charlie harry hermione jesus obama steve / charlie harry hermione katy obama / charlie harry hermione jesus katy obama / charlie harry hermione katy obama steve / charlie harry hermione jesus katy obama steve / charlie harry hermione john obama / charlie harry hermione jesus john obama / charlie harry hermione john obama steve / charlie harry hermione jesus john obama steve / charlie harry hermione john katy obama / charlie harry hermione jesus john katy obama / charlie harry hermione john katy obama steve / charlie harry hermione jesus john katy obama steve / albert harry / albert harry jesus / albert harry steve / albert harry jesus steve / albert harry katy / albert harry jesus katy / albert harry katy steve / albert harry jesus katy steve / albert harry john / albert harry jesus john / albert harry john steve / albert harry jesus john steve / albert harry john katy / albert harry jesus john katy / albert harry john katy steve / albert harry jesus john katy steve / albert charlie harry / albert charlie harry jesus / albert charlie harry steve / albert charlie harry jesus steve / albert charlie harry katy / albert charlie harry jesus katy / albert charlie harry katy steve / albert charlie harry jesus katy steve / albert charlie harry john / albert charlie harry jesus john / albert charlie harry john steve / albert charlie harry jesus john steve / albert charlie harry john katy / albert charlie harry jesus john katy / albert charlie harry john katy steve / albert charlie harry jesus john katy steve / albert harry obama / albert harry jesus obama / albert harry obama steve / albert harry jesus obama steve / albert harry katy obama / albert harry jesus katy obama / albert harry katy obama steve / albert harry jesus katy obama steve / albert harry john obama / albert harry jesus john obama / albert harry john obama steve / albert harry jesus john obama steve / albert harry john katy obama / albert harry jesus john katy obama / albert harry john katy obama steve / albert harry jesus john katy obama steve / albert charlie harry obama / albert charlie harry jesus obama / albert charlie harry obama steve / albert charlie harry jesus obama steve / albert charlie harry katy obama / albert charlie harry jesus katy obama / albert charlie harry katy obama steve / albert charlie harry jesus katy obama steve / albert charlie harry john obama / albert charlie harry jesus john obama / albert charlie harry john obama steve / albert charlie harry jesus john obama steve / albert charlie harry john katy obama / albert charlie harry jesus john katy obama / albert charlie harry john katy obama steve / albert charlie harry jesus john katy obama steve / albert harry hermione / albert harry hermione jesus / albert harry hermione steve / albert harry hermione jesus steve / albert harry hermione katy / albert harry hermione jesus katy / albert harry hermione katy steve / albert harry hermione jesus katy steve / albert harry hermione john / albert harry hermione jesus john / albert harry hermione john steve / albert harry hermione jesus john steve / albert harry hermione john katy / albert harry hermione jesus john katy / albert harry hermione john katy steve / albert harry hermione jesus john katy steve / albert charlie harry hermione / albert charlie harry hermione jesus / albert charlie harry hermione steve / albert charlie harry hermione jesus steve / albert charlie harry hermione katy / albert charlie harry hermione jesus katy / albert charlie harry hermione katy steve / albert charlie harry hermione jesus katy steve / albert charlie harry hermione john / albert charlie harry hermione jesus john / albert charlie harry hermione john steve / albert charlie harry hermione jesus john steve / albert charlie harry hermione john katy / albert charlie harry hermione jesus john katy / albert charlie harry hermione john katy steve / albert charlie harry hermione jesus john katy steve / albert harry hermione obama / albert harry hermione jesus obama / albert harry hermione obama steve / albert harry hermione jesus obama steve / albert harry hermione katy obama / albert harry hermione jesus katy obama / albert harry hermione katy obama steve / albert harry hermione jesus katy obama steve / albert harry hermione john obama / albert harry hermione jesus john obama / albert harry hermione john obama steve / albert harry hermione jesus john obama steve / albert harry hermione john katy obama / albert harry hermione jesus john katy obama / albert harry hermione john katy obama steve / albert harry hermione jesus john katy obama steve / albert charlie harry hermione obama / albert charlie harry hermione jesus obama / albert charlie harry hermione obama steve / albert charlie harry hermione jesus obama steve / albert charlie harry hermione katy obama / albert charlie harry hermione jesus katy obama / albert charlie harry hermione katy obama steve / albert charlie harry hermione jesus katy obama steve / albert charlie harry hermione john obama / albert charlie harry hermione jesus john obama / albert charlie harry hermione john obama steve / albert charlie harry hermione jesus john obama steve / albert charlie harry hermione john katy obama / albert charlie harry hermione jesus john katy obama / albert charlie harry hermione john katy obama steve / albert charlie harry hermione jesus john katy obama steve</a:t>
            </a:r>
            <a:endParaRPr lang="en-US" sz="7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04058" y="187702"/>
            <a:ext cx="72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steve</a:t>
            </a: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482465" y="186645"/>
            <a:ext cx="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jesus</a:t>
            </a:r>
            <a:endParaRPr lang="en-US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535974" y="177459"/>
            <a:ext cx="58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katy</a:t>
            </a:r>
            <a:endParaRPr lang="en-US" sz="2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977353" y="177459"/>
            <a:ext cx="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john</a:t>
            </a:r>
            <a:endParaRPr lang="en-US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448892" y="177459"/>
            <a:ext cx="7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albert</a:t>
            </a:r>
            <a:endParaRPr lang="en-US" sz="2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066322" y="177459"/>
            <a:ext cx="8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obama</a:t>
            </a:r>
            <a:endParaRPr lang="en-US" sz="2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756209" y="177459"/>
            <a:ext cx="11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hermione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0721853" y="177459"/>
            <a:ext cx="75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albert</a:t>
            </a:r>
            <a:endParaRPr lang="en-US" sz="2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322302" y="177827"/>
            <a:ext cx="69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711" y="1566952"/>
            <a:ext cx="59045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let’s start the process of collecting the “social input” for the algorithm.</a:t>
            </a:r>
          </a:p>
          <a:p>
            <a:endParaRPr lang="en-US" sz="2800" dirty="0" smtClean="0"/>
          </a:p>
          <a:p>
            <a:r>
              <a:rPr lang="en-US" sz="2800" dirty="0" smtClean="0"/>
              <a:t>Ask every member to call their favourite subgroup into the middle and record the names.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000" dirty="0"/>
              <a:t>“</a:t>
            </a:r>
            <a:r>
              <a:rPr lang="en-US" sz="2000" dirty="0" smtClean="0"/>
              <a:t>Favourite” in a sense who (s)he would be most like to work together with on a project for instance.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0" name="TextBox 29"/>
          <p:cNvSpPr txBox="1"/>
          <p:nvPr/>
        </p:nvSpPr>
        <p:spPr>
          <a:xfrm>
            <a:off x="7181252" y="2682955"/>
            <a:ext cx="358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181252" y="2134577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1253" y="2409055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steve charlie hermione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1252" y="1025321"/>
            <a:ext cx="412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chosen subgroups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information about topology of social landscape is in those subgroups: “social input” for the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64640" y="-850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15651 0.073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2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6081 -0.2398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1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10898 0.154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77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-0.07917 0.275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1 0.07384 L 1.25E-6 -1.1111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344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98 0.15417 L -2.5E-6 -9.97466E-1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75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0.27546 L 4.79167E-6 -1.04083E-1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140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1 -0.23982 L -1.875E-6 -3.7037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14922 -0.324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5299 -0.0655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28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6628 0.3863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-0.32477 L -2.29167E-6 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1574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04 -0.06389 L 2.08333E-6 2.96296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331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37 0.3831 L -1.875E-6 -4.81481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/>
      <p:bldP spid="17" grpId="0"/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81252" y="2134577"/>
            <a:ext cx="358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  <a:p>
            <a:r>
              <a:rPr lang="en-US" dirty="0" err="1"/>
              <a:t>steve charlie hermione</a:t>
            </a:r>
          </a:p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0140" y="611082"/>
            <a:ext cx="457793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jesus / john / jesus john / harry / harry jesus / harry john / harry jesus john / albert / albert jesus / albert john / albert jesus john / albert harry / albert harry jesus / albert harry john / albert harry jesus john / steve / charlie / charlie steve / hermione / hermione steve / charlie hermione / charlie hermione steve / katy / obama / katy obama / albert / albert katy / albert obama / albert katy obama / harry / harry katy / harry obama / harry katy obama / albert harry / albert harry katy / albert harry obama / albert harry katy obama / jesus / jesus katy / jesus obama / jesus katy obama / albert jesus / albert jesus katy / albert jesus obama / albert jesus katy obama / harry jesus / harry jesus katy / harry jesus obama / harry jesus katy obama / albert harry jesus / albert harry jesus katy / albert harry jesus obama / albert harry jesus katy obama / john / steve / john steve / charlie / charlie john / charlie steve / charlie john steve / charlie / albert / albert charlie / katy / charlie katy / albert katy / albert charlie katy / john / charlie john / albert john / albert charlie john / john katy / charlie john katy / albert john katy / albert charlie john katy / obama / jesus / jesus obama / harry / harry obama / harry jesus / harry jesus obama / hermione / harry / harry hermione / albert / harry / albert harry / jesus / albert jesus / harry jesus / albert harry jesus / katy / albert katy / harry katy / albert harry katy / jesus katy / albert jesus katy / harry jesus katy / albert harry jesus katy / harry / obama / harry obama / steve / harry steve / obama steve / harry obama steve / hermione / harry hermione / hermione obama / harry hermione obama / hermione steve / harry hermione steve / hermione obama steve / harry hermione obama steve / charlie / charlie harry / charlie obama / charlie harry obama / charlie steve / charlie harry steve / charlie obama steve / charlie harry obama steve / charlie hermione / charlie harry hermione / charlie hermione obama / charlie harry hermione obama / charlie hermione steve / charlie harry hermione steve / charlie hermione obama steve / charlie harry hermione obama steve</a:t>
            </a:r>
            <a:endParaRPr lang="en-US" sz="1200" dirty="0" smtClean="0"/>
          </a:p>
        </p:txBody>
      </p:sp>
      <p:sp>
        <p:nvSpPr>
          <p:cNvPr id="12" name="Left Arrow 11"/>
          <p:cNvSpPr/>
          <p:nvPr/>
        </p:nvSpPr>
        <p:spPr>
          <a:xfrm>
            <a:off x="5748610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5832512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13129" y="2884706"/>
            <a:ext cx="2133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generate subsubgroups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2819" y="3634740"/>
            <a:ext cx="1259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count &amp; rank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162964" y="2185416"/>
            <a:ext cx="2273644" cy="26952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0139" y="611080"/>
            <a:ext cx="4477350" cy="61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166359" y="941832"/>
            <a:ext cx="1896023" cy="13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11950" y="5185935"/>
                <a:ext cx="3521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solidFill>
                            <a:schemeClr val="tx1"/>
                          </a:solidFill>
                          <a:latin typeface="Cambria Math" charset="0"/>
                        </a:rPr>
                        <m:t>r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𝑎𝑛𝑘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𝑜𝑐𝑐𝑢𝑟𝑒𝑛𝑐𝑒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∗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𝑠𝑢𝑏𝑔𝑟𝑜𝑢𝑝𝑠𝑖𝑧𝑒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50" y="5185935"/>
                <a:ext cx="35210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19" t="-4444" r="-207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22930" y="5546876"/>
            <a:ext cx="54070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Idea: reward strong bonds between large subgroups.</a:t>
            </a:r>
          </a:p>
          <a:p>
            <a:r>
              <a:rPr lang="en-US"/>
              <a:t>Other ranking-schemes possible.</a:t>
            </a:r>
          </a:p>
          <a:p>
            <a:r>
              <a:rPr lang="en-US" sz="1400"/>
              <a:t>For instance subsubgroups with the subgroup-caller could get a bonus.</a:t>
            </a: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2" grpId="0" animBg="1"/>
      <p:bldP spid="12" grpId="1" animBg="1"/>
      <p:bldP spid="22" grpId="0" animBg="1"/>
      <p:bldP spid="24" grpId="0"/>
      <p:bldP spid="7" grpId="0"/>
      <p:bldP spid="7" grpId="1"/>
      <p:bldP spid="8" grpId="0"/>
      <p:bldP spid="2" grpId="0" animBg="1"/>
      <p:bldP spid="2" grpId="1" animBg="1"/>
      <p:bldP spid="10" grpId="0" animBg="1"/>
      <p:bldP spid="10" grpId="1" animBg="1"/>
      <p:bldP spid="14" grpId="0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4142</Words>
  <Application>Microsoft Macintosh PowerPoint</Application>
  <PresentationFormat>Widescreen</PresentationFormat>
  <Paragraphs>266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Aaron Degenhart</dc:creator>
  <cp:lastModifiedBy>Benjamin Aaron Degenhart</cp:lastModifiedBy>
  <cp:revision>73</cp:revision>
  <dcterms:created xsi:type="dcterms:W3CDTF">2015-07-03T12:45:28Z</dcterms:created>
  <dcterms:modified xsi:type="dcterms:W3CDTF">2015-07-06T09:35:28Z</dcterms:modified>
</cp:coreProperties>
</file>