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8"/>
    <p:restoredTop sz="94629"/>
  </p:normalViewPr>
  <p:slideViewPr>
    <p:cSldViewPr snapToGrid="0" snapToObjects="1">
      <p:cViewPr varScale="1">
        <p:scale>
          <a:sx n="128" d="100"/>
          <a:sy n="12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Munich University of Applied Sciences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summer semester 2015.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smtClean="0"/>
              <a:t>July 7</a:t>
            </a:r>
            <a:r>
              <a:rPr lang="en-US" sz="1400" i="1" baseline="30000" smtClean="0"/>
              <a:t>th</a:t>
            </a:r>
            <a:r>
              <a:rPr lang="en-US" sz="1400" i="1" smtClean="0"/>
              <a:t>,</a:t>
            </a:r>
            <a:r>
              <a:rPr lang="en-US" sz="1050" i="1" smtClean="0"/>
              <a:t> </a:t>
            </a:r>
            <a:r>
              <a:rPr lang="en-US" sz="1000" i="1" dirty="0" smtClean="0"/>
              <a:t>2015</a:t>
            </a:r>
            <a:endParaRPr lang="en-US" sz="1050" i="1" dirty="0" smtClean="0"/>
          </a:p>
          <a:p>
            <a:r>
              <a:rPr lang="en-US" b="1" dirty="0" smtClean="0"/>
              <a:t>Benjamin Aaron </a:t>
            </a:r>
            <a:r>
              <a:rPr lang="en-US" b="1" dirty="0" err="1" smtClean="0"/>
              <a:t>Degenhart</a:t>
            </a:r>
            <a:endParaRPr lang="en-US" b="1" dirty="0" smtClean="0"/>
          </a:p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36231" y="2167128"/>
            <a:ext cx="4266747" cy="4309027"/>
            <a:chOff x="433039" y="483611"/>
            <a:chExt cx="5797931" cy="5855384"/>
          </a:xfrm>
        </p:grpSpPr>
        <p:sp>
          <p:nvSpPr>
            <p:cNvPr id="5" name="Oval 4"/>
            <p:cNvSpPr/>
            <p:nvPr/>
          </p:nvSpPr>
          <p:spPr>
            <a:xfrm>
              <a:off x="722852" y="899941"/>
              <a:ext cx="5058118" cy="5058118"/>
            </a:xfrm>
            <a:prstGeom prst="ellipse">
              <a:avLst/>
            </a:prstGeom>
            <a:noFill/>
            <a:ln w="666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48361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86036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95" y="133177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779717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70" y="29790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516213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5438995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209764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656" y="4577843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81252" y="2134577"/>
            <a:ext cx="358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  <a:p>
            <a:r>
              <a:rPr lang="en-US" dirty="0" err="1"/>
              <a:t>steve charlie hermione</a:t>
            </a:r>
          </a:p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0140" y="611082"/>
            <a:ext cx="45779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jesus / john / jesus john / harry / harry jesus / harry john / harry jesus john / albert / albert jesus / albert john / albert jesus john / albert harry / albert harry jesus / albert harry john / albert harry jesus john / steve / charlie / charlie steve / hermione / hermione steve / charlie hermione / charlie hermione steve / katy / obama / katy obama / albert / albert katy / albert obama / albert katy obama / harry / harry katy / harry obama / harry katy obama / albert harry / albert harry katy / albert harry obama / albert harry katy obama / jesus / jesus katy / jesus obama / jesus katy obama / albert jesus / albert jesus katy / albert jesus obama / albert jesus katy obama / harry jesus / harry jesus katy / harry jesus obama / harry jesus katy obama / albert harry jesus / albert harry jesus katy / albert harry jesus obama / albert harry jesus katy obama / john / steve / john steve / charlie / charlie john / charlie steve / charlie john steve / charlie / albert / albert charlie / katy / charlie katy / albert katy / albert charlie katy / john / charlie john / albert john / albert charlie john / john katy / charlie john katy / albert john katy / albert charlie john katy / obama / jesus / jesus obama / harry / harry obama / harry jesus / harry jesus obama / hermione / harry / harry hermione / albert / harry / albert harry / jesus / albert jesus / harry jesus / albert harry jesus / katy / albert katy / harry katy / albert harry katy / jesus katy / albert jesus katy / harry jesus katy / albert harry jesus katy / harry / obama / harry obama / steve / harry steve / obama steve / harry obama steve / hermione / harry hermione / hermione obama / harry hermione obama / hermione steve / harry hermione steve / hermione obama steve / harry hermione obama steve / charlie / charlie harry / charlie obama / charlie harry obama / charlie steve / charlie harry steve / charlie obama steve / charlie harry obama steve / charlie hermione / charlie harry hermione / charlie hermione obama / charlie harry hermione obama / charlie hermione steve / charlie harry hermione steve / charlie hermione obama steve / charlie harry hermione obama steve</a:t>
            </a:r>
            <a:endParaRPr lang="en-US" sz="1200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5748610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832512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13129" y="2884706"/>
            <a:ext cx="213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generate subsubgroups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819" y="3634740"/>
            <a:ext cx="125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count &amp; rank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162964" y="2185416"/>
            <a:ext cx="2273644" cy="26952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0139" y="611080"/>
            <a:ext cx="4477350" cy="61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66359" y="941832"/>
            <a:ext cx="1896023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11950" y="5185935"/>
                <a:ext cx="3886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r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𝑎𝑛𝑘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𝑜𝑐𝑐𝑢𝑟𝑒𝑛𝑐𝑒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𝑠𝑢𝑏𝑠𝑢𝑏𝑔𝑟𝑜𝑢𝑝𝑠𝑖𝑧𝑒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50" y="5185935"/>
                <a:ext cx="388651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0" t="-4444" r="-156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22930" y="5546876"/>
            <a:ext cx="5407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Idea: reward strong bonds between large </a:t>
            </a:r>
            <a:r>
              <a:rPr lang="en-US" smtClean="0"/>
              <a:t>subsubgroups</a:t>
            </a:r>
            <a:r>
              <a:rPr lang="en-US"/>
              <a:t>.</a:t>
            </a:r>
          </a:p>
          <a:p>
            <a:r>
              <a:rPr lang="en-US"/>
              <a:t>Other ranking-schemes possible.</a:t>
            </a:r>
          </a:p>
          <a:p>
            <a:r>
              <a:rPr lang="en-US" sz="1400"/>
              <a:t>For instance subsubgroups </a:t>
            </a:r>
            <a:r>
              <a:rPr lang="en-US" sz="1400" smtClean="0"/>
              <a:t>containing the respective </a:t>
            </a:r>
            <a:r>
              <a:rPr lang="en-US" sz="1400"/>
              <a:t>subgroup-caller could get a bonus.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2" grpId="0" animBg="1"/>
      <p:bldP spid="12" grpId="1" animBg="1"/>
      <p:bldP spid="22" grpId="0" animBg="1"/>
      <p:bldP spid="24" grpId="0"/>
      <p:bldP spid="7" grpId="0"/>
      <p:bldP spid="7" grpId="1"/>
      <p:bldP spid="8" grpId="0"/>
      <p:bldP spid="2" grpId="0" animBg="1"/>
      <p:bldP spid="2" grpId="1" animBg="1"/>
      <p:bldP spid="10" grpId="0" animBg="1"/>
      <p:bldP spid="10" grpId="1" animBg="1"/>
      <p:bldP spid="14" grpId="0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25730" y="735955"/>
            <a:ext cx="458539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Ok, so what?</a:t>
            </a:r>
          </a:p>
          <a:p>
            <a:endParaRPr lang="en-US" sz="2000" dirty="0"/>
          </a:p>
          <a:p>
            <a:r>
              <a:rPr lang="en-US" sz="2000" dirty="0"/>
              <a:t>Obviously in this arbitrary example you don’t </a:t>
            </a:r>
            <a:r>
              <a:rPr lang="en-US" sz="2000" i="1" dirty="0"/>
              <a:t>feel</a:t>
            </a:r>
            <a:r>
              <a:rPr lang="en-US" sz="2000" dirty="0"/>
              <a:t> anything personally.</a:t>
            </a:r>
          </a:p>
          <a:p>
            <a:endParaRPr lang="en-US" sz="2000" dirty="0"/>
          </a:p>
          <a:p>
            <a:r>
              <a:rPr lang="en-US" sz="2000" dirty="0"/>
              <a:t>But if this would be a group you are part of – you would </a:t>
            </a:r>
            <a:r>
              <a:rPr lang="en-US" sz="2000" i="1" dirty="0"/>
              <a:t>feel</a:t>
            </a:r>
            <a:r>
              <a:rPr lang="en-US" sz="2000" dirty="0"/>
              <a:t> something.</a:t>
            </a:r>
          </a:p>
          <a:p>
            <a:endParaRPr lang="en-US" sz="2000" dirty="0" smtClean="0"/>
          </a:p>
          <a:p>
            <a:r>
              <a:rPr lang="en-US" sz="2400" b="1" dirty="0" smtClean="0"/>
              <a:t>Next step?</a:t>
            </a:r>
          </a:p>
          <a:p>
            <a:endParaRPr lang="en-US" sz="2000" dirty="0"/>
          </a:p>
          <a:p>
            <a:r>
              <a:rPr lang="en-US" sz="2000" dirty="0"/>
              <a:t>If the task is to form subgroups for a project for instance - </a:t>
            </a:r>
            <a:r>
              <a:rPr lang="en-US" sz="2000" b="1" dirty="0"/>
              <a:t>compute the best possible overall configuration</a:t>
            </a:r>
            <a:r>
              <a:rPr lang="en-US" sz="2000" dirty="0"/>
              <a:t> depending on the group-size parameters:</a:t>
            </a:r>
          </a:p>
          <a:p>
            <a:endParaRPr lang="en-US" sz="10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2 groups of size 4 and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size 2 and one of size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806" y="1298430"/>
            <a:ext cx="8940388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Possible applications</a:t>
            </a:r>
          </a:p>
          <a:p>
            <a:pPr>
              <a:lnSpc>
                <a:spcPct val="120000"/>
              </a:lnSpc>
            </a:pPr>
            <a:endParaRPr lang="en-US" sz="1000" dirty="0"/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music playlists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ice-cream combinations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b="1" dirty="0"/>
              <a:t>crowdsourcing categorization-schemes </a:t>
            </a:r>
            <a:r>
              <a:rPr lang="en-US" sz="2000" dirty="0"/>
              <a:t>e.g. for Post-its after a brainstorm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CV analysis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…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>
                <a:solidFill>
                  <a:srgbClr val="0070C0"/>
                </a:solidFill>
              </a:rPr>
              <a:t>anything </a:t>
            </a:r>
            <a:r>
              <a:rPr lang="en-US" sz="2000" smtClean="0">
                <a:solidFill>
                  <a:srgbClr val="0070C0"/>
                </a:solidFill>
              </a:rPr>
              <a:t>you have a </a:t>
            </a:r>
            <a:r>
              <a:rPr lang="en-US" sz="2000" dirty="0">
                <a:solidFill>
                  <a:srgbClr val="0070C0"/>
                </a:solidFill>
              </a:rPr>
              <a:t>shared pool of entitities and the </a:t>
            </a:r>
            <a:r>
              <a:rPr lang="en-US" sz="2000" i="1" dirty="0">
                <a:solidFill>
                  <a:srgbClr val="0070C0"/>
                </a:solidFill>
              </a:rPr>
              <a:t>intelligence</a:t>
            </a:r>
            <a:r>
              <a:rPr lang="en-US" sz="2000" dirty="0">
                <a:solidFill>
                  <a:srgbClr val="0070C0"/>
                </a:solidFill>
              </a:rPr>
              <a:t> in question goes into the assembly </a:t>
            </a:r>
            <a:r>
              <a:rPr lang="en-US" sz="2000">
                <a:solidFill>
                  <a:srgbClr val="0070C0"/>
                </a:solidFill>
              </a:rPr>
              <a:t>of </a:t>
            </a:r>
            <a:r>
              <a:rPr lang="en-US" sz="2000" smtClean="0">
                <a:solidFill>
                  <a:srgbClr val="0070C0"/>
                </a:solidFill>
              </a:rPr>
              <a:t>a selection and/or the combination of selections that arise from this shared pool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4759" r="1137" b="22987"/>
          <a:stretch/>
        </p:blipFill>
        <p:spPr>
          <a:xfrm rot="20115569">
            <a:off x="9548297" y="4551056"/>
            <a:ext cx="2108948" cy="88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25806" y="5074940"/>
            <a:ext cx="76693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Heuristics</a:t>
            </a:r>
          </a:p>
          <a:p>
            <a:pPr>
              <a:lnSpc>
                <a:spcPct val="120000"/>
              </a:lnSpc>
            </a:pPr>
            <a:endParaRPr lang="en-US" sz="1000" b="1" dirty="0"/>
          </a:p>
          <a:p>
            <a:pPr>
              <a:lnSpc>
                <a:spcPct val="120000"/>
              </a:lnSpc>
            </a:pPr>
            <a:r>
              <a:rPr lang="en-US" sz="2000" dirty="0"/>
              <a:t>Yes, definitely! Brute force hits a computational limit pretty fast.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6" b="14420"/>
          <a:stretch/>
        </p:blipFill>
        <p:spPr>
          <a:xfrm>
            <a:off x="6656832" y="338327"/>
            <a:ext cx="5051542" cy="2087627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914" y="982177"/>
            <a:ext cx="8750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Thanks for your attention.</a:t>
            </a:r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4000" dirty="0"/>
              <a:t>Questions?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a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title?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Please??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dirty="0" err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benjaminaaron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</p:txBody>
      </p:sp>
      <p:sp>
        <p:nvSpPr>
          <p:cNvPr id="16" name="TextBox 15"/>
          <p:cNvSpPr txBox="1"/>
          <p:nvPr/>
        </p:nvSpPr>
        <p:spPr>
          <a:xfrm rot="1985718">
            <a:off x="8670868" y="1032365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 rot="19713867">
            <a:off x="352703" y="782287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 rot="1164621">
            <a:off x="2126477" y="1731514"/>
            <a:ext cx="22051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3674" r="1137" b="22986"/>
          <a:stretch/>
        </p:blipFill>
        <p:spPr>
          <a:xfrm rot="708146">
            <a:off x="5556762" y="3549398"/>
            <a:ext cx="3848964" cy="1642515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0279" y="284153"/>
            <a:ext cx="317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this room…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63537" y="1020741"/>
                <a:ext cx="9264926" cy="570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We can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2400" b="1" i="1" dirty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de-DE" sz="2400" b="1" i="1" dirty="0">
                            <a:latin typeface="Cambria Math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dirty="0" smtClean="0"/>
                  <a:t> subgroups! </a:t>
                </a:r>
              </a:p>
              <a:p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That includes the empty subgroup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{}</a:t>
                </a:r>
                <a:r>
                  <a:rPr lang="en-US" sz="2000" dirty="0" smtClean="0">
                    <a:ea typeface="Courier New" charset="0"/>
                    <a:cs typeface="Courier New" charset="0"/>
                  </a:rPr>
                  <a:t> </a:t>
                </a:r>
                <a:r>
                  <a:rPr lang="en-US" sz="2000" dirty="0" smtClean="0"/>
                  <a:t>and one subgroup that contains all of you. The number of subgroups of size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000" dirty="0" smtClean="0"/>
                  <a:t> is obviously equal to how many people we are :) </a:t>
                </a:r>
                <a:r>
                  <a:rPr lang="en-US" sz="1600" dirty="0" smtClean="0"/>
                  <a:t>More about the other subgroup-sizes a few slides later…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While all these subgroups are mathematically equal – they are not equal from a </a:t>
                </a:r>
                <a:r>
                  <a:rPr lang="en-US" sz="2000" i="1" dirty="0"/>
                  <a:t>social meaning </a:t>
                </a:r>
                <a:r>
                  <a:rPr lang="en-US" sz="2000" dirty="0"/>
                  <a:t>perspective.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Some of you have worked together and therefore the social space of your subgroups is </a:t>
                </a:r>
                <a:r>
                  <a:rPr lang="en-US" sz="2000" i="1" dirty="0"/>
                  <a:t>charged, </a:t>
                </a:r>
                <a:r>
                  <a:rPr lang="en-US" sz="2000" dirty="0"/>
                  <a:t>some of you might be romantically involved – whereas some of you might not even have talked to each other yet.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So all these (many!) subgroups we can form have a distinct value attached to them that could be interpreted as the </a:t>
                </a:r>
                <a:r>
                  <a:rPr lang="en-US" sz="2000" i="1" dirty="0"/>
                  <a:t>social weight </a:t>
                </a:r>
                <a:r>
                  <a:rPr lang="en-US" sz="2000" dirty="0"/>
                  <a:t>in the complex social system.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In every subgroup you’d find yourself in, you would </a:t>
                </a:r>
                <a:r>
                  <a:rPr lang="en-US" sz="2000" i="1" dirty="0" smtClean="0"/>
                  <a:t>feel something</a:t>
                </a:r>
                <a:r>
                  <a:rPr lang="en-US" sz="2000" dirty="0"/>
                  <a:t>; shyness, motivation, immediate sympathy, … etc.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We are social creatures after all.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37" y="1020741"/>
                <a:ext cx="9264926" cy="5706177"/>
              </a:xfrm>
              <a:prstGeom prst="rect">
                <a:avLst/>
              </a:prstGeom>
              <a:blipFill rotWithShape="0">
                <a:blip r:embed="rId2"/>
                <a:stretch>
                  <a:fillRect l="-987" t="-107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682" y="1643896"/>
            <a:ext cx="80226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</a:t>
            </a:r>
            <a:r>
              <a:rPr lang="en-US" sz="2400" dirty="0"/>
              <a:t> out of curiosity: solve mathematically what might  otherwise be a cumbersome and heated social process: </a:t>
            </a:r>
          </a:p>
          <a:p>
            <a:endParaRPr lang="en-US" sz="1000" b="1" dirty="0"/>
          </a:p>
          <a:p>
            <a:r>
              <a:rPr lang="en-US" sz="2400" b="1" dirty="0"/>
              <a:t>split the whole group into smaller teams </a:t>
            </a:r>
            <a:r>
              <a:rPr lang="en-US" sz="2400" dirty="0"/>
              <a:t>that work together on a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Can cause </a:t>
            </a:r>
            <a:r>
              <a:rPr lang="en-US" sz="2400" b="1" dirty="0" smtClean="0"/>
              <a:t>insights</a:t>
            </a:r>
            <a:r>
              <a:rPr lang="en-US" sz="2400" dirty="0" smtClean="0"/>
              <a:t> as well as </a:t>
            </a:r>
            <a:r>
              <a:rPr lang="en-US" sz="2400" b="1" dirty="0" smtClean="0"/>
              <a:t>resistance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/>
              <a:t>Besides math, t</a:t>
            </a:r>
            <a:r>
              <a:rPr lang="en-US" sz="2400" dirty="0" smtClean="0"/>
              <a:t>he topic might best be situated in </a:t>
            </a:r>
            <a:r>
              <a:rPr lang="en-US" sz="2400" b="1" dirty="0" smtClean="0"/>
              <a:t>cognitive science </a:t>
            </a:r>
            <a:r>
              <a:rPr lang="en-US" sz="2400" dirty="0" smtClean="0"/>
              <a:t>and </a:t>
            </a:r>
            <a:r>
              <a:rPr lang="en-US" sz="2400" b="1" dirty="0" smtClean="0"/>
              <a:t>psychology</a:t>
            </a:r>
            <a:r>
              <a:rPr lang="en-US" sz="24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1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knows!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blipFill rotWithShape="0">
                <a:blip r:embed="rId3"/>
                <a:stretch>
                  <a:fillRect t="-1253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9" y="1847279"/>
            <a:ext cx="3163443" cy="3163443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2951" y="620697"/>
            <a:ext cx="5387918" cy="620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49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695788" y="3290501"/>
            <a:ext cx="36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code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(Node.js)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at: github.com/benjaminaaron/subgroups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11" y="1566952"/>
            <a:ext cx="59045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let’s start the process of collecting the </a:t>
            </a:r>
            <a:r>
              <a:rPr lang="en-US" sz="2800" i="1" dirty="0" smtClean="0"/>
              <a:t>social input </a:t>
            </a:r>
            <a:r>
              <a:rPr lang="en-US" sz="2800" dirty="0" smtClean="0"/>
              <a:t>for the algorithm.</a:t>
            </a:r>
          </a:p>
          <a:p>
            <a:endParaRPr lang="en-US" sz="2800" dirty="0" smtClean="0"/>
          </a:p>
          <a:p>
            <a:r>
              <a:rPr lang="en-US" sz="2800" dirty="0" smtClean="0"/>
              <a:t>Ask every member to call their </a:t>
            </a:r>
            <a:r>
              <a:rPr lang="en-US" sz="2800" b="1" dirty="0" smtClean="0"/>
              <a:t>favourite subgroup </a:t>
            </a:r>
            <a:r>
              <a:rPr lang="en-US" sz="2800" dirty="0" smtClean="0"/>
              <a:t>into the middle and record the names.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000" dirty="0" smtClean="0"/>
              <a:t>Favourite in a sense who (s)he would most like to work together with on a project for instance.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7181252" y="2682955"/>
            <a:ext cx="35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81252" y="2134577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1253" y="2409055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steve charlie hermione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1252" y="1025321"/>
            <a:ext cx="41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chosen subgroups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information about topology of social landscape is in those subgroups: “social input” for the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4640" y="-850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651 0.0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081 -0.2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0898 0.154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7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07917 0.275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0.07384 L 1.25E-6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98 0.15417 L -2.5E-6 -9.97466E-1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75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0.27546 L 4.79167E-6 -1.04083E-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-0.23982 L -1.875E-6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4922 -0.3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299 -0.0655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2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6628 0.38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0.32477 L -2.29167E-6 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5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-0.06389 L 2.08333E-6 2.9629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33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3831 L -1.875E-6 -4.8148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/>
      <p:bldP spid="17" grpId="0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4119</Words>
  <Application>Microsoft Macintosh PowerPoint</Application>
  <PresentationFormat>Widescreen</PresentationFormat>
  <Paragraphs>286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85</cp:revision>
  <dcterms:created xsi:type="dcterms:W3CDTF">2015-07-03T12:45:28Z</dcterms:created>
  <dcterms:modified xsi:type="dcterms:W3CDTF">2015-07-08T09:48:00Z</dcterms:modified>
</cp:coreProperties>
</file>