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jpeg" ContentType="image/jpeg"/>
  <Override PartName="/ppt/media/image17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jpeg" ContentType="image/jpeg"/>
  <Override PartName="/ppt/media/image11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9.png" ContentType="image/png"/>
  <Override PartName="/ppt/media/image10.png" ContentType="image/png"/>
  <Override PartName="/ppt/media/image29.jpeg" ContentType="image/jpeg"/>
  <Override PartName="/ppt/media/image12.png" ContentType="image/png"/>
  <Override PartName="/ppt/media/image18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6.jpeg" ContentType="image/jpeg"/>
  <Override PartName="/ppt/media/image19.png" ContentType="image/png"/>
  <Override PartName="/ppt/media/image20.jpeg" ContentType="image/jpeg"/>
  <Override PartName="/ppt/media/image21.png" ContentType="image/png"/>
  <Override PartName="/ppt/media/image22.jpeg" ContentType="image/jpeg"/>
  <Override PartName="/ppt/media/image23.png" ContentType="image/pn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3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0.xml.rels" ContentType="application/vnd.openxmlformats-package.relationships+xml"/>
  <Override PartName="/ppt/slides/_rels/slide101.xml.rels" ContentType="application/vnd.openxmlformats-package.relationships+xml"/>
  <Override PartName="/ppt/slides/_rels/slide102.xml.rels" ContentType="application/vnd.openxmlformats-package.relationships+xml"/>
  <Override PartName="/ppt/slides/_rels/slide103.xml.rels" ContentType="application/vnd.openxmlformats-package.relationships+xml"/>
  <Override PartName="/ppt/slides/_rels/slide104.xml.rels" ContentType="application/vnd.openxmlformats-package.relationships+xml"/>
  <Override PartName="/ppt/slides/_rels/slide105.xml.rels" ContentType="application/vnd.openxmlformats-package.relationships+xml"/>
  <Override PartName="/ppt/slides/_rels/slide106.xml.rels" ContentType="application/vnd.openxmlformats-package.relationships+xml"/>
  <Override PartName="/ppt/slides/_rels/slide107.xml.rels" ContentType="application/vnd.openxmlformats-package.relationships+xml"/>
  <Override PartName="/ppt/slides/_rels/slide108.xml.rels" ContentType="application/vnd.openxmlformats-package.relationships+xml"/>
  <Override PartName="/ppt/slides/_rels/slide109.xml.rels" ContentType="application/vnd.openxmlformats-package.relationships+xml"/>
  <Override PartName="/ppt/slides/_rels/slide110.xml.rels" ContentType="application/vnd.openxmlformats-package.relationships+xml"/>
  <Override PartName="/ppt/slides/_rels/slide111.xml.rels" ContentType="application/vnd.openxmlformats-package.relationships+xml"/>
  <Override PartName="/ppt/slides/_rels/slide112.xml.rels" ContentType="application/vnd.openxmlformats-package.relationships+xml"/>
  <Override PartName="/ppt/slides/_rels/slide113.xml.rels" ContentType="application/vnd.openxmlformats-package.relationships+xml"/>
  <Override PartName="/ppt/slides/_rels/slide114.xml.rels" ContentType="application/vnd.openxmlformats-package.relationships+xml"/>
  <Override PartName="/ppt/slides/_rels/slide115.xml.rels" ContentType="application/vnd.openxmlformats-package.relationships+xml"/>
  <Override PartName="/ppt/slides/_rels/slide116.xml.rels" ContentType="application/vnd.openxmlformats-package.relationships+xml"/>
  <Override PartName="/ppt/slides/_rels/slide117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121.xml.rels" ContentType="application/vnd.openxmlformats-package.relationships+xml"/>
  <Override PartName="/ppt/slides/_rels/slide122.xml.rels" ContentType="application/vnd.openxmlformats-package.relationships+xml"/>
  <Override PartName="/ppt/slides/_rels/slide123.xml.rels" ContentType="application/vnd.openxmlformats-package.relationships+xml"/>
  <Override PartName="/ppt/slides/_rels/slide124.xml.rels" ContentType="application/vnd.openxmlformats-package.relationships+xml"/>
  <Override PartName="/ppt/slides/_rels/slide12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71720" cy="566208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71720" cy="566208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71720" cy="5662080"/>
          </a:xfrm>
          <a:prstGeom prst="rect">
            <a:avLst/>
          </a:prstGeom>
          <a:ln w="936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71720" cy="5662080"/>
          </a:xfrm>
          <a:prstGeom prst="rect">
            <a:avLst/>
          </a:prstGeom>
          <a:ln w="936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4960" cy="566496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3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3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37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3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04000" y="568080"/>
            <a:ext cx="9065520" cy="40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2010600" y="1554480"/>
            <a:ext cx="6124320" cy="23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General License Course </a:t>
            </a:r>
            <a:br>
              <a:rPr sz="1800"/>
            </a:b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Chapter 4.1 - Electrical Review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4000" y="9144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SimSun"/>
              </a:rPr>
              <a:t>dBs to Remember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3383280" y="4297680"/>
            <a:ext cx="636912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4000"/>
          </a:bodyPr>
          <a:p>
            <a:pPr marL="450360" indent="-334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c9091e"/>
                </a:solidFill>
                <a:uFillTx/>
                <a:latin typeface="Arial"/>
                <a:ea typeface="Arial"/>
              </a:rPr>
              <a:t>AND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a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1 dB loss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represents a 20.6%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reduction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of power.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0360" indent="-3344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(a 1dB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SimSun"/>
              </a:rPr>
              <a:t>gain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 would be a 25.8% increase – see handout)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731520" y="914400"/>
            <a:ext cx="8528040" cy="3181680"/>
          </a:xfrm>
          <a:prstGeom prst="rect">
            <a:avLst/>
          </a:prstGeom>
          <a:ln w="0">
            <a:noFill/>
          </a:ln>
        </p:spPr>
      </p:pic>
      <p:sp>
        <p:nvSpPr>
          <p:cNvPr id="271" name="CustomShape 8"/>
          <p:cNvSpPr/>
          <p:nvPr/>
        </p:nvSpPr>
        <p:spPr>
          <a:xfrm>
            <a:off x="7315200" y="1981440"/>
            <a:ext cx="1639800" cy="664200"/>
          </a:xfrm>
          <a:prstGeom prst="rect">
            <a:avLst/>
          </a:prstGeom>
          <a:noFill/>
          <a:ln cap="sq" w="38160">
            <a:solidFill>
              <a:srgbClr val="c9091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"/>
          <p:cNvSpPr/>
          <p:nvPr/>
        </p:nvSpPr>
        <p:spPr>
          <a:xfrm>
            <a:off x="548640" y="457200"/>
            <a:ext cx="9050040" cy="41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G5C02 - What is the output voltage if an input signal is applied to the secondary winding of a 4:1 voltage step-down transformer instead of the primary winding?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The input voltage is multiplied by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input voltage is divided by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Additional resistance must be added in series with the primary to prevent overload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Additional resistance must be added in parallel with the secondary to prevent overload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"/>
          <p:cNvSpPr/>
          <p:nvPr/>
        </p:nvSpPr>
        <p:spPr>
          <a:xfrm>
            <a:off x="548640" y="457200"/>
            <a:ext cx="9050040" cy="35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G5C05 - Why is the primary winding wire of a voltage step-up transformer usually a larger size than that of the secondary winding?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improve the coupling between the primary and secondary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To accommodate the higher current of the primary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prevent parasitic oscillations due to resistive losses in the primary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ensure that the volume of the primary winding is equal to the volume of the secondary winding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"/>
          <p:cNvSpPr/>
          <p:nvPr/>
        </p:nvSpPr>
        <p:spPr>
          <a:xfrm>
            <a:off x="548640" y="457200"/>
            <a:ext cx="9050040" cy="35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G5C05 - Why is the primary winding wire of a voltage step-up transformer usually a larger size than that of the secondary winding?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improve the coupling between the primary and secondary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To accommodate the higher current of the primary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prevent parasitic oscillations due to resistive losses in the primary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ensure that the volume of the primary winding is equal to the volume of the secondary winding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"/>
          <p:cNvSpPr/>
          <p:nvPr/>
        </p:nvSpPr>
        <p:spPr>
          <a:xfrm>
            <a:off x="548640" y="457200"/>
            <a:ext cx="9050040" cy="35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G5C06 - What is the voltage output of a transformer with a 500-turn primary and a 1500-turn secondary when 120 VAC is applied to the primary?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360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120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40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25.5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"/>
          <p:cNvSpPr/>
          <p:nvPr/>
        </p:nvSpPr>
        <p:spPr>
          <a:xfrm>
            <a:off x="548640" y="457200"/>
            <a:ext cx="9050040" cy="35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G5C06 - What is the voltage output of a transformer with a 500-turn primary and a 1500-turn secondary when 120 VAC is applied to the primary?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360 volts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120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40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25.5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G5B02 - How does the total current relate to the individual currents in a circuit of parallel resistors?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 equals the average of the branch currents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It decreases as more parallel branches are added to the circuit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It equals the sum of the currents through each branch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It is the sum of the reciprocal of each individual voltage drop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G5B02 - How does the total current relate to the individual currents in a circuit of parallel resistors?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 equals the average of the branch currents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It decreases as more parallel branches are added to the circuit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It equals the sum of the currents through each branch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It is the sum of the reciprocal of each individual voltage drop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G5C03 - What is the total resistance of a 10-, a 20-, and a 50-ohm resistor connected in parallel?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5.9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0.17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17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80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G5C03 - What is the total resistance of a 10-, a 20-, and a 50-ohm resistor connected in parallel?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5.9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0.17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17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80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G5C04 - What is the approximate total resistance of a 100- and a 200-ohm resistor in parallel?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300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150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75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67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504000" y="15120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Math - Decibels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502200" y="119232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 marL="429120" indent="-3186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What percentage of power loss would result from a transmission line loss of 1 dB?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86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First, calculate how much power is reaching the antenna: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86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Percentage Power = 100% x log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SimSun"/>
              </a:rPr>
              <a:t>-1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 (dB/10)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86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100% x log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SimSun"/>
              </a:rPr>
              <a:t>-1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 (-1/10) = 100% x log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  <a:ea typeface="SimSun"/>
              </a:rPr>
              <a:t>-1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 (.1) =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~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79.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Therefore, </a:t>
            </a:r>
            <a:r>
              <a:rPr b="1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a 1 dB loss represents a 20.6% loss of power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(in the form of heat)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G5C04 - What is the approximate total resistance of a 100- and a 200-ohm resistor in parallel?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300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150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75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67 ohms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G5C08 - What is the equivalent capacitance of two 5.0-nanofarad capacitors and one 750-picofarad capacitor connected in parallel?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576.9 nanofarads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1,733 picofarads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3,583 picofarads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10.750 nanofarads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G5C08 - What is the equivalent capacitance of two 5.0-nanofarad capacitors and one 750-picofarad capacitor connected in parallel?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576.9 nanofarads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1,733 picofarads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3,583 picofarads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10.750 nanofarads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G5C09 - What is the capacitance of three 100-microfarad capacitors connected in series?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0.33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3.0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33.3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300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G5C09 - What is the capacitance of three 100-microfarad capacitors connected in series?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0.33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3.0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33.3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300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G5C10 - What is the inductance of three 10-millihenry inductors connected in parallel?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0.30 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3.3 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3.3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30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G5C10 - What is the inductance of three 10-millihenry inductors connected in parallel?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0.30 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3.3 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3.3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30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G5C11 - What is the inductance of a circuit with a 20-millihenry inductor connected in series with a 50-millihenry inductor?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7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14.3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70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1,000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G5C11 - What is the inductance of a circuit with a 20-millihenry inductor connected in series with a 50-millihenry inductor?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7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14.3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70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1,000 millihenries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G5C12 - What is the capacitance of a 20-microfarad capacitor connected in series with a 50-microfarad capacitor?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0.07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14.3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70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1,000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3 dB Rule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65760" y="1326600"/>
            <a:ext cx="557280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 marL="423360" indent="-3153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SimSun"/>
              </a:rPr>
              <a:t>Remember that to double power or reduce power by half is a 3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SimSun"/>
              </a:rPr>
              <a:t>dB change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3360" indent="-3153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A 2 times increase in power is ___ dB?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3360" indent="-3153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dB = 10 log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Arial"/>
                <a:ea typeface="SimSun"/>
              </a:rPr>
              <a:t>10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 (P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Arial"/>
                <a:ea typeface="SimSun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 / P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Arial"/>
                <a:ea typeface="SimSun"/>
              </a:rPr>
              <a:t>Ref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23360" indent="-3153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dB = 10 log</a:t>
            </a:r>
            <a:r>
              <a:rPr b="0" lang="en-US" sz="2600" spc="-1" strike="noStrike" baseline="-25000">
                <a:solidFill>
                  <a:srgbClr val="000000"/>
                </a:solidFill>
                <a:latin typeface="Arial"/>
                <a:ea typeface="SimSun"/>
              </a:rPr>
              <a:t>10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 (2 / 1) = 3dB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23360" indent="-3153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Keystrokes: 2 / 1 = 2 [log] x 10 = 3.010299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23360" indent="-3153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(round answer to 3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dB)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6323040" y="1348920"/>
            <a:ext cx="3393000" cy="367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withEffect" fill="hold" presetClass="entr" presetID="1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G5C12 - What is the capacitance of a 20-microfarad capacitor connected in series with a 50-microfarad capacitor?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0.07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14.3 microfarads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70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1,000 microfarads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G5C13 - Which of the following components should be added to a capacitor to increase the capacitance?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An inductor in series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An inductor in parallel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 capacitor in parallel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 capacitor in series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G5C13 - Which of the following components should be added to a capacitor to increase the capacitance?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An inductor in series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An inductor in parallel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A capacitor in parallel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 capacitor in series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G5C14 - Which of the following components should be added to an inductor to increase the inductance?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 capacitor in series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 capacitor in parallel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An inductor in parallel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An inductor in series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G5C14 - Which of the following components should be added to an inductor to increase the inductance?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 capacitor in series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 capacitor in parallel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An inductor in parallel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An inductor in series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251640" y="1554480"/>
            <a:ext cx="9570960" cy="1778760"/>
          </a:xfrm>
          <a:custGeom>
            <a:avLst/>
            <a:gdLst>
              <a:gd name="textAreaLeft" fmla="*/ 0 w 9570960"/>
              <a:gd name="textAreaRight" fmla="*/ 9573840 w 9570960"/>
              <a:gd name="textAreaTop" fmla="*/ 0 h 1778760"/>
              <a:gd name="textAreaBottom" fmla="*/ 1781640 h 1778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SimSun"/>
              </a:rPr>
              <a:t>Next Week 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SimSun"/>
              </a:rPr>
              <a:t>Chapters 4.4 and 8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365760" y="1737360"/>
            <a:ext cx="9226080" cy="160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Take Quiz 1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G5B01 - What dB change represents a factor of two increase or decrease in power?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Approximately 2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Approximately 3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Approximately 6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Approximately 9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G5B01 - What dB change represents a factor of two increase or decrease in power?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Approximately 2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Approximately 3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Approximately 6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Approximately 9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G5B03 - How many watts of electrical power are consumed if 400 VDC is supplied to an 800-ohm load?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0.5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200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400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3200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G5B03 - How many watts of electrical power are consumed if 400 VDC is supplied to an 800-ohm load?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0.5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200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400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3200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G5B04 - How many watts of electrical power are consumed by a 12 VDC light bulb that draws 0.2 amperes?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2.4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24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6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60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G5B04 - How many watts of electrical power are consumed by a 12 VDC light bulb that draws 0.2 amperes?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2.4 watts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24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6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60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0" y="640080"/>
            <a:ext cx="10077480" cy="14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Show and Tell:</a:t>
            </a:r>
            <a:r>
              <a:rPr b="1" i="1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Toys..</a:t>
            </a: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1715400"/>
            <a:ext cx="984888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Microsoft YaHei"/>
              </a:rPr>
              <a:t>Demos: Inductor, electromagnet/compass, transformer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4092480" y="2286000"/>
            <a:ext cx="4594320" cy="326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55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G5B05 - How many watts are consumed when a current of 7.0 milliamperes flows through a 1,250-ohm resistance?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Approximately 61 milliwatts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Approximately 61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Approximately 11 milliwatts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Approximately 11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G5B05 - How many watts are consumed when a current of 7.0 milliamperes flows through a 1,250-ohm resistance?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Approximately 61 milliwatts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Approximately 61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Approximately 11 milliwatts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Approximately 11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G5B10 - What percentage of power loss is equivalent to a loss of 1 dB?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10.9 percent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12.2 percent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20.6 percent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25.9 percent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G5B10 - What percentage of power loss is equivalent to a loss of 1 dB?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10.9 percent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12.2 percent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20.6 percent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25.9 percent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504000" y="568080"/>
            <a:ext cx="9065520" cy="40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2010600" y="1554480"/>
            <a:ext cx="6124320" cy="23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General License Course </a:t>
            </a:r>
            <a:br>
              <a:rPr sz="1800"/>
            </a:b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Chapter 4.2 - AC Power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AC Power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>
              <a:lnSpc>
                <a:spcPct val="100000"/>
              </a:lnSpc>
              <a:spcBef>
                <a:spcPts val="799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Definition and Measurement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799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c9091e"/>
                </a:solidFill>
                <a:latin typeface="Arial"/>
                <a:ea typeface="Arial"/>
              </a:rPr>
              <a:t>Root Mean Square (V</a:t>
            </a:r>
            <a:r>
              <a:rPr b="0" lang="en-US" sz="36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RMS</a:t>
            </a:r>
            <a:r>
              <a:rPr b="0" lang="en-US" sz="3600" spc="-1" strike="noStrike">
                <a:solidFill>
                  <a:srgbClr val="c9091e"/>
                </a:solidFill>
                <a:latin typeface="Arial"/>
                <a:ea typeface="Arial"/>
              </a:rPr>
              <a:t>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c9091e"/>
                </a:solidFill>
                <a:latin typeface="Arial"/>
                <a:ea typeface="Arial"/>
              </a:rPr>
              <a:t>The RMS value for an ac voltage is equivalent to the value of a dc voltage that results in the same power dissipation in a resistor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0" y="548640"/>
            <a:ext cx="10074600" cy="3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Definition &amp; Measurement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8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 marL="429120" indent="-320760">
              <a:lnSpc>
                <a:spcPct val="100000"/>
              </a:lnSpc>
              <a:spcBef>
                <a:spcPts val="799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RMS value is 0.707 times the ac waveform peak voltage (V</a:t>
            </a:r>
            <a:r>
              <a:rPr b="0" lang="en-US" sz="32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PK</a:t>
            </a: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20760">
              <a:lnSpc>
                <a:spcPct val="100000"/>
              </a:lnSpc>
              <a:spcBef>
                <a:spcPts val="697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V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RMS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= 0.707 x V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PK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= 0.707 x (V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P-P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/ 2)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20760">
              <a:lnSpc>
                <a:spcPct val="100000"/>
              </a:lnSpc>
              <a:spcBef>
                <a:spcPts val="697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V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PK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= 1.414 x V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RMS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V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P-P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= 2 x 1.414 x V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RMS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 = 2.828 x V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RMS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5486400" y="4615200"/>
            <a:ext cx="282888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(next slide....)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Measurements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Relationships between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RMS, average, peak-to-peak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(p-p)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values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3582360" y="1920240"/>
            <a:ext cx="5875920" cy="3219480"/>
          </a:xfrm>
          <a:prstGeom prst="rect">
            <a:avLst/>
          </a:prstGeom>
          <a:ln w="0">
            <a:noFill/>
          </a:ln>
        </p:spPr>
      </p:pic>
      <p:sp>
        <p:nvSpPr>
          <p:cNvPr id="333" name="CustomShape 8"/>
          <p:cNvSpPr/>
          <p:nvPr/>
        </p:nvSpPr>
        <p:spPr>
          <a:xfrm>
            <a:off x="504000" y="2651760"/>
            <a:ext cx="2782080" cy="12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120v AC RMS =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~170v peak =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~340 p-p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9"/>
          <p:cNvSpPr/>
          <p:nvPr/>
        </p:nvSpPr>
        <p:spPr>
          <a:xfrm>
            <a:off x="9052560" y="2011680"/>
            <a:ext cx="405720" cy="30463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CustomShape 10"/>
          <p:cNvSpPr/>
          <p:nvPr/>
        </p:nvSpPr>
        <p:spPr>
          <a:xfrm>
            <a:off x="3582360" y="2011680"/>
            <a:ext cx="618480" cy="63468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"/>
          <p:cNvSpPr/>
          <p:nvPr/>
        </p:nvSpPr>
        <p:spPr>
          <a:xfrm>
            <a:off x="3657600" y="5255280"/>
            <a:ext cx="59418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 must be able to withstand PEAK voltages!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nodeType="afterEffect" fill="hold" presetClass="entr" presetID="9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RMS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c9091e"/>
                </a:solidFill>
                <a:latin typeface="Arial"/>
                <a:ea typeface="Arial"/>
              </a:rPr>
              <a:t>A sine wave with a </a:t>
            </a:r>
            <a:r>
              <a:rPr b="0" i="1" lang="en-US" sz="4800" spc="-1" strike="noStrike">
                <a:solidFill>
                  <a:srgbClr val="c9091e"/>
                </a:solidFill>
                <a:latin typeface="Arial"/>
                <a:ea typeface="Arial"/>
              </a:rPr>
              <a:t>peak</a:t>
            </a:r>
            <a:r>
              <a:rPr b="0" lang="en-US" sz="4800" spc="-1" strike="noStrike">
                <a:solidFill>
                  <a:srgbClr val="c9091e"/>
                </a:solidFill>
                <a:latin typeface="Arial"/>
                <a:ea typeface="Arial"/>
              </a:rPr>
              <a:t> voltage of 17 V has an RMS value of?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c9091e"/>
                </a:solidFill>
                <a:latin typeface="Arial"/>
                <a:ea typeface="Arial"/>
              </a:rPr>
              <a:t>V</a:t>
            </a:r>
            <a:r>
              <a:rPr b="0" lang="en-US" sz="4000" spc="-1" strike="noStrike" baseline="-25000">
                <a:solidFill>
                  <a:srgbClr val="c9091e"/>
                </a:solidFill>
                <a:latin typeface="Arial"/>
                <a:ea typeface="Arial"/>
              </a:rPr>
              <a:t>RMS</a:t>
            </a:r>
            <a:r>
              <a:rPr b="0" lang="en-US" sz="4000" spc="-1" strike="noStrike">
                <a:solidFill>
                  <a:srgbClr val="c9091e"/>
                </a:solidFill>
                <a:latin typeface="Arial"/>
                <a:ea typeface="Arial"/>
              </a:rPr>
              <a:t> = 0.707 x 17 V = </a:t>
            </a:r>
            <a:r>
              <a:rPr b="1" lang="en-US" sz="4000" spc="-1" strike="noStrike" u="sng">
                <a:solidFill>
                  <a:srgbClr val="c9091e"/>
                </a:solidFill>
                <a:uFillTx/>
                <a:latin typeface="Arial"/>
                <a:ea typeface="Arial"/>
              </a:rPr>
              <a:t>12 V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PEP Definition &amp; Measurement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marL="430920" indent="-3214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PEP (Peak Envelope Power) is the average power of one complete RF cycle at the peak of the signal’s envelope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092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PEP is an easy way to measure or specify the maximum power of an amplitude modulated signal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092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1500 W PEP is the full amateur power limit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Direct vs. Alternating Current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4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Alternating current (AC) - the flow of electric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current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periodically reverses    direction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(alternates)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irect current (DC)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the flow of electric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current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is only in one direction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One AC cycle is shown below, in green.  60 Hz (cycles per second) is the frequency of AC power transmission in the U.S.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6532200" y="3169440"/>
            <a:ext cx="3154320" cy="237960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8"/>
          <p:cNvSpPr/>
          <p:nvPr/>
        </p:nvSpPr>
        <p:spPr>
          <a:xfrm>
            <a:off x="3840480" y="4114800"/>
            <a:ext cx="246276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Vertical axis = voltage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Horizontal axis =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6035040" y="2341080"/>
            <a:ext cx="3746880" cy="296028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/>
          <p:nvPr/>
        </p:nvSpPr>
        <p:spPr>
          <a:xfrm>
            <a:off x="457200" y="365760"/>
            <a:ext cx="5209920" cy="53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These are illustrations of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modulated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AM signals. (Unmodulated carriers will be discussed in a moment)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To determine PEP, measure the amplitude of the peak of the modulation envelope, in volts.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That is Peak Envelope Voltage (PEV) in the top figure.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From this, the RMS voltage and PEP can be calculated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2"/>
          <a:stretch/>
        </p:blipFill>
        <p:spPr>
          <a:xfrm>
            <a:off x="6035040" y="251640"/>
            <a:ext cx="3746880" cy="188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504000" y="18792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PEP 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rcRect l="0" t="0" r="1250" b="0"/>
          <a:stretch/>
        </p:blipFill>
        <p:spPr>
          <a:xfrm>
            <a:off x="849600" y="1280160"/>
            <a:ext cx="8284680" cy="984960"/>
          </a:xfrm>
          <a:prstGeom prst="rect">
            <a:avLst/>
          </a:prstGeom>
          <a:ln w="0">
            <a:noFill/>
          </a:ln>
        </p:spPr>
      </p:pic>
      <p:sp>
        <p:nvSpPr>
          <p:cNvPr id="361" name="CustomShape 7"/>
          <p:cNvSpPr/>
          <p:nvPr/>
        </p:nvSpPr>
        <p:spPr>
          <a:xfrm>
            <a:off x="1005840" y="2560320"/>
            <a:ext cx="264600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    </a:t>
            </a: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E = √P x 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Line 8"/>
          <p:cNvSpPr/>
          <p:nvPr/>
        </p:nvSpPr>
        <p:spPr>
          <a:xfrm>
            <a:off x="2468880" y="2614320"/>
            <a:ext cx="960120" cy="360"/>
          </a:xfrm>
          <a:prstGeom prst="line">
            <a:avLst/>
          </a:prstGeom>
          <a:ln cap="sq" w="381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1005840" y="3173400"/>
            <a:ext cx="8772480" cy="17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Keystrokes: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1200 x 50 = 60,000 [square root symbol] = 244.9489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9120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Round answer to </a:t>
            </a:r>
            <a:r>
              <a:rPr b="0" lang="en-US" sz="2800" spc="-1" strike="noStrike" u="sng">
                <a:solidFill>
                  <a:srgbClr val="c9091e"/>
                </a:solidFill>
                <a:uFillTx/>
                <a:latin typeface="Arial"/>
                <a:ea typeface="Arial"/>
              </a:rPr>
              <a:t>245 V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PEP 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rcRect l="1464" t="0" r="1187" b="0"/>
          <a:stretch/>
        </p:blipFill>
        <p:spPr>
          <a:xfrm>
            <a:off x="838080" y="1143000"/>
            <a:ext cx="8025840" cy="1594440"/>
          </a:xfrm>
          <a:prstGeom prst="rect">
            <a:avLst/>
          </a:prstGeom>
          <a:ln w="0">
            <a:noFill/>
          </a:ln>
        </p:spPr>
      </p:pic>
      <p:sp>
        <p:nvSpPr>
          <p:cNvPr id="371" name="CustomShape 7"/>
          <p:cNvSpPr/>
          <p:nvPr/>
        </p:nvSpPr>
        <p:spPr>
          <a:xfrm>
            <a:off x="822960" y="3108960"/>
            <a:ext cx="8040960" cy="14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P = E</a:t>
            </a:r>
            <a:r>
              <a:rPr b="0" lang="en-US" sz="3200" spc="-1" strike="noStrike" baseline="30000">
                <a:solidFill>
                  <a:srgbClr val="c9091e"/>
                </a:solidFill>
                <a:latin typeface="Arial"/>
                <a:ea typeface="Arial"/>
              </a:rPr>
              <a:t>2</a:t>
            </a: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/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R  and </a:t>
            </a:r>
            <a:r>
              <a:rPr b="0" i="1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PEV = Peak to Peak ÷ 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- 0.707 x (200 </a:t>
            </a:r>
            <a:r>
              <a:rPr b="0" i="1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÷ 2)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 =  70.7 [x</a:t>
            </a:r>
            <a:r>
              <a:rPr b="0" lang="en-US" sz="2800" spc="-1" strike="noStrike" baseline="30000">
                <a:solidFill>
                  <a:srgbClr val="c9091e"/>
                </a:solidFill>
                <a:latin typeface="Arial"/>
                <a:ea typeface="SimSun"/>
              </a:rPr>
              <a:t>2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] / 50 = 99.97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- Round answer to </a:t>
            </a:r>
            <a:r>
              <a:rPr b="0" lang="en-US" sz="2800" spc="-1" strike="noStrike" u="sng">
                <a:solidFill>
                  <a:srgbClr val="c9091e"/>
                </a:solidFill>
                <a:uFillTx/>
                <a:latin typeface="Arial"/>
                <a:ea typeface="SimSun"/>
              </a:rPr>
              <a:t>100 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PEP 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 marL="429120" indent="-3204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What is the output PEP from a transmitter if an oscilloscope measures 500 volts </a:t>
            </a:r>
            <a:r>
              <a:rPr b="0" i="1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peak-to-peak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across a 50 Ω resistor connected to the transmitter output?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204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P = E</a:t>
            </a:r>
            <a:r>
              <a:rPr b="0" lang="en-US" sz="2800" spc="-1" strike="noStrike" baseline="30000">
                <a:solidFill>
                  <a:srgbClr val="c9091e"/>
                </a:solidFill>
                <a:latin typeface="Arial"/>
                <a:ea typeface="Arial"/>
              </a:rPr>
              <a:t>2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/R  and </a:t>
            </a:r>
            <a:r>
              <a:rPr b="0" i="1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PEV = Peak to Peak ÷ 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204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Keystrokes: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204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0.707 x 500 = 353.5 / 2 = 176.75</a:t>
            </a:r>
            <a:r>
              <a:rPr b="0" lang="en-US" sz="2800" spc="-1" strike="noStrike" baseline="33000">
                <a:solidFill>
                  <a:srgbClr val="c9091e"/>
                </a:solidFill>
                <a:latin typeface="Arial"/>
                <a:ea typeface="Arial"/>
              </a:rPr>
              <a:t>2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/ 50 = 624.81125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Round answer to </a:t>
            </a:r>
            <a:r>
              <a:rPr b="0" lang="en-US" sz="2800" spc="-1" strike="noStrike" u="sng">
                <a:solidFill>
                  <a:srgbClr val="c9091e"/>
                </a:solidFill>
                <a:uFillTx/>
                <a:latin typeface="Arial"/>
                <a:ea typeface="Arial"/>
              </a:rPr>
              <a:t>625 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478800" y="13824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PEP &amp; Average Readings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7"/>
          <p:cNvSpPr/>
          <p:nvPr/>
        </p:nvSpPr>
        <p:spPr>
          <a:xfrm>
            <a:off x="208800" y="1012680"/>
            <a:ext cx="986976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marL="429120" indent="-3189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PEP is equal to average power if an AM carrier is not modulated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112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An unmodulated AM signal, a key down CW signal, and a FM signal are all constant power modes for which PEP = Average Power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     (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“Ratio” = 1.00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112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Single sideband PEP is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  <a:ea typeface="SimSun"/>
              </a:rPr>
              <a:t>not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equal to average power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If your CW transmitter generates 1060 W average output power,  the PEP is also 1060 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5303520" y="3840480"/>
            <a:ext cx="3730320" cy="159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CustomShape 6"/>
          <p:cNvSpPr/>
          <p:nvPr/>
        </p:nvSpPr>
        <p:spPr>
          <a:xfrm>
            <a:off x="365760" y="1737360"/>
            <a:ext cx="9226080" cy="160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Take Quiz 2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G5B06 - What is the PEP produced by 200 volts peak-to-peak across a 50-ohm dummy load?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1.4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353.5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400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G5B06 - What is the PEP produced by 200 volts peak-to-peak across a 50-ohm dummy load?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1.4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100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353.5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400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G5B07 - What value of an AC signal produces the same power dissipation in a resistor as a DC voltage of the same value?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peak-to-peak value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peak value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The RMS value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reciprocal of the RMS value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G5B07 - What value of an AC signal produces the same power dissipation in a resistor as a DC voltage of the same value?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peak-to-peak value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peak value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The RMS value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reciprocal of the RMS value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Current, Voltage, and Power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marL="427320" indent="-3160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Current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 = I, the flow of electrons, measured in Amperes (A or Amps) with an ammeter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7320" indent="-3160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Voltage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 = E, electro-motive force that makes electrons move, measured in volts (V) with a voltmeter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7320" indent="-31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Power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 (P) is measured in watts (W) with a wattmeter,            </a:t>
            </a:r>
            <a:r>
              <a:rPr b="0" lang="en-US" sz="4800" spc="-1" strike="noStrike">
                <a:solidFill>
                  <a:srgbClr val="c9091e"/>
                </a:solidFill>
                <a:latin typeface="Arial"/>
                <a:ea typeface="SimSun"/>
              </a:rPr>
              <a:t>P = E x I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G5B08 - What is the peak-to-peak voltage of a sine wave with an RMS voltage of 120 volts?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84.8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169.7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240.0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339.4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G5B08 - What is the peak-to-peak voltage of a sine wave with an RMS voltage of 120 volts?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84.8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169.7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240.0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339.4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G5B09 - What is the RMS voltage of a sine wave with a value of 17 volts peak?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8.5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12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24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34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G5B09 - What is the RMS voltage of a sine wave with a value of 17 volts peak?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8.5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12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24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34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G5B11 - What is the ratio of PEP to average power for an unmodulated carrier?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0.707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1.00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1.414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2.00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G5B11 - What is the ratio of PEP to average power for an unmodulated carrier?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0.707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1.00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1.414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2.00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G5B12 - What is the RMS voltage across a 50-ohm dummy load dissipating 1200 watts?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173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245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346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692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G5B12 - What is the RMS voltage across a 50-ohm dummy load dissipating 1200 watts?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173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245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346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692 volts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G5B13 - What is the output PEP of an unmodulated carrier if the average power is 1060 watts?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530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1060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1500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2120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G5B13 - What is the output PEP of an unmodulated carrier if the average power is 1060 watts?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530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1060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1500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2120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504000" y="5976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Resistance &amp; Ohms Law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438120" y="9144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Resistance (R) is the opposition to current flow measured in Ohms (Ω) with an ohmmeter.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712960" y="1841760"/>
            <a:ext cx="4687560" cy="2449800"/>
          </a:xfrm>
          <a:prstGeom prst="rect">
            <a:avLst/>
          </a:prstGeom>
          <a:ln w="0">
            <a:noFill/>
          </a:ln>
        </p:spPr>
      </p:pic>
      <p:sp>
        <p:nvSpPr>
          <p:cNvPr id="233" name="CustomShape 8"/>
          <p:cNvSpPr/>
          <p:nvPr/>
        </p:nvSpPr>
        <p:spPr>
          <a:xfrm>
            <a:off x="0" y="4297680"/>
            <a:ext cx="10052280" cy="3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R=E/I,  I=E/R,  E=I x R,  P=I x E,  P=I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x R,  P=E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/ 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3749040" y="4937760"/>
            <a:ext cx="5388840" cy="3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c9091e"/>
                </a:solidFill>
                <a:latin typeface="Arial"/>
                <a:ea typeface="Arial"/>
              </a:rPr>
              <a:t>Pay attention to UNITS of measurement!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G5B14 - What is the output PEP of 500 volts peak-to-peak across a 50-ohm load?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8.75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625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2500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5000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"/>
          <p:cNvSpPr/>
          <p:nvPr/>
        </p:nvSpPr>
        <p:spPr>
          <a:xfrm>
            <a:off x="640080" y="457200"/>
            <a:ext cx="886716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G5B14 - What is the output PEP of 500 volts peak-to-peak across a 50-ohm load?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8.75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625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2500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5000 watts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504000" y="568080"/>
            <a:ext cx="9065520" cy="40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CustomShape 6"/>
          <p:cNvSpPr/>
          <p:nvPr/>
        </p:nvSpPr>
        <p:spPr>
          <a:xfrm>
            <a:off x="2010600" y="1554480"/>
            <a:ext cx="6124320" cy="23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General License Course </a:t>
            </a:r>
            <a:br>
              <a:rPr sz="1800"/>
            </a:b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Chapter 4.3 – Basic Components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9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Review - Prefixes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 marL="429120" indent="-318960" algn="ctr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pico (AKA micro micro) = 1 trillionth = .000 000 000 001 = 10</a:t>
            </a:r>
            <a:r>
              <a:rPr b="0" lang="en-US" sz="3200" spc="-1" strike="noStrike" baseline="30000">
                <a:solidFill>
                  <a:srgbClr val="c9091e"/>
                </a:solidFill>
                <a:latin typeface="Arial"/>
                <a:ea typeface="Arial"/>
              </a:rPr>
              <a:t>-12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 algn="ctr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nano = 1 billionth = .000 000 001 = 10</a:t>
            </a:r>
            <a:r>
              <a:rPr b="0" lang="en-US" sz="3200" spc="-1" strike="noStrike" baseline="30000">
                <a:solidFill>
                  <a:srgbClr val="c9091e"/>
                </a:solidFill>
                <a:latin typeface="Arial"/>
                <a:ea typeface="Arial"/>
              </a:rPr>
              <a:t>-9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 algn="ctr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micro = 1 millionth = .000 001 = 10</a:t>
            </a:r>
            <a:r>
              <a:rPr b="0" lang="en-US" sz="3200" spc="-1" strike="noStrike" baseline="30000">
                <a:solidFill>
                  <a:srgbClr val="c9091e"/>
                </a:solidFill>
                <a:latin typeface="Arial"/>
                <a:ea typeface="Arial"/>
              </a:rPr>
              <a:t>-6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 algn="ctr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milli = 1 thousandth = .001 = 10</a:t>
            </a:r>
            <a:r>
              <a:rPr b="0" lang="en-US" sz="3200" spc="-1" strike="noStrike" baseline="30000">
                <a:solidFill>
                  <a:srgbClr val="c9091e"/>
                </a:solidFill>
                <a:latin typeface="Arial"/>
                <a:ea typeface="Arial"/>
              </a:rPr>
              <a:t>-3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 algn="ctr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1 = 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 algn="ctr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kilo = x1,000 = 1000 = 10</a:t>
            </a:r>
            <a:r>
              <a:rPr b="0" lang="en-US" sz="3200" spc="-1" strike="noStrike" baseline="30000">
                <a:solidFill>
                  <a:srgbClr val="c9091e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 algn="ctr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mega = x1,000,000 = 1,000,000 = 10</a:t>
            </a:r>
            <a:r>
              <a:rPr b="0" lang="en-US" sz="3200" spc="-1" strike="noStrike" baseline="30000">
                <a:solidFill>
                  <a:srgbClr val="c9091e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 algn="ctr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giga = x1,000,000,000 = 1,000,000,000 = 10</a:t>
            </a:r>
            <a:r>
              <a:rPr b="0" lang="en-US" sz="3200" spc="-1" strike="noStrike" baseline="30000">
                <a:solidFill>
                  <a:srgbClr val="c9091e"/>
                </a:solidFill>
                <a:latin typeface="Arial"/>
                <a:ea typeface="Arial"/>
              </a:rPr>
              <a:t>9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548640" y="1371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Resistors &amp; Resistance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7"/>
          <p:cNvSpPr/>
          <p:nvPr/>
        </p:nvSpPr>
        <p:spPr>
          <a:xfrm>
            <a:off x="504000" y="1326600"/>
            <a:ext cx="906624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0000"/>
          </a:bodyPr>
          <a:p>
            <a:pPr marL="43092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Resistors may have the same nominal value but vary in other characteristics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9" name="" descr=""/>
          <p:cNvPicPr/>
          <p:nvPr/>
        </p:nvPicPr>
        <p:blipFill>
          <a:blip r:embed="rId1"/>
          <a:stretch/>
        </p:blipFill>
        <p:spPr>
          <a:xfrm>
            <a:off x="1005840" y="2207520"/>
            <a:ext cx="8132400" cy="1992960"/>
          </a:xfrm>
          <a:prstGeom prst="rect">
            <a:avLst/>
          </a:prstGeom>
          <a:ln w="0">
            <a:noFill/>
          </a:ln>
        </p:spPr>
      </p:pic>
      <p:pic>
        <p:nvPicPr>
          <p:cNvPr id="430" name="" descr=""/>
          <p:cNvPicPr/>
          <p:nvPr/>
        </p:nvPicPr>
        <p:blipFill>
          <a:blip r:embed="rId2"/>
          <a:stretch/>
        </p:blipFill>
        <p:spPr>
          <a:xfrm>
            <a:off x="5991120" y="4059720"/>
            <a:ext cx="3880440" cy="1451520"/>
          </a:xfrm>
          <a:prstGeom prst="rect">
            <a:avLst/>
          </a:prstGeom>
          <a:ln w="0">
            <a:noFill/>
          </a:ln>
        </p:spPr>
      </p:pic>
      <p:pic>
        <p:nvPicPr>
          <p:cNvPr id="431" name="" descr=""/>
          <p:cNvPicPr/>
          <p:nvPr/>
        </p:nvPicPr>
        <p:blipFill>
          <a:blip r:embed="rId3"/>
          <a:stretch/>
        </p:blipFill>
        <p:spPr>
          <a:xfrm>
            <a:off x="3353040" y="4204440"/>
            <a:ext cx="3043800" cy="13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6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Resistors &amp; Resistance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2000"/>
          </a:bodyPr>
          <a:p>
            <a:pPr marL="429120" indent="-318960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Resistance nominal values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1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Symbol"/>
              </a:rPr>
              <a:t>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to more than 1 M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Symbol"/>
              </a:rPr>
              <a:t>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(value or color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codes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printed on them)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Standard values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(no 500Ω - choose 470Ω or 510Ω)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Resistor Tolerance (accuracy)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Precision (1% or less), general purpose (5 or 10%)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>
              <a:lnSpc>
                <a:spcPct val="100000"/>
              </a:lnSpc>
              <a:spcBef>
                <a:spcPts val="298"/>
              </a:spcBef>
              <a:spcAft>
                <a:spcPts val="2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Temperature Coefficients are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resistance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change characteristics (positive  or negative)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Positive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resistance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increases as temperature goes 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Negative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resistance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decreases as temperature goes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18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Thermistors - precise resistance changes in response to temperature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3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Resistors &amp; Resistance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7"/>
          <p:cNvSpPr/>
          <p:nvPr/>
        </p:nvSpPr>
        <p:spPr>
          <a:xfrm>
            <a:off x="91440" y="1326600"/>
            <a:ext cx="998352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>
              <a:lnSpc>
                <a:spcPct val="100000"/>
              </a:lnSpc>
              <a:spcBef>
                <a:spcPts val="799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Parasitic Inductance: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(inductance is the next topic)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Parasitic – unwanted characteristic resulting from the components  physical construction (wire-wound resistor on a ceramic form)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Placing a wire-wound resistor in an RF circuit can disrupt operation or tuning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(they are fine for DC or low frequency)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RF circuits normally use carbon composition, carbon film, or metal oxide resistors which have very low inductance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1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Inductors &amp; Inductance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7"/>
          <p:cNvSpPr/>
          <p:nvPr/>
        </p:nvSpPr>
        <p:spPr>
          <a:xfrm>
            <a:off x="504000" y="1326600"/>
            <a:ext cx="616716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4000"/>
          </a:bodyPr>
          <a:p>
            <a:pPr marL="412920" indent="-307080">
              <a:lnSpc>
                <a:spcPct val="100000"/>
              </a:lnSpc>
              <a:spcBef>
                <a:spcPts val="649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Inductors - sometimes also referred to as “chokes”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12920" indent="-307080">
              <a:lnSpc>
                <a:spcPct val="100000"/>
              </a:lnSpc>
              <a:spcBef>
                <a:spcPts val="649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Inductance is the ability to store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electro</a:t>
            </a: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SimSun"/>
              </a:rPr>
              <a:t>magnetic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SimSun"/>
              </a:rPr>
              <a:t> energy (measured in henries, H)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12920" indent="-307080">
              <a:lnSpc>
                <a:spcPct val="100000"/>
              </a:lnSpc>
              <a:spcBef>
                <a:spcPts val="649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c9091e"/>
                </a:solidFill>
                <a:latin typeface="Arial"/>
                <a:ea typeface="SimSun"/>
              </a:rPr>
              <a:t>Increasing the core permeability will increase the ability to store magnetic energy and thus the inductance</a:t>
            </a:r>
            <a:r>
              <a:rPr b="0" lang="en-US" sz="2600" spc="-1" strike="noStrike">
                <a:solidFill>
                  <a:srgbClr val="c9091e"/>
                </a:solidFill>
                <a:latin typeface="Arial"/>
                <a:ea typeface="Arial"/>
              </a:rPr>
              <a:t> 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12920" indent="-307080">
              <a:lnSpc>
                <a:spcPct val="100000"/>
              </a:lnSpc>
              <a:spcBef>
                <a:spcPts val="649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c9091e"/>
                </a:solidFill>
                <a:latin typeface="Arial"/>
                <a:ea typeface="Arial"/>
              </a:rPr>
              <a:t>The magnetic properties of the core (the “mix”) may be optimized for a specific range of frequencies</a:t>
            </a:r>
            <a:r>
              <a:rPr b="0" lang="en-US" sz="2600" spc="-1" strike="noStrike">
                <a:solidFill>
                  <a:srgbClr val="c9091e"/>
                </a:solidFill>
                <a:latin typeface="Arial"/>
                <a:ea typeface="SimSun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6766560" y="1371600"/>
            <a:ext cx="3105000" cy="31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Inductors &amp; Inductance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6000"/>
          </a:bodyPr>
          <a:p>
            <a:pPr marL="432000" indent="-319680">
              <a:lnSpc>
                <a:spcPct val="100000"/>
              </a:lnSpc>
              <a:spcBef>
                <a:spcPts val="697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Variable inductors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– used in low-power receiving and transmitting applications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Low-power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- adjusted by moving a magnetic core in and out of the inductor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High-Power -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adjusted by moving a sliding contact along the inductor, like a roller inductor in an antenna matching network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5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Inductors &amp; Inductance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7"/>
          <p:cNvSpPr/>
          <p:nvPr/>
        </p:nvSpPr>
        <p:spPr>
          <a:xfrm>
            <a:off x="504000" y="1326600"/>
            <a:ext cx="9066240" cy="195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 marL="429120" indent="-31896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Toroid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al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inductors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(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with a magnetic core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)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keep nearly all of their magnetic energy in the core so that external coupling is minimized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.  Also, large values of inductance are attainable and the magnetic properties (“mix”) of the core can be optimized for a specific range of frequencies.  ALL THREE!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1280160" y="3404520"/>
            <a:ext cx="2661480" cy="1253160"/>
          </a:xfrm>
          <a:prstGeom prst="rect">
            <a:avLst/>
          </a:prstGeom>
          <a:ln w="0">
            <a:noFill/>
          </a:ln>
        </p:spPr>
      </p:pic>
      <p:pic>
        <p:nvPicPr>
          <p:cNvPr id="469" name="" descr=""/>
          <p:cNvPicPr/>
          <p:nvPr/>
        </p:nvPicPr>
        <p:blipFill>
          <a:blip r:embed="rId2"/>
          <a:stretch/>
        </p:blipFill>
        <p:spPr>
          <a:xfrm>
            <a:off x="5029200" y="3474720"/>
            <a:ext cx="3880440" cy="170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504000" y="-366840"/>
            <a:ext cx="9065520" cy="24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4000"/>
          </a:bodyPr>
          <a:p>
            <a:pPr marL="429120" indent="-3214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How many watts of electrical power are used if 400 V dc is supplied to an 800 ohm resistor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(load)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38400" indent="-338400" algn="ctr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P=E</a:t>
            </a:r>
            <a:r>
              <a:rPr b="0" lang="en-US" sz="2800" spc="-1" strike="noStrike" baseline="33000">
                <a:solidFill>
                  <a:srgbClr val="c9091e"/>
                </a:solidFill>
                <a:latin typeface="Arial"/>
                <a:ea typeface="SimSun"/>
              </a:rPr>
              <a:t>2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/R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38400" indent="-338400" algn="ctr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38400" indent="-338400"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P= (400 x 400) / 800 = 160,000 / 800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38400" indent="-338400" algn="ctr">
              <a:lnSpc>
                <a:spcPct val="100000"/>
              </a:lnSpc>
              <a:spcBef>
                <a:spcPts val="69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160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,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000 / 800 = </a:t>
            </a:r>
            <a:r>
              <a:rPr b="1" lang="en-US" sz="2800" spc="-1" strike="noStrike" u="sng">
                <a:solidFill>
                  <a:srgbClr val="c9091e"/>
                </a:solidFill>
                <a:uFillTx/>
                <a:latin typeface="Arial"/>
                <a:ea typeface="SimSun"/>
              </a:rPr>
              <a:t>200 watts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38400" indent="-33840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38400" indent="-33840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5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Capacitors &amp; Capacitance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274320" y="1326600"/>
            <a:ext cx="67608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4000"/>
          </a:bodyPr>
          <a:p>
            <a:pPr marL="429120" indent="-3214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Capacitors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(“caps”)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have two conducting surfaces (electrodes) separated by a      dielectric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214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Capacitance is the ability to store electr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 energy, measured in farads, 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SimSun"/>
              </a:rPr>
              <a:t>Blocks dc current 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7437240" y="285480"/>
            <a:ext cx="1975320" cy="519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Capacitors &amp; Capacitance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000"/>
          </a:bodyPr>
          <a:p>
            <a:pPr marL="429120" indent="-318960">
              <a:lnSpc>
                <a:spcPct val="100000"/>
              </a:lnSpc>
              <a:spcBef>
                <a:spcPts val="697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 simplest capacitor is a pair of metal plates separated by air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8960">
              <a:lnSpc>
                <a:spcPct val="100000"/>
              </a:lnSpc>
              <a:spcBef>
                <a:spcPts val="697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Capacitor types: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29120" indent="-211320">
              <a:lnSpc>
                <a:spcPct val="100000"/>
              </a:lnSpc>
              <a:spcBef>
                <a:spcPts val="499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Arial"/>
              </a:rPr>
              <a:t>Ceramic –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RF filtering, bypassing at high frequencies, </a:t>
            </a:r>
            <a:r>
              <a:rPr b="1" lang="en-US" sz="2000" spc="-1" strike="noStrike">
                <a:solidFill>
                  <a:srgbClr val="c9091e"/>
                </a:solidFill>
                <a:latin typeface="Arial"/>
                <a:ea typeface="Arial"/>
              </a:rPr>
              <a:t>low cost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9120" indent="-211320">
              <a:lnSpc>
                <a:spcPct val="100000"/>
              </a:lnSpc>
              <a:spcBef>
                <a:spcPts val="499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Plastic film – audio circuits &amp; lower radio frequencies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9120" indent="-211320">
              <a:lnSpc>
                <a:spcPct val="100000"/>
              </a:lnSpc>
              <a:spcBef>
                <a:spcPts val="499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Silvered-mica – highly stable, low loss, use in RF circuits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9120" indent="-211320">
              <a:lnSpc>
                <a:spcPct val="100000"/>
              </a:lnSpc>
              <a:spcBef>
                <a:spcPts val="499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Electrolytic and tantalum – power supply filter circuits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9120" indent="-21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Air and vacuum dielectric – transmitting and RF circuits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6172200" y="2393640"/>
            <a:ext cx="1142280" cy="469800"/>
          </a:xfrm>
          <a:prstGeom prst="rect">
            <a:avLst/>
          </a:prstGeom>
          <a:noFill/>
          <a:ln w="190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afterEffect" fill="hold" presetClass="entr" presetID="2" presetSubtype="12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2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2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0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Capacitors &amp; Capacitance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4000"/>
          </a:bodyPr>
          <a:p>
            <a:pPr marL="429120" indent="-321480">
              <a:lnSpc>
                <a:spcPct val="100000"/>
              </a:lnSpc>
              <a:spcBef>
                <a:spcPts val="799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Aluminum and tantalum </a:t>
            </a:r>
            <a:r>
              <a:rPr b="1" i="1" lang="en-US" sz="3200" spc="-1" strike="noStrike">
                <a:solidFill>
                  <a:srgbClr val="c9091e"/>
                </a:solidFill>
                <a:latin typeface="Arial"/>
                <a:ea typeface="SimSun"/>
              </a:rPr>
              <a:t>electrolytic </a:t>
            </a: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SimSun"/>
              </a:rPr>
              <a:t>capacitors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214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Dielectric is a thin film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29120" indent="-3214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9091e"/>
                </a:solidFill>
                <a:latin typeface="Arial"/>
                <a:ea typeface="SimSun"/>
              </a:rPr>
              <a:t>Voltage </a:t>
            </a:r>
            <a:r>
              <a:rPr b="1" lang="en-US" sz="2400" spc="-1" strike="noStrike">
                <a:solidFill>
                  <a:srgbClr val="c9091e"/>
                </a:solidFill>
                <a:latin typeface="Arial"/>
                <a:ea typeface="SimSun"/>
              </a:rPr>
              <a:t>must</a:t>
            </a:r>
            <a:r>
              <a:rPr b="0" lang="en-US" sz="2400" spc="-1" strike="noStrike">
                <a:solidFill>
                  <a:srgbClr val="c9091e"/>
                </a:solidFill>
                <a:latin typeface="Arial"/>
                <a:ea typeface="SimSun"/>
              </a:rPr>
              <a:t> be applied with the correct polarity</a:t>
            </a:r>
            <a:r>
              <a:rPr b="0" lang="en-US" sz="2400" spc="-1" strike="noStrike">
                <a:solidFill>
                  <a:srgbClr val="c9091e"/>
                </a:solidFill>
                <a:latin typeface="Arial"/>
                <a:ea typeface="Arial"/>
              </a:rPr>
              <a:t>; failure to do so can cause </a:t>
            </a:r>
            <a:r>
              <a:rPr b="0" lang="en-US" sz="2400" spc="-1" strike="noStrike" u="sng">
                <a:solidFill>
                  <a:srgbClr val="c9091e"/>
                </a:solidFill>
                <a:uFillTx/>
                <a:latin typeface="Arial"/>
                <a:ea typeface="Arial"/>
              </a:rPr>
              <a:t>destruction of the dielectric layer</a:t>
            </a:r>
            <a:r>
              <a:rPr b="0" lang="en-US" sz="2400" spc="-1" strike="noStrike">
                <a:solidFill>
                  <a:srgbClr val="c9091e"/>
                </a:solidFill>
                <a:latin typeface="Arial"/>
                <a:ea typeface="Arial"/>
              </a:rPr>
              <a:t> leading to a </a:t>
            </a:r>
            <a:r>
              <a:rPr b="0" lang="en-US" sz="2400" spc="-1" strike="noStrike" u="sng">
                <a:solidFill>
                  <a:srgbClr val="c9091e"/>
                </a:solidFill>
                <a:uFillTx/>
                <a:latin typeface="Arial"/>
                <a:ea typeface="Arial"/>
              </a:rPr>
              <a:t>short circuit</a:t>
            </a:r>
            <a:r>
              <a:rPr b="0" lang="en-US" sz="2400" spc="-1" strike="noStrike">
                <a:solidFill>
                  <a:srgbClr val="c9091e"/>
                </a:solidFill>
                <a:latin typeface="Arial"/>
                <a:ea typeface="Arial"/>
              </a:rPr>
              <a:t> and possible </a:t>
            </a:r>
            <a:r>
              <a:rPr b="0" lang="en-US" sz="2400" spc="-1" strike="noStrike" u="sng">
                <a:solidFill>
                  <a:srgbClr val="c9091e"/>
                </a:solidFill>
                <a:uFillTx/>
                <a:latin typeface="Arial"/>
                <a:ea typeface="Arial"/>
              </a:rPr>
              <a:t>overheating/explosion</a:t>
            </a:r>
            <a:r>
              <a:rPr b="0" lang="en-US" sz="2400" spc="-1" strike="noStrike">
                <a:solidFill>
                  <a:srgbClr val="c9091e"/>
                </a:solidFill>
                <a:latin typeface="Arial"/>
                <a:ea typeface="Arial"/>
              </a:rPr>
              <a:t>  </a:t>
            </a:r>
            <a:r>
              <a:rPr b="1" i="1" lang="en-US" sz="2400" spc="-1" strike="noStrike">
                <a:solidFill>
                  <a:srgbClr val="c9091e"/>
                </a:solidFill>
                <a:latin typeface="Arial"/>
                <a:ea typeface="Arial"/>
              </a:rPr>
              <a:t>(all three...)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2912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Benefit – </a:t>
            </a:r>
            <a:r>
              <a:rPr b="0" lang="en-US" sz="2400" spc="-1" strike="noStrike">
                <a:solidFill>
                  <a:srgbClr val="c9091e"/>
                </a:solidFill>
                <a:latin typeface="Arial"/>
                <a:ea typeface="SimSun"/>
              </a:rPr>
              <a:t>Create large capacitances in comparatively small        volumes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6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7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CustomShape 6"/>
          <p:cNvSpPr/>
          <p:nvPr/>
        </p:nvSpPr>
        <p:spPr>
          <a:xfrm>
            <a:off x="504000" y="74160"/>
            <a:ext cx="9066240" cy="12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Components in </a:t>
            </a:r>
            <a:br>
              <a:rPr sz="1800"/>
            </a:b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Series &amp; Parallel Circuits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Kirchhoff’s Voltage Law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Kirchhoff’s Current Law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0" name="" descr=""/>
          <p:cNvPicPr/>
          <p:nvPr/>
        </p:nvPicPr>
        <p:blipFill>
          <a:blip r:embed="rId1"/>
          <a:stretch/>
        </p:blipFill>
        <p:spPr>
          <a:xfrm>
            <a:off x="1371600" y="1783080"/>
            <a:ext cx="7675200" cy="3015360"/>
          </a:xfrm>
          <a:prstGeom prst="rect">
            <a:avLst/>
          </a:prstGeom>
          <a:ln w="0">
            <a:noFill/>
          </a:ln>
        </p:spPr>
      </p:pic>
      <p:sp>
        <p:nvSpPr>
          <p:cNvPr id="501" name="CustomShape 8"/>
          <p:cNvSpPr/>
          <p:nvPr/>
        </p:nvSpPr>
        <p:spPr>
          <a:xfrm>
            <a:off x="1645920" y="4206240"/>
            <a:ext cx="1640160" cy="5922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2" name="CustomShape 9"/>
          <p:cNvSpPr/>
          <p:nvPr/>
        </p:nvSpPr>
        <p:spPr>
          <a:xfrm>
            <a:off x="5760720" y="4206240"/>
            <a:ext cx="1731600" cy="5922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3" name=""/>
          <p:cNvSpPr/>
          <p:nvPr/>
        </p:nvSpPr>
        <p:spPr>
          <a:xfrm>
            <a:off x="4572000" y="4937760"/>
            <a:ext cx="429516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Total current = the sum of the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currents in each branch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5486400" y="4480560"/>
            <a:ext cx="360" cy="457200"/>
          </a:xfrm>
          <a:prstGeom prst="line">
            <a:avLst/>
          </a:prstGeom>
          <a:ln w="0">
            <a:solidFill>
              <a:srgbClr val="f11a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withEffect" fill="hold" presetClass="entr" presetID="2" presetSubtype="4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8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2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2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" presetSubtype="4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2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2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2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9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CustomShape 6"/>
          <p:cNvSpPr/>
          <p:nvPr/>
        </p:nvSpPr>
        <p:spPr>
          <a:xfrm>
            <a:off x="504000" y="22572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Adding Components in Series and Parallel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746640" y="1230120"/>
            <a:ext cx="8574480" cy="3229200"/>
          </a:xfrm>
          <a:prstGeom prst="rect">
            <a:avLst/>
          </a:prstGeom>
          <a:ln w="0">
            <a:noFill/>
          </a:ln>
        </p:spPr>
      </p:pic>
      <p:sp>
        <p:nvSpPr>
          <p:cNvPr id="512" name="CustomShape 7"/>
          <p:cNvSpPr/>
          <p:nvPr/>
        </p:nvSpPr>
        <p:spPr>
          <a:xfrm>
            <a:off x="822960" y="2743200"/>
            <a:ext cx="8406720" cy="16401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withEffect" fill="hold" presetClass="entr" presetID="9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1" dur="2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9" name="" descr=""/>
          <p:cNvPicPr/>
          <p:nvPr/>
        </p:nvPicPr>
        <p:blipFill>
          <a:blip r:embed="rId1"/>
          <a:stretch/>
        </p:blipFill>
        <p:spPr>
          <a:xfrm>
            <a:off x="2610720" y="1087560"/>
            <a:ext cx="4840560" cy="3753000"/>
          </a:xfrm>
          <a:prstGeom prst="rect">
            <a:avLst/>
          </a:prstGeom>
          <a:ln w="0">
            <a:noFill/>
          </a:ln>
        </p:spPr>
      </p:pic>
      <p:sp>
        <p:nvSpPr>
          <p:cNvPr id="520" name="CustomShape 7"/>
          <p:cNvSpPr/>
          <p:nvPr/>
        </p:nvSpPr>
        <p:spPr>
          <a:xfrm>
            <a:off x="4389120" y="5013720"/>
            <a:ext cx="529776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...and learning some schematic symbols...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afterEffect" fill="hold" presetClass="entr" presetID="1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20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182880" y="1326600"/>
            <a:ext cx="968688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426240" indent="-316800">
              <a:lnSpc>
                <a:spcPct val="100000"/>
              </a:lnSpc>
              <a:spcBef>
                <a:spcPts val="799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Make your calculator do the hard 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6240" indent="-316800">
              <a:lnSpc>
                <a:spcPct val="100000"/>
              </a:lnSpc>
              <a:spcBef>
                <a:spcPts val="799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Some calculators require a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Arial"/>
                <a:ea typeface="SimSun"/>
              </a:rPr>
              <a:t>nd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function key to get to a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Arial"/>
                <a:ea typeface="SimSun"/>
              </a:rPr>
              <a:t>nd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 set of commands, like using the shift key on your computer keyboard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6240" indent="-316800">
              <a:lnSpc>
                <a:spcPct val="100000"/>
              </a:lnSpc>
              <a:spcBef>
                <a:spcPts val="697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SimSun"/>
              </a:rPr>
              <a:t>Example: A 100 and a 200 Ω resistor connected in parallel?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598"/>
              </a:spcAft>
            </a:pPr>
            <a:r>
              <a:rPr b="0" lang="en-US" sz="2600" spc="-1" strike="noStrike">
                <a:solidFill>
                  <a:srgbClr val="ff0000"/>
                </a:solidFill>
                <a:latin typeface="Arial"/>
                <a:ea typeface="SimSun"/>
              </a:rPr>
              <a:t>Keystrokes: 100 [function 1/x] + 200 [function 1/x] = </a:t>
            </a:r>
            <a:r>
              <a:rPr b="0" lang="en-US" sz="2600" spc="-1" strike="noStrike">
                <a:solidFill>
                  <a:srgbClr val="ff0000"/>
                </a:solidFill>
                <a:latin typeface="Arial"/>
                <a:ea typeface="Arial"/>
              </a:rPr>
              <a:t>0.015 [function 1/x] =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598"/>
              </a:spcAft>
            </a:pPr>
            <a:r>
              <a:rPr b="0" lang="en-US" sz="2600" spc="-1" strike="noStrike">
                <a:solidFill>
                  <a:srgbClr val="ff0000"/>
                </a:solidFill>
                <a:latin typeface="Arial"/>
                <a:ea typeface="Arial"/>
              </a:rPr>
              <a:t>66.666</a:t>
            </a:r>
            <a:r>
              <a:rPr b="0" lang="en-US" sz="2600" spc="-1" strike="noStrike">
                <a:solidFill>
                  <a:srgbClr val="ff0000"/>
                </a:solidFill>
                <a:latin typeface="Arial"/>
                <a:ea typeface="SimSun"/>
              </a:rPr>
              <a:t> Ω (round to 67 Ω)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265280" indent="-2102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i="1" lang="en-US" sz="2600" spc="-1" strike="noStrike">
                <a:solidFill>
                  <a:srgbClr val="ff0000"/>
                </a:solidFill>
                <a:latin typeface="Arial"/>
                <a:ea typeface="Arial"/>
              </a:rPr>
              <a:t>Reciprocal of reciprocals...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2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3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0000"/>
          </a:bodyPr>
          <a:p>
            <a:pPr marL="430920" indent="-320760">
              <a:lnSpc>
                <a:spcPct val="100000"/>
              </a:lnSpc>
              <a:spcBef>
                <a:spcPts val="697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Three 100 </a:t>
            </a:r>
            <a:r>
              <a:rPr b="0" lang="en-US" sz="2800" spc="-1" strike="noStrike">
                <a:solidFill>
                  <a:srgbClr val="c9091e"/>
                </a:solidFill>
                <a:latin typeface="Symbol"/>
                <a:ea typeface="Symbol"/>
              </a:rPr>
              <a:t>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F capacitors in series?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Keystrokes: 100 [function 1/x] + 100 [function 1/x] + 100 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Arial"/>
              </a:rPr>
              <a:t>[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function 1/x] = 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Arial"/>
              </a:rPr>
              <a:t>0.03 [function 1/x] = 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33.33333 </a:t>
            </a:r>
            <a:r>
              <a:rPr b="0" lang="en-US" sz="2000" spc="-1" strike="noStrike">
                <a:solidFill>
                  <a:srgbClr val="c9091e"/>
                </a:solidFill>
                <a:latin typeface="Symbol"/>
                <a:ea typeface="Symbol"/>
              </a:rPr>
              <a:t>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0920" indent="-320760">
              <a:lnSpc>
                <a:spcPct val="100000"/>
              </a:lnSpc>
              <a:spcBef>
                <a:spcPts val="697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Three 10 mH inductors in parallel?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Keystrokes: 10 [2</a:t>
            </a:r>
            <a:r>
              <a:rPr b="0" lang="en-US" sz="2000" spc="-1" strike="noStrike" baseline="30000">
                <a:solidFill>
                  <a:srgbClr val="c9091e"/>
                </a:solidFill>
                <a:latin typeface="Arial"/>
                <a:ea typeface="SimSun"/>
              </a:rPr>
              <a:t>nd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 function 1/x] + 10 [function 1/x] + 10 [function 1/x] = 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Arial"/>
              </a:rPr>
              <a:t>0.3 [function 1/x] = 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3.33333 mH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0920" indent="-320760">
              <a:lnSpc>
                <a:spcPct val="100000"/>
              </a:lnSpc>
              <a:spcBef>
                <a:spcPts val="697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A 20 mH and 50 mH inductor in series?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20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Keystrokes: 20 + 50 = 70 mH (simple addition)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8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9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0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A 20 </a:t>
            </a:r>
            <a:r>
              <a:rPr b="0" lang="en-US" sz="2800" spc="-1" strike="noStrike">
                <a:solidFill>
                  <a:srgbClr val="c9091e"/>
                </a:solidFill>
                <a:latin typeface="Symbol"/>
                <a:ea typeface="Symbol"/>
              </a:rPr>
              <a:t>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F and 50 </a:t>
            </a:r>
            <a:r>
              <a:rPr b="0" lang="en-US" sz="2800" spc="-1" strike="noStrike">
                <a:solidFill>
                  <a:srgbClr val="c9091e"/>
                </a:solidFill>
                <a:latin typeface="Symbol"/>
                <a:ea typeface="Symbol"/>
              </a:rPr>
              <a:t>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F capacitor in series?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Keystrokes: 20 [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Arial"/>
              </a:rPr>
              <a:t>func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tion 1/x] + 50 [function 1/x]  = 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Arial"/>
              </a:rPr>
              <a:t> 0.07 [function 1/x] = 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14.2857 </a:t>
            </a:r>
            <a:r>
              <a:rPr b="0" lang="en-US" sz="2000" spc="-1" strike="noStrike">
                <a:solidFill>
                  <a:srgbClr val="c9091e"/>
                </a:solidFill>
                <a:latin typeface="Symbol"/>
                <a:ea typeface="Symbol"/>
              </a:rPr>
              <a:t>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F (round to 14.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Arial"/>
              </a:rPr>
              <a:t>3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 </a:t>
            </a:r>
            <a:r>
              <a:rPr b="0" lang="en-US" sz="2000" spc="-1" strike="noStrike">
                <a:solidFill>
                  <a:srgbClr val="c9091e"/>
                </a:solidFill>
                <a:latin typeface="Symbol"/>
                <a:ea typeface="Symbol"/>
              </a:rPr>
              <a:t>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F)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A 10 </a:t>
            </a:r>
            <a:r>
              <a:rPr b="0" lang="en-US" sz="2800" spc="-1" strike="noStrike">
                <a:solidFill>
                  <a:srgbClr val="c9091e"/>
                </a:solidFill>
                <a:latin typeface="Symbol"/>
                <a:ea typeface="Symbol"/>
              </a:rPr>
              <a:t>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20 </a:t>
            </a:r>
            <a:r>
              <a:rPr b="0" lang="en-US" sz="2800" spc="-1" strike="noStrike">
                <a:solidFill>
                  <a:srgbClr val="c9091e"/>
                </a:solidFill>
                <a:latin typeface="Symbol"/>
                <a:ea typeface="Symbol"/>
              </a:rPr>
              <a:t>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and 50 </a:t>
            </a:r>
            <a:r>
              <a:rPr b="0" lang="en-US" sz="2800" spc="-1" strike="noStrike">
                <a:solidFill>
                  <a:srgbClr val="c9091e"/>
                </a:solidFill>
                <a:latin typeface="Symbol"/>
                <a:ea typeface="Symbol"/>
              </a:rPr>
              <a:t>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resistor in parallel?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Keystrokes: 10 [function 1/x] + 20 [function 1/x] + 50 [function 1/x] = 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Arial"/>
              </a:rPr>
              <a:t>0.17 [function 1/x] = 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5.88235 </a:t>
            </a:r>
            <a:r>
              <a:rPr b="0" lang="en-US" sz="2000" spc="-1" strike="noStrike">
                <a:solidFill>
                  <a:srgbClr val="c9091e"/>
                </a:solidFill>
                <a:latin typeface="Symbol"/>
                <a:ea typeface="Symbol"/>
              </a:rPr>
              <a:t>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  (round to 5.9 </a:t>
            </a:r>
            <a:r>
              <a:rPr b="0" lang="en-US" sz="2000" spc="-1" strike="noStrike">
                <a:solidFill>
                  <a:srgbClr val="c9091e"/>
                </a:solidFill>
                <a:latin typeface="Symbol"/>
                <a:ea typeface="Symbol"/>
              </a:rPr>
              <a:t></a:t>
            </a:r>
            <a:r>
              <a:rPr b="0" lang="en-US" sz="2000" spc="-1" strike="noStrike">
                <a:solidFill>
                  <a:srgbClr val="c9091e"/>
                </a:solidFill>
                <a:latin typeface="Arial"/>
                <a:ea typeface="SimSun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5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6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7" name="CustomShape 6"/>
          <p:cNvSpPr/>
          <p:nvPr/>
        </p:nvSpPr>
        <p:spPr>
          <a:xfrm>
            <a:off x="501120" y="5940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CustomShape 7"/>
          <p:cNvSpPr/>
          <p:nvPr/>
        </p:nvSpPr>
        <p:spPr>
          <a:xfrm>
            <a:off x="91440" y="896760"/>
            <a:ext cx="9870120" cy="49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2720" indent="-338040" algn="ctr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Units conversion practice:  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F = 10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SimSun"/>
              </a:rPr>
              <a:t>-6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, nF = 10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SimSun"/>
              </a:rPr>
              <a:t>-9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, pF = 10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  <a:ea typeface="SimSun"/>
              </a:rPr>
              <a:t>-12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22,000 pF = 22 nF      4700 nF = 4.7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μ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What is the total capacitance of two 5 nF and one 750 pF in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parallel?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lnSpc>
                <a:spcPct val="100000"/>
              </a:lnSpc>
              <a:spcBef>
                <a:spcPts val="499"/>
              </a:spcBef>
              <a:spcAft>
                <a:spcPts val="598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SimSun"/>
              </a:rPr>
              <a:t>(</a:t>
            </a:r>
            <a:r>
              <a:rPr b="0" i="1" lang="en-US" sz="2000" spc="-1" strike="noStrike">
                <a:solidFill>
                  <a:srgbClr val="ff0000"/>
                </a:solidFill>
                <a:latin typeface="Arial"/>
                <a:ea typeface="SimSun"/>
              </a:rPr>
              <a:t>First convert 750 pF to nF = 750/1000 = 0.750 nF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SimSun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lnSpc>
                <a:spcPct val="100000"/>
              </a:lnSpc>
              <a:spcBef>
                <a:spcPts val="499"/>
              </a:spcBef>
              <a:spcAft>
                <a:spcPts val="598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SimSun"/>
              </a:rPr>
              <a:t>5 + 5 + 0.750 = 10.75 nF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lnSpc>
                <a:spcPct val="100000"/>
              </a:lnSpc>
              <a:spcBef>
                <a:spcPts val="499"/>
              </a:spcBef>
              <a:spcAft>
                <a:spcPts val="59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What three equal value resistors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wired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in series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will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equal 450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Symbol"/>
              </a:rPr>
              <a:t>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lnSpc>
                <a:spcPct val="100000"/>
              </a:lnSpc>
              <a:spcBef>
                <a:spcPts val="298"/>
              </a:spcBef>
              <a:spcAft>
                <a:spcPts val="598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R x 3 = 450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Symbol"/>
              </a:rPr>
              <a:t>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, divide both sides by 3 to put the R by itself. R = 450/3 = 150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Symbol"/>
              </a:rPr>
              <a:t>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SimSu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480" algn="ctr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How many watts of electrical power are used by a 12V dc light bulb that draws 0.2 A?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1280" indent="-338760" algn="ctr">
              <a:lnSpc>
                <a:spcPct val="100000"/>
              </a:lnSpc>
              <a:spcBef>
                <a:spcPts val="1361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P = E x 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091e"/>
                </a:solidFill>
                <a:latin typeface="Arial"/>
                <a:ea typeface="Arial"/>
              </a:rPr>
              <a:t>P = 12V x 0.2A = </a:t>
            </a:r>
            <a:r>
              <a:rPr b="1" lang="en-US" sz="3200" spc="-1" strike="noStrike" u="sng">
                <a:solidFill>
                  <a:srgbClr val="c9091e"/>
                </a:solidFill>
                <a:uFillTx/>
                <a:latin typeface="Arial"/>
                <a:ea typeface="Arial"/>
              </a:rPr>
              <a:t>2.4 watts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3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4" name="CustomShape 6"/>
          <p:cNvSpPr/>
          <p:nvPr/>
        </p:nvSpPr>
        <p:spPr>
          <a:xfrm>
            <a:off x="504000" y="226080"/>
            <a:ext cx="9066600" cy="8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Transformers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CustomShape 7"/>
          <p:cNvSpPr/>
          <p:nvPr/>
        </p:nvSpPr>
        <p:spPr>
          <a:xfrm>
            <a:off x="504000" y="106344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2000"/>
          </a:bodyPr>
          <a:p>
            <a:pPr marL="429120" indent="-319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Primary Winding – power is applied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9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Secondary winding – power is extracted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9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When AC voltage is applied to the primary winding (E</a:t>
            </a:r>
            <a:r>
              <a:rPr b="0" lang="en-US" sz="28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), </a:t>
            </a: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mutual inductance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 causes AC voltage (E</a:t>
            </a:r>
            <a:r>
              <a:rPr b="0" lang="en-US" sz="28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) to appear across the secondary winding (works in both directions)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9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The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turns ratio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of the secondary (N</a:t>
            </a:r>
            <a:r>
              <a:rPr b="0" lang="en-US" sz="28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) to the primary (N</a:t>
            </a:r>
            <a:r>
              <a:rPr b="0" lang="en-US" sz="28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) windings determines how the current and voltage are changed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912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E</a:t>
            </a:r>
            <a:r>
              <a:rPr b="0" lang="en-US" sz="24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= E</a:t>
            </a:r>
            <a:r>
              <a:rPr b="0" lang="en-US" sz="24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× (N</a:t>
            </a:r>
            <a:r>
              <a:rPr b="0" lang="en-US" sz="24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/ N</a:t>
            </a:r>
            <a:r>
              <a:rPr b="0" lang="en-US" sz="24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) and I</a:t>
            </a:r>
            <a:r>
              <a:rPr b="0" lang="en-US" sz="24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= I</a:t>
            </a:r>
            <a:r>
              <a:rPr b="0" lang="en-US" sz="24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× (N</a:t>
            </a:r>
            <a:r>
              <a:rPr b="0" lang="en-US" sz="24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P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 / N</a:t>
            </a:r>
            <a:r>
              <a:rPr b="0" lang="en-US" sz="2400" spc="-1" strike="noStrike" baseline="-25000">
                <a:solidFill>
                  <a:srgbClr val="ff0000"/>
                </a:solidFill>
                <a:latin typeface="Arial"/>
                <a:ea typeface="Arial"/>
              </a:rPr>
              <a:t>S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6" name="" descr=""/>
          <p:cNvPicPr/>
          <p:nvPr/>
        </p:nvPicPr>
        <p:blipFill>
          <a:blip r:embed="rId1"/>
          <a:stretch/>
        </p:blipFill>
        <p:spPr>
          <a:xfrm>
            <a:off x="6035040" y="3840480"/>
            <a:ext cx="2595960" cy="175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0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1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2" name="CustomShape 6"/>
          <p:cNvSpPr/>
          <p:nvPr/>
        </p:nvSpPr>
        <p:spPr>
          <a:xfrm>
            <a:off x="504000" y="15084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Transformers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CustomShape 7"/>
          <p:cNvSpPr/>
          <p:nvPr/>
        </p:nvSpPr>
        <p:spPr>
          <a:xfrm>
            <a:off x="182880" y="1100520"/>
            <a:ext cx="968724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7000"/>
          </a:bodyPr>
          <a:p>
            <a:pPr marL="423720" indent="-31536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SimSun"/>
              </a:rPr>
              <a:t>A significant change between primary and secondary voltage usually requires a change in the size of wire between windings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3720" indent="-31536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SimSun"/>
              </a:rPr>
              <a:t>In a step-up transformer, the primary winding carries higher current and is wound with larger-diameter wire than the secondary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3720" indent="-315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SimSun"/>
              </a:rPr>
              <a:t>Mindful of the above, if you reverse the primary and secondary windings of a 4:1 step down transformer, it becomes a 4:1 step UP transformer.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6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7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8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9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Transformer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ustomShape 7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9360" indent="-3427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Example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: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What is the voltage across a 1500 turn secondary when 120 VAC is applied to a 500 turn primary?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9360" indent="-3427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E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SimSun"/>
              </a:rPr>
              <a:t>S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= (N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SimSun"/>
              </a:rPr>
              <a:t>S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/N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SimSun"/>
              </a:rPr>
              <a:t>P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) x E</a:t>
            </a:r>
            <a:r>
              <a:rPr b="0" lang="en-US" sz="2800" spc="-1" strike="noStrike" baseline="-25000">
                <a:solidFill>
                  <a:srgbClr val="c9091e"/>
                </a:solidFill>
                <a:latin typeface="Arial"/>
                <a:ea typeface="SimSun"/>
              </a:rPr>
              <a:t>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9360" indent="-3427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Keystrokes: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9360" indent="-3427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9091e"/>
                </a:solidFill>
                <a:latin typeface="Arial"/>
                <a:ea typeface="SimSun"/>
              </a:rPr>
              <a:t>E</a:t>
            </a:r>
            <a:r>
              <a:rPr b="0" lang="en-US" sz="2400" spc="-1" strike="noStrike" baseline="-25000">
                <a:solidFill>
                  <a:srgbClr val="c9091e"/>
                </a:solidFill>
                <a:latin typeface="Arial"/>
                <a:ea typeface="SimSun"/>
              </a:rPr>
              <a:t>S</a:t>
            </a:r>
            <a:r>
              <a:rPr b="0" lang="en-US" sz="2400" spc="-1" strike="noStrike">
                <a:solidFill>
                  <a:srgbClr val="c9091e"/>
                </a:solidFill>
                <a:latin typeface="Arial"/>
                <a:ea typeface="SimSun"/>
              </a:rPr>
              <a:t> = 1500/500 = 3 x 120 = 360 V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5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6" name="CustomShape 6"/>
          <p:cNvSpPr/>
          <p:nvPr/>
        </p:nvSpPr>
        <p:spPr>
          <a:xfrm>
            <a:off x="529200" y="134640"/>
            <a:ext cx="906660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Schematic Symbols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CustomShape 7"/>
          <p:cNvSpPr/>
          <p:nvPr/>
        </p:nvSpPr>
        <p:spPr>
          <a:xfrm>
            <a:off x="0" y="914400"/>
            <a:ext cx="10075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Symbol 1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in figure G7-1 represents a field effect transistor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8" name="" descr=""/>
          <p:cNvPicPr/>
          <p:nvPr/>
        </p:nvPicPr>
        <p:blipFill>
          <a:blip r:embed="rId1"/>
          <a:stretch/>
        </p:blipFill>
        <p:spPr>
          <a:xfrm>
            <a:off x="3474720" y="1463040"/>
            <a:ext cx="5536440" cy="3980520"/>
          </a:xfrm>
          <a:prstGeom prst="rect">
            <a:avLst/>
          </a:prstGeom>
          <a:ln w="0">
            <a:noFill/>
          </a:ln>
        </p:spPr>
      </p:pic>
      <p:pic>
        <p:nvPicPr>
          <p:cNvPr id="579" name="" descr=""/>
          <p:cNvPicPr/>
          <p:nvPr/>
        </p:nvPicPr>
        <p:blipFill>
          <a:blip r:embed="rId2"/>
          <a:stretch/>
        </p:blipFill>
        <p:spPr>
          <a:xfrm>
            <a:off x="822960" y="1920240"/>
            <a:ext cx="1723320" cy="1383480"/>
          </a:xfrm>
          <a:prstGeom prst="rect">
            <a:avLst/>
          </a:prstGeom>
          <a:ln w="0">
            <a:noFill/>
          </a:ln>
        </p:spPr>
      </p:pic>
      <p:grpSp>
        <p:nvGrpSpPr>
          <p:cNvPr id="580" name="Group 8"/>
          <p:cNvGrpSpPr/>
          <p:nvPr/>
        </p:nvGrpSpPr>
        <p:grpSpPr>
          <a:xfrm>
            <a:off x="6259680" y="1340640"/>
            <a:ext cx="2606040" cy="5400"/>
            <a:chOff x="6259680" y="1340640"/>
            <a:chExt cx="2606040" cy="5400"/>
          </a:xfrm>
        </p:grpSpPr>
        <p:sp>
          <p:nvSpPr>
            <p:cNvPr id="581" name="Line 9"/>
            <p:cNvSpPr/>
            <p:nvPr/>
          </p:nvSpPr>
          <p:spPr>
            <a:xfrm flipV="1">
              <a:off x="6259680" y="1344600"/>
              <a:ext cx="2606040" cy="144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2" name="CustomShape 10"/>
            <p:cNvSpPr/>
            <p:nvPr/>
          </p:nvSpPr>
          <p:spPr>
            <a:xfrm rot="10800000">
              <a:off x="6264720" y="1340280"/>
              <a:ext cx="2600640" cy="360"/>
            </a:xfrm>
            <a:custGeom>
              <a:avLst/>
              <a:gdLst>
                <a:gd name="textAreaLeft" fmla="*/ 0 w 2600640"/>
                <a:gd name="textAreaRight" fmla="*/ 2603520 w 2600640"/>
                <a:gd name="textAreaTop" fmla="*/ 0 h 360"/>
                <a:gd name="textAreaBottom" fmla="*/ 92160 h 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83" name="Group 11"/>
          <p:cNvGrpSpPr/>
          <p:nvPr/>
        </p:nvGrpSpPr>
        <p:grpSpPr>
          <a:xfrm>
            <a:off x="5943600" y="1346040"/>
            <a:ext cx="1554480" cy="1990080"/>
            <a:chOff x="5943600" y="1346040"/>
            <a:chExt cx="1554480" cy="1990080"/>
          </a:xfrm>
        </p:grpSpPr>
        <p:sp>
          <p:nvSpPr>
            <p:cNvPr id="584" name="Line 12"/>
            <p:cNvSpPr/>
            <p:nvPr/>
          </p:nvSpPr>
          <p:spPr>
            <a:xfrm flipH="1">
              <a:off x="5943600" y="1346040"/>
              <a:ext cx="1554480" cy="199008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5" name="CustomShape 13"/>
            <p:cNvSpPr/>
            <p:nvPr/>
          </p:nvSpPr>
          <p:spPr>
            <a:xfrm>
              <a:off x="5946480" y="1346040"/>
              <a:ext cx="1542600" cy="1984680"/>
            </a:xfrm>
            <a:custGeom>
              <a:avLst/>
              <a:gdLst>
                <a:gd name="textAreaLeft" fmla="*/ 0 w 1542600"/>
                <a:gd name="textAreaRight" fmla="*/ 1545480 w 1542600"/>
                <a:gd name="textAreaTop" fmla="*/ 0 h 1984680"/>
                <a:gd name="textAreaBottom" fmla="*/ 1987560 h 1984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86" name=""/>
          <p:cNvSpPr/>
          <p:nvPr/>
        </p:nvSpPr>
        <p:spPr>
          <a:xfrm>
            <a:off x="685800" y="3657600"/>
            <a:ext cx="25131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Maybe write these in on your handouts?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2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2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0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CustomShape 6"/>
          <p:cNvSpPr/>
          <p:nvPr/>
        </p:nvSpPr>
        <p:spPr>
          <a:xfrm>
            <a:off x="529200" y="134640"/>
            <a:ext cx="906660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Schematic Symbols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CustomShape 7"/>
          <p:cNvSpPr/>
          <p:nvPr/>
        </p:nvSpPr>
        <p:spPr>
          <a:xfrm>
            <a:off x="0" y="914400"/>
            <a:ext cx="100753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SimSun"/>
              </a:rPr>
              <a:t>Symbol 5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SimSun"/>
              </a:rPr>
              <a:t>in figure G7-1 represents a Zener diode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4" name="" descr=""/>
          <p:cNvPicPr/>
          <p:nvPr/>
        </p:nvPicPr>
        <p:blipFill>
          <a:blip r:embed="rId1"/>
          <a:stretch/>
        </p:blipFill>
        <p:spPr>
          <a:xfrm>
            <a:off x="3474720" y="1463040"/>
            <a:ext cx="5536440" cy="3980520"/>
          </a:xfrm>
          <a:prstGeom prst="rect">
            <a:avLst/>
          </a:prstGeom>
          <a:ln w="0">
            <a:noFill/>
          </a:ln>
        </p:spPr>
      </p:pic>
      <p:grpSp>
        <p:nvGrpSpPr>
          <p:cNvPr id="595" name="Group 8"/>
          <p:cNvGrpSpPr/>
          <p:nvPr/>
        </p:nvGrpSpPr>
        <p:grpSpPr>
          <a:xfrm>
            <a:off x="7132320" y="1326600"/>
            <a:ext cx="1825560" cy="360"/>
            <a:chOff x="7132320" y="1326600"/>
            <a:chExt cx="1825560" cy="360"/>
          </a:xfrm>
        </p:grpSpPr>
        <p:sp>
          <p:nvSpPr>
            <p:cNvPr id="596" name="Line 9"/>
            <p:cNvSpPr/>
            <p:nvPr/>
          </p:nvSpPr>
          <p:spPr>
            <a:xfrm>
              <a:off x="7132320" y="1326600"/>
              <a:ext cx="1825560" cy="36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7" name="CustomShape 10"/>
            <p:cNvSpPr/>
            <p:nvPr/>
          </p:nvSpPr>
          <p:spPr>
            <a:xfrm>
              <a:off x="7132320" y="1326600"/>
              <a:ext cx="1820160" cy="360"/>
            </a:xfrm>
            <a:custGeom>
              <a:avLst/>
              <a:gdLst>
                <a:gd name="textAreaLeft" fmla="*/ 0 w 1820160"/>
                <a:gd name="textAreaRight" fmla="*/ 1823040 w 1820160"/>
                <a:gd name="textAreaTop" fmla="*/ 0 h 360"/>
                <a:gd name="textAreaBottom" fmla="*/ 92160 h 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98" name="Group 11"/>
          <p:cNvGrpSpPr/>
          <p:nvPr/>
        </p:nvGrpSpPr>
        <p:grpSpPr>
          <a:xfrm>
            <a:off x="6583680" y="1326600"/>
            <a:ext cx="1554480" cy="1067040"/>
            <a:chOff x="6583680" y="1326600"/>
            <a:chExt cx="1554480" cy="1067040"/>
          </a:xfrm>
        </p:grpSpPr>
        <p:sp>
          <p:nvSpPr>
            <p:cNvPr id="599" name="Line 12"/>
            <p:cNvSpPr/>
            <p:nvPr/>
          </p:nvSpPr>
          <p:spPr>
            <a:xfrm flipH="1">
              <a:off x="6583680" y="1326600"/>
              <a:ext cx="1554480" cy="106704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0" name="CustomShape 13"/>
            <p:cNvSpPr/>
            <p:nvPr/>
          </p:nvSpPr>
          <p:spPr>
            <a:xfrm>
              <a:off x="6586560" y="1326600"/>
              <a:ext cx="1542600" cy="1061640"/>
            </a:xfrm>
            <a:custGeom>
              <a:avLst/>
              <a:gdLst>
                <a:gd name="textAreaLeft" fmla="*/ 0 w 1542600"/>
                <a:gd name="textAreaRight" fmla="*/ 1545480 w 1542600"/>
                <a:gd name="textAreaTop" fmla="*/ 0 h 1061640"/>
                <a:gd name="textAreaBottom" fmla="*/ 1064520 h 1061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601" name="" descr=""/>
          <p:cNvPicPr/>
          <p:nvPr/>
        </p:nvPicPr>
        <p:blipFill>
          <a:blip r:embed="rId2"/>
          <a:stretch/>
        </p:blipFill>
        <p:spPr>
          <a:xfrm>
            <a:off x="1148760" y="2194560"/>
            <a:ext cx="1223280" cy="11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2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2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2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529200" y="134640"/>
            <a:ext cx="906660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Schematic Symbols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0" y="914400"/>
            <a:ext cx="100753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Symbol 2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in figure G7-1 represents an NPN junction transistor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9" name="" descr=""/>
          <p:cNvPicPr/>
          <p:nvPr/>
        </p:nvPicPr>
        <p:blipFill>
          <a:blip r:embed="rId1"/>
          <a:stretch/>
        </p:blipFill>
        <p:spPr>
          <a:xfrm>
            <a:off x="3474720" y="1463040"/>
            <a:ext cx="5536440" cy="3980520"/>
          </a:xfrm>
          <a:prstGeom prst="rect">
            <a:avLst/>
          </a:prstGeom>
          <a:ln w="0">
            <a:noFill/>
          </a:ln>
        </p:spPr>
      </p:pic>
      <p:grpSp>
        <p:nvGrpSpPr>
          <p:cNvPr id="610" name="Group 8"/>
          <p:cNvGrpSpPr/>
          <p:nvPr/>
        </p:nvGrpSpPr>
        <p:grpSpPr>
          <a:xfrm>
            <a:off x="6217920" y="1339200"/>
            <a:ext cx="2892600" cy="5760"/>
            <a:chOff x="6217920" y="1339200"/>
            <a:chExt cx="2892600" cy="5760"/>
          </a:xfrm>
        </p:grpSpPr>
        <p:sp>
          <p:nvSpPr>
            <p:cNvPr id="611" name="Line 9"/>
            <p:cNvSpPr/>
            <p:nvPr/>
          </p:nvSpPr>
          <p:spPr>
            <a:xfrm>
              <a:off x="6217920" y="1344600"/>
              <a:ext cx="2892600" cy="36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2" name="CustomShape 10"/>
            <p:cNvSpPr/>
            <p:nvPr/>
          </p:nvSpPr>
          <p:spPr>
            <a:xfrm rot="10800000">
              <a:off x="6223320" y="1338840"/>
              <a:ext cx="2887200" cy="360"/>
            </a:xfrm>
            <a:custGeom>
              <a:avLst/>
              <a:gdLst>
                <a:gd name="textAreaLeft" fmla="*/ 0 w 2887200"/>
                <a:gd name="textAreaRight" fmla="*/ 2890080 w 2887200"/>
                <a:gd name="textAreaTop" fmla="*/ 0 h 360"/>
                <a:gd name="textAreaBottom" fmla="*/ 92160 h 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13" name="Group 11"/>
          <p:cNvGrpSpPr/>
          <p:nvPr/>
        </p:nvGrpSpPr>
        <p:grpSpPr>
          <a:xfrm>
            <a:off x="7040880" y="1344960"/>
            <a:ext cx="530280" cy="1901880"/>
            <a:chOff x="7040880" y="1344960"/>
            <a:chExt cx="530280" cy="1901880"/>
          </a:xfrm>
        </p:grpSpPr>
        <p:sp>
          <p:nvSpPr>
            <p:cNvPr id="614" name="Line 12"/>
            <p:cNvSpPr/>
            <p:nvPr/>
          </p:nvSpPr>
          <p:spPr>
            <a:xfrm>
              <a:off x="7040880" y="1344960"/>
              <a:ext cx="530280" cy="190188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5" name="CustomShape 13"/>
            <p:cNvSpPr/>
            <p:nvPr/>
          </p:nvSpPr>
          <p:spPr>
            <a:xfrm>
              <a:off x="7040880" y="1344960"/>
              <a:ext cx="524880" cy="1896480"/>
            </a:xfrm>
            <a:custGeom>
              <a:avLst/>
              <a:gdLst>
                <a:gd name="textAreaLeft" fmla="*/ 0 w 524880"/>
                <a:gd name="textAreaRight" fmla="*/ 527760 w 524880"/>
                <a:gd name="textAreaTop" fmla="*/ 0 h 1896480"/>
                <a:gd name="textAreaBottom" fmla="*/ 1899360 h 18964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616" name="" descr=""/>
          <p:cNvPicPr/>
          <p:nvPr/>
        </p:nvPicPr>
        <p:blipFill>
          <a:blip r:embed="rId2"/>
          <a:stretch/>
        </p:blipFill>
        <p:spPr>
          <a:xfrm>
            <a:off x="1005840" y="2103120"/>
            <a:ext cx="1453680" cy="153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2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2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2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9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0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1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2" name="CustomShape 6"/>
          <p:cNvSpPr/>
          <p:nvPr/>
        </p:nvSpPr>
        <p:spPr>
          <a:xfrm>
            <a:off x="529200" y="134640"/>
            <a:ext cx="906660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Schematic Symbols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CustomShape 7"/>
          <p:cNvSpPr/>
          <p:nvPr/>
        </p:nvSpPr>
        <p:spPr>
          <a:xfrm>
            <a:off x="0" y="914400"/>
            <a:ext cx="1007532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SimSun"/>
              </a:rPr>
              <a:t>Symbol 6 </a:t>
            </a:r>
            <a:r>
              <a:rPr b="0" lang="en-US" sz="2600" spc="-1" strike="noStrike">
                <a:solidFill>
                  <a:srgbClr val="ff0000"/>
                </a:solidFill>
                <a:latin typeface="Arial"/>
                <a:ea typeface="SimSun"/>
              </a:rPr>
              <a:t>in Figure G7-1 represents a solid core transformer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4" name="" descr=""/>
          <p:cNvPicPr/>
          <p:nvPr/>
        </p:nvPicPr>
        <p:blipFill>
          <a:blip r:embed="rId1"/>
          <a:stretch/>
        </p:blipFill>
        <p:spPr>
          <a:xfrm>
            <a:off x="3474720" y="1463040"/>
            <a:ext cx="5536440" cy="3980520"/>
          </a:xfrm>
          <a:prstGeom prst="rect">
            <a:avLst/>
          </a:prstGeom>
          <a:ln w="0">
            <a:noFill/>
          </a:ln>
        </p:spPr>
      </p:pic>
      <p:grpSp>
        <p:nvGrpSpPr>
          <p:cNvPr id="625" name="Group 8"/>
          <p:cNvGrpSpPr/>
          <p:nvPr/>
        </p:nvGrpSpPr>
        <p:grpSpPr>
          <a:xfrm>
            <a:off x="6309720" y="1320840"/>
            <a:ext cx="3197160" cy="5760"/>
            <a:chOff x="6309720" y="1320840"/>
            <a:chExt cx="3197160" cy="5760"/>
          </a:xfrm>
        </p:grpSpPr>
        <p:sp>
          <p:nvSpPr>
            <p:cNvPr id="626" name="Line 9"/>
            <p:cNvSpPr/>
            <p:nvPr/>
          </p:nvSpPr>
          <p:spPr>
            <a:xfrm>
              <a:off x="6309720" y="1326240"/>
              <a:ext cx="3197160" cy="36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7" name="CustomShape 10"/>
            <p:cNvSpPr/>
            <p:nvPr/>
          </p:nvSpPr>
          <p:spPr>
            <a:xfrm rot="10800000">
              <a:off x="6314760" y="1320480"/>
              <a:ext cx="3191760" cy="360"/>
            </a:xfrm>
            <a:custGeom>
              <a:avLst/>
              <a:gdLst>
                <a:gd name="textAreaLeft" fmla="*/ 0 w 3191760"/>
                <a:gd name="textAreaRight" fmla="*/ 3194640 w 3191760"/>
                <a:gd name="textAreaTop" fmla="*/ 0 h 360"/>
                <a:gd name="textAreaBottom" fmla="*/ 92160 h 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28" name="Group 11"/>
          <p:cNvGrpSpPr/>
          <p:nvPr/>
        </p:nvGrpSpPr>
        <p:grpSpPr>
          <a:xfrm>
            <a:off x="6917040" y="1363680"/>
            <a:ext cx="672480" cy="1379520"/>
            <a:chOff x="6917040" y="1363680"/>
            <a:chExt cx="672480" cy="1379520"/>
          </a:xfrm>
        </p:grpSpPr>
        <p:sp>
          <p:nvSpPr>
            <p:cNvPr id="629" name="Line 12"/>
            <p:cNvSpPr/>
            <p:nvPr/>
          </p:nvSpPr>
          <p:spPr>
            <a:xfrm>
              <a:off x="6917040" y="1363680"/>
              <a:ext cx="672480" cy="137952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0" name="CustomShape 13"/>
            <p:cNvSpPr/>
            <p:nvPr/>
          </p:nvSpPr>
          <p:spPr>
            <a:xfrm>
              <a:off x="6917040" y="1363680"/>
              <a:ext cx="667080" cy="1374120"/>
            </a:xfrm>
            <a:custGeom>
              <a:avLst/>
              <a:gdLst>
                <a:gd name="textAreaLeft" fmla="*/ 0 w 667080"/>
                <a:gd name="textAreaRight" fmla="*/ 669960 w 667080"/>
                <a:gd name="textAreaTop" fmla="*/ 0 h 1374120"/>
                <a:gd name="textAreaBottom" fmla="*/ 1377000 h 1374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631" name="" descr=""/>
          <p:cNvPicPr/>
          <p:nvPr/>
        </p:nvPicPr>
        <p:blipFill>
          <a:blip r:embed="rId2"/>
          <a:stretch/>
        </p:blipFill>
        <p:spPr>
          <a:xfrm>
            <a:off x="1515960" y="1899720"/>
            <a:ext cx="702360" cy="138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2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2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2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5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6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7" name="CustomShape 6"/>
          <p:cNvSpPr/>
          <p:nvPr/>
        </p:nvSpPr>
        <p:spPr>
          <a:xfrm>
            <a:off x="529200" y="134640"/>
            <a:ext cx="906660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SimSun"/>
              </a:rPr>
              <a:t>Schematic Symbols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CustomShape 7"/>
          <p:cNvSpPr/>
          <p:nvPr/>
        </p:nvSpPr>
        <p:spPr>
          <a:xfrm>
            <a:off x="0" y="914400"/>
            <a:ext cx="100753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SimSun"/>
              </a:rPr>
              <a:t>Symbol 7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SimSun"/>
              </a:rPr>
              <a:t>in Figure G7-1 represents a tapped inductor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9" name="" descr=""/>
          <p:cNvPicPr/>
          <p:nvPr/>
        </p:nvPicPr>
        <p:blipFill>
          <a:blip r:embed="rId1"/>
          <a:stretch/>
        </p:blipFill>
        <p:spPr>
          <a:xfrm>
            <a:off x="3474720" y="1463040"/>
            <a:ext cx="5536440" cy="3980520"/>
          </a:xfrm>
          <a:prstGeom prst="rect">
            <a:avLst/>
          </a:prstGeom>
          <a:ln w="0">
            <a:noFill/>
          </a:ln>
        </p:spPr>
      </p:pic>
      <p:grpSp>
        <p:nvGrpSpPr>
          <p:cNvPr id="640" name="Group 8"/>
          <p:cNvGrpSpPr/>
          <p:nvPr/>
        </p:nvGrpSpPr>
        <p:grpSpPr>
          <a:xfrm>
            <a:off x="6937560" y="1400760"/>
            <a:ext cx="2297880" cy="360"/>
            <a:chOff x="6937560" y="1400760"/>
            <a:chExt cx="2297880" cy="360"/>
          </a:xfrm>
        </p:grpSpPr>
        <p:sp>
          <p:nvSpPr>
            <p:cNvPr id="641" name="Line 9"/>
            <p:cNvSpPr/>
            <p:nvPr/>
          </p:nvSpPr>
          <p:spPr>
            <a:xfrm>
              <a:off x="6937560" y="1400760"/>
              <a:ext cx="2297880" cy="36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2" name="CustomShape 10"/>
            <p:cNvSpPr/>
            <p:nvPr/>
          </p:nvSpPr>
          <p:spPr>
            <a:xfrm>
              <a:off x="6937560" y="1400760"/>
              <a:ext cx="2292480" cy="360"/>
            </a:xfrm>
            <a:custGeom>
              <a:avLst/>
              <a:gdLst>
                <a:gd name="textAreaLeft" fmla="*/ 0 w 2292480"/>
                <a:gd name="textAreaRight" fmla="*/ 2295360 w 2292480"/>
                <a:gd name="textAreaTop" fmla="*/ 0 h 360"/>
                <a:gd name="textAreaBottom" fmla="*/ 92160 h 3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280" bIns="-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43" name="Group 11"/>
          <p:cNvGrpSpPr/>
          <p:nvPr/>
        </p:nvGrpSpPr>
        <p:grpSpPr>
          <a:xfrm>
            <a:off x="4754880" y="1401120"/>
            <a:ext cx="3383280" cy="2713680"/>
            <a:chOff x="4754880" y="1401120"/>
            <a:chExt cx="3383280" cy="2713680"/>
          </a:xfrm>
        </p:grpSpPr>
        <p:sp>
          <p:nvSpPr>
            <p:cNvPr id="644" name="Line 12"/>
            <p:cNvSpPr/>
            <p:nvPr/>
          </p:nvSpPr>
          <p:spPr>
            <a:xfrm flipH="1">
              <a:off x="4754880" y="1401120"/>
              <a:ext cx="3383280" cy="2713680"/>
            </a:xfrm>
            <a:prstGeom prst="line">
              <a:avLst/>
            </a:prstGeom>
            <a:ln cap="sq" w="38160">
              <a:solidFill>
                <a:srgbClr val="ff0000"/>
              </a:solidFill>
              <a:miter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5" name="CustomShape 13"/>
            <p:cNvSpPr/>
            <p:nvPr/>
          </p:nvSpPr>
          <p:spPr>
            <a:xfrm>
              <a:off x="4758480" y="1401120"/>
              <a:ext cx="3370320" cy="2708280"/>
            </a:xfrm>
            <a:custGeom>
              <a:avLst/>
              <a:gdLst>
                <a:gd name="textAreaLeft" fmla="*/ 0 w 3370320"/>
                <a:gd name="textAreaRight" fmla="*/ 3373200 w 3370320"/>
                <a:gd name="textAreaTop" fmla="*/ 0 h 2708280"/>
                <a:gd name="textAreaBottom" fmla="*/ 2711160 h 27082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646" name="" descr=""/>
          <p:cNvPicPr/>
          <p:nvPr/>
        </p:nvPicPr>
        <p:blipFill>
          <a:blip r:embed="rId2"/>
          <a:stretch/>
        </p:blipFill>
        <p:spPr>
          <a:xfrm>
            <a:off x="1629360" y="2103120"/>
            <a:ext cx="559800" cy="131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2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2" name="CustomShape 6"/>
          <p:cNvSpPr/>
          <p:nvPr/>
        </p:nvSpPr>
        <p:spPr>
          <a:xfrm>
            <a:off x="365760" y="1737360"/>
            <a:ext cx="9226080" cy="160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Take Quiz 3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G7A09 - Which symbol in figure G7-1 represents a field effect transistor?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Symbol 2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Symbol 5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Symbol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Doing the Math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7"/>
          <p:cNvSpPr/>
          <p:nvPr/>
        </p:nvSpPr>
        <p:spPr>
          <a:xfrm>
            <a:off x="5022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480" algn="ctr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How many watts are being dissipated when a current of 7.0 mA flows through a 1250 ohm resistance?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1280" indent="-338760" algn="ctr">
              <a:lnSpc>
                <a:spcPct val="100000"/>
              </a:lnSpc>
              <a:spcBef>
                <a:spcPts val="1273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P = I</a:t>
            </a:r>
            <a:r>
              <a:rPr b="0" lang="en-US" sz="2800" spc="-1" strike="noStrike" baseline="30000">
                <a:solidFill>
                  <a:srgbClr val="c9091e"/>
                </a:solidFill>
                <a:latin typeface="Arial"/>
                <a:ea typeface="SimSun"/>
              </a:rPr>
              <a:t>2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x R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 </a:t>
            </a:r>
            <a:r>
              <a:rPr b="0" i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(I in </a:t>
            </a:r>
            <a:r>
              <a:rPr b="0" i="1" lang="en-US" sz="2800" spc="-1" strike="noStrike" u="sng">
                <a:solidFill>
                  <a:srgbClr val="3333cc"/>
                </a:solidFill>
                <a:uFillTx/>
                <a:latin typeface="Arial"/>
                <a:ea typeface="Arial"/>
              </a:rPr>
              <a:t>Amps</a:t>
            </a:r>
            <a:r>
              <a:rPr b="0" i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, R in </a:t>
            </a:r>
            <a:r>
              <a:rPr b="0" i="1" lang="en-US" sz="2800" spc="-1" strike="noStrike" u="sng">
                <a:solidFill>
                  <a:srgbClr val="3333cc"/>
                </a:solidFill>
                <a:uFillTx/>
                <a:latin typeface="Arial"/>
                <a:ea typeface="Arial"/>
              </a:rPr>
              <a:t>OHMS</a:t>
            </a:r>
            <a:r>
              <a:rPr b="0" i="1" lang="en-US" sz="2800" spc="-1" strike="noStrike">
                <a:solidFill>
                  <a:srgbClr val="3333cc"/>
                </a:solidFill>
                <a:latin typeface="Arial"/>
                <a:ea typeface="Arial"/>
              </a:rPr>
              <a:t>!)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1280" indent="-338760" algn="ctr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P = (.007 x .007) 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X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 1250 = 0.06125 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SimSun"/>
              </a:rPr>
              <a:t>0.06125 W = ~</a:t>
            </a:r>
            <a:r>
              <a:rPr b="1" lang="en-US" sz="2800" spc="-1" strike="noStrike" u="sng">
                <a:solidFill>
                  <a:srgbClr val="c9091e"/>
                </a:solidFill>
                <a:uFillTx/>
                <a:latin typeface="Arial"/>
                <a:ea typeface="SimSun"/>
              </a:rPr>
              <a:t>61 mW</a:t>
            </a:r>
            <a:r>
              <a:rPr b="0" lang="en-US" sz="2800" spc="-1" strike="noStrike">
                <a:solidFill>
                  <a:srgbClr val="c9091e"/>
                </a:solidFill>
                <a:latin typeface="Arial"/>
                <a:ea typeface="Arial"/>
              </a:rPr>
              <a:t> (milliwatts)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G7A09 - Which symbol in figure G7-1 represents a field effect transistor?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Symbol 2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Symbol 5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Symbol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5" name="" descr=""/>
          <p:cNvPicPr/>
          <p:nvPr/>
        </p:nvPicPr>
        <p:blipFill>
          <a:blip r:embed="rId1"/>
          <a:stretch/>
        </p:blipFill>
        <p:spPr>
          <a:xfrm>
            <a:off x="3749040" y="1273320"/>
            <a:ext cx="5026680" cy="3614760"/>
          </a:xfrm>
          <a:prstGeom prst="rect">
            <a:avLst/>
          </a:prstGeom>
          <a:ln w="0">
            <a:noFill/>
          </a:ln>
        </p:spPr>
      </p:pic>
      <p:sp>
        <p:nvSpPr>
          <p:cNvPr id="656" name=""/>
          <p:cNvSpPr/>
          <p:nvPr/>
        </p:nvSpPr>
        <p:spPr>
          <a:xfrm>
            <a:off x="2468880" y="2834640"/>
            <a:ext cx="3108960" cy="182880"/>
          </a:xfrm>
          <a:prstGeom prst="line">
            <a:avLst/>
          </a:prstGeom>
          <a:ln w="0">
            <a:solidFill>
              <a:srgbClr val="f11a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"/>
          <p:cNvSpPr/>
          <p:nvPr/>
        </p:nvSpPr>
        <p:spPr>
          <a:xfrm>
            <a:off x="548640" y="457200"/>
            <a:ext cx="9050040" cy="29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G7A10 - Which symbol in figure G7-1 represents a Zener diode?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Symbol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Symbol 11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Symbol 5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"/>
          <p:cNvSpPr/>
          <p:nvPr/>
        </p:nvSpPr>
        <p:spPr>
          <a:xfrm>
            <a:off x="548640" y="457200"/>
            <a:ext cx="9050040" cy="29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G7A10 - Which symbol in figure G7-1 represents a Zener diode?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Symbol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Symbol 11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Symbol 5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9" name="" descr=""/>
          <p:cNvPicPr/>
          <p:nvPr/>
        </p:nvPicPr>
        <p:blipFill>
          <a:blip r:embed="rId1"/>
          <a:stretch/>
        </p:blipFill>
        <p:spPr>
          <a:xfrm>
            <a:off x="3749040" y="1273320"/>
            <a:ext cx="5026680" cy="3614760"/>
          </a:xfrm>
          <a:prstGeom prst="rect">
            <a:avLst/>
          </a:prstGeom>
          <a:ln w="0">
            <a:noFill/>
          </a:ln>
        </p:spPr>
      </p:pic>
      <p:sp>
        <p:nvSpPr>
          <p:cNvPr id="660" name=""/>
          <p:cNvSpPr/>
          <p:nvPr/>
        </p:nvSpPr>
        <p:spPr>
          <a:xfrm flipV="1">
            <a:off x="2468880" y="2286000"/>
            <a:ext cx="3840480" cy="822960"/>
          </a:xfrm>
          <a:prstGeom prst="line">
            <a:avLst/>
          </a:prstGeom>
          <a:ln w="0">
            <a:solidFill>
              <a:srgbClr val="f11a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G7A11 - Which symbol in figure G7-1 represents an NPN junction transistor?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Symbol 2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Symbol 7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Symbol 11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G7A11 - Which symbol in figure G7-1 represents an NPN junction transistor?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Symbol 2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Symbol 7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Symbol 11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3" name="" descr=""/>
          <p:cNvPicPr/>
          <p:nvPr/>
        </p:nvPicPr>
        <p:blipFill>
          <a:blip r:embed="rId1"/>
          <a:stretch/>
        </p:blipFill>
        <p:spPr>
          <a:xfrm>
            <a:off x="3749040" y="1273320"/>
            <a:ext cx="5026680" cy="3614760"/>
          </a:xfrm>
          <a:prstGeom prst="rect">
            <a:avLst/>
          </a:prstGeom>
          <a:ln w="0">
            <a:noFill/>
          </a:ln>
        </p:spPr>
      </p:pic>
      <p:sp>
        <p:nvSpPr>
          <p:cNvPr id="664" name=""/>
          <p:cNvSpPr/>
          <p:nvPr/>
        </p:nvSpPr>
        <p:spPr>
          <a:xfrm>
            <a:off x="2377440" y="2286000"/>
            <a:ext cx="4937760" cy="731520"/>
          </a:xfrm>
          <a:prstGeom prst="line">
            <a:avLst/>
          </a:prstGeom>
          <a:ln w="0">
            <a:solidFill>
              <a:srgbClr val="f11a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G7A12 - Which symbol in Figure G7-1 represents a solid core transformer?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Symbol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Symbol 7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Symbol 6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G7A12 - Which symbol in Figure G7-1 represents a solid core transformer?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Symbol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Symbol 7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Symbol 6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7" name="" descr=""/>
          <p:cNvPicPr/>
          <p:nvPr/>
        </p:nvPicPr>
        <p:blipFill>
          <a:blip r:embed="rId1"/>
          <a:stretch/>
        </p:blipFill>
        <p:spPr>
          <a:xfrm>
            <a:off x="3749040" y="1273320"/>
            <a:ext cx="5026680" cy="3614760"/>
          </a:xfrm>
          <a:prstGeom prst="rect">
            <a:avLst/>
          </a:prstGeom>
          <a:ln w="0">
            <a:noFill/>
          </a:ln>
        </p:spPr>
      </p:pic>
      <p:sp>
        <p:nvSpPr>
          <p:cNvPr id="668" name=""/>
          <p:cNvSpPr/>
          <p:nvPr/>
        </p:nvSpPr>
        <p:spPr>
          <a:xfrm flipV="1">
            <a:off x="2468880" y="2560320"/>
            <a:ext cx="5029200" cy="298080"/>
          </a:xfrm>
          <a:prstGeom prst="line">
            <a:avLst/>
          </a:prstGeom>
          <a:ln w="0">
            <a:solidFill>
              <a:srgbClr val="f11a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"/>
          <p:cNvSpPr/>
          <p:nvPr/>
        </p:nvSpPr>
        <p:spPr>
          <a:xfrm>
            <a:off x="548640" y="457200"/>
            <a:ext cx="9050040" cy="29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G7A13 - Which symbol in Figure G7-1 represents a tapped inductor?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Symbol 7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Symbol 11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Symbol 6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"/>
          <p:cNvSpPr/>
          <p:nvPr/>
        </p:nvSpPr>
        <p:spPr>
          <a:xfrm>
            <a:off x="548640" y="457200"/>
            <a:ext cx="9050040" cy="29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G7A13 - Which symbol in Figure G7-1 represents a tapped inductor?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Symbol 7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Symbol 11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Symbol 6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Symbol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1" name="" descr=""/>
          <p:cNvPicPr/>
          <p:nvPr/>
        </p:nvPicPr>
        <p:blipFill>
          <a:blip r:embed="rId1"/>
          <a:stretch/>
        </p:blipFill>
        <p:spPr>
          <a:xfrm>
            <a:off x="3749040" y="1273320"/>
            <a:ext cx="5026680" cy="3614760"/>
          </a:xfrm>
          <a:prstGeom prst="rect">
            <a:avLst/>
          </a:prstGeom>
          <a:ln w="0">
            <a:noFill/>
          </a:ln>
        </p:spPr>
      </p:pic>
      <p:sp>
        <p:nvSpPr>
          <p:cNvPr id="672" name=""/>
          <p:cNvSpPr/>
          <p:nvPr/>
        </p:nvSpPr>
        <p:spPr>
          <a:xfrm>
            <a:off x="2377440" y="1280160"/>
            <a:ext cx="2377440" cy="2468880"/>
          </a:xfrm>
          <a:prstGeom prst="line">
            <a:avLst/>
          </a:prstGeom>
          <a:ln w="0">
            <a:solidFill>
              <a:srgbClr val="f11a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G6B01 - What determines the performance of a ferrite core at different frequencies?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Its conductivity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Its thickness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The composition, or "mix," of materials used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ratio of outer diameter to inner diameter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4000" y="2393640"/>
            <a:ext cx="906372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04000" y="568080"/>
            <a:ext cx="9063720" cy="4489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443760" y="5255280"/>
            <a:ext cx="3183480" cy="29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504000" y="226080"/>
            <a:ext cx="90655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decibel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7"/>
          <p:cNvSpPr/>
          <p:nvPr/>
        </p:nvSpPr>
        <p:spPr>
          <a:xfrm>
            <a:off x="504000" y="1326600"/>
            <a:ext cx="9065520" cy="32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000"/>
          </a:bodyPr>
          <a:p>
            <a:pPr marL="429120" indent="-3186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decibel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) is a logarithmic unit used to express the ratio of two values of a physical quantity. One of these values is a standard reference value, in which case the decibel is used to express the level of the other value relative to this reference.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912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following examples yield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unitless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answers in dB because they are relative ratios expressed in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decibels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G6B01 - What determines the performance of a ferrite core at different frequencies?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Its conductivity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Its thickness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The composition, or "mix," of materials used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ratio of outer diameter to inner diameter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G6B05 - What is an advantage of using a ferrite core toroidal inductor?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Large values of inductance may be obtained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magnetic properties of the core may be optimized for a specific range of frequencies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Most of the magnetic field is contained in the core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G6B05 - What is an advantage of using a ferrite core toroidal inductor?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Large values of inductance may be obtained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magnetic properties of the core may be optimized for a specific range of frequencies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Most of the magnetic field is contained in the core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G6A04 - Which of the following is characteristic of an electrolytic capacitor?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Tight tolerance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Much less leakage than any other type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High capacitance for a given volume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Inexpensive RF capacitor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G6A04 - Which of the following is characteristic of an electrolytic capacitor?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Tight tolerance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Much less leakage than any other type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High capacitance for a given volume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Inexpensive RF capacitor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G6A08 - Which of the following is characteristic of low voltage ceramic capacitors?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Tight tolerance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High stability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High capacitance for given volume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Comparatively low cost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"/>
          <p:cNvSpPr/>
          <p:nvPr/>
        </p:nvSpPr>
        <p:spPr>
          <a:xfrm>
            <a:off x="548640" y="457200"/>
            <a:ext cx="9050040" cy="32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G6A08 - Which of the following is characteristic of low voltage ceramic capacitors?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Tight tolerance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High stability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High capacitance for given volume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Comparatively low cost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"/>
          <p:cNvSpPr/>
          <p:nvPr/>
        </p:nvSpPr>
        <p:spPr>
          <a:xfrm>
            <a:off x="548640" y="457200"/>
            <a:ext cx="9050040" cy="35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G5C01 - What causes a voltage to appear across the secondary winding of a transformer when an AC voltage source is connected across its primary winding?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Capacitive coupling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Displacement current coupling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Mutual inductance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Mutual capacitance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"/>
          <p:cNvSpPr/>
          <p:nvPr/>
        </p:nvSpPr>
        <p:spPr>
          <a:xfrm>
            <a:off x="548640" y="457200"/>
            <a:ext cx="9050040" cy="35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G5C01 - What causes a voltage to appear across the secondary winding of a transformer when an AC voltage source is connected across its primary winding?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Capacitive coupling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Displacement current coupling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Mutual inductance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Mutual capacitance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"/>
          <p:cNvSpPr/>
          <p:nvPr/>
        </p:nvSpPr>
        <p:spPr>
          <a:xfrm>
            <a:off x="548640" y="457200"/>
            <a:ext cx="9050040" cy="41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G5C02 - What is the output voltage if an input signal is applied to the secondary winding of a 4:1 voltage step-down transformer instead of the primary winding?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input voltage is multiplied by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input voltage is divided by 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Additional resistance must be added in series with the primary to prevent overload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Additional resistance must be added in parallel with the secondary to prevent overload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Application>LibreOffice/7.4.6.2$Windows_X86_64 LibreOffice_project/5b1f5509c2decdade7fda905e3e1429a67acd63d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2020-01-18T10:27:47Z</dcterms:created>
  <dc:creator/>
  <dc:description/>
  <dc:language>en-US</dc:language>
  <cp:lastModifiedBy/>
  <dcterms:modified xsi:type="dcterms:W3CDTF">2024-08-15T14:48:49Z</dcterms:modified>
  <cp:revision>251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