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media/image1.jpeg" ContentType="image/jpeg"/>
  <Override PartName="/ppt/media/image2.png" ContentType="image/png"/>
  <Override PartName="/ppt/media/image3.jpeg" ContentType="image/jpeg"/>
  <Override PartName="/ppt/media/image5.png" ContentType="image/png"/>
  <Override PartName="/ppt/media/image4.png" ContentType="image/png"/>
  <Override PartName="/ppt/media/image6.jpeg" ContentType="image/jpeg"/>
  <Override PartName="/ppt/media/image7.jpeg" ContentType="image/jpeg"/>
  <Override PartName="/ppt/media/image8.png" ContentType="image/png"/>
  <Override PartName="/ppt/media/image9.png" ContentType="image/png"/>
  <Override PartName="/ppt/slideLayouts/slideLayout31.xml" ContentType="application/vnd.openxmlformats-officedocument.presentationml.slideLayout+xml"/>
  <Override PartName="/ppt/slideLayouts/slideLayout119.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5.xml.rels" ContentType="application/vnd.openxmlformats-package.relationships+xml"/>
  <Override PartName="/ppt/slideLayouts/_rels/slideLayout11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118.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109.xml.rels" ContentType="application/vnd.openxmlformats-package.relationships+xml"/>
  <Override PartName="/ppt/slideLayouts/_rels/slideLayout25.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128.xml.rels" ContentType="application/vnd.openxmlformats-package.relationships+xml"/>
  <Override PartName="/ppt/slideLayouts/_rels/slideLayout44.xml.rels" ContentType="application/vnd.openxmlformats-package.relationships+xml"/>
  <Override PartName="/ppt/slideLayouts/_rels/slideLayout40.xml.rels" ContentType="application/vnd.openxmlformats-package.relationships+xml"/>
  <Override PartName="/ppt/slideLayouts/_rels/slideLayout129.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9.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168.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169.xml.rels" ContentType="application/vnd.openxmlformats-package.relationships+xml"/>
  <Override PartName="/ppt/slides/_rels/slide3.xml.rels" ContentType="application/vnd.openxmlformats-package.relationships+xml"/>
  <Override PartName="/ppt/slides/_rels/slide37.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68.xml.rels" ContentType="application/vnd.openxmlformats-package.relationships+xml"/>
  <Override PartName="/ppt/slides/_rels/slide69.xml.rels" ContentType="application/vnd.openxmlformats-package.relationships+xml"/>
  <Override PartName="/ppt/slides/_rels/slide70.xml.rels" ContentType="application/vnd.openxmlformats-package.relationships+xml"/>
  <Override PartName="/ppt/slides/_rels/slide71.xml.rels" ContentType="application/vnd.openxmlformats-package.relationships+xml"/>
  <Override PartName="/ppt/slides/_rels/slide72.xml.rels" ContentType="application/vnd.openxmlformats-package.relationships+xml"/>
  <Override PartName="/ppt/slides/_rels/slide73.xml.rels" ContentType="application/vnd.openxmlformats-package.relationships+xml"/>
  <Override PartName="/ppt/slides/_rels/slide74.xml.rels" ContentType="application/vnd.openxmlformats-package.relationships+xml"/>
  <Override PartName="/ppt/slides/_rels/slide75.xml.rels" ContentType="application/vnd.openxmlformats-package.relationships+xml"/>
  <Override PartName="/ppt/slides/_rels/slide76.xml.rels" ContentType="application/vnd.openxmlformats-package.relationships+xml"/>
  <Override PartName="/ppt/slides/_rels/slide77.xml.rels" ContentType="application/vnd.openxmlformats-package.relationships+xml"/>
  <Override PartName="/ppt/slides/_rels/slide78.xml.rels" ContentType="application/vnd.openxmlformats-package.relationships+xml"/>
  <Override PartName="/ppt/slides/_rels/slide79.xml.rels" ContentType="application/vnd.openxmlformats-package.relationships+xml"/>
  <Override PartName="/ppt/slides/_rels/slide80.xml.rels" ContentType="application/vnd.openxmlformats-package.relationships+xml"/>
  <Override PartName="/ppt/slides/_rels/slide81.xml.rels" ContentType="application/vnd.openxmlformats-package.relationships+xml"/>
  <Override PartName="/ppt/slides/_rels/slide82.xml.rels" ContentType="application/vnd.openxmlformats-package.relationships+xml"/>
  <Override PartName="/ppt/slides/_rels/slide83.xml.rels" ContentType="application/vnd.openxmlformats-package.relationships+xml"/>
  <Override PartName="/ppt/slides/_rels/slide84.xml.rels" ContentType="application/vnd.openxmlformats-package.relationships+xml"/>
  <Override PartName="/ppt/slides/_rels/slide85.xml.rels" ContentType="application/vnd.openxmlformats-package.relationships+xml"/>
  <Override PartName="/ppt/slides/_rels/slide86.xml.rels" ContentType="application/vnd.openxmlformats-package.relationships+xml"/>
  <Override PartName="/ppt/slides/_rels/slide87.xml.rels" ContentType="application/vnd.openxmlformats-package.relationships+xml"/>
  <Override PartName="/ppt/slides/_rels/slide88.xml.rels" ContentType="application/vnd.openxmlformats-package.relationships+xml"/>
  <Override PartName="/ppt/slides/_rels/slide89.xml.rels" ContentType="application/vnd.openxmlformats-package.relationships+xml"/>
  <Override PartName="/ppt/slides/_rels/slide90.xml.rels" ContentType="application/vnd.openxmlformats-package.relationships+xml"/>
  <Override PartName="/ppt/slides/_rels/slide91.xml.rels" ContentType="application/vnd.openxmlformats-package.relationships+xml"/>
  <Override PartName="/ppt/slides/_rels/slide92.xml.rels" ContentType="application/vnd.openxmlformats-package.relationships+xml"/>
  <Override PartName="/ppt/slides/_rels/slide93.xml.rels" ContentType="application/vnd.openxmlformats-package.relationships+xml"/>
  <Override PartName="/ppt/slides/_rels/slide94.xml.rels" ContentType="application/vnd.openxmlformats-package.relationships+xml"/>
  <Override PartName="/ppt/slides/_rels/slide95.xml.rels" ContentType="application/vnd.openxmlformats-package.relationships+xml"/>
  <Override PartName="/ppt/slides/_rels/slide96.xml.rels" ContentType="application/vnd.openxmlformats-package.relationships+xml"/>
  <Override PartName="/ppt/slides/_rels/slide97.xml.rels" ContentType="application/vnd.openxmlformats-package.relationships+xml"/>
  <Override PartName="/ppt/slides/_rels/slide98.xml.rels" ContentType="application/vnd.openxmlformats-package.relationships+xml"/>
  <Override PartName="/ppt/slides/_rels/slide99.xml.rels" ContentType="application/vnd.openxmlformats-package.relationships+xml"/>
  <Override PartName="/ppt/slides/_rels/slide100.xml.rels" ContentType="application/vnd.openxmlformats-package.relationships+xml"/>
  <Override PartName="/ppt/slides/_rels/slide101.xml.rels" ContentType="application/vnd.openxmlformats-package.relationships+xml"/>
  <Override PartName="/ppt/slides/_rels/slide102.xml.rels" ContentType="application/vnd.openxmlformats-package.relationships+xml"/>
  <Override PartName="/ppt/slides/_rels/slide103.xml.rels" ContentType="application/vnd.openxmlformats-package.relationships+xml"/>
  <Override PartName="/ppt/slides/_rels/slide104.xml.rels" ContentType="application/vnd.openxmlformats-package.relationships+xml"/>
  <Override PartName="/ppt/slides/_rels/slide105.xml.rels" ContentType="application/vnd.openxmlformats-package.relationships+xml"/>
  <Override PartName="/ppt/slides/_rels/slide106.xml.rels" ContentType="application/vnd.openxmlformats-package.relationships+xml"/>
  <Override PartName="/ppt/slides/_rels/slide107.xml.rels" ContentType="application/vnd.openxmlformats-package.relationships+xml"/>
  <Override PartName="/ppt/slides/_rels/slide108.xml.rels" ContentType="application/vnd.openxmlformats-package.relationships+xml"/>
  <Override PartName="/ppt/slides/_rels/slide109.xml.rels" ContentType="application/vnd.openxmlformats-package.relationships+xml"/>
  <Override PartName="/ppt/slides/_rels/slide110.xml.rels" ContentType="application/vnd.openxmlformats-package.relationships+xml"/>
  <Override PartName="/ppt/slides/_rels/slide111.xml.rels" ContentType="application/vnd.openxmlformats-package.relationships+xml"/>
  <Override PartName="/ppt/slides/_rels/slide112.xml.rels" ContentType="application/vnd.openxmlformats-package.relationships+xml"/>
  <Override PartName="/ppt/slides/_rels/slide113.xml.rels" ContentType="application/vnd.openxmlformats-package.relationships+xml"/>
  <Override PartName="/ppt/slides/_rels/slide114.xml.rels" ContentType="application/vnd.openxmlformats-package.relationships+xml"/>
  <Override PartName="/ppt/slides/_rels/slide115.xml.rels" ContentType="application/vnd.openxmlformats-package.relationships+xml"/>
  <Override PartName="/ppt/slides/_rels/slide116.xml.rels" ContentType="application/vnd.openxmlformats-package.relationships+xml"/>
  <Override PartName="/ppt/slides/_rels/slide117.xml.rels" ContentType="application/vnd.openxmlformats-package.relationships+xml"/>
  <Override PartName="/ppt/slides/_rels/slide118.xml.rels" ContentType="application/vnd.openxmlformats-package.relationships+xml"/>
  <Override PartName="/ppt/slides/_rels/slide119.xml.rels" ContentType="application/vnd.openxmlformats-package.relationships+xml"/>
  <Override PartName="/ppt/slides/_rels/slide120.xml.rels" ContentType="application/vnd.openxmlformats-package.relationships+xml"/>
  <Override PartName="/ppt/slides/_rels/slide121.xml.rels" ContentType="application/vnd.openxmlformats-package.relationships+xml"/>
  <Override PartName="/ppt/slides/_rels/slide122.xml.rels" ContentType="application/vnd.openxmlformats-package.relationships+xml"/>
  <Override PartName="/ppt/slides/_rels/slide123.xml.rels" ContentType="application/vnd.openxmlformats-package.relationships+xml"/>
  <Override PartName="/ppt/slides/_rels/slide124.xml.rels" ContentType="application/vnd.openxmlformats-package.relationships+xml"/>
  <Override PartName="/ppt/slides/_rels/slide125.xml.rels" ContentType="application/vnd.openxmlformats-package.relationships+xml"/>
  <Override PartName="/ppt/slides/_rels/slide126.xml.rels" ContentType="application/vnd.openxmlformats-package.relationships+xml"/>
  <Override PartName="/ppt/slides/_rels/slide127.xml.rels" ContentType="application/vnd.openxmlformats-package.relationships+xml"/>
  <Override PartName="/ppt/slides/_rels/slide128.xml.rels" ContentType="application/vnd.openxmlformats-package.relationships+xml"/>
  <Override PartName="/ppt/slides/_rels/slide129.xml.rels" ContentType="application/vnd.openxmlformats-package.relationships+xml"/>
  <Override PartName="/ppt/slides/_rels/slide130.xml.rels" ContentType="application/vnd.openxmlformats-package.relationships+xml"/>
  <Override PartName="/ppt/slides/_rels/slide131.xml.rels" ContentType="application/vnd.openxmlformats-package.relationships+xml"/>
  <Override PartName="/ppt/slides/_rels/slide132.xml.rels" ContentType="application/vnd.openxmlformats-package.relationships+xml"/>
  <Override PartName="/ppt/slides/_rels/slide133.xml.rels" ContentType="application/vnd.openxmlformats-package.relationships+xml"/>
  <Override PartName="/ppt/slides/_rels/slide134.xml.rels" ContentType="application/vnd.openxmlformats-package.relationships+xml"/>
  <Override PartName="/ppt/slides/_rels/slide135.xml.rels" ContentType="application/vnd.openxmlformats-package.relationships+xml"/>
  <Override PartName="/ppt/slides/_rels/slide136.xml.rels" ContentType="application/vnd.openxmlformats-package.relationships+xml"/>
  <Override PartName="/ppt/slides/_rels/slide137.xml.rels" ContentType="application/vnd.openxmlformats-package.relationships+xml"/>
  <Override PartName="/ppt/slides/_rels/slide138.xml.rels" ContentType="application/vnd.openxmlformats-package.relationships+xml"/>
  <Override PartName="/ppt/slides/_rels/slide139.xml.rels" ContentType="application/vnd.openxmlformats-package.relationships+xml"/>
  <Override PartName="/ppt/slides/_rels/slide140.xml.rels" ContentType="application/vnd.openxmlformats-package.relationships+xml"/>
  <Override PartName="/ppt/slides/_rels/slide141.xml.rels" ContentType="application/vnd.openxmlformats-package.relationships+xml"/>
  <Override PartName="/ppt/slides/_rels/slide142.xml.rels" ContentType="application/vnd.openxmlformats-package.relationships+xml"/>
  <Override PartName="/ppt/slides/_rels/slide143.xml.rels" ContentType="application/vnd.openxmlformats-package.relationships+xml"/>
  <Override PartName="/ppt/slides/_rels/slide144.xml.rels" ContentType="application/vnd.openxmlformats-package.relationships+xml"/>
  <Override PartName="/ppt/slides/_rels/slide145.xml.rels" ContentType="application/vnd.openxmlformats-package.relationships+xml"/>
  <Override PartName="/ppt/slides/_rels/slide146.xml.rels" ContentType="application/vnd.openxmlformats-package.relationships+xml"/>
  <Override PartName="/ppt/slides/_rels/slide147.xml.rels" ContentType="application/vnd.openxmlformats-package.relationships+xml"/>
  <Override PartName="/ppt/slides/_rels/slide148.xml.rels" ContentType="application/vnd.openxmlformats-package.relationships+xml"/>
  <Override PartName="/ppt/slides/_rels/slide149.xml.rels" ContentType="application/vnd.openxmlformats-package.relationships+xml"/>
  <Override PartName="/ppt/slides/_rels/slide150.xml.rels" ContentType="application/vnd.openxmlformats-package.relationships+xml"/>
  <Override PartName="/ppt/slides/_rels/slide151.xml.rels" ContentType="application/vnd.openxmlformats-package.relationships+xml"/>
  <Override PartName="/ppt/slides/_rels/slide152.xml.rels" ContentType="application/vnd.openxmlformats-package.relationships+xml"/>
  <Override PartName="/ppt/slides/_rels/slide153.xml.rels" ContentType="application/vnd.openxmlformats-package.relationships+xml"/>
  <Override PartName="/ppt/slides/_rels/slide154.xml.rels" ContentType="application/vnd.openxmlformats-package.relationships+xml"/>
  <Override PartName="/ppt/slides/_rels/slide155.xml.rels" ContentType="application/vnd.openxmlformats-package.relationships+xml"/>
  <Override PartName="/ppt/slides/_rels/slide156.xml.rels" ContentType="application/vnd.openxmlformats-package.relationships+xml"/>
  <Override PartName="/ppt/slides/_rels/slide157.xml.rels" ContentType="application/vnd.openxmlformats-package.relationships+xml"/>
  <Override PartName="/ppt/slides/_rels/slide158.xml.rels" ContentType="application/vnd.openxmlformats-package.relationships+xml"/>
  <Override PartName="/ppt/slides/_rels/slide159.xml.rels" ContentType="application/vnd.openxmlformats-package.relationships+xml"/>
  <Override PartName="/ppt/slides/_rels/slide160.xml.rels" ContentType="application/vnd.openxmlformats-package.relationships+xml"/>
  <Override PartName="/ppt/slides/_rels/slide161.xml.rels" ContentType="application/vnd.openxmlformats-package.relationships+xml"/>
  <Override PartName="/ppt/slides/_rels/slide162.xml.rels" ContentType="application/vnd.openxmlformats-package.relationships+xml"/>
  <Override PartName="/ppt/slides/_rels/slide163.xml.rels" ContentType="application/vnd.openxmlformats-package.relationships+xml"/>
  <Override PartName="/ppt/slides/_rels/slide164.xml.rels" ContentType="application/vnd.openxmlformats-package.relationships+xml"/>
  <Override PartName="/ppt/slides/_rels/slide165.xml.rels" ContentType="application/vnd.openxmlformats-package.relationships+xml"/>
  <Override PartName="/ppt/slides/_rels/slide166.xml.rels" ContentType="application/vnd.openxmlformats-package.relationships+xml"/>
  <Override PartName="/ppt/slides/_rels/slide167.xml.rels" ContentType="application/vnd.openxmlformats-package.relationships+xml"/>
  <Override PartName="/ppt/slides/_rels/slide170.xml.rels" ContentType="application/vnd.openxmlformats-package.relationships+xml"/>
  <Override PartName="/ppt/slides/_rels/slide171.xml.rels" ContentType="application/vnd.openxmlformats-package.relationships+xml"/>
  <Override PartName="/ppt/slides/_rels/slide172.xml.rels" ContentType="application/vnd.openxmlformats-package.relationships+xml"/>
  <Override PartName="/ppt/slides/_rels/slide173.xml.rels" ContentType="application/vnd.openxmlformats-package.relationships+xml"/>
  <Override PartName="/ppt/slides/_rels/slide174.xml.rels" ContentType="application/vnd.openxmlformats-package.relationships+xml"/>
  <Override PartName="/ppt/slides/_rels/slide175.xml.rels" ContentType="application/vnd.openxmlformats-package.relationships+xml"/>
  <Override PartName="/ppt/slides/_rels/slide176.xml.rels" ContentType="application/vnd.openxmlformats-package.relationships+xml"/>
  <Override PartName="/ppt/slides/_rels/slide177.xml.rels" ContentType="application/vnd.openxmlformats-package.relationships+xml"/>
  <Override PartName="/ppt/slides/_rels/slide178.xml.rels" ContentType="application/vnd.openxmlformats-package.relationships+xml"/>
  <Override PartName="/ppt/slides/_rels/slide179.xml.rels" ContentType="application/vnd.openxmlformats-package.relationships+xml"/>
  <Override PartName="/ppt/slides/_rels/slide180.xml.rels" ContentType="application/vnd.openxmlformats-package.relationships+xml"/>
  <Override PartName="/ppt/slides/_rels/slide181.xml.rels" ContentType="application/vnd.openxmlformats-package.relationships+xml"/>
  <Override PartName="/ppt/slides/_rels/slide182.xml.rels" ContentType="application/vnd.openxmlformats-package.relationships+xml"/>
  <Override PartName="/ppt/slides/_rels/slide183.xml.rels" ContentType="application/vnd.openxmlformats-package.relationships+xml"/>
  <Override PartName="/ppt/slides/_rels/slide184.xml.rels" ContentType="application/vnd.openxmlformats-package.relationships+xml"/>
  <Override PartName="/ppt/slides/_rels/slide185.xml.rels" ContentType="application/vnd.openxmlformats-package.relationships+xml"/>
  <Override PartName="/ppt/slides/_rels/slide186.xml.rels" ContentType="application/vnd.openxmlformats-package.relationships+xml"/>
  <Override PartName="/ppt/slides/_rels/slide187.xml.rels" ContentType="application/vnd.openxmlformats-package.relationships+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16" r:id="rId73"/>
    <p:sldId id="317" r:id="rId74"/>
    <p:sldId id="318" r:id="rId75"/>
    <p:sldId id="319" r:id="rId76"/>
    <p:sldId id="320" r:id="rId77"/>
    <p:sldId id="321" r:id="rId78"/>
    <p:sldId id="322" r:id="rId79"/>
    <p:sldId id="323" r:id="rId80"/>
    <p:sldId id="324" r:id="rId81"/>
    <p:sldId id="325" r:id="rId82"/>
    <p:sldId id="326" r:id="rId83"/>
    <p:sldId id="327" r:id="rId84"/>
    <p:sldId id="328" r:id="rId85"/>
    <p:sldId id="329" r:id="rId86"/>
    <p:sldId id="330" r:id="rId87"/>
    <p:sldId id="331" r:id="rId88"/>
    <p:sldId id="332" r:id="rId89"/>
    <p:sldId id="333" r:id="rId90"/>
    <p:sldId id="334" r:id="rId91"/>
    <p:sldId id="335" r:id="rId92"/>
    <p:sldId id="336" r:id="rId93"/>
    <p:sldId id="337" r:id="rId94"/>
    <p:sldId id="338" r:id="rId95"/>
    <p:sldId id="339" r:id="rId96"/>
    <p:sldId id="340" r:id="rId97"/>
    <p:sldId id="341" r:id="rId98"/>
    <p:sldId id="342" r:id="rId99"/>
    <p:sldId id="343" r:id="rId100"/>
    <p:sldId id="344" r:id="rId101"/>
    <p:sldId id="345" r:id="rId102"/>
    <p:sldId id="346" r:id="rId103"/>
    <p:sldId id="347" r:id="rId104"/>
    <p:sldId id="348" r:id="rId105"/>
    <p:sldId id="349" r:id="rId106"/>
    <p:sldId id="350" r:id="rId107"/>
    <p:sldId id="351" r:id="rId108"/>
    <p:sldId id="352" r:id="rId109"/>
    <p:sldId id="353" r:id="rId110"/>
    <p:sldId id="354" r:id="rId111"/>
    <p:sldId id="355" r:id="rId112"/>
    <p:sldId id="356" r:id="rId113"/>
    <p:sldId id="357" r:id="rId114"/>
    <p:sldId id="358" r:id="rId115"/>
    <p:sldId id="359" r:id="rId116"/>
    <p:sldId id="360" r:id="rId117"/>
    <p:sldId id="361" r:id="rId118"/>
    <p:sldId id="362" r:id="rId119"/>
    <p:sldId id="363" r:id="rId120"/>
    <p:sldId id="364" r:id="rId121"/>
    <p:sldId id="365" r:id="rId122"/>
    <p:sldId id="366" r:id="rId123"/>
    <p:sldId id="367" r:id="rId124"/>
    <p:sldId id="368" r:id="rId125"/>
    <p:sldId id="369" r:id="rId126"/>
    <p:sldId id="370" r:id="rId127"/>
    <p:sldId id="371" r:id="rId128"/>
    <p:sldId id="372" r:id="rId129"/>
    <p:sldId id="373" r:id="rId130"/>
    <p:sldId id="374" r:id="rId131"/>
    <p:sldId id="375" r:id="rId132"/>
    <p:sldId id="376" r:id="rId133"/>
    <p:sldId id="377" r:id="rId134"/>
    <p:sldId id="378" r:id="rId135"/>
    <p:sldId id="379" r:id="rId136"/>
    <p:sldId id="380" r:id="rId137"/>
    <p:sldId id="381" r:id="rId138"/>
    <p:sldId id="382" r:id="rId139"/>
    <p:sldId id="383" r:id="rId140"/>
    <p:sldId id="384" r:id="rId141"/>
    <p:sldId id="385" r:id="rId142"/>
    <p:sldId id="386" r:id="rId143"/>
    <p:sldId id="387" r:id="rId144"/>
    <p:sldId id="388" r:id="rId145"/>
    <p:sldId id="389" r:id="rId146"/>
    <p:sldId id="390" r:id="rId147"/>
    <p:sldId id="391" r:id="rId148"/>
    <p:sldId id="392" r:id="rId149"/>
    <p:sldId id="393" r:id="rId150"/>
    <p:sldId id="394" r:id="rId151"/>
    <p:sldId id="395" r:id="rId152"/>
    <p:sldId id="396" r:id="rId153"/>
    <p:sldId id="397" r:id="rId154"/>
    <p:sldId id="398" r:id="rId155"/>
    <p:sldId id="399" r:id="rId156"/>
    <p:sldId id="400" r:id="rId157"/>
    <p:sldId id="401" r:id="rId158"/>
    <p:sldId id="402" r:id="rId159"/>
    <p:sldId id="403" r:id="rId160"/>
    <p:sldId id="404" r:id="rId161"/>
    <p:sldId id="405" r:id="rId162"/>
    <p:sldId id="406" r:id="rId163"/>
    <p:sldId id="407" r:id="rId164"/>
    <p:sldId id="408" r:id="rId165"/>
    <p:sldId id="409" r:id="rId166"/>
    <p:sldId id="410" r:id="rId167"/>
    <p:sldId id="411" r:id="rId168"/>
    <p:sldId id="412" r:id="rId169"/>
    <p:sldId id="413" r:id="rId170"/>
    <p:sldId id="414" r:id="rId171"/>
    <p:sldId id="415" r:id="rId172"/>
    <p:sldId id="416" r:id="rId173"/>
    <p:sldId id="417" r:id="rId174"/>
    <p:sldId id="418" r:id="rId175"/>
    <p:sldId id="419" r:id="rId176"/>
    <p:sldId id="420" r:id="rId177"/>
    <p:sldId id="421" r:id="rId178"/>
    <p:sldId id="422" r:id="rId179"/>
    <p:sldId id="423" r:id="rId180"/>
    <p:sldId id="424" r:id="rId181"/>
    <p:sldId id="425" r:id="rId182"/>
    <p:sldId id="426" r:id="rId183"/>
    <p:sldId id="427" r:id="rId184"/>
    <p:sldId id="428" r:id="rId185"/>
    <p:sldId id="429" r:id="rId186"/>
    <p:sldId id="430" r:id="rId187"/>
    <p:sldId id="431" r:id="rId188"/>
    <p:sldId id="432" r:id="rId189"/>
    <p:sldId id="433" r:id="rId190"/>
    <p:sldId id="434" r:id="rId191"/>
    <p:sldId id="435" r:id="rId192"/>
    <p:sldId id="436" r:id="rId193"/>
    <p:sldId id="437" r:id="rId194"/>
    <p:sldId id="438" r:id="rId195"/>
    <p:sldId id="439" r:id="rId196"/>
    <p:sldId id="440" r:id="rId197"/>
    <p:sldId id="441" r:id="rId198"/>
    <p:sldId id="442" r:id="rId199"/>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46" Type="http://schemas.openxmlformats.org/officeDocument/2006/relationships/slide" Target="slides/slide34.xml"/><Relationship Id="rId47" Type="http://schemas.openxmlformats.org/officeDocument/2006/relationships/slide" Target="slides/slide35.xml"/><Relationship Id="rId48" Type="http://schemas.openxmlformats.org/officeDocument/2006/relationships/slide" Target="slides/slide36.xml"/><Relationship Id="rId49" Type="http://schemas.openxmlformats.org/officeDocument/2006/relationships/slide" Target="slides/slide37.xml"/><Relationship Id="rId50" Type="http://schemas.openxmlformats.org/officeDocument/2006/relationships/slide" Target="slides/slide38.xml"/><Relationship Id="rId51" Type="http://schemas.openxmlformats.org/officeDocument/2006/relationships/slide" Target="slides/slide39.xml"/><Relationship Id="rId52" Type="http://schemas.openxmlformats.org/officeDocument/2006/relationships/slide" Target="slides/slide40.xml"/><Relationship Id="rId53" Type="http://schemas.openxmlformats.org/officeDocument/2006/relationships/slide" Target="slides/slide41.xml"/><Relationship Id="rId54" Type="http://schemas.openxmlformats.org/officeDocument/2006/relationships/slide" Target="slides/slide42.xml"/><Relationship Id="rId55" Type="http://schemas.openxmlformats.org/officeDocument/2006/relationships/slide" Target="slides/slide43.xml"/><Relationship Id="rId56" Type="http://schemas.openxmlformats.org/officeDocument/2006/relationships/slide" Target="slides/slide44.xml"/><Relationship Id="rId57" Type="http://schemas.openxmlformats.org/officeDocument/2006/relationships/slide" Target="slides/slide45.xml"/><Relationship Id="rId58" Type="http://schemas.openxmlformats.org/officeDocument/2006/relationships/slide" Target="slides/slide46.xml"/><Relationship Id="rId59" Type="http://schemas.openxmlformats.org/officeDocument/2006/relationships/slide" Target="slides/slide47.xml"/><Relationship Id="rId60" Type="http://schemas.openxmlformats.org/officeDocument/2006/relationships/slide" Target="slides/slide48.xml"/><Relationship Id="rId61" Type="http://schemas.openxmlformats.org/officeDocument/2006/relationships/slide" Target="slides/slide49.xml"/><Relationship Id="rId62" Type="http://schemas.openxmlformats.org/officeDocument/2006/relationships/slide" Target="slides/slide50.xml"/><Relationship Id="rId63" Type="http://schemas.openxmlformats.org/officeDocument/2006/relationships/slide" Target="slides/slide51.xml"/><Relationship Id="rId64" Type="http://schemas.openxmlformats.org/officeDocument/2006/relationships/slide" Target="slides/slide52.xml"/><Relationship Id="rId65" Type="http://schemas.openxmlformats.org/officeDocument/2006/relationships/slide" Target="slides/slide53.xml"/><Relationship Id="rId66" Type="http://schemas.openxmlformats.org/officeDocument/2006/relationships/slide" Target="slides/slide54.xml"/><Relationship Id="rId67" Type="http://schemas.openxmlformats.org/officeDocument/2006/relationships/slide" Target="slides/slide55.xml"/><Relationship Id="rId68" Type="http://schemas.openxmlformats.org/officeDocument/2006/relationships/slide" Target="slides/slide56.xml"/><Relationship Id="rId69" Type="http://schemas.openxmlformats.org/officeDocument/2006/relationships/slide" Target="slides/slide57.xml"/><Relationship Id="rId70" Type="http://schemas.openxmlformats.org/officeDocument/2006/relationships/slide" Target="slides/slide58.xml"/><Relationship Id="rId71" Type="http://schemas.openxmlformats.org/officeDocument/2006/relationships/slide" Target="slides/slide59.xml"/><Relationship Id="rId72" Type="http://schemas.openxmlformats.org/officeDocument/2006/relationships/slide" Target="slides/slide60.xml"/><Relationship Id="rId73" Type="http://schemas.openxmlformats.org/officeDocument/2006/relationships/slide" Target="slides/slide61.xml"/><Relationship Id="rId74" Type="http://schemas.openxmlformats.org/officeDocument/2006/relationships/slide" Target="slides/slide62.xml"/><Relationship Id="rId75" Type="http://schemas.openxmlformats.org/officeDocument/2006/relationships/slide" Target="slides/slide63.xml"/><Relationship Id="rId76" Type="http://schemas.openxmlformats.org/officeDocument/2006/relationships/slide" Target="slides/slide64.xml"/><Relationship Id="rId77" Type="http://schemas.openxmlformats.org/officeDocument/2006/relationships/slide" Target="slides/slide65.xml"/><Relationship Id="rId78" Type="http://schemas.openxmlformats.org/officeDocument/2006/relationships/slide" Target="slides/slide66.xml"/><Relationship Id="rId79" Type="http://schemas.openxmlformats.org/officeDocument/2006/relationships/slide" Target="slides/slide67.xml"/><Relationship Id="rId80" Type="http://schemas.openxmlformats.org/officeDocument/2006/relationships/slide" Target="slides/slide68.xml"/><Relationship Id="rId81" Type="http://schemas.openxmlformats.org/officeDocument/2006/relationships/slide" Target="slides/slide69.xml"/><Relationship Id="rId82" Type="http://schemas.openxmlformats.org/officeDocument/2006/relationships/slide" Target="slides/slide70.xml"/><Relationship Id="rId83" Type="http://schemas.openxmlformats.org/officeDocument/2006/relationships/slide" Target="slides/slide71.xml"/><Relationship Id="rId84" Type="http://schemas.openxmlformats.org/officeDocument/2006/relationships/slide" Target="slides/slide72.xml"/><Relationship Id="rId85" Type="http://schemas.openxmlformats.org/officeDocument/2006/relationships/slide" Target="slides/slide73.xml"/><Relationship Id="rId86" Type="http://schemas.openxmlformats.org/officeDocument/2006/relationships/slide" Target="slides/slide74.xml"/><Relationship Id="rId87" Type="http://schemas.openxmlformats.org/officeDocument/2006/relationships/slide" Target="slides/slide75.xml"/><Relationship Id="rId88" Type="http://schemas.openxmlformats.org/officeDocument/2006/relationships/slide" Target="slides/slide76.xml"/><Relationship Id="rId89" Type="http://schemas.openxmlformats.org/officeDocument/2006/relationships/slide" Target="slides/slide77.xml"/><Relationship Id="rId90" Type="http://schemas.openxmlformats.org/officeDocument/2006/relationships/slide" Target="slides/slide78.xml"/><Relationship Id="rId91" Type="http://schemas.openxmlformats.org/officeDocument/2006/relationships/slide" Target="slides/slide79.xml"/><Relationship Id="rId92" Type="http://schemas.openxmlformats.org/officeDocument/2006/relationships/slide" Target="slides/slide80.xml"/><Relationship Id="rId93" Type="http://schemas.openxmlformats.org/officeDocument/2006/relationships/slide" Target="slides/slide81.xml"/><Relationship Id="rId94" Type="http://schemas.openxmlformats.org/officeDocument/2006/relationships/slide" Target="slides/slide82.xml"/><Relationship Id="rId95" Type="http://schemas.openxmlformats.org/officeDocument/2006/relationships/slide" Target="slides/slide83.xml"/><Relationship Id="rId96" Type="http://schemas.openxmlformats.org/officeDocument/2006/relationships/slide" Target="slides/slide84.xml"/><Relationship Id="rId97" Type="http://schemas.openxmlformats.org/officeDocument/2006/relationships/slide" Target="slides/slide85.xml"/><Relationship Id="rId98" Type="http://schemas.openxmlformats.org/officeDocument/2006/relationships/slide" Target="slides/slide86.xml"/><Relationship Id="rId99" Type="http://schemas.openxmlformats.org/officeDocument/2006/relationships/slide" Target="slides/slide87.xml"/><Relationship Id="rId100" Type="http://schemas.openxmlformats.org/officeDocument/2006/relationships/slide" Target="slides/slide88.xml"/><Relationship Id="rId101" Type="http://schemas.openxmlformats.org/officeDocument/2006/relationships/slide" Target="slides/slide89.xml"/><Relationship Id="rId102" Type="http://schemas.openxmlformats.org/officeDocument/2006/relationships/slide" Target="slides/slide90.xml"/><Relationship Id="rId103" Type="http://schemas.openxmlformats.org/officeDocument/2006/relationships/slide" Target="slides/slide91.xml"/><Relationship Id="rId104" Type="http://schemas.openxmlformats.org/officeDocument/2006/relationships/slide" Target="slides/slide92.xml"/><Relationship Id="rId105" Type="http://schemas.openxmlformats.org/officeDocument/2006/relationships/slide" Target="slides/slide93.xml"/><Relationship Id="rId106" Type="http://schemas.openxmlformats.org/officeDocument/2006/relationships/slide" Target="slides/slide94.xml"/><Relationship Id="rId107" Type="http://schemas.openxmlformats.org/officeDocument/2006/relationships/slide" Target="slides/slide95.xml"/><Relationship Id="rId108" Type="http://schemas.openxmlformats.org/officeDocument/2006/relationships/slide" Target="slides/slide96.xml"/><Relationship Id="rId109" Type="http://schemas.openxmlformats.org/officeDocument/2006/relationships/slide" Target="slides/slide97.xml"/><Relationship Id="rId110" Type="http://schemas.openxmlformats.org/officeDocument/2006/relationships/slide" Target="slides/slide98.xml"/><Relationship Id="rId111" Type="http://schemas.openxmlformats.org/officeDocument/2006/relationships/slide" Target="slides/slide99.xml"/><Relationship Id="rId112" Type="http://schemas.openxmlformats.org/officeDocument/2006/relationships/slide" Target="slides/slide100.xml"/><Relationship Id="rId113" Type="http://schemas.openxmlformats.org/officeDocument/2006/relationships/slide" Target="slides/slide101.xml"/><Relationship Id="rId114" Type="http://schemas.openxmlformats.org/officeDocument/2006/relationships/slide" Target="slides/slide102.xml"/><Relationship Id="rId115" Type="http://schemas.openxmlformats.org/officeDocument/2006/relationships/slide" Target="slides/slide103.xml"/><Relationship Id="rId116" Type="http://schemas.openxmlformats.org/officeDocument/2006/relationships/slide" Target="slides/slide104.xml"/><Relationship Id="rId117" Type="http://schemas.openxmlformats.org/officeDocument/2006/relationships/slide" Target="slides/slide105.xml"/><Relationship Id="rId118" Type="http://schemas.openxmlformats.org/officeDocument/2006/relationships/slide" Target="slides/slide106.xml"/><Relationship Id="rId119" Type="http://schemas.openxmlformats.org/officeDocument/2006/relationships/slide" Target="slides/slide107.xml"/><Relationship Id="rId120" Type="http://schemas.openxmlformats.org/officeDocument/2006/relationships/slide" Target="slides/slide108.xml"/><Relationship Id="rId121" Type="http://schemas.openxmlformats.org/officeDocument/2006/relationships/slide" Target="slides/slide109.xml"/><Relationship Id="rId122" Type="http://schemas.openxmlformats.org/officeDocument/2006/relationships/slide" Target="slides/slide110.xml"/><Relationship Id="rId123" Type="http://schemas.openxmlformats.org/officeDocument/2006/relationships/slide" Target="slides/slide111.xml"/><Relationship Id="rId124" Type="http://schemas.openxmlformats.org/officeDocument/2006/relationships/slide" Target="slides/slide112.xml"/><Relationship Id="rId125" Type="http://schemas.openxmlformats.org/officeDocument/2006/relationships/slide" Target="slides/slide113.xml"/><Relationship Id="rId126" Type="http://schemas.openxmlformats.org/officeDocument/2006/relationships/slide" Target="slides/slide114.xml"/><Relationship Id="rId127" Type="http://schemas.openxmlformats.org/officeDocument/2006/relationships/slide" Target="slides/slide115.xml"/><Relationship Id="rId128" Type="http://schemas.openxmlformats.org/officeDocument/2006/relationships/slide" Target="slides/slide116.xml"/><Relationship Id="rId129" Type="http://schemas.openxmlformats.org/officeDocument/2006/relationships/slide" Target="slides/slide117.xml"/><Relationship Id="rId130" Type="http://schemas.openxmlformats.org/officeDocument/2006/relationships/slide" Target="slides/slide118.xml"/><Relationship Id="rId131" Type="http://schemas.openxmlformats.org/officeDocument/2006/relationships/slide" Target="slides/slide119.xml"/><Relationship Id="rId132" Type="http://schemas.openxmlformats.org/officeDocument/2006/relationships/slide" Target="slides/slide120.xml"/><Relationship Id="rId133" Type="http://schemas.openxmlformats.org/officeDocument/2006/relationships/slide" Target="slides/slide121.xml"/><Relationship Id="rId134" Type="http://schemas.openxmlformats.org/officeDocument/2006/relationships/slide" Target="slides/slide122.xml"/><Relationship Id="rId135" Type="http://schemas.openxmlformats.org/officeDocument/2006/relationships/slide" Target="slides/slide123.xml"/><Relationship Id="rId136" Type="http://schemas.openxmlformats.org/officeDocument/2006/relationships/slide" Target="slides/slide124.xml"/><Relationship Id="rId137" Type="http://schemas.openxmlformats.org/officeDocument/2006/relationships/slide" Target="slides/slide125.xml"/><Relationship Id="rId138" Type="http://schemas.openxmlformats.org/officeDocument/2006/relationships/slide" Target="slides/slide126.xml"/><Relationship Id="rId139" Type="http://schemas.openxmlformats.org/officeDocument/2006/relationships/slide" Target="slides/slide127.xml"/><Relationship Id="rId140" Type="http://schemas.openxmlformats.org/officeDocument/2006/relationships/slide" Target="slides/slide128.xml"/><Relationship Id="rId141" Type="http://schemas.openxmlformats.org/officeDocument/2006/relationships/slide" Target="slides/slide129.xml"/><Relationship Id="rId142" Type="http://schemas.openxmlformats.org/officeDocument/2006/relationships/slide" Target="slides/slide130.xml"/><Relationship Id="rId143" Type="http://schemas.openxmlformats.org/officeDocument/2006/relationships/slide" Target="slides/slide131.xml"/><Relationship Id="rId144" Type="http://schemas.openxmlformats.org/officeDocument/2006/relationships/slide" Target="slides/slide132.xml"/><Relationship Id="rId145" Type="http://schemas.openxmlformats.org/officeDocument/2006/relationships/slide" Target="slides/slide133.xml"/><Relationship Id="rId146" Type="http://schemas.openxmlformats.org/officeDocument/2006/relationships/slide" Target="slides/slide134.xml"/><Relationship Id="rId147" Type="http://schemas.openxmlformats.org/officeDocument/2006/relationships/slide" Target="slides/slide135.xml"/><Relationship Id="rId148" Type="http://schemas.openxmlformats.org/officeDocument/2006/relationships/slide" Target="slides/slide136.xml"/><Relationship Id="rId149" Type="http://schemas.openxmlformats.org/officeDocument/2006/relationships/slide" Target="slides/slide137.xml"/><Relationship Id="rId150" Type="http://schemas.openxmlformats.org/officeDocument/2006/relationships/slide" Target="slides/slide138.xml"/><Relationship Id="rId151" Type="http://schemas.openxmlformats.org/officeDocument/2006/relationships/slide" Target="slides/slide139.xml"/><Relationship Id="rId152" Type="http://schemas.openxmlformats.org/officeDocument/2006/relationships/slide" Target="slides/slide140.xml"/><Relationship Id="rId153" Type="http://schemas.openxmlformats.org/officeDocument/2006/relationships/slide" Target="slides/slide141.xml"/><Relationship Id="rId154" Type="http://schemas.openxmlformats.org/officeDocument/2006/relationships/slide" Target="slides/slide142.xml"/><Relationship Id="rId155" Type="http://schemas.openxmlformats.org/officeDocument/2006/relationships/slide" Target="slides/slide143.xml"/><Relationship Id="rId156" Type="http://schemas.openxmlformats.org/officeDocument/2006/relationships/slide" Target="slides/slide144.xml"/><Relationship Id="rId157" Type="http://schemas.openxmlformats.org/officeDocument/2006/relationships/slide" Target="slides/slide145.xml"/><Relationship Id="rId158" Type="http://schemas.openxmlformats.org/officeDocument/2006/relationships/slide" Target="slides/slide146.xml"/><Relationship Id="rId159" Type="http://schemas.openxmlformats.org/officeDocument/2006/relationships/slide" Target="slides/slide147.xml"/><Relationship Id="rId160" Type="http://schemas.openxmlformats.org/officeDocument/2006/relationships/slide" Target="slides/slide148.xml"/><Relationship Id="rId161" Type="http://schemas.openxmlformats.org/officeDocument/2006/relationships/slide" Target="slides/slide149.xml"/><Relationship Id="rId162" Type="http://schemas.openxmlformats.org/officeDocument/2006/relationships/slide" Target="slides/slide150.xml"/><Relationship Id="rId163" Type="http://schemas.openxmlformats.org/officeDocument/2006/relationships/slide" Target="slides/slide151.xml"/><Relationship Id="rId164" Type="http://schemas.openxmlformats.org/officeDocument/2006/relationships/slide" Target="slides/slide152.xml"/><Relationship Id="rId165" Type="http://schemas.openxmlformats.org/officeDocument/2006/relationships/slide" Target="slides/slide153.xml"/><Relationship Id="rId166" Type="http://schemas.openxmlformats.org/officeDocument/2006/relationships/slide" Target="slides/slide154.xml"/><Relationship Id="rId167" Type="http://schemas.openxmlformats.org/officeDocument/2006/relationships/slide" Target="slides/slide155.xml"/><Relationship Id="rId168" Type="http://schemas.openxmlformats.org/officeDocument/2006/relationships/slide" Target="slides/slide156.xml"/><Relationship Id="rId169" Type="http://schemas.openxmlformats.org/officeDocument/2006/relationships/slide" Target="slides/slide157.xml"/><Relationship Id="rId170" Type="http://schemas.openxmlformats.org/officeDocument/2006/relationships/slide" Target="slides/slide158.xml"/><Relationship Id="rId171" Type="http://schemas.openxmlformats.org/officeDocument/2006/relationships/slide" Target="slides/slide159.xml"/><Relationship Id="rId172" Type="http://schemas.openxmlformats.org/officeDocument/2006/relationships/slide" Target="slides/slide160.xml"/><Relationship Id="rId173" Type="http://schemas.openxmlformats.org/officeDocument/2006/relationships/slide" Target="slides/slide161.xml"/><Relationship Id="rId174" Type="http://schemas.openxmlformats.org/officeDocument/2006/relationships/slide" Target="slides/slide162.xml"/><Relationship Id="rId175" Type="http://schemas.openxmlformats.org/officeDocument/2006/relationships/slide" Target="slides/slide163.xml"/><Relationship Id="rId176" Type="http://schemas.openxmlformats.org/officeDocument/2006/relationships/slide" Target="slides/slide164.xml"/><Relationship Id="rId177" Type="http://schemas.openxmlformats.org/officeDocument/2006/relationships/slide" Target="slides/slide165.xml"/><Relationship Id="rId178" Type="http://schemas.openxmlformats.org/officeDocument/2006/relationships/slide" Target="slides/slide166.xml"/><Relationship Id="rId179" Type="http://schemas.openxmlformats.org/officeDocument/2006/relationships/slide" Target="slides/slide167.xml"/><Relationship Id="rId180" Type="http://schemas.openxmlformats.org/officeDocument/2006/relationships/slide" Target="slides/slide168.xml"/><Relationship Id="rId181" Type="http://schemas.openxmlformats.org/officeDocument/2006/relationships/slide" Target="slides/slide169.xml"/><Relationship Id="rId182" Type="http://schemas.openxmlformats.org/officeDocument/2006/relationships/slide" Target="slides/slide170.xml"/><Relationship Id="rId183" Type="http://schemas.openxmlformats.org/officeDocument/2006/relationships/slide" Target="slides/slide171.xml"/><Relationship Id="rId184" Type="http://schemas.openxmlformats.org/officeDocument/2006/relationships/slide" Target="slides/slide172.xml"/><Relationship Id="rId185" Type="http://schemas.openxmlformats.org/officeDocument/2006/relationships/slide" Target="slides/slide173.xml"/><Relationship Id="rId186" Type="http://schemas.openxmlformats.org/officeDocument/2006/relationships/slide" Target="slides/slide174.xml"/><Relationship Id="rId187" Type="http://schemas.openxmlformats.org/officeDocument/2006/relationships/slide" Target="slides/slide175.xml"/><Relationship Id="rId188" Type="http://schemas.openxmlformats.org/officeDocument/2006/relationships/slide" Target="slides/slide176.xml"/><Relationship Id="rId189" Type="http://schemas.openxmlformats.org/officeDocument/2006/relationships/slide" Target="slides/slide177.xml"/><Relationship Id="rId190" Type="http://schemas.openxmlformats.org/officeDocument/2006/relationships/slide" Target="slides/slide178.xml"/><Relationship Id="rId191" Type="http://schemas.openxmlformats.org/officeDocument/2006/relationships/slide" Target="slides/slide179.xml"/><Relationship Id="rId192" Type="http://schemas.openxmlformats.org/officeDocument/2006/relationships/slide" Target="slides/slide180.xml"/><Relationship Id="rId193" Type="http://schemas.openxmlformats.org/officeDocument/2006/relationships/slide" Target="slides/slide181.xml"/><Relationship Id="rId194" Type="http://schemas.openxmlformats.org/officeDocument/2006/relationships/slide" Target="slides/slide182.xml"/><Relationship Id="rId195" Type="http://schemas.openxmlformats.org/officeDocument/2006/relationships/slide" Target="slides/slide183.xml"/><Relationship Id="rId196" Type="http://schemas.openxmlformats.org/officeDocument/2006/relationships/slide" Target="slides/slide184.xml"/><Relationship Id="rId197" Type="http://schemas.openxmlformats.org/officeDocument/2006/relationships/slide" Target="slides/slide185.xml"/><Relationship Id="rId198" Type="http://schemas.openxmlformats.org/officeDocument/2006/relationships/slide" Target="slides/slide186.xml"/><Relationship Id="rId199" Type="http://schemas.openxmlformats.org/officeDocument/2006/relationships/slide" Target="slides/slide187.xml"/><Relationship Id="rId20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3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3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4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4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5"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7"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2"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6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0"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7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4"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76"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7"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7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2"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3"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84"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5"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6"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7"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8"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9"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94"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9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9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01"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0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0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9"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1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3"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15"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6"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1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1"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23"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4"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5"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6"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7"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8"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2"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5"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6"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1"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3"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6"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0"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2"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3"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8"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0"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1"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2"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3"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4"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5"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6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6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1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1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jpe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jpeg"/><Relationship Id="rId3" Type="http://schemas.openxmlformats.org/officeDocument/2006/relationships/slideLayout" Target="../slideLayouts/slideLayout121.xml"/><Relationship Id="rId4" Type="http://schemas.openxmlformats.org/officeDocument/2006/relationships/slideLayout" Target="../slideLayouts/slideLayout122.xml"/><Relationship Id="rId5" Type="http://schemas.openxmlformats.org/officeDocument/2006/relationships/slideLayout" Target="../slideLayouts/slideLayout123.xml"/><Relationship Id="rId6" Type="http://schemas.openxmlformats.org/officeDocument/2006/relationships/slideLayout" Target="../slideLayouts/slideLayout124.xml"/><Relationship Id="rId7" Type="http://schemas.openxmlformats.org/officeDocument/2006/relationships/slideLayout" Target="../slideLayouts/slideLayout125.xml"/><Relationship Id="rId8" Type="http://schemas.openxmlformats.org/officeDocument/2006/relationships/slideLayout" Target="../slideLayouts/slideLayout126.xml"/><Relationship Id="rId9" Type="http://schemas.openxmlformats.org/officeDocument/2006/relationships/slideLayout" Target="../slideLayouts/slideLayout127.xml"/><Relationship Id="rId10" Type="http://schemas.openxmlformats.org/officeDocument/2006/relationships/slideLayout" Target="../slideLayouts/slideLayout128.xml"/><Relationship Id="rId11" Type="http://schemas.openxmlformats.org/officeDocument/2006/relationships/slideLayout" Target="../slideLayouts/slideLayout129.xml"/><Relationship Id="rId12" Type="http://schemas.openxmlformats.org/officeDocument/2006/relationships/slideLayout" Target="../slideLayouts/slideLayout130.xml"/><Relationship Id="rId13" Type="http://schemas.openxmlformats.org/officeDocument/2006/relationships/slideLayout" Target="../slideLayouts/slideLayout131.xml"/><Relationship Id="rId14" Type="http://schemas.openxmlformats.org/officeDocument/2006/relationships/slideLayout" Target="../slideLayouts/slideLayout13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jpe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jpe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2" descr="HORIZ NO SCREENED DIAMOND copy"/>
          <p:cNvPicPr/>
          <p:nvPr/>
        </p:nvPicPr>
        <p:blipFill>
          <a:blip r:embed="rId2"/>
          <a:stretch/>
        </p:blipFill>
        <p:spPr>
          <a:xfrm>
            <a:off x="0" y="0"/>
            <a:ext cx="10067400" cy="5657760"/>
          </a:xfrm>
          <a:prstGeom prst="rect">
            <a:avLst/>
          </a:prstGeom>
          <a:ln w="9360">
            <a:noFill/>
          </a:ln>
        </p:spPr>
      </p:pic>
      <p:sp>
        <p:nvSpPr>
          <p:cNvPr id="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51" name="Picture 2" descr="HORIZ NO SCREENED DIAMOND copy"/>
          <p:cNvPicPr/>
          <p:nvPr/>
        </p:nvPicPr>
        <p:blipFill>
          <a:blip r:embed="rId2"/>
          <a:stretch/>
        </p:blipFill>
        <p:spPr>
          <a:xfrm>
            <a:off x="0" y="0"/>
            <a:ext cx="10067400" cy="5657760"/>
          </a:xfrm>
          <a:prstGeom prst="rect">
            <a:avLst/>
          </a:prstGeom>
          <a:ln w="9360">
            <a:noFill/>
          </a:ln>
        </p:spPr>
      </p:pic>
      <p:sp>
        <p:nvSpPr>
          <p:cNvPr id="352"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53"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0" name="Picture 2" descr="HORIZ NO SCREENED DIAMOND copy"/>
          <p:cNvPicPr/>
          <p:nvPr/>
        </p:nvPicPr>
        <p:blipFill>
          <a:blip r:embed="rId2"/>
          <a:stretch/>
        </p:blipFill>
        <p:spPr>
          <a:xfrm>
            <a:off x="0" y="0"/>
            <a:ext cx="10067400" cy="5657760"/>
          </a:xfrm>
          <a:prstGeom prst="rect">
            <a:avLst/>
          </a:prstGeom>
          <a:ln w="9360">
            <a:noFill/>
          </a:ln>
        </p:spPr>
      </p:pic>
      <p:sp>
        <p:nvSpPr>
          <p:cNvPr id="3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392"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Picture 2" descr="HORIZ NO SCREENED DIAMOND copy"/>
          <p:cNvPicPr/>
          <p:nvPr/>
        </p:nvPicPr>
        <p:blipFill>
          <a:blip r:embed="rId2"/>
          <a:stretch/>
        </p:blipFill>
        <p:spPr>
          <a:xfrm>
            <a:off x="0" y="0"/>
            <a:ext cx="10067400" cy="5657760"/>
          </a:xfrm>
          <a:prstGeom prst="rect">
            <a:avLst/>
          </a:prstGeom>
          <a:ln w="9360">
            <a:noFill/>
          </a:ln>
        </p:spPr>
      </p:pic>
      <p:sp>
        <p:nvSpPr>
          <p:cNvPr id="4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8" name="Picture 2" descr="HORIZ NO SCREENED DIAMOND copy"/>
          <p:cNvPicPr/>
          <p:nvPr/>
        </p:nvPicPr>
        <p:blipFill>
          <a:blip r:embed="rId2"/>
          <a:stretch/>
        </p:blipFill>
        <p:spPr>
          <a:xfrm>
            <a:off x="0" y="0"/>
            <a:ext cx="10067400" cy="5657760"/>
          </a:xfrm>
          <a:prstGeom prst="rect">
            <a:avLst/>
          </a:prstGeom>
          <a:ln w="9360">
            <a:noFill/>
          </a:ln>
        </p:spPr>
      </p:pic>
      <p:sp>
        <p:nvSpPr>
          <p:cNvPr id="79"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0"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7" name="Picture 2" descr="HORIZ NO SCREENED DIAMOND copy"/>
          <p:cNvPicPr/>
          <p:nvPr/>
        </p:nvPicPr>
        <p:blipFill>
          <a:blip r:embed="rId2"/>
          <a:stretch/>
        </p:blipFill>
        <p:spPr>
          <a:xfrm>
            <a:off x="0" y="0"/>
            <a:ext cx="10067400" cy="5657760"/>
          </a:xfrm>
          <a:prstGeom prst="rect">
            <a:avLst/>
          </a:prstGeom>
          <a:ln w="9360">
            <a:noFill/>
          </a:ln>
        </p:spPr>
      </p:pic>
      <p:sp>
        <p:nvSpPr>
          <p:cNvPr id="1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19"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56" name="Picture 2" descr="HORIZ NO SCREENED DIAMOND copy"/>
          <p:cNvPicPr/>
          <p:nvPr/>
        </p:nvPicPr>
        <p:blipFill>
          <a:blip r:embed="rId2"/>
          <a:stretch/>
        </p:blipFill>
        <p:spPr>
          <a:xfrm>
            <a:off x="0" y="0"/>
            <a:ext cx="10067400" cy="5657760"/>
          </a:xfrm>
          <a:prstGeom prst="rect">
            <a:avLst/>
          </a:prstGeom>
          <a:ln w="9360">
            <a:noFill/>
          </a:ln>
        </p:spPr>
      </p:pic>
      <p:sp>
        <p:nvSpPr>
          <p:cNvPr id="15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58"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95" name="Picture 2" descr="HORIZ NO SCREENED DIAMOND copy"/>
          <p:cNvPicPr/>
          <p:nvPr/>
        </p:nvPicPr>
        <p:blipFill>
          <a:blip r:embed="rId2"/>
          <a:stretch/>
        </p:blipFill>
        <p:spPr>
          <a:xfrm>
            <a:off x="0" y="0"/>
            <a:ext cx="10067400" cy="5657760"/>
          </a:xfrm>
          <a:prstGeom prst="rect">
            <a:avLst/>
          </a:prstGeom>
          <a:ln w="9360">
            <a:noFill/>
          </a:ln>
        </p:spPr>
      </p:pic>
      <p:sp>
        <p:nvSpPr>
          <p:cNvPr id="1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97"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34" name="Picture 2" descr="HORIZ NO SCREENED DIAMOND copy"/>
          <p:cNvPicPr/>
          <p:nvPr/>
        </p:nvPicPr>
        <p:blipFill>
          <a:blip r:embed="rId2"/>
          <a:stretch/>
        </p:blipFill>
        <p:spPr>
          <a:xfrm>
            <a:off x="0" y="0"/>
            <a:ext cx="10067400" cy="5657760"/>
          </a:xfrm>
          <a:prstGeom prst="rect">
            <a:avLst/>
          </a:prstGeom>
          <a:ln w="9360">
            <a:noFill/>
          </a:ln>
        </p:spPr>
      </p:pic>
      <p:sp>
        <p:nvSpPr>
          <p:cNvPr id="2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36"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73" name="Picture 2" descr="HORIZ NO SCREENED DIAMOND copy"/>
          <p:cNvPicPr/>
          <p:nvPr/>
        </p:nvPicPr>
        <p:blipFill>
          <a:blip r:embed="rId2"/>
          <a:stretch/>
        </p:blipFill>
        <p:spPr>
          <a:xfrm>
            <a:off x="0" y="0"/>
            <a:ext cx="10067400" cy="5657760"/>
          </a:xfrm>
          <a:prstGeom prst="rect">
            <a:avLst/>
          </a:prstGeom>
          <a:ln w="9360">
            <a:noFill/>
          </a:ln>
        </p:spPr>
      </p:pic>
      <p:sp>
        <p:nvSpPr>
          <p:cNvPr id="27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75"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12" name="Picture 2" descr="HORIZ NO SCREENED DIAMOND copy"/>
          <p:cNvPicPr/>
          <p:nvPr/>
        </p:nvPicPr>
        <p:blipFill>
          <a:blip r:embed="rId2"/>
          <a:stretch/>
        </p:blipFill>
        <p:spPr>
          <a:xfrm>
            <a:off x="0" y="0"/>
            <a:ext cx="10067400" cy="5657760"/>
          </a:xfrm>
          <a:prstGeom prst="rect">
            <a:avLst/>
          </a:prstGeom>
          <a:ln w="9360">
            <a:noFill/>
          </a:ln>
        </p:spPr>
      </p:pic>
      <p:sp>
        <p:nvSpPr>
          <p:cNvPr id="3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314"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73.xml"/>
</Relationships>
</file>

<file path=ppt/slides/_rels/slide101.xml.rels><?xml version="1.0" encoding="UTF-8"?>
<Relationships xmlns="http://schemas.openxmlformats.org/package/2006/relationships"><Relationship Id="rId1" Type="http://schemas.openxmlformats.org/officeDocument/2006/relationships/hyperlink" Target="https://www.arednmesh.org/content/supported-platform-matrix" TargetMode="External"/><Relationship Id="rId2" Type="http://schemas.openxmlformats.org/officeDocument/2006/relationships/slideLayout" Target="../slideLayouts/slideLayout73.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8.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39.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4.xml.rels><?xml version="1.0" encoding="UTF-8"?>
<Relationships xmlns="http://schemas.openxmlformats.org/package/2006/relationships"><Relationship Id="rId1" Type="http://schemas.openxmlformats.org/officeDocument/2006/relationships/hyperlink" Target="file:///C:/Users/ai2n/Videos/General%20Course%20-%20Videos/Ferrite_Noise_Reduction.wmv" TargetMode="External"/><Relationship Id="rId2" Type="http://schemas.openxmlformats.org/officeDocument/2006/relationships/slideLayout" Target="../slideLayouts/slideLayout1.xml"/>
</Relationships>
</file>

<file path=ppt/slides/_rels/slide140.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41.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42.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43.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44.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1.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62.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63.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64.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65.xml.rels><?xml version="1.0" encoding="UTF-8"?>
<Relationships xmlns="http://schemas.openxmlformats.org/package/2006/relationships"><Relationship Id="rId1" Type="http://schemas.openxmlformats.org/officeDocument/2006/relationships/slideLayout" Target="../slideLayouts/slideLayout113.xml"/>
</Relationships>
</file>

<file path=ppt/slides/_rels/slide166.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67.xml.rels><?xml version="1.0" encoding="UTF-8"?>
<Relationships xmlns="http://schemas.openxmlformats.org/package/2006/relationships"><Relationship Id="rId1" Type="http://schemas.openxmlformats.org/officeDocument/2006/relationships/hyperlink" Target="file:///C:/Users/ai2n/Videos/General%20Course%20-%20Videos/FT8%20and%20Waterfall%20Demo.MOV" TargetMode="External"/><Relationship Id="rId2" Type="http://schemas.openxmlformats.org/officeDocument/2006/relationships/slideLayout" Target="../slideLayouts/slideLayout1.xml"/>
</Relationships>
</file>

<file path=ppt/slides/_rels/slide16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69.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0.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171.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17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9.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37.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8.xml.rels><?xml version="1.0" encoding="UTF-8"?>
<Relationships xmlns="http://schemas.openxmlformats.org/package/2006/relationships"><Relationship Id="rId1" Type="http://schemas.openxmlformats.org/officeDocument/2006/relationships/hyperlink" Target="file:///C:/Users/ai2n/Videos/General%20Course%20-%20Videos/psk-31%20demo.wmv" TargetMode="External"/><Relationship Id="rId2" Type="http://schemas.openxmlformats.org/officeDocument/2006/relationships/slideLayout" Target="../slideLayouts/slideLayout49.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7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CustomShape 1"/>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30" name="CustomShape 2"/>
          <p:cNvSpPr/>
          <p:nvPr/>
        </p:nvSpPr>
        <p:spPr>
          <a:xfrm>
            <a:off x="504000" y="568080"/>
            <a:ext cx="9059040" cy="4485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31" name="CustomShape 3"/>
          <p:cNvSpPr/>
          <p:nvPr/>
        </p:nvSpPr>
        <p:spPr>
          <a:xfrm>
            <a:off x="3443760" y="5255280"/>
            <a:ext cx="3178800" cy="2890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32" name="CustomShape 4"/>
          <p:cNvSpPr/>
          <p:nvPr/>
        </p:nvSpPr>
        <p:spPr>
          <a:xfrm>
            <a:off x="504000" y="226080"/>
            <a:ext cx="9060840" cy="93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33" name="CustomShape 5"/>
          <p:cNvSpPr/>
          <p:nvPr/>
        </p:nvSpPr>
        <p:spPr>
          <a:xfrm>
            <a:off x="504000" y="1326600"/>
            <a:ext cx="9060840" cy="327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34" name="CustomShape 6"/>
          <p:cNvSpPr/>
          <p:nvPr/>
        </p:nvSpPr>
        <p:spPr>
          <a:xfrm>
            <a:off x="0" y="1554480"/>
            <a:ext cx="10071720" cy="12139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4000" spc="-1" strike="noStrike">
                <a:solidFill>
                  <a:srgbClr val="000000"/>
                </a:solidFill>
                <a:latin typeface="Arial"/>
                <a:ea typeface="MS PGothic"/>
              </a:rPr>
              <a:t>General License Course</a:t>
            </a:r>
            <a:endParaRPr b="0" lang="en-US" sz="4000" spc="-1" strike="noStrike">
              <a:solidFill>
                <a:srgbClr val="000000"/>
              </a:solidFill>
              <a:latin typeface="Arial"/>
            </a:endParaRPr>
          </a:p>
          <a:p>
            <a:pPr algn="ctr">
              <a:lnSpc>
                <a:spcPct val="100000"/>
              </a:lnSpc>
            </a:pPr>
            <a:r>
              <a:rPr b="0" lang="en-US" sz="1800" spc="-1" strike="noStrike">
                <a:solidFill>
                  <a:srgbClr val="000000"/>
                </a:solidFill>
                <a:latin typeface="Arial"/>
                <a:ea typeface="DejaVu Sans"/>
              </a:rPr>
              <a:t> </a:t>
            </a:r>
            <a:br>
              <a:rPr sz="1800"/>
            </a:br>
            <a:r>
              <a:rPr b="1" lang="en-US" sz="4000" spc="-1" strike="noStrike">
                <a:solidFill>
                  <a:srgbClr val="000000"/>
                </a:solidFill>
                <a:latin typeface="Arial"/>
                <a:ea typeface="MS PGothic"/>
              </a:rPr>
              <a:t>Chapter 5.5</a:t>
            </a:r>
            <a:endParaRPr b="0" lang="en-US" sz="4000" spc="-1" strike="noStrike">
              <a:solidFill>
                <a:srgbClr val="000000"/>
              </a:solidFill>
              <a:latin typeface="Arial"/>
            </a:endParaRPr>
          </a:p>
          <a:p>
            <a:pPr algn="ctr">
              <a:lnSpc>
                <a:spcPct val="100000"/>
              </a:lnSpc>
            </a:pPr>
            <a:r>
              <a:rPr b="1" lang="en-US" sz="4000" spc="-1" strike="noStrike">
                <a:solidFill>
                  <a:srgbClr val="000000"/>
                </a:solidFill>
                <a:latin typeface="Arial"/>
                <a:ea typeface="MS PGothic"/>
              </a:rPr>
              <a:t>HF Station Installation </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CustomShape 1"/>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99" name="CustomShape 2"/>
          <p:cNvSpPr/>
          <p:nvPr/>
        </p:nvSpPr>
        <p:spPr>
          <a:xfrm>
            <a:off x="504000" y="568080"/>
            <a:ext cx="9059040" cy="4485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00" name="CustomShape 3"/>
          <p:cNvSpPr/>
          <p:nvPr/>
        </p:nvSpPr>
        <p:spPr>
          <a:xfrm>
            <a:off x="3443760" y="5255280"/>
            <a:ext cx="3178800" cy="2890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01" name="CustomShape 4"/>
          <p:cNvSpPr/>
          <p:nvPr/>
        </p:nvSpPr>
        <p:spPr>
          <a:xfrm>
            <a:off x="504000" y="226080"/>
            <a:ext cx="9060840" cy="93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02" name="CustomShape 5"/>
          <p:cNvSpPr/>
          <p:nvPr/>
        </p:nvSpPr>
        <p:spPr>
          <a:xfrm>
            <a:off x="504000" y="1326600"/>
            <a:ext cx="9060840" cy="327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03" name="CustomShape 6"/>
          <p:cNvSpPr/>
          <p:nvPr/>
        </p:nvSpPr>
        <p:spPr>
          <a:xfrm>
            <a:off x="504000" y="226080"/>
            <a:ext cx="9064800" cy="9392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Grounding &amp; Bonding</a:t>
            </a:r>
            <a:endParaRPr b="0" lang="en-US" sz="4400" spc="-1" strike="noStrike">
              <a:solidFill>
                <a:srgbClr val="000000"/>
              </a:solidFill>
              <a:latin typeface="Arial"/>
            </a:endParaRPr>
          </a:p>
        </p:txBody>
      </p:sp>
      <p:sp>
        <p:nvSpPr>
          <p:cNvPr id="504" name="CustomShape 7"/>
          <p:cNvSpPr/>
          <p:nvPr/>
        </p:nvSpPr>
        <p:spPr>
          <a:xfrm>
            <a:off x="274320" y="1168560"/>
            <a:ext cx="9594000" cy="3439440"/>
          </a:xfrm>
          <a:prstGeom prst="rect">
            <a:avLst/>
          </a:prstGeom>
          <a:noFill/>
          <a:ln w="0">
            <a:noFill/>
          </a:ln>
        </p:spPr>
        <p:style>
          <a:lnRef idx="0"/>
          <a:fillRef idx="0"/>
          <a:effectRef idx="0"/>
          <a:fontRef idx="minor"/>
        </p:style>
        <p:txBody>
          <a:bodyPr lIns="0" rIns="0" tIns="0" bIns="0" anchor="t">
            <a:normAutofit fontScale="88000"/>
          </a:bodyPr>
          <a:p>
            <a:pPr marL="429120" indent="-317520">
              <a:lnSpc>
                <a:spcPct val="100000"/>
              </a:lnSpc>
              <a:spcBef>
                <a:spcPts val="598"/>
              </a:spcBef>
              <a:spcAft>
                <a:spcPts val="1199"/>
              </a:spcAft>
              <a:buClr>
                <a:srgbClr val="000000"/>
              </a:buClr>
              <a:buSzPct val="45000"/>
              <a:buFont typeface="Wingdings" charset="2"/>
              <a:buChar char=""/>
            </a:pPr>
            <a:r>
              <a:rPr b="0" lang="en-US" sz="2600" spc="-1" strike="noStrike">
                <a:solidFill>
                  <a:srgbClr val="d8090f"/>
                </a:solidFill>
                <a:latin typeface="Arial"/>
                <a:ea typeface="DejaVu Sans"/>
              </a:rPr>
              <a:t>Ground loops are created when a continuous current path exists through enclosures and cables.  Loops are nearly impossible to avoid.</a:t>
            </a:r>
            <a:endParaRPr b="0" lang="en-US" sz="2600" spc="-1" strike="noStrike">
              <a:solidFill>
                <a:srgbClr val="000000"/>
              </a:solidFill>
              <a:latin typeface="Arial"/>
            </a:endParaRPr>
          </a:p>
          <a:p>
            <a:pPr marL="429120" indent="-317520">
              <a:lnSpc>
                <a:spcPct val="100000"/>
              </a:lnSpc>
              <a:spcBef>
                <a:spcPts val="598"/>
              </a:spcBef>
              <a:spcAft>
                <a:spcPts val="1199"/>
              </a:spcAft>
              <a:buClr>
                <a:srgbClr val="000000"/>
              </a:buClr>
              <a:buSzPct val="45000"/>
              <a:buFont typeface="Wingdings" charset="2"/>
              <a:buChar char=""/>
            </a:pPr>
            <a:r>
              <a:rPr b="0" lang="en-US" sz="2600" spc="-1" strike="noStrike">
                <a:solidFill>
                  <a:srgbClr val="d8090f"/>
                </a:solidFill>
                <a:latin typeface="Arial"/>
                <a:ea typeface="DejaVu Sans"/>
              </a:rPr>
              <a:t>The loops act as single-turn inductors picking up voltages from magnetic fields.  </a:t>
            </a:r>
            <a:r>
              <a:rPr b="0" lang="en-US" sz="2600" spc="-1" strike="noStrike" u="sng">
                <a:solidFill>
                  <a:srgbClr val="d8090f"/>
                </a:solidFill>
                <a:uFillTx/>
                <a:latin typeface="Arial"/>
                <a:ea typeface="DejaVu Sans"/>
              </a:rPr>
              <a:t>The result can be a “hum” or “buzz”</a:t>
            </a:r>
            <a:r>
              <a:rPr b="0" lang="en-US" sz="2600" spc="-1" strike="noStrike">
                <a:solidFill>
                  <a:srgbClr val="d8090f"/>
                </a:solidFill>
                <a:latin typeface="Arial"/>
                <a:ea typeface="DejaVu Sans"/>
              </a:rPr>
              <a:t>  on your             transmitted signal, on audio signals, or interference with control or data signals</a:t>
            </a:r>
            <a:endParaRPr b="0" lang="en-US" sz="2600" spc="-1" strike="noStrike">
              <a:solidFill>
                <a:srgbClr val="000000"/>
              </a:solidFill>
              <a:latin typeface="Arial"/>
            </a:endParaRPr>
          </a:p>
          <a:p>
            <a:pPr marL="429120" indent="-317520">
              <a:lnSpc>
                <a:spcPct val="100000"/>
              </a:lnSpc>
              <a:spcBef>
                <a:spcPts val="598"/>
              </a:spcBef>
              <a:spcAft>
                <a:spcPts val="1199"/>
              </a:spcAft>
              <a:buClr>
                <a:srgbClr val="000000"/>
              </a:buClr>
              <a:buSzPct val="45000"/>
              <a:buFont typeface="Wingdings" charset="2"/>
              <a:buChar char=""/>
            </a:pPr>
            <a:r>
              <a:rPr b="0" lang="en-US" sz="2600" spc="-1" strike="noStrike">
                <a:solidFill>
                  <a:srgbClr val="d8090f"/>
                </a:solidFill>
                <a:latin typeface="Arial"/>
                <a:ea typeface="DejaVu Sans"/>
              </a:rPr>
              <a:t>Minimize the effect of ground loops by minimizing loop area and         </a:t>
            </a:r>
            <a:r>
              <a:rPr b="0" lang="en-US" sz="2600" spc="-1" strike="noStrike" u="sng">
                <a:solidFill>
                  <a:srgbClr val="d8090f"/>
                </a:solidFill>
                <a:uFillTx/>
                <a:latin typeface="Arial"/>
                <a:ea typeface="DejaVu Sans"/>
              </a:rPr>
              <a:t>connecting all equipment grounds together at a single point.</a:t>
            </a: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9" name=""/>
          <p:cNvSpPr/>
          <p:nvPr/>
        </p:nvSpPr>
        <p:spPr>
          <a:xfrm>
            <a:off x="685800" y="228600"/>
            <a:ext cx="8685000" cy="684000"/>
          </a:xfrm>
          <a:prstGeom prst="rect">
            <a:avLst/>
          </a:prstGeom>
          <a:noFill/>
          <a:ln w="0">
            <a:noFill/>
          </a:ln>
        </p:spPr>
        <p:style>
          <a:lnRef idx="0"/>
          <a:fillRef idx="0"/>
          <a:effectRef idx="0"/>
          <a:fontRef idx="minor"/>
        </p:style>
        <p:txBody>
          <a:bodyPr lIns="90000" rIns="90000" tIns="45000" bIns="45000" anchor="t">
            <a:noAutofit/>
          </a:bodyPr>
          <a:p>
            <a:pPr algn="ctr">
              <a:lnSpc>
                <a:spcPct val="90000"/>
              </a:lnSpc>
            </a:pPr>
            <a:r>
              <a:rPr b="0" lang="en-US" sz="3200" spc="-1" strike="noStrike">
                <a:solidFill>
                  <a:srgbClr val="000000"/>
                </a:solidFill>
                <a:latin typeface="Arial"/>
                <a:ea typeface="DejaVu Sans"/>
              </a:rPr>
              <a:t>Table 6.2:  Wireless Networking Frequencies</a:t>
            </a:r>
            <a:endParaRPr b="0" lang="en-US" sz="3200" spc="-1" strike="noStrike">
              <a:solidFill>
                <a:srgbClr val="000000"/>
              </a:solidFill>
              <a:latin typeface="Arial"/>
            </a:endParaRPr>
          </a:p>
        </p:txBody>
      </p:sp>
      <p:pic>
        <p:nvPicPr>
          <p:cNvPr id="790" name="Picture 3" descr=""/>
          <p:cNvPicPr/>
          <p:nvPr/>
        </p:nvPicPr>
        <p:blipFill>
          <a:blip r:embed="rId1"/>
          <a:stretch/>
        </p:blipFill>
        <p:spPr>
          <a:xfrm>
            <a:off x="319320" y="1311840"/>
            <a:ext cx="9508680" cy="2572560"/>
          </a:xfrm>
          <a:prstGeom prst="rect">
            <a:avLst/>
          </a:prstGeom>
          <a:ln w="0">
            <a:noFill/>
          </a:ln>
        </p:spPr>
      </p:pic>
      <p:sp>
        <p:nvSpPr>
          <p:cNvPr id="791" name=""/>
          <p:cNvSpPr/>
          <p:nvPr/>
        </p:nvSpPr>
        <p:spPr>
          <a:xfrm>
            <a:off x="5486400" y="1143000"/>
            <a:ext cx="1827000" cy="2055600"/>
          </a:xfrm>
          <a:prstGeom prst="rect">
            <a:avLst/>
          </a:prstGeom>
          <a:noFill/>
          <a:ln w="19080">
            <a:solidFill>
              <a:srgbClr val="ff0000"/>
            </a:solidFill>
            <a:round/>
          </a:ln>
        </p:spPr>
        <p:style>
          <a:lnRef idx="0"/>
          <a:fillRef idx="0"/>
          <a:effectRef idx="0"/>
          <a:fontRef idx="minor"/>
        </p:style>
        <p:txBody>
          <a:bodyPr lIns="99360" rIns="99360" tIns="54360" bIns="54360" anchor="ctr">
            <a:no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2" name=""/>
          <p:cNvSpPr/>
          <p:nvPr/>
        </p:nvSpPr>
        <p:spPr>
          <a:xfrm>
            <a:off x="0" y="457200"/>
            <a:ext cx="10056600" cy="455400"/>
          </a:xfrm>
          <a:prstGeom prst="rect">
            <a:avLst/>
          </a:prstGeom>
          <a:noFill/>
          <a:ln w="0">
            <a:noFill/>
          </a:ln>
        </p:spPr>
        <p:style>
          <a:lnRef idx="0"/>
          <a:fillRef idx="0"/>
          <a:effectRef idx="0"/>
          <a:fontRef idx="minor"/>
        </p:style>
        <p:txBody>
          <a:bodyPr lIns="90000" rIns="90000" tIns="45000" bIns="45000" anchor="t">
            <a:noAutofit/>
          </a:bodyPr>
          <a:p>
            <a:pPr algn="ctr">
              <a:lnSpc>
                <a:spcPct val="90000"/>
              </a:lnSpc>
            </a:pPr>
            <a:r>
              <a:rPr b="1" lang="en-US" sz="2600" spc="-1" strike="noStrike">
                <a:solidFill>
                  <a:srgbClr val="000000"/>
                </a:solidFill>
                <a:latin typeface="Arial"/>
                <a:ea typeface="DejaVu Sans"/>
              </a:rPr>
              <a:t>AREDN (AMATEUR RADIO EMERGENCY DATA NETWORK)</a:t>
            </a:r>
            <a:endParaRPr b="0" lang="en-US" sz="2600" spc="-1" strike="noStrike">
              <a:solidFill>
                <a:srgbClr val="000000"/>
              </a:solidFill>
              <a:latin typeface="Arial"/>
            </a:endParaRPr>
          </a:p>
        </p:txBody>
      </p:sp>
      <p:sp>
        <p:nvSpPr>
          <p:cNvPr id="793" name=""/>
          <p:cNvSpPr/>
          <p:nvPr/>
        </p:nvSpPr>
        <p:spPr>
          <a:xfrm>
            <a:off x="493200" y="1009800"/>
            <a:ext cx="9142200" cy="3817080"/>
          </a:xfrm>
          <a:prstGeom prst="rect">
            <a:avLst/>
          </a:prstGeom>
          <a:noFill/>
          <a:ln w="0">
            <a:noFill/>
          </a:ln>
        </p:spPr>
        <p:style>
          <a:lnRef idx="0"/>
          <a:fillRef idx="0"/>
          <a:effectRef idx="0"/>
          <a:fontRef idx="minor"/>
        </p:style>
        <p:txBody>
          <a:bodyPr lIns="90000" rIns="90000" tIns="45000" bIns="45000" anchor="t">
            <a:noAutofit/>
          </a:bodyPr>
          <a:p>
            <a:pPr algn="ctr">
              <a:lnSpc>
                <a:spcPct val="90000"/>
              </a:lnSpc>
              <a:spcBef>
                <a:spcPts val="1001"/>
              </a:spcBef>
            </a:pPr>
            <a:r>
              <a:rPr b="0" lang="en-US" sz="2800" spc="-1" strike="noStrike">
                <a:solidFill>
                  <a:srgbClr val="ff0000"/>
                </a:solidFill>
                <a:latin typeface="Arial"/>
                <a:ea typeface="DejaVu Sans"/>
              </a:rPr>
              <a:t>A mesh network providing high-speed data services</a:t>
            </a:r>
            <a:endParaRPr b="0" lang="en-US" sz="2800" spc="-1" strike="noStrike">
              <a:solidFill>
                <a:srgbClr val="000000"/>
              </a:solidFill>
              <a:latin typeface="Arial"/>
            </a:endParaRPr>
          </a:p>
          <a:p>
            <a:pPr algn="ctr">
              <a:lnSpc>
                <a:spcPct val="90000"/>
              </a:lnSpc>
              <a:spcBef>
                <a:spcPts val="1001"/>
              </a:spcBef>
            </a:pPr>
            <a:r>
              <a:rPr b="0" lang="en-US" sz="2800" spc="-1" strike="noStrike">
                <a:solidFill>
                  <a:srgbClr val="000000"/>
                </a:solidFill>
                <a:latin typeface="Arial"/>
                <a:ea typeface="DejaVu Sans"/>
              </a:rPr>
              <a:t>Uses commercially available routers in the 900 MHz, 2.4, 3.4, and 5.8 GHz amateur bands</a:t>
            </a:r>
            <a:endParaRPr b="0" lang="en-US" sz="2800" spc="-1" strike="noStrike">
              <a:solidFill>
                <a:srgbClr val="000000"/>
              </a:solidFill>
              <a:latin typeface="Arial"/>
            </a:endParaRPr>
          </a:p>
          <a:p>
            <a:pPr algn="ctr">
              <a:lnSpc>
                <a:spcPct val="90000"/>
              </a:lnSpc>
              <a:spcBef>
                <a:spcPts val="1001"/>
              </a:spcBef>
            </a:pPr>
            <a:r>
              <a:rPr b="0" lang="en-US" sz="2800" spc="-1" strike="noStrike">
                <a:solidFill>
                  <a:srgbClr val="000000"/>
                </a:solidFill>
                <a:latin typeface="Arial"/>
                <a:ea typeface="DejaVu Sans"/>
              </a:rPr>
              <a:t>Supported device list at:</a:t>
            </a:r>
            <a:endParaRPr b="0" lang="en-US" sz="2800" spc="-1" strike="noStrike">
              <a:solidFill>
                <a:srgbClr val="000000"/>
              </a:solidFill>
              <a:latin typeface="Arial"/>
            </a:endParaRPr>
          </a:p>
          <a:p>
            <a:pPr algn="ctr">
              <a:lnSpc>
                <a:spcPct val="90000"/>
              </a:lnSpc>
              <a:spcBef>
                <a:spcPts val="499"/>
              </a:spcBef>
            </a:pPr>
            <a:r>
              <a:rPr b="0" lang="en-US" sz="2400" spc="-1" strike="noStrike" u="sng">
                <a:solidFill>
                  <a:srgbClr val="0000ff"/>
                </a:solidFill>
                <a:uFillTx/>
                <a:latin typeface="Arial"/>
                <a:ea typeface="DejaVu Sans"/>
                <a:hlinkClick r:id="rId1"/>
              </a:rPr>
              <a:t>https://www.arednmesh.org/content/supported-platform-matrix</a:t>
            </a:r>
            <a:endParaRPr b="0" lang="en-US" sz="2400" spc="-1" strike="noStrike">
              <a:solidFill>
                <a:srgbClr val="000000"/>
              </a:solidFill>
              <a:latin typeface="Arial"/>
            </a:endParaRPr>
          </a:p>
          <a:p>
            <a:pPr algn="ctr">
              <a:lnSpc>
                <a:spcPct val="90000"/>
              </a:lnSpc>
              <a:spcBef>
                <a:spcPts val="1001"/>
              </a:spcBef>
            </a:pPr>
            <a:r>
              <a:rPr b="0" lang="en-US" sz="2800" spc="-1" strike="noStrike">
                <a:solidFill>
                  <a:srgbClr val="ff0000"/>
                </a:solidFill>
                <a:latin typeface="Arial"/>
                <a:ea typeface="DejaVu Sans"/>
              </a:rPr>
              <a:t>Generally used during emergencies or to support community events like road races, parades, and other large gatherings</a:t>
            </a:r>
            <a:endParaRPr b="0" lang="en-US" sz="2800" spc="-1" strike="noStrike">
              <a:solidFill>
                <a:srgbClr val="000000"/>
              </a:solidFill>
              <a:latin typeface="Arial"/>
            </a:endParaRPr>
          </a:p>
          <a:p>
            <a:pPr algn="ctr">
              <a:lnSpc>
                <a:spcPct val="90000"/>
              </a:lnSpc>
              <a:spcBef>
                <a:spcPts val="1001"/>
              </a:spcBef>
            </a:pP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4" name="CustomShape 1"/>
          <p:cNvSpPr/>
          <p:nvPr/>
        </p:nvSpPr>
        <p:spPr>
          <a:xfrm>
            <a:off x="504000" y="2393640"/>
            <a:ext cx="9059400" cy="93276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95" name="CustomShape 2"/>
          <p:cNvSpPr/>
          <p:nvPr/>
        </p:nvSpPr>
        <p:spPr>
          <a:xfrm>
            <a:off x="504000" y="568080"/>
            <a:ext cx="9059400" cy="44856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96" name="CustomShape 3"/>
          <p:cNvSpPr/>
          <p:nvPr/>
        </p:nvSpPr>
        <p:spPr>
          <a:xfrm>
            <a:off x="3443760" y="5255280"/>
            <a:ext cx="3179160" cy="2894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97" name="CustomShape 4"/>
          <p:cNvSpPr/>
          <p:nvPr/>
        </p:nvSpPr>
        <p:spPr>
          <a:xfrm>
            <a:off x="504000" y="226080"/>
            <a:ext cx="9061200" cy="935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98" name="CustomShape 5"/>
          <p:cNvSpPr/>
          <p:nvPr/>
        </p:nvSpPr>
        <p:spPr>
          <a:xfrm>
            <a:off x="504000" y="1326600"/>
            <a:ext cx="9061200" cy="3277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99" name="CustomShape 6"/>
          <p:cNvSpPr/>
          <p:nvPr/>
        </p:nvSpPr>
        <p:spPr>
          <a:xfrm>
            <a:off x="3465000" y="2499480"/>
            <a:ext cx="3236400" cy="705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00" name="CustomShape 7"/>
          <p:cNvSpPr/>
          <p:nvPr/>
        </p:nvSpPr>
        <p:spPr>
          <a:xfrm>
            <a:off x="6217920" y="2926080"/>
            <a:ext cx="235800" cy="337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 </a:t>
            </a:r>
            <a:endParaRPr b="0" lang="en-US" sz="1800" spc="-1" strike="noStrike">
              <a:solidFill>
                <a:srgbClr val="000000"/>
              </a:solidFill>
              <a:latin typeface="Arial"/>
            </a:endParaRPr>
          </a:p>
        </p:txBody>
      </p:sp>
      <p:sp>
        <p:nvSpPr>
          <p:cNvPr id="801" name="CustomShape 8"/>
          <p:cNvSpPr/>
          <p:nvPr/>
        </p:nvSpPr>
        <p:spPr>
          <a:xfrm>
            <a:off x="0" y="2286000"/>
            <a:ext cx="10071720" cy="7063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4400" spc="-1" strike="noStrike">
                <a:solidFill>
                  <a:srgbClr val="000000"/>
                </a:solidFill>
                <a:latin typeface="Arial"/>
                <a:ea typeface="Arial"/>
              </a:rPr>
              <a:t>Take Quiz 3</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2" name=""/>
          <p:cNvSpPr/>
          <p:nvPr/>
        </p:nvSpPr>
        <p:spPr>
          <a:xfrm>
            <a:off x="685800" y="685800"/>
            <a:ext cx="8685000" cy="2900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G2E02 - What is VARA?</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A low signal-to-noise digital mode used for EME (moonbounce)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A digital protocol used with Winlink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A radio direction finding system used on VHF and UHF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A DX spotting system using a network of software defined radios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3" name=""/>
          <p:cNvSpPr/>
          <p:nvPr/>
        </p:nvSpPr>
        <p:spPr>
          <a:xfrm>
            <a:off x="685800" y="685800"/>
            <a:ext cx="8685000" cy="2900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G2E02 - What is VARA?</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A low signal-to-noise digital mode used for EME (moonbounce)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B. A digital protocol used with Winlink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A radio direction finding system used on VHF and UHF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A DX spotting system using a network of software defined radios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4" name=""/>
          <p:cNvSpPr/>
          <p:nvPr/>
        </p:nvSpPr>
        <p:spPr>
          <a:xfrm>
            <a:off x="685800" y="419400"/>
            <a:ext cx="8685000" cy="4150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G2E04 - Which of the following is good practice when choosing a transmitting frequency to answer a station calling CQ using FT8?</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Always call on the station's frequency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Call on any frequency in the waterfall except the station's frequency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Find a clear frequency during the same time slot as the calling station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Find a clear frequency during the alternate time slot to the calling station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5" name=""/>
          <p:cNvSpPr/>
          <p:nvPr/>
        </p:nvSpPr>
        <p:spPr>
          <a:xfrm>
            <a:off x="685800" y="419400"/>
            <a:ext cx="8685000" cy="4150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G2E04 - Which of the following is good practice when choosing a transmitting frequency to answer a station calling CQ using FT8?</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Always call on the station's frequency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Call on any frequency in the waterfall except the station's frequency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Find a clear frequency during the same time slot as the calling station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D. Find a clear frequency during the alternate time slot to the calling station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6" name=""/>
          <p:cNvSpPr/>
          <p:nvPr/>
        </p:nvSpPr>
        <p:spPr>
          <a:xfrm>
            <a:off x="685800" y="419400"/>
            <a:ext cx="8685000" cy="2900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G2E07 - Which of the following is required when using FT8?</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A special hardware modem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Computer time accurate to within approximately 1 second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Receiver attenuator set to -12 dB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A vertically polarized antenna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7" name=""/>
          <p:cNvSpPr/>
          <p:nvPr/>
        </p:nvSpPr>
        <p:spPr>
          <a:xfrm>
            <a:off x="685800" y="419400"/>
            <a:ext cx="8685000" cy="2900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G2E07 - Which of the following is required when using FT8?</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A special hardware modem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B. Computer time accurate to within approximately 1 second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Receiver attenuator set to -12 dB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A vertically polarized antenna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8" name=""/>
          <p:cNvSpPr/>
          <p:nvPr/>
        </p:nvSpPr>
        <p:spPr>
          <a:xfrm>
            <a:off x="685800" y="419400"/>
            <a:ext cx="8685000" cy="4150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G2E09 - How do you join a contact between two stations using the PACTOR protocol?</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Send broadcast packets containing your call sign while in MONITOR mode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Transmit a steady carrier until the PACTOR protocol times out and disconnects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Joining an existing contact is not possible, PACTOR connections are limited to two stations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Send a NAK code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CustomShape 1"/>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06" name="CustomShape 2"/>
          <p:cNvSpPr/>
          <p:nvPr/>
        </p:nvSpPr>
        <p:spPr>
          <a:xfrm>
            <a:off x="504000" y="568080"/>
            <a:ext cx="9059040" cy="4485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07" name="CustomShape 3"/>
          <p:cNvSpPr/>
          <p:nvPr/>
        </p:nvSpPr>
        <p:spPr>
          <a:xfrm>
            <a:off x="3443760" y="5255280"/>
            <a:ext cx="3178800" cy="2890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08" name="CustomShape 4"/>
          <p:cNvSpPr/>
          <p:nvPr/>
        </p:nvSpPr>
        <p:spPr>
          <a:xfrm>
            <a:off x="504000" y="226080"/>
            <a:ext cx="9060840" cy="93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09" name="CustomShape 5"/>
          <p:cNvSpPr/>
          <p:nvPr/>
        </p:nvSpPr>
        <p:spPr>
          <a:xfrm>
            <a:off x="504000" y="1326600"/>
            <a:ext cx="9060840" cy="327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10" name="CustomShape 6"/>
          <p:cNvSpPr/>
          <p:nvPr/>
        </p:nvSpPr>
        <p:spPr>
          <a:xfrm>
            <a:off x="504000" y="226080"/>
            <a:ext cx="9064800" cy="9392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Grounding &amp; Bonding</a:t>
            </a:r>
            <a:endParaRPr b="0" lang="en-US" sz="4400" spc="-1" strike="noStrike">
              <a:solidFill>
                <a:srgbClr val="000000"/>
              </a:solidFill>
              <a:latin typeface="Arial"/>
            </a:endParaRPr>
          </a:p>
        </p:txBody>
      </p:sp>
      <p:sp>
        <p:nvSpPr>
          <p:cNvPr id="511" name="CustomShape 7"/>
          <p:cNvSpPr/>
          <p:nvPr/>
        </p:nvSpPr>
        <p:spPr>
          <a:xfrm>
            <a:off x="504000" y="1326600"/>
            <a:ext cx="9064800" cy="952200"/>
          </a:xfrm>
          <a:prstGeom prst="rect">
            <a:avLst/>
          </a:prstGeom>
          <a:noFill/>
          <a:ln w="0">
            <a:noFill/>
          </a:ln>
        </p:spPr>
        <p:style>
          <a:lnRef idx="0"/>
          <a:fillRef idx="0"/>
          <a:effectRef idx="0"/>
          <a:fontRef idx="minor"/>
        </p:style>
        <p:txBody>
          <a:bodyPr lIns="0" rIns="0" tIns="0" bIns="0" anchor="t">
            <a:normAutofit fontScale="97000"/>
          </a:bodyPr>
          <a:p>
            <a:pPr marL="429120" indent="-317520" algn="ctr">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Good practice is to provide good bonding and make earth connections short</a:t>
            </a:r>
            <a:endParaRPr b="0" lang="en-US" sz="3200" spc="-1" strike="noStrike">
              <a:solidFill>
                <a:srgbClr val="000000"/>
              </a:solidFill>
              <a:latin typeface="Arial"/>
            </a:endParaRPr>
          </a:p>
        </p:txBody>
      </p:sp>
      <p:pic>
        <p:nvPicPr>
          <p:cNvPr id="512" name="Picture 2" descr="Fig5-20.jpg"/>
          <p:cNvPicPr/>
          <p:nvPr/>
        </p:nvPicPr>
        <p:blipFill>
          <a:blip r:embed="rId1"/>
          <a:stretch/>
        </p:blipFill>
        <p:spPr>
          <a:xfrm>
            <a:off x="1463040" y="2286000"/>
            <a:ext cx="7207560" cy="2827800"/>
          </a:xfrm>
          <a:prstGeom prst="rect">
            <a:avLst/>
          </a:prstGeom>
          <a:ln w="0">
            <a:noFill/>
          </a:ln>
        </p:spPr>
      </p:pic>
    </p:spTree>
  </p:cSld>
  <mc:AlternateContent>
    <mc:Choice Requires="p14">
      <p:transition spd="slow" p14:dur="2000"/>
    </mc:Choice>
    <mc:Fallback>
      <p:transition spd="slow"/>
    </mc:Fallback>
  </mc:AlternateContent>
  <p:timing>
    <p:tnLst>
      <p:par>
        <p:cTn id="40" dur="indefinite" restart="never" nodeType="tmRoot">
          <p:childTnLst>
            <p:seq>
              <p:cTn id="41" dur="indefinite" nodeType="mainSeq">
                <p:childTnLst>
                  <p:par>
                    <p:cTn id="42" fill="hold">
                      <p:stCondLst>
                        <p:cond delay="0"/>
                      </p:stCondLst>
                      <p:childTnLst>
                        <p:par>
                          <p:cTn id="43" fill="hold">
                            <p:stCondLst>
                              <p:cond delay="0"/>
                            </p:stCondLst>
                            <p:childTnLst>
                              <p:par>
                                <p:cTn id="44" nodeType="withEffect" fill="hold" presetClass="entr" presetID="10">
                                  <p:stCondLst>
                                    <p:cond delay="0"/>
                                  </p:stCondLst>
                                  <p:childTnLst>
                                    <p:set>
                                      <p:cBhvr>
                                        <p:cTn id="45" dur="1" fill="hold">
                                          <p:stCondLst>
                                            <p:cond delay="0"/>
                                          </p:stCondLst>
                                        </p:cTn>
                                        <p:tgtEl>
                                          <p:spTgt spid="512"/>
                                        </p:tgtEl>
                                        <p:attrNameLst>
                                          <p:attrName>style.visibility</p:attrName>
                                        </p:attrNameLst>
                                      </p:cBhvr>
                                      <p:to>
                                        <p:strVal val="visible"/>
                                      </p:to>
                                    </p:set>
                                    <p:animEffect filter="fade" transition="in">
                                      <p:cBhvr additive="repl">
                                        <p:cTn id="46" dur="2000"/>
                                        <p:tgtEl>
                                          <p:spTgt spid="5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9" name=""/>
          <p:cNvSpPr/>
          <p:nvPr/>
        </p:nvSpPr>
        <p:spPr>
          <a:xfrm>
            <a:off x="685800" y="419400"/>
            <a:ext cx="8685000" cy="4150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G2E09 - How do you join a contact between two stations using the PACTOR protocol?</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Send broadcast packets containing your call sign while in MONITOR mode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Transmit a steady carrier until the PACTOR protocol times out and disconnects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C. Joining an existing contact is not possible, PACTOR connections are limited to two stations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Send a NAK code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0" name=""/>
          <p:cNvSpPr/>
          <p:nvPr/>
        </p:nvSpPr>
        <p:spPr>
          <a:xfrm>
            <a:off x="685800" y="419400"/>
            <a:ext cx="8685000" cy="3838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G2E11 - What is the primary purpose of an Amateur Radio Emergency Data Network (AREDN) mesh network?</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To provide FM repeater coverage in remote areas</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 </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To provide real time propagation data by monitoring amateur radio transmissions worldwide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To provide high-speed data services during an emergency or community event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To provide DX spotting reports to aid contesters and DXers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1" name=""/>
          <p:cNvSpPr/>
          <p:nvPr/>
        </p:nvSpPr>
        <p:spPr>
          <a:xfrm>
            <a:off x="685800" y="419400"/>
            <a:ext cx="8685000" cy="3838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G2E11 - What is the primary purpose of an Amateur Radio Emergency Data Network (AREDN) mesh network?</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To provide FM repeater coverage in remote areas</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 </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To provide real time propagation data by monitoring amateur radio transmissions worldwide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C. To provide high-speed data services during an emergency or community event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To provide DX spotting reports to aid contesters and DXers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2" name=""/>
          <p:cNvSpPr/>
          <p:nvPr/>
        </p:nvSpPr>
        <p:spPr>
          <a:xfrm>
            <a:off x="685800" y="419400"/>
            <a:ext cx="8685000" cy="3213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G2E12 - Which of the following describes Winlink?</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An amateur radio wireless network to send and receive email on the internet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A form of Packet Radio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A wireless network capable of both VHF and HF band operation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All these choices are correct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3" name=""/>
          <p:cNvSpPr/>
          <p:nvPr/>
        </p:nvSpPr>
        <p:spPr>
          <a:xfrm>
            <a:off x="685800" y="419400"/>
            <a:ext cx="8685000" cy="3213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G2E12 - Which of the following describes Winlink?</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An amateur radio wireless network to send and receive email on the internet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A form of Packet Radio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A wireless network capable of both VHF and HF band operation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D. All these choices are correct</a:t>
            </a:r>
            <a:r>
              <a:rPr b="0" lang="en-US" sz="2200" spc="-1" strike="noStrike">
                <a:solidFill>
                  <a:srgbClr val="000000"/>
                </a:solidFill>
                <a:latin typeface="Arial"/>
                <a:ea typeface="DejaVu Sans"/>
              </a:rPr>
              <a:t>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4" name=""/>
          <p:cNvSpPr/>
          <p:nvPr/>
        </p:nvSpPr>
        <p:spPr>
          <a:xfrm>
            <a:off x="685800" y="419400"/>
            <a:ext cx="8685000" cy="3213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G2E13 - What is another name for a Winlink Remote Message Server?</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Terminal Node Controller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Gateway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RJ-45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Printer/Server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5" name=""/>
          <p:cNvSpPr/>
          <p:nvPr/>
        </p:nvSpPr>
        <p:spPr>
          <a:xfrm>
            <a:off x="685800" y="419400"/>
            <a:ext cx="8685000" cy="3213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G2E13 - What is another name for a Winlink Remote Message Server?</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Terminal Node Controller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B. Gateway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RJ-45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Printer/Server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6" name=""/>
          <p:cNvSpPr/>
          <p:nvPr/>
        </p:nvSpPr>
        <p:spPr>
          <a:xfrm>
            <a:off x="685800" y="419400"/>
            <a:ext cx="8685000" cy="2900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G2E15 - Which of the following is a common location for FT8?</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Anywhere in the voice portion of the band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Anywhere in the CW portion of the band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Approximately 14.074 MHz to 14.077 MHz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Approximately 14.110 MHz to 14.113 MHz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7" name=""/>
          <p:cNvSpPr/>
          <p:nvPr/>
        </p:nvSpPr>
        <p:spPr>
          <a:xfrm>
            <a:off x="685800" y="419400"/>
            <a:ext cx="8685000" cy="2900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G2E15 - Which of the following is a common location for FT8?</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Anywhere in the voice portion of the band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Anywhere in the CW portion of the band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C. Approximately 14.074 MHz to 14.077 MHz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Approximately 14.110 MHz to 14.113 MHz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8" name=""/>
          <p:cNvSpPr/>
          <p:nvPr/>
        </p:nvSpPr>
        <p:spPr>
          <a:xfrm>
            <a:off x="685800" y="419400"/>
            <a:ext cx="8685000" cy="2900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G8A09 - What type of modulation is used by FT8?</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8-tone frequency shift keying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Vestigial sideband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Amplitude compressed AM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8-bit direct sequence spread spectrum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CustomShape 1"/>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14" name="CustomShape 2"/>
          <p:cNvSpPr/>
          <p:nvPr/>
        </p:nvSpPr>
        <p:spPr>
          <a:xfrm>
            <a:off x="504000" y="568080"/>
            <a:ext cx="9059040" cy="4485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15" name="CustomShape 3"/>
          <p:cNvSpPr/>
          <p:nvPr/>
        </p:nvSpPr>
        <p:spPr>
          <a:xfrm>
            <a:off x="3443760" y="5255280"/>
            <a:ext cx="3178800" cy="2890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16" name="CustomShape 4"/>
          <p:cNvSpPr/>
          <p:nvPr/>
        </p:nvSpPr>
        <p:spPr>
          <a:xfrm>
            <a:off x="504000" y="226080"/>
            <a:ext cx="9060840" cy="93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17" name="CustomShape 5"/>
          <p:cNvSpPr/>
          <p:nvPr/>
        </p:nvSpPr>
        <p:spPr>
          <a:xfrm>
            <a:off x="504000" y="1326600"/>
            <a:ext cx="9060840" cy="327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18" name="CustomShape 6"/>
          <p:cNvSpPr/>
          <p:nvPr/>
        </p:nvSpPr>
        <p:spPr>
          <a:xfrm>
            <a:off x="504000" y="226080"/>
            <a:ext cx="9064800" cy="9392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RF Interference</a:t>
            </a:r>
            <a:endParaRPr b="0" lang="en-US" sz="4400" spc="-1" strike="noStrike">
              <a:solidFill>
                <a:srgbClr val="000000"/>
              </a:solidFill>
              <a:latin typeface="Arial"/>
            </a:endParaRPr>
          </a:p>
        </p:txBody>
      </p:sp>
      <p:sp>
        <p:nvSpPr>
          <p:cNvPr id="519" name="CustomShape 7"/>
          <p:cNvSpPr/>
          <p:nvPr/>
        </p:nvSpPr>
        <p:spPr>
          <a:xfrm>
            <a:off x="504000" y="1326600"/>
            <a:ext cx="9064800" cy="3281400"/>
          </a:xfrm>
          <a:prstGeom prst="rect">
            <a:avLst/>
          </a:prstGeom>
          <a:noFill/>
          <a:ln w="0">
            <a:noFill/>
          </a:ln>
        </p:spPr>
        <p:style>
          <a:lnRef idx="0"/>
          <a:fillRef idx="0"/>
          <a:effectRef idx="0"/>
          <a:fontRef idx="minor"/>
        </p:style>
        <p:txBody>
          <a:bodyPr lIns="0" rIns="0" tIns="0" bIns="0" anchor="t">
            <a:normAutofit fontScale="96000"/>
          </a:bodyPr>
          <a:p>
            <a:pPr marL="432000" indent="-319680">
              <a:lnSpc>
                <a:spcPct val="100000"/>
              </a:lnSpc>
              <a:spcBef>
                <a:spcPts val="598"/>
              </a:spcBef>
              <a:spcAft>
                <a:spcPts val="1199"/>
              </a:spcAft>
              <a:buClr>
                <a:srgbClr val="000000"/>
              </a:buClr>
              <a:buSzPct val="45000"/>
              <a:buFont typeface="Wingdings" charset="2"/>
              <a:buChar char=""/>
            </a:pPr>
            <a:r>
              <a:rPr b="0" i="1" lang="en-US" sz="3200" spc="-1" strike="noStrike">
                <a:solidFill>
                  <a:srgbClr val="000000"/>
                </a:solidFill>
                <a:latin typeface="Arial"/>
                <a:ea typeface="DejaVu Sans"/>
              </a:rPr>
              <a:t>Fundamental overload</a:t>
            </a:r>
            <a:r>
              <a:rPr b="0" lang="en-US" sz="3200" spc="-1" strike="noStrike">
                <a:solidFill>
                  <a:srgbClr val="000000"/>
                </a:solidFill>
                <a:latin typeface="Arial"/>
                <a:ea typeface="DejaVu Sans"/>
              </a:rPr>
              <a:t> – radio or TV receivers unable to reject a strong signal. This causes distortion or inability to receive the desired signal.</a:t>
            </a:r>
            <a:endParaRPr b="0" lang="en-US" sz="3200" spc="-1" strike="noStrike">
              <a:solidFill>
                <a:srgbClr val="000000"/>
              </a:solidFill>
              <a:latin typeface="Arial"/>
            </a:endParaRPr>
          </a:p>
          <a:p>
            <a:pPr marL="432000" indent="-3196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Cure – prevent the offending signal from entering the equipment by using filters in the path of the signal.</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9" name=""/>
          <p:cNvSpPr/>
          <p:nvPr/>
        </p:nvSpPr>
        <p:spPr>
          <a:xfrm>
            <a:off x="685800" y="419400"/>
            <a:ext cx="8685000" cy="2900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G8A09 - What type of modulation is used by FT8?</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A. 8-tone frequency shift keying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Vestigial sideband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Amplitude compressed AM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8-bit direct sequence spread spectrum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0" name=""/>
          <p:cNvSpPr/>
          <p:nvPr/>
        </p:nvSpPr>
        <p:spPr>
          <a:xfrm>
            <a:off x="685800" y="214200"/>
            <a:ext cx="8685000" cy="4463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G8A12 - What is QPSK modulation?</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Modulation using quasi-parallel to serial conversion to reduce bandwidth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Modulation using quadra-pole sideband keying to generate spread spectrum signals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Modulation using Fast Fourier Transforms to generate frequencies at the first, second, third, and fourth harmonics of the carrier frequency to improve noise immunity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Modulation in which digital data is transmitted using 0-, 90-, 180- and 270-degrees phase shift to represent pairs of bits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1" name=""/>
          <p:cNvSpPr/>
          <p:nvPr/>
        </p:nvSpPr>
        <p:spPr>
          <a:xfrm>
            <a:off x="697680" y="226080"/>
            <a:ext cx="8685000" cy="4463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G8A12 - What is QPSK modulation?</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Modulation using quasi-parallel to serial conversion to reduce bandwidth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Modulation using quadra-pole sideband keying to generate spread spectrum signals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Modulation using Fast Fourier Transforms to generate frequencies at the first, second, third, and fourth harmonics of the carrier frequency to improve noise immunity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D. Modulation in which digital data is transmitted using 0-, 90-, 180- and 270-degrees phase shift to represent pairs of bits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2" name=""/>
          <p:cNvSpPr/>
          <p:nvPr/>
        </p:nvSpPr>
        <p:spPr>
          <a:xfrm>
            <a:off x="685800" y="286560"/>
            <a:ext cx="8685000" cy="3213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G8C02 - Which digital mode is used as a low-power beacon for assessing HF propagation?</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WSPR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MFSK16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PSK31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SSB-SC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3" name=""/>
          <p:cNvSpPr/>
          <p:nvPr/>
        </p:nvSpPr>
        <p:spPr>
          <a:xfrm>
            <a:off x="685800" y="286560"/>
            <a:ext cx="8685000" cy="3213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G8C02 - Which digital mode is used as a low-power beacon for assessing HF propagation?</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A. WSPR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MFSK16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PSK31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SSB-SC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4" name=""/>
          <p:cNvSpPr/>
          <p:nvPr/>
        </p:nvSpPr>
        <p:spPr>
          <a:xfrm>
            <a:off x="685800" y="286560"/>
            <a:ext cx="8685000" cy="3213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G8C03 - What part of a packet radio frame contains the routing and handling information?</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Directory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Preamble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Header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Trailer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5" name=""/>
          <p:cNvSpPr/>
          <p:nvPr/>
        </p:nvSpPr>
        <p:spPr>
          <a:xfrm>
            <a:off x="685800" y="286560"/>
            <a:ext cx="8685000" cy="3213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G8C03 - What part of a packet radio frame contains the routing and handling information?</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Directory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Preamble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C. Header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Trailer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6" name=""/>
          <p:cNvSpPr/>
          <p:nvPr/>
        </p:nvSpPr>
        <p:spPr>
          <a:xfrm>
            <a:off x="685800" y="286560"/>
            <a:ext cx="8685000" cy="3213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G8C05 - In an ARQ mode, what is meant by a NAK response to a transmitted packet?</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Request retransmission of the packet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Packet was received without error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Receiving station connected and ready for transmissions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Entire file received correctly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7" name=""/>
          <p:cNvSpPr/>
          <p:nvPr/>
        </p:nvSpPr>
        <p:spPr>
          <a:xfrm>
            <a:off x="685800" y="286560"/>
            <a:ext cx="8685000" cy="3213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G8C05 - In an ARQ mode, what is meant by a NAK response to a transmitted packet?</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A. Request retransmission of the packet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Packet was received without error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Receiving station connected and ready for transmissions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Entire file received correctly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8" name=""/>
          <p:cNvSpPr/>
          <p:nvPr/>
        </p:nvSpPr>
        <p:spPr>
          <a:xfrm>
            <a:off x="685800" y="286560"/>
            <a:ext cx="8685000" cy="3213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G8C07 - Which of the following narrow-band digital modes can receive signals with very low signal-to-noise ratios?</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MSK144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FT8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AMTOR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MFSK32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CustomShape 1"/>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21" name="CustomShape 2"/>
          <p:cNvSpPr/>
          <p:nvPr/>
        </p:nvSpPr>
        <p:spPr>
          <a:xfrm>
            <a:off x="504000" y="568080"/>
            <a:ext cx="9059040" cy="4485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22" name="CustomShape 3"/>
          <p:cNvSpPr/>
          <p:nvPr/>
        </p:nvSpPr>
        <p:spPr>
          <a:xfrm>
            <a:off x="3443760" y="5255280"/>
            <a:ext cx="3178800" cy="2890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23" name="CustomShape 4"/>
          <p:cNvSpPr/>
          <p:nvPr/>
        </p:nvSpPr>
        <p:spPr>
          <a:xfrm>
            <a:off x="504000" y="226080"/>
            <a:ext cx="9060840" cy="93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24" name="CustomShape 5"/>
          <p:cNvSpPr/>
          <p:nvPr/>
        </p:nvSpPr>
        <p:spPr>
          <a:xfrm>
            <a:off x="504000" y="1326600"/>
            <a:ext cx="9060840" cy="327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25" name="CustomShape 6"/>
          <p:cNvSpPr/>
          <p:nvPr/>
        </p:nvSpPr>
        <p:spPr>
          <a:xfrm>
            <a:off x="504000" y="226080"/>
            <a:ext cx="9064800" cy="9392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RF Interference</a:t>
            </a:r>
            <a:endParaRPr b="0" lang="en-US" sz="4400" spc="-1" strike="noStrike">
              <a:solidFill>
                <a:srgbClr val="000000"/>
              </a:solidFill>
              <a:latin typeface="Arial"/>
            </a:endParaRPr>
          </a:p>
        </p:txBody>
      </p:sp>
      <p:sp>
        <p:nvSpPr>
          <p:cNvPr id="526" name="CustomShape 7"/>
          <p:cNvSpPr/>
          <p:nvPr/>
        </p:nvSpPr>
        <p:spPr>
          <a:xfrm>
            <a:off x="504000" y="1326600"/>
            <a:ext cx="9064800" cy="3281400"/>
          </a:xfrm>
          <a:prstGeom prst="rect">
            <a:avLst/>
          </a:prstGeom>
          <a:noFill/>
          <a:ln w="0">
            <a:noFill/>
          </a:ln>
        </p:spPr>
        <p:style>
          <a:lnRef idx="0"/>
          <a:fillRef idx="0"/>
          <a:effectRef idx="0"/>
          <a:fontRef idx="minor"/>
        </p:style>
        <p:txBody>
          <a:bodyPr lIns="0" rIns="0" tIns="0" bIns="0" anchor="t">
            <a:normAutofit fontScale="82000"/>
          </a:bodyPr>
          <a:p>
            <a:pPr marL="409320" indent="-302760">
              <a:lnSpc>
                <a:spcPct val="100000"/>
              </a:lnSpc>
              <a:spcBef>
                <a:spcPts val="598"/>
              </a:spcBef>
              <a:spcAft>
                <a:spcPts val="1199"/>
              </a:spcAft>
              <a:buClr>
                <a:srgbClr val="000000"/>
              </a:buClr>
              <a:buSzPct val="45000"/>
              <a:buFont typeface="Wingdings" charset="2"/>
              <a:buChar char=""/>
            </a:pPr>
            <a:r>
              <a:rPr b="0" lang="en-US" sz="2800" spc="-1" strike="noStrike">
                <a:solidFill>
                  <a:srgbClr val="ff0000"/>
                </a:solidFill>
                <a:latin typeface="Arial"/>
                <a:ea typeface="DejaVu Sans"/>
              </a:rPr>
              <a:t>Two types: </a:t>
            </a:r>
            <a:r>
              <a:rPr b="0" i="1" lang="en-US" sz="2800" spc="-1" strike="noStrike" u="sng">
                <a:solidFill>
                  <a:srgbClr val="ff0000"/>
                </a:solidFill>
                <a:uFillTx/>
                <a:latin typeface="Arial"/>
                <a:ea typeface="DejaVu Sans"/>
              </a:rPr>
              <a:t>Common-mode</a:t>
            </a:r>
            <a:r>
              <a:rPr b="0" i="1" lang="en-US" sz="2800" spc="-1" strike="noStrike">
                <a:solidFill>
                  <a:srgbClr val="000000"/>
                </a:solidFill>
                <a:latin typeface="Arial"/>
                <a:ea typeface="DejaVu Sans"/>
              </a:rPr>
              <a:t> and direct pickup</a:t>
            </a:r>
            <a:r>
              <a:rPr b="0" lang="en-US" sz="2800" spc="-1" strike="noStrike">
                <a:solidFill>
                  <a:srgbClr val="000000"/>
                </a:solidFill>
                <a:latin typeface="Arial"/>
                <a:ea typeface="DejaVu Sans"/>
              </a:rPr>
              <a:t> (or </a:t>
            </a:r>
            <a:r>
              <a:rPr b="0" i="1" lang="en-US" sz="2800" spc="-1" strike="noStrike">
                <a:solidFill>
                  <a:srgbClr val="000000"/>
                </a:solidFill>
                <a:latin typeface="Arial"/>
                <a:ea typeface="DejaVu Sans"/>
              </a:rPr>
              <a:t>direct detection) </a:t>
            </a:r>
            <a:r>
              <a:rPr b="0" lang="en-US" sz="2800" spc="-1" strike="noStrike">
                <a:solidFill>
                  <a:srgbClr val="000000"/>
                </a:solidFill>
                <a:latin typeface="Arial"/>
                <a:ea typeface="DejaVu Sans"/>
              </a:rPr>
              <a:t>– </a:t>
            </a:r>
            <a:r>
              <a:rPr b="0" lang="en-US" sz="2800" spc="-1" strike="noStrike">
                <a:solidFill>
                  <a:srgbClr val="ff0000"/>
                </a:solidFill>
                <a:latin typeface="Arial"/>
                <a:ea typeface="DejaVu Sans"/>
              </a:rPr>
              <a:t>The signal is picked up as </a:t>
            </a:r>
            <a:r>
              <a:rPr b="0" i="1" lang="en-US" sz="2800" spc="-1" strike="noStrike">
                <a:solidFill>
                  <a:srgbClr val="ff0000"/>
                </a:solidFill>
                <a:latin typeface="Arial"/>
                <a:ea typeface="DejaVu Sans"/>
              </a:rPr>
              <a:t>common-mode current</a:t>
            </a:r>
            <a:r>
              <a:rPr b="0" lang="en-US" sz="2800" spc="-1" strike="noStrike">
                <a:solidFill>
                  <a:srgbClr val="ff0000"/>
                </a:solidFill>
                <a:latin typeface="Arial"/>
                <a:ea typeface="DejaVu Sans"/>
              </a:rPr>
              <a:t> on the outside of cable shields or on all conductors of an unshielded connection</a:t>
            </a:r>
            <a:endParaRPr b="0" lang="en-US" sz="2800" spc="-1" strike="noStrike">
              <a:solidFill>
                <a:srgbClr val="000000"/>
              </a:solidFill>
              <a:latin typeface="Arial"/>
            </a:endParaRPr>
          </a:p>
          <a:p>
            <a:pPr marL="409320" indent="-302760">
              <a:lnSpc>
                <a:spcPct val="100000"/>
              </a:lnSpc>
              <a:spcBef>
                <a:spcPts val="598"/>
              </a:spcBef>
              <a:spcAft>
                <a:spcPts val="1199"/>
              </a:spcAft>
              <a:buClr>
                <a:srgbClr val="000000"/>
              </a:buClr>
              <a:buSzPct val="45000"/>
              <a:buFont typeface="Wingdings" charset="2"/>
              <a:buChar char=""/>
            </a:pPr>
            <a:r>
              <a:rPr b="0" lang="en-US" sz="2400" spc="-1" strike="noStrike">
                <a:solidFill>
                  <a:srgbClr val="000000"/>
                </a:solidFill>
                <a:latin typeface="Arial"/>
                <a:ea typeface="MS PGothic"/>
              </a:rPr>
              <a:t>Power cords, speaker leads, telephone cable</a:t>
            </a:r>
            <a:endParaRPr b="0" lang="en-US" sz="2400" spc="-1" strike="noStrike">
              <a:solidFill>
                <a:srgbClr val="000000"/>
              </a:solidFill>
              <a:latin typeface="Arial"/>
            </a:endParaRPr>
          </a:p>
          <a:p>
            <a:pPr marL="409320" indent="-302760">
              <a:lnSpc>
                <a:spcPct val="100000"/>
              </a:lnSpc>
              <a:spcBef>
                <a:spcPts val="598"/>
              </a:spcBef>
              <a:spcAft>
                <a:spcPts val="1199"/>
              </a:spcAft>
              <a:buClr>
                <a:srgbClr val="000000"/>
              </a:buClr>
              <a:buSzPct val="45000"/>
              <a:buFont typeface="Wingdings" charset="2"/>
              <a:buChar char=""/>
            </a:pPr>
            <a:r>
              <a:rPr b="0" lang="en-US" sz="2400" spc="-1" strike="noStrike">
                <a:solidFill>
                  <a:srgbClr val="000000"/>
                </a:solidFill>
                <a:latin typeface="Arial"/>
                <a:ea typeface="MS PGothic"/>
              </a:rPr>
              <a:t>Conducted into the equipment where it causes erratic operation or audio noise</a:t>
            </a:r>
            <a:endParaRPr b="0" lang="en-US" sz="2400" spc="-1" strike="noStrike">
              <a:solidFill>
                <a:srgbClr val="000000"/>
              </a:solidFill>
              <a:latin typeface="Arial"/>
            </a:endParaRPr>
          </a:p>
          <a:p>
            <a:pPr marL="409320" indent="-302760">
              <a:lnSpc>
                <a:spcPct val="100000"/>
              </a:lnSpc>
              <a:spcBef>
                <a:spcPts val="598"/>
              </a:spcBef>
              <a:spcAft>
                <a:spcPts val="1199"/>
              </a:spcAft>
              <a:buClr>
                <a:srgbClr val="000000"/>
              </a:buClr>
              <a:buSzPct val="45000"/>
              <a:buFont typeface="Wingdings" charset="2"/>
              <a:buChar char=""/>
            </a:pPr>
            <a:r>
              <a:rPr b="0" lang="en-US" sz="2400" spc="-1" strike="noStrike">
                <a:solidFill>
                  <a:srgbClr val="ff0000"/>
                </a:solidFill>
                <a:latin typeface="Arial"/>
                <a:ea typeface="MS PGothic"/>
              </a:rPr>
              <a:t>Cure – block current with RF chokes (Ferrite beads) to increase the impedance of the common-mode noise path</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9" name=""/>
          <p:cNvSpPr/>
          <p:nvPr/>
        </p:nvSpPr>
        <p:spPr>
          <a:xfrm>
            <a:off x="685800" y="286560"/>
            <a:ext cx="8685000" cy="3213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G8C07 - Which of the following narrow-band digital modes can receive signals with very low signal-to-noise ratios?</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MSK144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B. FT8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AMTOR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MFSK32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0" name=""/>
          <p:cNvSpPr/>
          <p:nvPr/>
        </p:nvSpPr>
        <p:spPr>
          <a:xfrm>
            <a:off x="685800" y="286560"/>
            <a:ext cx="8685000" cy="3525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G8C09 - Which is true of mesh network microwave nodes?</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Having more nodes increases signal strengths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If one node fails, a packet may still reach its target station via an alternate node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Links between two nodes in a network may have different frequencies and bandwidths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More nodes reduce overall microwave out of band interference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1" name=""/>
          <p:cNvSpPr/>
          <p:nvPr/>
        </p:nvSpPr>
        <p:spPr>
          <a:xfrm>
            <a:off x="685800" y="286560"/>
            <a:ext cx="8685000" cy="3525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G8C09 - Which is true of mesh network microwave nodes?</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Having more nodes increases signal strengths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B. If one node fails, a packet may still reach its target station via an alternate node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Links between two nodes in a network may have different frequencies and bandwidths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More nodes reduce overall microwave out of band interference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2" name=""/>
          <p:cNvSpPr/>
          <p:nvPr/>
        </p:nvSpPr>
        <p:spPr>
          <a:xfrm>
            <a:off x="685800" y="286560"/>
            <a:ext cx="8685000" cy="3525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G8C10 - How does forward error correction (FEC) allow the receiver to correct data errors?</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By controlling transmitter output power for optimum signal strength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By using the Varicode character set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By transmitting redundant information with the data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By using a parity bit with each character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3" name=""/>
          <p:cNvSpPr/>
          <p:nvPr/>
        </p:nvSpPr>
        <p:spPr>
          <a:xfrm>
            <a:off x="685800" y="286560"/>
            <a:ext cx="8685000" cy="3525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G8C10 - How does forward error correction (FEC) allow the receiver to correct data errors?</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By controlling transmitter output power for optimum signal strength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By using the Varicode character set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C. By transmitting redundant information with the data</a:t>
            </a:r>
            <a:r>
              <a:rPr b="0" lang="en-US" sz="2200" spc="-1" strike="noStrike">
                <a:solidFill>
                  <a:srgbClr val="000000"/>
                </a:solidFill>
                <a:latin typeface="Arial"/>
                <a:ea typeface="DejaVu Sans"/>
              </a:rPr>
              <a:t>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By using a parity bit with each character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4" name=""/>
          <p:cNvSpPr/>
          <p:nvPr/>
        </p:nvSpPr>
        <p:spPr>
          <a:xfrm>
            <a:off x="685800" y="286560"/>
            <a:ext cx="8685000" cy="3213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G8C15 - What does an FT8 signal report of +3 mean?</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The signal is 3 times the noise level of an equivalent SSB signal</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 </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The signal is S3 (weak signals)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The signal-to-noise ratio is equivalent to +3dB in a 2.5 kHz bandwidth</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 </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The signal is 3 dB over S9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5" name=""/>
          <p:cNvSpPr/>
          <p:nvPr/>
        </p:nvSpPr>
        <p:spPr>
          <a:xfrm>
            <a:off x="685800" y="286560"/>
            <a:ext cx="8685000" cy="3213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G8C15 - What does an FT8 signal report of +3 mean?</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The signal is 3 times the noise level of an equivalent SSB signal</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 </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The signal is S3 (weak signals)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C. The signal-to-noise ratio is equivalent to +3dB in a 2.5 kHz bandwidth</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 </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The signal is 3 dB over S9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6" name="CustomShape 1"/>
          <p:cNvSpPr/>
          <p:nvPr/>
        </p:nvSpPr>
        <p:spPr>
          <a:xfrm>
            <a:off x="504000" y="2393640"/>
            <a:ext cx="9059400" cy="93276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37" name="CustomShape 2"/>
          <p:cNvSpPr/>
          <p:nvPr/>
        </p:nvSpPr>
        <p:spPr>
          <a:xfrm>
            <a:off x="504000" y="568080"/>
            <a:ext cx="9059400" cy="44856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38" name="CustomShape 3"/>
          <p:cNvSpPr/>
          <p:nvPr/>
        </p:nvSpPr>
        <p:spPr>
          <a:xfrm>
            <a:off x="3443760" y="5255280"/>
            <a:ext cx="3179160" cy="2894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39" name="CustomShape 4"/>
          <p:cNvSpPr/>
          <p:nvPr/>
        </p:nvSpPr>
        <p:spPr>
          <a:xfrm>
            <a:off x="504000" y="226080"/>
            <a:ext cx="9061200" cy="935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40" name="CustomShape 5"/>
          <p:cNvSpPr/>
          <p:nvPr/>
        </p:nvSpPr>
        <p:spPr>
          <a:xfrm>
            <a:off x="504000" y="1326600"/>
            <a:ext cx="9061200" cy="3277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41" name="CustomShape 6"/>
          <p:cNvSpPr/>
          <p:nvPr/>
        </p:nvSpPr>
        <p:spPr>
          <a:xfrm>
            <a:off x="0" y="1463040"/>
            <a:ext cx="10072080" cy="12142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4000" spc="-1" strike="noStrike">
                <a:solidFill>
                  <a:srgbClr val="000000"/>
                </a:solidFill>
                <a:latin typeface="Arial"/>
                <a:ea typeface="MS PGothic"/>
              </a:rPr>
              <a:t>General License Course</a:t>
            </a:r>
            <a:endParaRPr b="0" lang="en-US" sz="4000" spc="-1" strike="noStrike">
              <a:solidFill>
                <a:srgbClr val="000000"/>
              </a:solidFill>
              <a:latin typeface="Arial"/>
            </a:endParaRPr>
          </a:p>
          <a:p>
            <a:pPr algn="ctr">
              <a:lnSpc>
                <a:spcPct val="100000"/>
              </a:lnSpc>
            </a:pPr>
            <a:r>
              <a:rPr b="0" lang="en-US" sz="1800" spc="-1" strike="noStrike">
                <a:solidFill>
                  <a:srgbClr val="000000"/>
                </a:solidFill>
                <a:latin typeface="Arial"/>
                <a:ea typeface="DejaVu Sans"/>
              </a:rPr>
              <a:t> </a:t>
            </a:r>
            <a:br>
              <a:rPr sz="1800"/>
            </a:br>
            <a:r>
              <a:rPr b="1" lang="en-US" sz="4000" spc="-1" strike="noStrike">
                <a:solidFill>
                  <a:srgbClr val="000000"/>
                </a:solidFill>
                <a:latin typeface="Arial"/>
                <a:ea typeface="MS PGothic"/>
              </a:rPr>
              <a:t>Chapter 6.4</a:t>
            </a:r>
            <a:endParaRPr b="0" lang="en-US" sz="4000" spc="-1" strike="noStrike">
              <a:solidFill>
                <a:srgbClr val="000000"/>
              </a:solidFill>
              <a:latin typeface="Arial"/>
            </a:endParaRPr>
          </a:p>
          <a:p>
            <a:pPr algn="ctr">
              <a:lnSpc>
                <a:spcPct val="100000"/>
              </a:lnSpc>
            </a:pPr>
            <a:r>
              <a:rPr b="1" lang="en-US" sz="4000" spc="-1" strike="noStrike">
                <a:solidFill>
                  <a:srgbClr val="000000"/>
                </a:solidFill>
                <a:latin typeface="Arial"/>
                <a:ea typeface="MS PGothic"/>
              </a:rPr>
              <a:t>Receiving and Transmitting</a:t>
            </a:r>
            <a:endParaRPr b="0" lang="en-US" sz="4000" spc="-1" strike="noStrike">
              <a:solidFill>
                <a:srgbClr val="000000"/>
              </a:solidFill>
              <a:latin typeface="Arial"/>
            </a:endParaRPr>
          </a:p>
          <a:p>
            <a:pPr algn="ctr">
              <a:lnSpc>
                <a:spcPct val="100000"/>
              </a:lnSpc>
            </a:pPr>
            <a:r>
              <a:rPr b="1" lang="en-US" sz="4000" spc="-1" strike="noStrike">
                <a:solidFill>
                  <a:srgbClr val="000000"/>
                </a:solidFill>
                <a:latin typeface="Arial"/>
                <a:ea typeface="MS PGothic"/>
              </a:rPr>
              <a:t>Digital Modes </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2" name="CustomShape 1"/>
          <p:cNvSpPr/>
          <p:nvPr/>
        </p:nvSpPr>
        <p:spPr>
          <a:xfrm>
            <a:off x="504000" y="2393640"/>
            <a:ext cx="9059400" cy="93276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43" name="CustomShape 2"/>
          <p:cNvSpPr/>
          <p:nvPr/>
        </p:nvSpPr>
        <p:spPr>
          <a:xfrm>
            <a:off x="504000" y="568080"/>
            <a:ext cx="9059400" cy="44856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44" name="CustomShape 3"/>
          <p:cNvSpPr/>
          <p:nvPr/>
        </p:nvSpPr>
        <p:spPr>
          <a:xfrm>
            <a:off x="3443760" y="5255280"/>
            <a:ext cx="3179160" cy="2894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45" name="CustomShape 4"/>
          <p:cNvSpPr/>
          <p:nvPr/>
        </p:nvSpPr>
        <p:spPr>
          <a:xfrm>
            <a:off x="504000" y="226080"/>
            <a:ext cx="9061200" cy="935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46" name="CustomShape 5"/>
          <p:cNvSpPr/>
          <p:nvPr/>
        </p:nvSpPr>
        <p:spPr>
          <a:xfrm>
            <a:off x="504000" y="1326600"/>
            <a:ext cx="9061200" cy="3277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47" name="CustomShape 6"/>
          <p:cNvSpPr/>
          <p:nvPr/>
        </p:nvSpPr>
        <p:spPr>
          <a:xfrm>
            <a:off x="504000" y="74160"/>
            <a:ext cx="9066240" cy="1244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600" spc="-1" strike="noStrike">
                <a:solidFill>
                  <a:srgbClr val="000000"/>
                </a:solidFill>
                <a:latin typeface="Arial"/>
                <a:ea typeface="Arial"/>
              </a:rPr>
              <a:t>Receiving and Transmitting </a:t>
            </a:r>
            <a:br>
              <a:rPr sz="1800"/>
            </a:br>
            <a:r>
              <a:rPr b="0" lang="en-US" sz="3600" spc="-1" strike="noStrike">
                <a:solidFill>
                  <a:srgbClr val="000000"/>
                </a:solidFill>
                <a:latin typeface="Arial"/>
                <a:ea typeface="Arial"/>
              </a:rPr>
              <a:t>Digital Modes</a:t>
            </a:r>
            <a:endParaRPr b="0" lang="en-US" sz="3600" spc="-1" strike="noStrike">
              <a:solidFill>
                <a:srgbClr val="000000"/>
              </a:solidFill>
              <a:latin typeface="Arial"/>
            </a:endParaRPr>
          </a:p>
        </p:txBody>
      </p:sp>
      <p:sp>
        <p:nvSpPr>
          <p:cNvPr id="848" name="CustomShape 7"/>
          <p:cNvSpPr/>
          <p:nvPr/>
        </p:nvSpPr>
        <p:spPr>
          <a:xfrm>
            <a:off x="504000" y="1326600"/>
            <a:ext cx="9066240" cy="3282840"/>
          </a:xfrm>
          <a:prstGeom prst="rect">
            <a:avLst/>
          </a:prstGeom>
          <a:noFill/>
          <a:ln w="0">
            <a:noFill/>
          </a:ln>
        </p:spPr>
        <p:style>
          <a:lnRef idx="0"/>
          <a:fillRef idx="0"/>
          <a:effectRef idx="0"/>
          <a:fontRef idx="minor"/>
        </p:style>
        <p:txBody>
          <a:bodyPr lIns="0" rIns="0" tIns="0" bIns="0" anchor="t">
            <a:normAutofit fontScale="65000"/>
          </a:bodyPr>
          <a:p>
            <a:pPr marL="388440" indent="-288000">
              <a:lnSpc>
                <a:spcPct val="100000"/>
              </a:lnSpc>
              <a:spcBef>
                <a:spcPts val="598"/>
              </a:spcBef>
              <a:spcAft>
                <a:spcPts val="1199"/>
              </a:spcAft>
              <a:buClr>
                <a:srgbClr val="000000"/>
              </a:buClr>
              <a:buSzPct val="45000"/>
              <a:buFont typeface="Wingdings" charset="2"/>
              <a:buChar char=""/>
            </a:pPr>
            <a:r>
              <a:rPr b="0" lang="en-US" sz="3200" spc="-1" strike="noStrike">
                <a:solidFill>
                  <a:srgbClr val="d8090f"/>
                </a:solidFill>
                <a:latin typeface="Arial"/>
                <a:ea typeface="SimSun"/>
              </a:rPr>
              <a:t>AFSK RTTY is transmitted as a LSB signal. Make sure audio levels are adequate (most common problem)</a:t>
            </a:r>
            <a:endParaRPr b="0" lang="en-US" sz="3200" spc="-1" strike="noStrike">
              <a:solidFill>
                <a:srgbClr val="000000"/>
              </a:solidFill>
              <a:latin typeface="Arial"/>
            </a:endParaRPr>
          </a:p>
          <a:p>
            <a:pPr marL="388440" indent="-288000">
              <a:lnSpc>
                <a:spcPct val="100000"/>
              </a:lnSpc>
              <a:spcBef>
                <a:spcPts val="598"/>
              </a:spcBef>
              <a:spcAft>
                <a:spcPts val="1199"/>
              </a:spcAft>
              <a:buClr>
                <a:srgbClr val="000000"/>
              </a:buClr>
              <a:buSzPct val="45000"/>
              <a:buFont typeface="Wingdings" charset="2"/>
              <a:buChar char=""/>
            </a:pPr>
            <a:r>
              <a:rPr b="0" lang="en-US" sz="3200" spc="-1" strike="noStrike">
                <a:solidFill>
                  <a:srgbClr val="d8090f"/>
                </a:solidFill>
                <a:latin typeface="Arial"/>
                <a:ea typeface="SimSun"/>
              </a:rPr>
              <a:t>JT65, JT9, FT4, and FT8 use USB.</a:t>
            </a:r>
            <a:endParaRPr b="0" lang="en-US" sz="3200" spc="-1" strike="noStrike">
              <a:solidFill>
                <a:srgbClr val="000000"/>
              </a:solidFill>
              <a:latin typeface="Arial"/>
            </a:endParaRPr>
          </a:p>
          <a:p>
            <a:pPr marL="388440" indent="-288000">
              <a:lnSpc>
                <a:spcPct val="100000"/>
              </a:lnSpc>
              <a:spcBef>
                <a:spcPts val="598"/>
              </a:spcBef>
              <a:spcAft>
                <a:spcPts val="1199"/>
              </a:spcAft>
              <a:buClr>
                <a:srgbClr val="000000"/>
              </a:buClr>
              <a:buSzPct val="45000"/>
              <a:buFont typeface="Wingdings" charset="2"/>
              <a:buChar char=""/>
            </a:pPr>
            <a:r>
              <a:rPr b="0" lang="en-US" sz="2200" spc="-1" strike="noStrike">
                <a:solidFill>
                  <a:srgbClr val="000000"/>
                </a:solidFill>
                <a:latin typeface="Arial"/>
                <a:ea typeface="SimSun"/>
              </a:rPr>
              <a:t>USB/LSB selected by </a:t>
            </a:r>
            <a:r>
              <a:rPr b="0" i="1" lang="en-US" sz="2200" spc="-1" strike="noStrike">
                <a:solidFill>
                  <a:srgbClr val="000000"/>
                </a:solidFill>
                <a:latin typeface="Arial"/>
                <a:ea typeface="SimSun"/>
              </a:rPr>
              <a:t>convention</a:t>
            </a:r>
            <a:r>
              <a:rPr b="0" lang="en-US" sz="2200" spc="-1" strike="noStrike">
                <a:solidFill>
                  <a:srgbClr val="000000"/>
                </a:solidFill>
                <a:latin typeface="Arial"/>
                <a:ea typeface="SimSun"/>
              </a:rPr>
              <a:t> for each mode.</a:t>
            </a:r>
            <a:endParaRPr b="0" lang="en-US" sz="2200" spc="-1" strike="noStrike">
              <a:solidFill>
                <a:srgbClr val="000000"/>
              </a:solidFill>
              <a:latin typeface="Arial"/>
            </a:endParaRPr>
          </a:p>
          <a:p>
            <a:pPr marL="388440" indent="-288000">
              <a:lnSpc>
                <a:spcPct val="100000"/>
              </a:lnSpc>
              <a:spcBef>
                <a:spcPts val="598"/>
              </a:spcBef>
              <a:spcAft>
                <a:spcPts val="1199"/>
              </a:spcAft>
              <a:buClr>
                <a:srgbClr val="000000"/>
              </a:buClr>
              <a:buSzPct val="45000"/>
              <a:buFont typeface="Wingdings" charset="2"/>
              <a:buChar char=""/>
            </a:pPr>
            <a:r>
              <a:rPr b="0" lang="en-US" sz="3200" spc="-1" strike="noStrike">
                <a:solidFill>
                  <a:srgbClr val="d8090f"/>
                </a:solidFill>
                <a:latin typeface="Arial"/>
                <a:ea typeface="SimSun"/>
              </a:rPr>
              <a:t>Digital signals</a:t>
            </a:r>
            <a:r>
              <a:rPr b="0" lang="en-US" sz="3200" spc="-1" strike="noStrike">
                <a:solidFill>
                  <a:srgbClr val="d8090f"/>
                </a:solidFill>
                <a:latin typeface="Arial"/>
                <a:ea typeface="Arial"/>
              </a:rPr>
              <a:t> of the </a:t>
            </a:r>
            <a:r>
              <a:rPr b="0" lang="en-US" sz="3200" spc="-1" strike="noStrike" u="sng">
                <a:solidFill>
                  <a:srgbClr val="d8090f"/>
                </a:solidFill>
                <a:uFillTx/>
                <a:latin typeface="Arial"/>
                <a:ea typeface="Arial"/>
              </a:rPr>
              <a:t>wrong baud rate</a:t>
            </a:r>
            <a:r>
              <a:rPr b="0" lang="en-US" sz="3200" spc="-1" strike="noStrike">
                <a:solidFill>
                  <a:srgbClr val="d8090f"/>
                </a:solidFill>
                <a:latin typeface="Arial"/>
                <a:ea typeface="Arial"/>
              </a:rPr>
              <a:t>, </a:t>
            </a:r>
            <a:r>
              <a:rPr b="0" lang="en-US" sz="3200" spc="-1" strike="noStrike" u="sng">
                <a:solidFill>
                  <a:srgbClr val="d8090f"/>
                </a:solidFill>
                <a:uFillTx/>
                <a:latin typeface="Arial"/>
                <a:ea typeface="SimSun"/>
              </a:rPr>
              <a:t>on the wrong sideband </a:t>
            </a:r>
            <a:r>
              <a:rPr b="0" lang="en-US" sz="3200" spc="-1" strike="noStrike">
                <a:solidFill>
                  <a:srgbClr val="d8090f"/>
                </a:solidFill>
                <a:latin typeface="Arial"/>
                <a:ea typeface="Arial"/>
              </a:rPr>
              <a:t>or </a:t>
            </a:r>
            <a:r>
              <a:rPr b="0" lang="en-US" sz="3200" spc="-1" strike="noStrike" u="sng">
                <a:solidFill>
                  <a:srgbClr val="d8090f"/>
                </a:solidFill>
                <a:uFillTx/>
                <a:latin typeface="Arial"/>
                <a:ea typeface="Arial"/>
              </a:rPr>
              <a:t>with the mark and space frequencies reversed</a:t>
            </a:r>
            <a:r>
              <a:rPr b="0" lang="en-US" sz="3200" spc="-1" strike="noStrike">
                <a:solidFill>
                  <a:srgbClr val="d8090f"/>
                </a:solidFill>
                <a:latin typeface="Arial"/>
                <a:ea typeface="Arial"/>
              </a:rPr>
              <a:t> </a:t>
            </a:r>
            <a:r>
              <a:rPr b="0" lang="en-US" sz="3200" spc="-1" strike="noStrike">
                <a:solidFill>
                  <a:srgbClr val="d8090f"/>
                </a:solidFill>
                <a:latin typeface="Arial"/>
                <a:ea typeface="SimSun"/>
              </a:rPr>
              <a:t>will not decode correctly because the relationship of the tones and the digital data will be inverted</a:t>
            </a:r>
            <a:r>
              <a:rPr b="0" lang="en-US" sz="3200" spc="-1" strike="noStrike">
                <a:solidFill>
                  <a:srgbClr val="d8090f"/>
                </a:solidFill>
                <a:latin typeface="Arial"/>
                <a:ea typeface="Arial"/>
              </a:rPr>
              <a:t>.</a:t>
            </a:r>
            <a:r>
              <a:rPr b="1" i="1" lang="en-US" sz="3200" spc="-1" strike="noStrike">
                <a:solidFill>
                  <a:srgbClr val="d8090f"/>
                </a:solidFill>
                <a:latin typeface="Arial"/>
                <a:ea typeface="Arial"/>
              </a:rPr>
              <a:t>  (ALL THREE)</a:t>
            </a:r>
            <a:endParaRPr b="0" lang="en-US" sz="3200" spc="-1" strike="noStrike">
              <a:solidFill>
                <a:srgbClr val="000000"/>
              </a:solidFill>
              <a:latin typeface="Arial"/>
            </a:endParaRPr>
          </a:p>
          <a:p>
            <a:pPr marL="388440" indent="-288000">
              <a:lnSpc>
                <a:spcPct val="100000"/>
              </a:lnSpc>
              <a:spcBef>
                <a:spcPts val="598"/>
              </a:spcBef>
              <a:spcAft>
                <a:spcPts val="1199"/>
              </a:spcAft>
              <a:buClr>
                <a:srgbClr val="000000"/>
              </a:buClr>
              <a:buSzPct val="45000"/>
              <a:buFont typeface="Wingdings" charset="2"/>
              <a:buChar char=""/>
            </a:pPr>
            <a:r>
              <a:rPr b="0" lang="en-US" sz="2200" spc="-1" strike="noStrike">
                <a:solidFill>
                  <a:srgbClr val="d8090f"/>
                </a:solidFill>
                <a:latin typeface="Arial"/>
                <a:ea typeface="SimSun"/>
              </a:rPr>
              <a:t>Know where your sidebands are with respect to the displayed frequency – stay in the band!</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9" name="CustomShape 1"/>
          <p:cNvSpPr/>
          <p:nvPr/>
        </p:nvSpPr>
        <p:spPr>
          <a:xfrm>
            <a:off x="504000" y="2393640"/>
            <a:ext cx="9059400" cy="93276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50" name="CustomShape 2"/>
          <p:cNvSpPr/>
          <p:nvPr/>
        </p:nvSpPr>
        <p:spPr>
          <a:xfrm>
            <a:off x="504000" y="568080"/>
            <a:ext cx="9059400" cy="44856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51" name="CustomShape 3"/>
          <p:cNvSpPr/>
          <p:nvPr/>
        </p:nvSpPr>
        <p:spPr>
          <a:xfrm>
            <a:off x="3443760" y="5255280"/>
            <a:ext cx="3179160" cy="2894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52" name="CustomShape 4"/>
          <p:cNvSpPr/>
          <p:nvPr/>
        </p:nvSpPr>
        <p:spPr>
          <a:xfrm>
            <a:off x="504000" y="226080"/>
            <a:ext cx="9061200" cy="935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53" name="CustomShape 5"/>
          <p:cNvSpPr/>
          <p:nvPr/>
        </p:nvSpPr>
        <p:spPr>
          <a:xfrm>
            <a:off x="504000" y="1326600"/>
            <a:ext cx="9061200" cy="3277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54" name="CustomShape 6"/>
          <p:cNvSpPr/>
          <p:nvPr/>
        </p:nvSpPr>
        <p:spPr>
          <a:xfrm>
            <a:off x="504000" y="226080"/>
            <a:ext cx="9066240" cy="9406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Arial"/>
              </a:rPr>
              <a:t>Bandwidth of Digital Modes</a:t>
            </a:r>
            <a:endParaRPr b="0" lang="en-US" sz="4400" spc="-1" strike="noStrike">
              <a:solidFill>
                <a:srgbClr val="000000"/>
              </a:solidFill>
              <a:latin typeface="Arial"/>
            </a:endParaRPr>
          </a:p>
        </p:txBody>
      </p:sp>
      <p:sp>
        <p:nvSpPr>
          <p:cNvPr id="855" name="CustomShape 7"/>
          <p:cNvSpPr/>
          <p:nvPr/>
        </p:nvSpPr>
        <p:spPr>
          <a:xfrm>
            <a:off x="504000" y="1326600"/>
            <a:ext cx="9066240" cy="3282840"/>
          </a:xfrm>
          <a:prstGeom prst="rect">
            <a:avLst/>
          </a:prstGeom>
          <a:noFill/>
          <a:ln w="0">
            <a:noFill/>
          </a:ln>
        </p:spPr>
        <p:style>
          <a:lnRef idx="0"/>
          <a:fillRef idx="0"/>
          <a:effectRef idx="0"/>
          <a:fontRef idx="minor"/>
        </p:style>
        <p:txBody>
          <a:bodyPr lIns="0" rIns="0" tIns="0" bIns="0" anchor="t">
            <a:normAutofit fontScale="93000"/>
          </a:bodyPr>
          <a:p>
            <a:pPr marL="429120" indent="-318960">
              <a:lnSpc>
                <a:spcPct val="100000"/>
              </a:lnSpc>
              <a:spcBef>
                <a:spcPts val="598"/>
              </a:spcBef>
              <a:spcAft>
                <a:spcPts val="1199"/>
              </a:spcAft>
              <a:buClr>
                <a:srgbClr val="000000"/>
              </a:buClr>
              <a:buSzPct val="45000"/>
              <a:buFont typeface="Wingdings" charset="2"/>
              <a:buChar char=""/>
            </a:pPr>
            <a:r>
              <a:rPr b="0" lang="en-US" sz="3600" spc="-1" strike="noStrike">
                <a:solidFill>
                  <a:srgbClr val="000000"/>
                </a:solidFill>
                <a:latin typeface="Arial"/>
                <a:ea typeface="Arial"/>
              </a:rPr>
              <a:t>The FCC rules define the bandwidth of a digital mode signal in the same way as any other signal</a:t>
            </a:r>
            <a:endParaRPr b="0" lang="en-US" sz="3600" spc="-1" strike="noStrike">
              <a:solidFill>
                <a:srgbClr val="000000"/>
              </a:solidFill>
              <a:latin typeface="Arial"/>
            </a:endParaRPr>
          </a:p>
          <a:p>
            <a:pPr marL="429120" indent="-318960">
              <a:lnSpc>
                <a:spcPct val="100000"/>
              </a:lnSpc>
              <a:spcBef>
                <a:spcPts val="598"/>
              </a:spcBef>
              <a:spcAft>
                <a:spcPts val="1199"/>
              </a:spcAft>
              <a:buClr>
                <a:srgbClr val="000000"/>
              </a:buClr>
              <a:buSzPct val="45000"/>
              <a:buFont typeface="Wingdings" charset="2"/>
              <a:buChar char=""/>
            </a:pPr>
            <a:r>
              <a:rPr b="0" lang="en-US" sz="3600" spc="-1" strike="noStrike">
                <a:solidFill>
                  <a:srgbClr val="d8090f"/>
                </a:solidFill>
                <a:latin typeface="Arial"/>
                <a:ea typeface="Arial"/>
              </a:rPr>
              <a:t>As the symbol rate of a digital signal increases, so does the bandwidth required to transmit that signal</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7" name="CustomShape 1"/>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28" name="CustomShape 2"/>
          <p:cNvSpPr/>
          <p:nvPr/>
        </p:nvSpPr>
        <p:spPr>
          <a:xfrm>
            <a:off x="504000" y="568080"/>
            <a:ext cx="9059040" cy="4485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29" name="CustomShape 3"/>
          <p:cNvSpPr/>
          <p:nvPr/>
        </p:nvSpPr>
        <p:spPr>
          <a:xfrm>
            <a:off x="3443760" y="5255280"/>
            <a:ext cx="3178800" cy="2890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30" name="CustomShape 4"/>
          <p:cNvSpPr/>
          <p:nvPr/>
        </p:nvSpPr>
        <p:spPr>
          <a:xfrm>
            <a:off x="504000" y="226080"/>
            <a:ext cx="9060840" cy="93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31" name="CustomShape 5"/>
          <p:cNvSpPr/>
          <p:nvPr/>
        </p:nvSpPr>
        <p:spPr>
          <a:xfrm>
            <a:off x="504000" y="1326600"/>
            <a:ext cx="9060840" cy="327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32" name="CustomShape 6"/>
          <p:cNvSpPr/>
          <p:nvPr/>
        </p:nvSpPr>
        <p:spPr>
          <a:xfrm>
            <a:off x="91440" y="2498760"/>
            <a:ext cx="9982080" cy="4201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2400" spc="-1" strike="noStrike" u="sng">
                <a:solidFill>
                  <a:srgbClr val="0000ff"/>
                </a:solidFill>
                <a:uFillTx/>
                <a:latin typeface="Times New Roman"/>
                <a:ea typeface="DejaVu Sans"/>
                <a:hlinkClick r:id="rId1"/>
              </a:rPr>
              <a:t>C:\Users\ai2n\Videos\General Course - Videos\Ferrite_Noise_Reduction.wmv</a:t>
            </a:r>
            <a:endParaRPr b="0" lang="en-US" sz="2400" spc="-1" strike="noStrike">
              <a:solidFill>
                <a:srgbClr val="000000"/>
              </a:solidFill>
              <a:latin typeface="Arial"/>
            </a:endParaRPr>
          </a:p>
        </p:txBody>
      </p:sp>
      <p:sp>
        <p:nvSpPr>
          <p:cNvPr id="533" name="CustomShape 7"/>
          <p:cNvSpPr/>
          <p:nvPr/>
        </p:nvSpPr>
        <p:spPr>
          <a:xfrm>
            <a:off x="4359960" y="3567600"/>
            <a:ext cx="5204880" cy="9057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Arial"/>
                <a:ea typeface="Arial"/>
              </a:rPr>
              <a:t>Ferrites </a:t>
            </a:r>
            <a:r>
              <a:rPr b="0" lang="en-US" sz="2000" spc="-1" strike="noStrike">
                <a:solidFill>
                  <a:srgbClr val="000000"/>
                </a:solidFill>
                <a:latin typeface="Arial"/>
                <a:ea typeface="Arial"/>
              </a:rPr>
              <a:t>(SDR-Spectrum Analyzer)</a:t>
            </a:r>
            <a:endParaRPr b="0" lang="en-US" sz="2000" spc="-1" strike="noStrike">
              <a:solidFill>
                <a:srgbClr val="000000"/>
              </a:solidFill>
              <a:latin typeface="Arial"/>
            </a:endParaRPr>
          </a:p>
          <a:p>
            <a:pPr algn="ctr">
              <a:lnSpc>
                <a:spcPct val="100000"/>
              </a:lnSpc>
            </a:pPr>
            <a:r>
              <a:rPr b="0" lang="en-US" sz="1800" spc="-1" strike="noStrike">
                <a:solidFill>
                  <a:srgbClr val="000000"/>
                </a:solidFill>
                <a:latin typeface="Arial"/>
                <a:ea typeface="Arial"/>
              </a:rPr>
              <a:t>(note the “waterfall” display)</a:t>
            </a:r>
            <a:endParaRPr b="0" lang="en-US" sz="1800" spc="-1" strike="noStrike">
              <a:solidFill>
                <a:srgbClr val="000000"/>
              </a:solidFill>
              <a:latin typeface="Arial"/>
            </a:endParaRPr>
          </a:p>
        </p:txBody>
      </p:sp>
      <p:sp>
        <p:nvSpPr>
          <p:cNvPr id="534" name="CustomShape 8"/>
          <p:cNvSpPr/>
          <p:nvPr/>
        </p:nvSpPr>
        <p:spPr>
          <a:xfrm>
            <a:off x="640080" y="568080"/>
            <a:ext cx="8924760" cy="8758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2800" spc="-1" strike="noStrike">
                <a:solidFill>
                  <a:srgbClr val="d8090f"/>
                </a:solidFill>
                <a:latin typeface="Arial"/>
                <a:ea typeface="DejaVu Sans"/>
              </a:rPr>
              <a:t>RF chokes made from ferrite cores and beads block common-mode RF current</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6" name="CustomShape 1"/>
          <p:cNvSpPr/>
          <p:nvPr/>
        </p:nvSpPr>
        <p:spPr>
          <a:xfrm>
            <a:off x="3443760" y="5255280"/>
            <a:ext cx="3179160" cy="2894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57" name="CustomShape 2"/>
          <p:cNvSpPr/>
          <p:nvPr/>
        </p:nvSpPr>
        <p:spPr>
          <a:xfrm>
            <a:off x="504000" y="226080"/>
            <a:ext cx="9061200" cy="935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58" name="CustomShape 3"/>
          <p:cNvSpPr/>
          <p:nvPr/>
        </p:nvSpPr>
        <p:spPr>
          <a:xfrm>
            <a:off x="497160" y="91440"/>
            <a:ext cx="9066240" cy="9406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d8090f"/>
                </a:solidFill>
                <a:latin typeface="Arial"/>
                <a:ea typeface="Arial"/>
              </a:rPr>
              <a:t>Bandwidth of Digital Modes</a:t>
            </a:r>
            <a:endParaRPr b="0" lang="en-US" sz="4400" spc="-1" strike="noStrike">
              <a:solidFill>
                <a:srgbClr val="000000"/>
              </a:solidFill>
              <a:latin typeface="Arial"/>
            </a:endParaRPr>
          </a:p>
        </p:txBody>
      </p:sp>
      <p:sp>
        <p:nvSpPr>
          <p:cNvPr id="859" name="CustomShape 4"/>
          <p:cNvSpPr/>
          <p:nvPr/>
        </p:nvSpPr>
        <p:spPr>
          <a:xfrm>
            <a:off x="341280" y="914400"/>
            <a:ext cx="8362800" cy="4307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u="sng">
                <a:solidFill>
                  <a:srgbClr val="000000"/>
                </a:solidFill>
                <a:uFillTx/>
                <a:latin typeface="Arial"/>
                <a:ea typeface="SimSun"/>
              </a:rPr>
              <a:t>	</a:t>
            </a:r>
            <a:r>
              <a:rPr b="0" lang="en-US" sz="1800" spc="-1" strike="noStrike" u="sng">
                <a:solidFill>
                  <a:srgbClr val="000000"/>
                </a:solidFill>
                <a:uFillTx/>
                <a:latin typeface="Arial"/>
                <a:ea typeface="SimSun"/>
              </a:rPr>
              <a:t>	</a:t>
            </a:r>
            <a:r>
              <a:rPr b="0" lang="en-US" sz="1800" spc="-1" strike="noStrike" u="sng">
                <a:solidFill>
                  <a:srgbClr val="000000"/>
                </a:solidFill>
                <a:uFillTx/>
                <a:latin typeface="Arial"/>
                <a:ea typeface="SimSun"/>
              </a:rPr>
              <a:t>	</a:t>
            </a:r>
            <a:r>
              <a:rPr b="0" lang="en-US" sz="1800" spc="-1" strike="noStrike" u="sng">
                <a:solidFill>
                  <a:srgbClr val="000000"/>
                </a:solidFill>
                <a:uFillTx/>
                <a:latin typeface="Arial"/>
                <a:ea typeface="SimSun"/>
              </a:rPr>
              <a:t>Bandwidth Comparison of Digital Modes</a:t>
            </a:r>
            <a:endParaRPr b="0" lang="en-US" sz="1800" spc="-1" strike="noStrike">
              <a:solidFill>
                <a:srgbClr val="000000"/>
              </a:solidFill>
              <a:latin typeface="Arial"/>
            </a:endParaRPr>
          </a:p>
          <a:p>
            <a:pPr>
              <a:lnSpc>
                <a:spcPct val="100000"/>
              </a:lnSpc>
            </a:pPr>
            <a:r>
              <a:rPr b="0" i="1" lang="en-US" sz="1800" spc="-1" strike="noStrike">
                <a:solidFill>
                  <a:srgbClr val="000000"/>
                </a:solidFill>
                <a:latin typeface="Arial"/>
                <a:ea typeface="SimSun"/>
              </a:rPr>
              <a:t>	</a:t>
            </a:r>
            <a:r>
              <a:rPr b="0" i="1" lang="en-US" sz="1800" spc="-1" strike="noStrike">
                <a:solidFill>
                  <a:srgbClr val="000000"/>
                </a:solidFill>
                <a:latin typeface="Arial"/>
                <a:ea typeface="SimSun"/>
              </a:rPr>
              <a:t>	</a:t>
            </a:r>
            <a:r>
              <a:rPr b="0" i="1" lang="en-US" sz="1800" spc="-1" strike="noStrike">
                <a:solidFill>
                  <a:srgbClr val="000000"/>
                </a:solidFill>
                <a:latin typeface="Arial"/>
                <a:ea typeface="SimSun"/>
              </a:rPr>
              <a:t>	</a:t>
            </a:r>
            <a:r>
              <a:rPr b="0" i="1" lang="en-US" sz="1800" spc="-1" strike="noStrike">
                <a:solidFill>
                  <a:srgbClr val="000000"/>
                </a:solidFill>
                <a:latin typeface="Arial"/>
                <a:ea typeface="SimSun"/>
              </a:rPr>
              <a:t>Mode                                Bandwidth (Hz)</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SimSun"/>
              </a:rPr>
              <a:t>	</a:t>
            </a:r>
            <a:r>
              <a:rPr b="0" lang="en-US" sz="1800" spc="-1" strike="noStrike">
                <a:solidFill>
                  <a:srgbClr val="000000"/>
                </a:solidFill>
                <a:latin typeface="Arial"/>
                <a:ea typeface="SimSun"/>
              </a:rPr>
              <a:t>	</a:t>
            </a:r>
            <a:r>
              <a:rPr b="0" lang="en-US" sz="1800" spc="-1" strike="noStrike">
                <a:solidFill>
                  <a:srgbClr val="000000"/>
                </a:solidFill>
                <a:latin typeface="Arial"/>
                <a:ea typeface="SimSun"/>
              </a:rPr>
              <a:t>	</a:t>
            </a:r>
            <a:r>
              <a:rPr b="0" lang="en-US" sz="1800" spc="-1" strike="noStrike">
                <a:solidFill>
                  <a:srgbClr val="000000"/>
                </a:solidFill>
                <a:latin typeface="Arial"/>
                <a:ea typeface="SimSun"/>
              </a:rPr>
              <a:t>FT8                                             50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SimSun"/>
              </a:rPr>
              <a:t>	</a:t>
            </a:r>
            <a:r>
              <a:rPr b="0" lang="en-US" sz="1800" spc="-1" strike="noStrike">
                <a:solidFill>
                  <a:srgbClr val="000000"/>
                </a:solidFill>
                <a:latin typeface="Arial"/>
                <a:ea typeface="SimSun"/>
              </a:rPr>
              <a:t>	</a:t>
            </a:r>
            <a:r>
              <a:rPr b="0" lang="en-US" sz="1800" spc="-1" strike="noStrike">
                <a:solidFill>
                  <a:srgbClr val="000000"/>
                </a:solidFill>
                <a:latin typeface="Arial"/>
                <a:ea typeface="SimSun"/>
              </a:rPr>
              <a:t>	</a:t>
            </a:r>
            <a:r>
              <a:rPr b="0" lang="en-US" sz="1800" spc="-1" strike="noStrike">
                <a:solidFill>
                  <a:srgbClr val="000000"/>
                </a:solidFill>
                <a:latin typeface="Arial"/>
                <a:ea typeface="SimSun"/>
              </a:rPr>
              <a:t>PSK31</a:t>
            </a:r>
            <a:r>
              <a:rPr b="0" lang="en-US" sz="1800" spc="-1" strike="noStrike">
                <a:solidFill>
                  <a:srgbClr val="000000"/>
                </a:solidFill>
                <a:latin typeface="Arial"/>
                <a:ea typeface="Arial"/>
              </a:rPr>
              <a:t>                                        </a:t>
            </a:r>
            <a:r>
              <a:rPr b="0" lang="en-US" sz="1800" spc="-1" strike="noStrike">
                <a:solidFill>
                  <a:srgbClr val="000000"/>
                </a:solidFill>
                <a:latin typeface="Arial"/>
                <a:ea typeface="SimSun"/>
              </a:rPr>
              <a:t>50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SimSun"/>
              </a:rPr>
              <a:t>	</a:t>
            </a:r>
            <a:r>
              <a:rPr b="0" lang="en-US" sz="1800" spc="-1" strike="noStrike">
                <a:solidFill>
                  <a:srgbClr val="000000"/>
                </a:solidFill>
                <a:latin typeface="Arial"/>
                <a:ea typeface="SimSun"/>
              </a:rPr>
              <a:t>	</a:t>
            </a:r>
            <a:r>
              <a:rPr b="0" lang="en-US" sz="1800" spc="-1" strike="noStrike">
                <a:solidFill>
                  <a:srgbClr val="000000"/>
                </a:solidFill>
                <a:latin typeface="Arial"/>
                <a:ea typeface="SimSun"/>
              </a:rPr>
              <a:t>	</a:t>
            </a:r>
            <a:r>
              <a:rPr b="0" lang="en-US" sz="1800" spc="-1" strike="noStrike">
                <a:solidFill>
                  <a:srgbClr val="000000"/>
                </a:solidFill>
                <a:latin typeface="Arial"/>
                <a:ea typeface="SimSun"/>
              </a:rPr>
              <a:t>RTTY</a:t>
            </a:r>
            <a:r>
              <a:rPr b="0" lang="en-US" sz="1800" spc="-1" strike="noStrike">
                <a:solidFill>
                  <a:srgbClr val="000000"/>
                </a:solidFill>
                <a:latin typeface="Arial"/>
                <a:ea typeface="Arial"/>
              </a:rPr>
              <a:t>                                        </a:t>
            </a:r>
            <a:r>
              <a:rPr b="0" lang="en-US" sz="1800" spc="-1" strike="noStrike">
                <a:solidFill>
                  <a:srgbClr val="000000"/>
                </a:solidFill>
                <a:latin typeface="Arial"/>
                <a:ea typeface="SimSun"/>
              </a:rPr>
              <a:t>200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SimSun"/>
              </a:rPr>
              <a:t>	</a:t>
            </a:r>
            <a:r>
              <a:rPr b="0" lang="en-US" sz="1800" spc="-1" strike="noStrike">
                <a:solidFill>
                  <a:srgbClr val="000000"/>
                </a:solidFill>
                <a:latin typeface="Arial"/>
                <a:ea typeface="SimSun"/>
              </a:rPr>
              <a:t>	</a:t>
            </a:r>
            <a:r>
              <a:rPr b="0" lang="en-US" sz="1800" spc="-1" strike="noStrike">
                <a:solidFill>
                  <a:srgbClr val="000000"/>
                </a:solidFill>
                <a:latin typeface="Arial"/>
                <a:ea typeface="SimSun"/>
              </a:rPr>
              <a:t>	</a:t>
            </a:r>
            <a:r>
              <a:rPr b="0" lang="en-US" sz="1800" spc="-1" strike="noStrike">
                <a:solidFill>
                  <a:srgbClr val="000000"/>
                </a:solidFill>
                <a:latin typeface="Arial"/>
                <a:ea typeface="SimSun"/>
              </a:rPr>
              <a:t>MFSK16</a:t>
            </a:r>
            <a:r>
              <a:rPr b="0" lang="en-US" sz="1800" spc="-1" strike="noStrike">
                <a:solidFill>
                  <a:srgbClr val="000000"/>
                </a:solidFill>
                <a:latin typeface="Arial"/>
                <a:ea typeface="Arial"/>
              </a:rPr>
              <a:t>                                   </a:t>
            </a:r>
            <a:r>
              <a:rPr b="0" lang="en-US" sz="1800" spc="-1" strike="noStrike">
                <a:solidFill>
                  <a:srgbClr val="000000"/>
                </a:solidFill>
                <a:latin typeface="Arial"/>
                <a:ea typeface="SimSun"/>
              </a:rPr>
              <a:t>300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SimSun"/>
              </a:rPr>
              <a:t>	</a:t>
            </a:r>
            <a:r>
              <a:rPr b="0" lang="en-US" sz="1800" spc="-1" strike="noStrike">
                <a:solidFill>
                  <a:srgbClr val="000000"/>
                </a:solidFill>
                <a:latin typeface="Arial"/>
                <a:ea typeface="SimSun"/>
              </a:rPr>
              <a:t>	</a:t>
            </a:r>
            <a:r>
              <a:rPr b="0" lang="en-US" sz="1800" spc="-1" strike="noStrike">
                <a:solidFill>
                  <a:srgbClr val="000000"/>
                </a:solidFill>
                <a:latin typeface="Arial"/>
                <a:ea typeface="SimSun"/>
              </a:rPr>
              <a:t>	</a:t>
            </a:r>
            <a:r>
              <a:rPr b="0" lang="en-US" sz="1800" spc="-1" strike="noStrike">
                <a:solidFill>
                  <a:srgbClr val="000000"/>
                </a:solidFill>
                <a:latin typeface="Arial"/>
                <a:ea typeface="SimSun"/>
              </a:rPr>
              <a:t>JT65                                         350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SimSun"/>
              </a:rPr>
              <a:t>	</a:t>
            </a:r>
            <a:r>
              <a:rPr b="0" lang="en-US" sz="1800" spc="-1" strike="noStrike">
                <a:solidFill>
                  <a:srgbClr val="000000"/>
                </a:solidFill>
                <a:latin typeface="Arial"/>
                <a:ea typeface="SimSun"/>
              </a:rPr>
              <a:t>	</a:t>
            </a:r>
            <a:r>
              <a:rPr b="0" lang="en-US" sz="1800" spc="-1" strike="noStrike">
                <a:solidFill>
                  <a:srgbClr val="000000"/>
                </a:solidFill>
                <a:latin typeface="Arial"/>
                <a:ea typeface="SimSun"/>
              </a:rPr>
              <a:t>	</a:t>
            </a:r>
            <a:r>
              <a:rPr b="0" lang="en-US" sz="1800" spc="-1" strike="noStrike">
                <a:solidFill>
                  <a:srgbClr val="000000"/>
                </a:solidFill>
                <a:latin typeface="Arial"/>
                <a:ea typeface="SimSun"/>
              </a:rPr>
              <a:t>DominoEX                                524</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SimSun"/>
              </a:rPr>
              <a:t>	</a:t>
            </a:r>
            <a:r>
              <a:rPr b="0" lang="en-US" sz="1800" spc="-1" strike="noStrike">
                <a:solidFill>
                  <a:srgbClr val="000000"/>
                </a:solidFill>
                <a:latin typeface="Arial"/>
                <a:ea typeface="SimSun"/>
              </a:rPr>
              <a:t>	</a:t>
            </a:r>
            <a:r>
              <a:rPr b="0" lang="en-US" sz="1800" spc="-1" strike="noStrike">
                <a:solidFill>
                  <a:srgbClr val="000000"/>
                </a:solidFill>
                <a:latin typeface="Arial"/>
                <a:ea typeface="SimSun"/>
              </a:rPr>
              <a:t>	</a:t>
            </a:r>
            <a:r>
              <a:rPr b="0" lang="en-US" sz="1800" spc="-1" strike="noStrike">
                <a:solidFill>
                  <a:srgbClr val="000000"/>
                </a:solidFill>
                <a:latin typeface="Arial"/>
                <a:ea typeface="SimSun"/>
              </a:rPr>
              <a:t>Olivia                                      1000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SimSun"/>
              </a:rPr>
              <a:t>	</a:t>
            </a:r>
            <a:r>
              <a:rPr b="0" lang="en-US" sz="1800" spc="-1" strike="noStrike">
                <a:solidFill>
                  <a:srgbClr val="000000"/>
                </a:solidFill>
                <a:latin typeface="Arial"/>
                <a:ea typeface="SimSun"/>
              </a:rPr>
              <a:t>	</a:t>
            </a:r>
            <a:r>
              <a:rPr b="0" lang="en-US" sz="1800" spc="-1" strike="noStrike">
                <a:solidFill>
                  <a:srgbClr val="000000"/>
                </a:solidFill>
                <a:latin typeface="Arial"/>
                <a:ea typeface="SimSun"/>
              </a:rPr>
              <a:t>	</a:t>
            </a:r>
            <a:r>
              <a:rPr b="0" lang="en-US" sz="1800" spc="-1" strike="noStrike">
                <a:solidFill>
                  <a:srgbClr val="000000"/>
                </a:solidFill>
                <a:latin typeface="Arial"/>
                <a:ea typeface="SimSun"/>
              </a:rPr>
              <a:t>WINMOR                                1600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SimSun"/>
              </a:rPr>
              <a:t>	</a:t>
            </a:r>
            <a:r>
              <a:rPr b="0" lang="en-US" sz="1800" spc="-1" strike="noStrike">
                <a:solidFill>
                  <a:srgbClr val="000000"/>
                </a:solidFill>
                <a:latin typeface="Arial"/>
                <a:ea typeface="SimSun"/>
              </a:rPr>
              <a:t>	</a:t>
            </a:r>
            <a:r>
              <a:rPr b="0" lang="en-US" sz="1800" spc="-1" strike="noStrike">
                <a:solidFill>
                  <a:srgbClr val="000000"/>
                </a:solidFill>
                <a:latin typeface="Arial"/>
                <a:ea typeface="SimSun"/>
              </a:rPr>
              <a:t>	</a:t>
            </a:r>
            <a:r>
              <a:rPr b="0" lang="en-US" sz="1800" spc="-1" strike="noStrike">
                <a:solidFill>
                  <a:srgbClr val="000000"/>
                </a:solidFill>
                <a:latin typeface="Arial"/>
                <a:ea typeface="SimSun"/>
              </a:rPr>
              <a:t>MT63                                      2000</a:t>
            </a:r>
            <a:endParaRPr b="0" lang="en-US" sz="1800" spc="-1" strike="noStrike">
              <a:solidFill>
                <a:srgbClr val="000000"/>
              </a:solidFill>
              <a:latin typeface="Arial"/>
            </a:endParaRPr>
          </a:p>
          <a:p>
            <a:pPr>
              <a:lnSpc>
                <a:spcPct val="100000"/>
              </a:lnSpc>
            </a:pPr>
            <a:r>
              <a:rPr b="1" lang="en-US" sz="1800" spc="-1" strike="noStrike">
                <a:solidFill>
                  <a:srgbClr val="d8090f"/>
                </a:solidFill>
                <a:latin typeface="Arial"/>
                <a:ea typeface="SimSun"/>
              </a:rPr>
              <a:t>	</a:t>
            </a:r>
            <a:r>
              <a:rPr b="1" lang="en-US" sz="1800" spc="-1" strike="noStrike">
                <a:solidFill>
                  <a:srgbClr val="d8090f"/>
                </a:solidFill>
                <a:latin typeface="Arial"/>
                <a:ea typeface="SimSun"/>
              </a:rPr>
              <a:t>	</a:t>
            </a:r>
            <a:r>
              <a:rPr b="1" lang="en-US" sz="1800" spc="-1" strike="noStrike">
                <a:solidFill>
                  <a:srgbClr val="d8090f"/>
                </a:solidFill>
                <a:latin typeface="Arial"/>
                <a:ea typeface="SimSun"/>
              </a:rPr>
              <a:t>	</a:t>
            </a:r>
            <a:r>
              <a:rPr b="0" lang="en-US" sz="1800" spc="-1" strike="noStrike">
                <a:solidFill>
                  <a:srgbClr val="000000"/>
                </a:solidFill>
                <a:latin typeface="Arial"/>
                <a:ea typeface="SimSun"/>
              </a:rPr>
              <a:t>PACTOR-III, -IV                     2300</a:t>
            </a:r>
            <a:endParaRPr b="0" lang="en-US" sz="18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gn="r">
              <a:lnSpc>
                <a:spcPct val="100000"/>
              </a:lnSpc>
            </a:pPr>
            <a:r>
              <a:rPr b="0" i="1" lang="en-US" sz="1800" spc="-1" strike="noStrike">
                <a:solidFill>
                  <a:srgbClr val="d8090f"/>
                </a:solidFill>
                <a:latin typeface="Arial"/>
                <a:ea typeface="SimSun"/>
              </a:rPr>
              <a:t>Bandwidths are approximate for the highest commonly </a:t>
            </a:r>
            <a:endParaRPr b="0" lang="en-US" sz="1800" spc="-1" strike="noStrike">
              <a:solidFill>
                <a:srgbClr val="000000"/>
              </a:solidFill>
              <a:latin typeface="Arial"/>
            </a:endParaRPr>
          </a:p>
          <a:p>
            <a:pPr algn="r">
              <a:lnSpc>
                <a:spcPct val="100000"/>
              </a:lnSpc>
            </a:pPr>
            <a:r>
              <a:rPr b="0" i="1" lang="en-US" sz="1800" spc="-1" strike="noStrike">
                <a:solidFill>
                  <a:srgbClr val="d8090f"/>
                </a:solidFill>
                <a:latin typeface="Arial"/>
                <a:ea typeface="SimSun"/>
              </a:rPr>
              <a:t>used symbol rate and are not specifications.</a:t>
            </a:r>
            <a:endParaRPr b="0" lang="en-US" sz="1800" spc="-1" strike="noStrike">
              <a:solidFill>
                <a:srgbClr val="000000"/>
              </a:solidFill>
              <a:latin typeface="Arial"/>
            </a:endParaRPr>
          </a:p>
          <a:p>
            <a:pPr algn="r">
              <a:lnSpc>
                <a:spcPct val="100000"/>
              </a:lnSpc>
            </a:pPr>
            <a:r>
              <a:rPr b="0" i="1" lang="en-US" sz="1800" spc="-1" strike="noStrike">
                <a:solidFill>
                  <a:srgbClr val="d8090f"/>
                </a:solidFill>
                <a:latin typeface="Arial"/>
                <a:ea typeface="SimSun"/>
              </a:rPr>
              <a:t>Stay away from band/sub-band edges!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0" name="CustomShape 1"/>
          <p:cNvSpPr/>
          <p:nvPr/>
        </p:nvSpPr>
        <p:spPr>
          <a:xfrm>
            <a:off x="504000" y="2393640"/>
            <a:ext cx="9059400" cy="93276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61" name="CustomShape 2"/>
          <p:cNvSpPr/>
          <p:nvPr/>
        </p:nvSpPr>
        <p:spPr>
          <a:xfrm>
            <a:off x="504000" y="568080"/>
            <a:ext cx="9059400" cy="44856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62" name="CustomShape 3"/>
          <p:cNvSpPr/>
          <p:nvPr/>
        </p:nvSpPr>
        <p:spPr>
          <a:xfrm>
            <a:off x="3443760" y="5255280"/>
            <a:ext cx="3179160" cy="2894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63" name="CustomShape 4"/>
          <p:cNvSpPr/>
          <p:nvPr/>
        </p:nvSpPr>
        <p:spPr>
          <a:xfrm>
            <a:off x="504000" y="226080"/>
            <a:ext cx="9061200" cy="935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64" name="CustomShape 5"/>
          <p:cNvSpPr/>
          <p:nvPr/>
        </p:nvSpPr>
        <p:spPr>
          <a:xfrm>
            <a:off x="504000" y="1326600"/>
            <a:ext cx="9061200" cy="3277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65" name="CustomShape 6"/>
          <p:cNvSpPr/>
          <p:nvPr/>
        </p:nvSpPr>
        <p:spPr>
          <a:xfrm>
            <a:off x="504000" y="226080"/>
            <a:ext cx="9066240" cy="9406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Arial"/>
              </a:rPr>
              <a:t>Transmitter Duty Cycle</a:t>
            </a:r>
            <a:endParaRPr b="0" lang="en-US" sz="4400" spc="-1" strike="noStrike">
              <a:solidFill>
                <a:srgbClr val="000000"/>
              </a:solidFill>
              <a:latin typeface="Arial"/>
            </a:endParaRPr>
          </a:p>
        </p:txBody>
      </p:sp>
      <p:sp>
        <p:nvSpPr>
          <p:cNvPr id="866" name="CustomShape 7"/>
          <p:cNvSpPr/>
          <p:nvPr/>
        </p:nvSpPr>
        <p:spPr>
          <a:xfrm>
            <a:off x="504000" y="1326600"/>
            <a:ext cx="9066240" cy="3282840"/>
          </a:xfrm>
          <a:prstGeom prst="rect">
            <a:avLst/>
          </a:prstGeom>
          <a:noFill/>
          <a:ln w="0">
            <a:noFill/>
          </a:ln>
        </p:spPr>
        <p:style>
          <a:lnRef idx="0"/>
          <a:fillRef idx="0"/>
          <a:effectRef idx="0"/>
          <a:fontRef idx="minor"/>
        </p:style>
        <p:txBody>
          <a:bodyPr lIns="0" rIns="0" tIns="0" bIns="0" anchor="t">
            <a:normAutofit/>
          </a:bodyPr>
          <a:p>
            <a:pPr marL="432000" indent="-321840">
              <a:lnSpc>
                <a:spcPct val="100000"/>
              </a:lnSpc>
              <a:spcBef>
                <a:spcPts val="598"/>
              </a:spcBef>
              <a:spcAft>
                <a:spcPts val="1199"/>
              </a:spcAft>
              <a:buClr>
                <a:srgbClr val="000000"/>
              </a:buClr>
              <a:buSzPct val="45000"/>
              <a:buFont typeface="Wingdings" charset="2"/>
              <a:buChar char=""/>
            </a:pPr>
            <a:r>
              <a:rPr b="0" lang="en-US" sz="2800" spc="-1" strike="noStrike">
                <a:solidFill>
                  <a:srgbClr val="d8090f"/>
                </a:solidFill>
                <a:latin typeface="Arial"/>
                <a:ea typeface="SimSun"/>
              </a:rPr>
              <a:t>Most amateur transmitters are not designed to operate at full power output for an extended time</a:t>
            </a:r>
            <a:endParaRPr b="0" lang="en-US" sz="2800" spc="-1" strike="noStrike">
              <a:solidFill>
                <a:srgbClr val="000000"/>
              </a:solidFill>
              <a:latin typeface="Arial"/>
            </a:endParaRPr>
          </a:p>
          <a:p>
            <a:pPr marL="432000" indent="-321840">
              <a:lnSpc>
                <a:spcPct val="100000"/>
              </a:lnSpc>
              <a:spcBef>
                <a:spcPts val="598"/>
              </a:spcBef>
              <a:spcAft>
                <a:spcPts val="1199"/>
              </a:spcAft>
              <a:buClr>
                <a:srgbClr val="000000"/>
              </a:buClr>
              <a:buSzPct val="45000"/>
              <a:buFont typeface="Wingdings" charset="2"/>
              <a:buChar char=""/>
            </a:pPr>
            <a:r>
              <a:rPr b="0" lang="en-US" sz="2800" spc="-1" strike="noStrike">
                <a:solidFill>
                  <a:srgbClr val="d8090f"/>
                </a:solidFill>
                <a:latin typeface="Arial"/>
                <a:ea typeface="SimSun"/>
              </a:rPr>
              <a:t>RTTY, PSK31 – nearly 100% </a:t>
            </a:r>
            <a:r>
              <a:rPr b="0" lang="en-US" sz="2800" spc="-1" strike="noStrike">
                <a:solidFill>
                  <a:srgbClr val="d8090f"/>
                </a:solidFill>
                <a:latin typeface="Arial"/>
                <a:ea typeface="Arial"/>
              </a:rPr>
              <a:t>duty cycle</a:t>
            </a:r>
            <a:endParaRPr b="0" lang="en-US" sz="2800" spc="-1" strike="noStrike">
              <a:solidFill>
                <a:srgbClr val="000000"/>
              </a:solidFill>
              <a:latin typeface="Arial"/>
            </a:endParaRPr>
          </a:p>
          <a:p>
            <a:pPr marL="432000" indent="-321840">
              <a:lnSpc>
                <a:spcPct val="100000"/>
              </a:lnSpc>
              <a:spcBef>
                <a:spcPts val="598"/>
              </a:spcBef>
              <a:spcAft>
                <a:spcPts val="1199"/>
              </a:spcAft>
              <a:buClr>
                <a:srgbClr val="000000"/>
              </a:buClr>
              <a:buSzPct val="45000"/>
              <a:buFont typeface="Wingdings" charset="2"/>
              <a:buChar char=""/>
            </a:pPr>
            <a:r>
              <a:rPr b="0" lang="en-US" sz="2800" spc="-1" strike="noStrike">
                <a:solidFill>
                  <a:srgbClr val="d8090f"/>
                </a:solidFill>
                <a:latin typeface="Arial"/>
                <a:ea typeface="SimSun"/>
              </a:rPr>
              <a:t>ARQ modes – less than 100% but still high</a:t>
            </a:r>
            <a:endParaRPr b="0" lang="en-US" sz="2800" spc="-1" strike="noStrike">
              <a:solidFill>
                <a:srgbClr val="000000"/>
              </a:solidFill>
              <a:latin typeface="Arial"/>
            </a:endParaRPr>
          </a:p>
          <a:p>
            <a:pPr marL="432000" indent="-321840">
              <a:lnSpc>
                <a:spcPct val="100000"/>
              </a:lnSpc>
              <a:spcBef>
                <a:spcPts val="598"/>
              </a:spcBef>
              <a:spcAft>
                <a:spcPts val="1199"/>
              </a:spcAft>
              <a:buClr>
                <a:srgbClr val="000000"/>
              </a:buClr>
              <a:buSzPct val="45000"/>
              <a:buFont typeface="Wingdings" charset="2"/>
              <a:buChar char=""/>
            </a:pPr>
            <a:r>
              <a:rPr b="0" lang="en-US" sz="2800" spc="-1" strike="noStrike">
                <a:solidFill>
                  <a:srgbClr val="d8090f"/>
                </a:solidFill>
                <a:latin typeface="Arial"/>
                <a:ea typeface="SimSun"/>
              </a:rPr>
              <a:t>Reduce your transmitter power to about 50% of  maximum output power for most digital modes </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7" name="CustomShape 1"/>
          <p:cNvSpPr/>
          <p:nvPr/>
        </p:nvSpPr>
        <p:spPr>
          <a:xfrm>
            <a:off x="504000" y="2393640"/>
            <a:ext cx="9059400" cy="93276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68" name="CustomShape 2"/>
          <p:cNvSpPr/>
          <p:nvPr/>
        </p:nvSpPr>
        <p:spPr>
          <a:xfrm>
            <a:off x="504000" y="568080"/>
            <a:ext cx="9059400" cy="44856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69" name="CustomShape 3"/>
          <p:cNvSpPr/>
          <p:nvPr/>
        </p:nvSpPr>
        <p:spPr>
          <a:xfrm>
            <a:off x="3443760" y="5255280"/>
            <a:ext cx="3179160" cy="2894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70" name="CustomShape 4"/>
          <p:cNvSpPr/>
          <p:nvPr/>
        </p:nvSpPr>
        <p:spPr>
          <a:xfrm>
            <a:off x="504000" y="226080"/>
            <a:ext cx="9061200" cy="935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71" name="CustomShape 5"/>
          <p:cNvSpPr/>
          <p:nvPr/>
        </p:nvSpPr>
        <p:spPr>
          <a:xfrm>
            <a:off x="504000" y="1326600"/>
            <a:ext cx="9061200" cy="3277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72" name="CustomShape 6"/>
          <p:cNvSpPr/>
          <p:nvPr/>
        </p:nvSpPr>
        <p:spPr>
          <a:xfrm>
            <a:off x="504000" y="226080"/>
            <a:ext cx="9066240" cy="9406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Arial"/>
              </a:rPr>
              <a:t>Digital Mode Signal Quality</a:t>
            </a:r>
            <a:endParaRPr b="0" lang="en-US" sz="4400" spc="-1" strike="noStrike">
              <a:solidFill>
                <a:srgbClr val="000000"/>
              </a:solidFill>
              <a:latin typeface="Arial"/>
            </a:endParaRPr>
          </a:p>
        </p:txBody>
      </p:sp>
      <p:sp>
        <p:nvSpPr>
          <p:cNvPr id="873" name="CustomShape 7"/>
          <p:cNvSpPr/>
          <p:nvPr/>
        </p:nvSpPr>
        <p:spPr>
          <a:xfrm>
            <a:off x="365760" y="1326600"/>
            <a:ext cx="9504000" cy="3282840"/>
          </a:xfrm>
          <a:prstGeom prst="rect">
            <a:avLst/>
          </a:prstGeom>
          <a:noFill/>
          <a:ln w="0">
            <a:noFill/>
          </a:ln>
        </p:spPr>
        <p:style>
          <a:lnRef idx="0"/>
          <a:fillRef idx="0"/>
          <a:effectRef idx="0"/>
          <a:fontRef idx="minor"/>
        </p:style>
        <p:txBody>
          <a:bodyPr lIns="0" rIns="0" tIns="0" bIns="0" anchor="t">
            <a:normAutofit fontScale="87000"/>
          </a:bodyPr>
          <a:p>
            <a:pPr marL="429120" indent="-318960">
              <a:lnSpc>
                <a:spcPct val="100000"/>
              </a:lnSpc>
              <a:spcBef>
                <a:spcPts val="598"/>
              </a:spcBef>
              <a:spcAft>
                <a:spcPts val="1199"/>
              </a:spcAft>
              <a:buClr>
                <a:srgbClr val="000000"/>
              </a:buClr>
              <a:buSzPct val="45000"/>
              <a:buFont typeface="Wingdings" charset="2"/>
              <a:buChar char=""/>
            </a:pPr>
            <a:r>
              <a:rPr b="0" lang="en-US" sz="2800" spc="-1" strike="noStrike">
                <a:solidFill>
                  <a:srgbClr val="000000"/>
                </a:solidFill>
                <a:latin typeface="Arial"/>
                <a:ea typeface="SimSun"/>
              </a:rPr>
              <a:t>Excess audio levels causes distortion and splatter just as for voice modes</a:t>
            </a:r>
            <a:endParaRPr b="0" lang="en-US" sz="2800" spc="-1" strike="noStrike">
              <a:solidFill>
                <a:srgbClr val="000000"/>
              </a:solidFill>
              <a:latin typeface="Arial"/>
            </a:endParaRPr>
          </a:p>
          <a:p>
            <a:pPr marL="429120" indent="-318960">
              <a:lnSpc>
                <a:spcPct val="100000"/>
              </a:lnSpc>
              <a:spcBef>
                <a:spcPts val="598"/>
              </a:spcBef>
              <a:spcAft>
                <a:spcPts val="1199"/>
              </a:spcAft>
              <a:buClr>
                <a:srgbClr val="000000"/>
              </a:buClr>
              <a:buSzPct val="45000"/>
              <a:buFont typeface="Wingdings" charset="2"/>
              <a:buChar char=""/>
            </a:pPr>
            <a:r>
              <a:rPr b="0" lang="en-US" sz="2800" spc="-1" strike="noStrike">
                <a:solidFill>
                  <a:srgbClr val="d8090f"/>
                </a:solidFill>
                <a:latin typeface="Arial"/>
                <a:ea typeface="SimSun"/>
              </a:rPr>
              <a:t>On a waterfall display, vertical lines to each side of the main signal represents a spurious emission</a:t>
            </a:r>
            <a:r>
              <a:rPr b="0" lang="en-US" sz="2800" spc="-1" strike="noStrike">
                <a:solidFill>
                  <a:srgbClr val="d8090f"/>
                </a:solidFill>
                <a:latin typeface="Arial"/>
                <a:ea typeface="Arial"/>
              </a:rPr>
              <a:t> (overmodulation) (more later…)</a:t>
            </a:r>
            <a:endParaRPr b="0" lang="en-US" sz="2800" spc="-1" strike="noStrike">
              <a:solidFill>
                <a:srgbClr val="000000"/>
              </a:solidFill>
              <a:latin typeface="Arial"/>
            </a:endParaRPr>
          </a:p>
          <a:p>
            <a:pPr marL="429120" indent="-318960">
              <a:lnSpc>
                <a:spcPct val="100000"/>
              </a:lnSpc>
              <a:spcBef>
                <a:spcPts val="598"/>
              </a:spcBef>
              <a:spcAft>
                <a:spcPts val="1199"/>
              </a:spcAft>
              <a:buClr>
                <a:srgbClr val="000000"/>
              </a:buClr>
              <a:buSzPct val="45000"/>
              <a:buFont typeface="Wingdings" charset="2"/>
              <a:buChar char=""/>
            </a:pPr>
            <a:r>
              <a:rPr b="0" lang="en-US" sz="2400" spc="-1" strike="noStrike">
                <a:solidFill>
                  <a:srgbClr val="000000"/>
                </a:solidFill>
                <a:latin typeface="Arial"/>
                <a:ea typeface="SimSun"/>
              </a:rPr>
              <a:t>Distortion makes a signal harder to copy</a:t>
            </a:r>
            <a:endParaRPr b="0" lang="en-US" sz="2400" spc="-1" strike="noStrike">
              <a:solidFill>
                <a:srgbClr val="000000"/>
              </a:solidFill>
              <a:latin typeface="Arial"/>
            </a:endParaRPr>
          </a:p>
          <a:p>
            <a:pPr marL="429120" indent="-318960">
              <a:lnSpc>
                <a:spcPct val="100000"/>
              </a:lnSpc>
              <a:spcBef>
                <a:spcPts val="598"/>
              </a:spcBef>
              <a:spcAft>
                <a:spcPts val="1199"/>
              </a:spcAft>
              <a:buClr>
                <a:srgbClr val="000000"/>
              </a:buClr>
              <a:buSzPct val="45000"/>
              <a:buFont typeface="Wingdings" charset="2"/>
              <a:buChar char=""/>
            </a:pPr>
            <a:r>
              <a:rPr b="0" lang="en-US" sz="2400" spc="-1" strike="noStrike">
                <a:solidFill>
                  <a:srgbClr val="000000"/>
                </a:solidFill>
                <a:latin typeface="Arial"/>
                <a:ea typeface="SimSun"/>
              </a:rPr>
              <a:t>Spurious emissions cause interference</a:t>
            </a:r>
            <a:endParaRPr b="0" lang="en-US" sz="2400" spc="-1" strike="noStrike">
              <a:solidFill>
                <a:srgbClr val="000000"/>
              </a:solidFill>
              <a:latin typeface="Arial"/>
            </a:endParaRPr>
          </a:p>
          <a:p>
            <a:pPr marL="429120" indent="-318960">
              <a:lnSpc>
                <a:spcPct val="100000"/>
              </a:lnSpc>
              <a:spcBef>
                <a:spcPts val="598"/>
              </a:spcBef>
              <a:spcAft>
                <a:spcPts val="1199"/>
              </a:spcAft>
              <a:buClr>
                <a:srgbClr val="000000"/>
              </a:buClr>
              <a:buSzPct val="45000"/>
              <a:buFont typeface="Wingdings" charset="2"/>
              <a:buChar char=""/>
            </a:pPr>
            <a:r>
              <a:rPr b="0" lang="en-US" sz="2400" spc="-1" strike="noStrike">
                <a:solidFill>
                  <a:srgbClr val="000000"/>
                </a:solidFill>
                <a:latin typeface="Arial"/>
                <a:ea typeface="SimSun"/>
              </a:rPr>
              <a:t>Keep your data audio levels set correctly</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4" name="CustomShape 1"/>
          <p:cNvSpPr/>
          <p:nvPr/>
        </p:nvSpPr>
        <p:spPr>
          <a:xfrm>
            <a:off x="504000" y="2393640"/>
            <a:ext cx="9059400" cy="93276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75" name="CustomShape 2"/>
          <p:cNvSpPr/>
          <p:nvPr/>
        </p:nvSpPr>
        <p:spPr>
          <a:xfrm>
            <a:off x="504000" y="568080"/>
            <a:ext cx="9059400" cy="44856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76" name="CustomShape 3"/>
          <p:cNvSpPr/>
          <p:nvPr/>
        </p:nvSpPr>
        <p:spPr>
          <a:xfrm>
            <a:off x="3443760" y="5255280"/>
            <a:ext cx="3179160" cy="2894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77" name="CustomShape 4"/>
          <p:cNvSpPr/>
          <p:nvPr/>
        </p:nvSpPr>
        <p:spPr>
          <a:xfrm>
            <a:off x="504000" y="226080"/>
            <a:ext cx="9061200" cy="935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78" name="CustomShape 5"/>
          <p:cNvSpPr/>
          <p:nvPr/>
        </p:nvSpPr>
        <p:spPr>
          <a:xfrm>
            <a:off x="504000" y="1326600"/>
            <a:ext cx="9061200" cy="3277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79" name="CustomShape 6"/>
          <p:cNvSpPr/>
          <p:nvPr/>
        </p:nvSpPr>
        <p:spPr>
          <a:xfrm>
            <a:off x="504000" y="226080"/>
            <a:ext cx="9066240" cy="9406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Arial"/>
              </a:rPr>
              <a:t>ALC and Digital Modes</a:t>
            </a:r>
            <a:endParaRPr b="0" lang="en-US" sz="4400" spc="-1" strike="noStrike">
              <a:solidFill>
                <a:srgbClr val="000000"/>
              </a:solidFill>
              <a:latin typeface="Arial"/>
            </a:endParaRPr>
          </a:p>
        </p:txBody>
      </p:sp>
      <p:sp>
        <p:nvSpPr>
          <p:cNvPr id="880" name="CustomShape 7"/>
          <p:cNvSpPr/>
          <p:nvPr/>
        </p:nvSpPr>
        <p:spPr>
          <a:xfrm>
            <a:off x="504000" y="1326600"/>
            <a:ext cx="9066240" cy="3282840"/>
          </a:xfrm>
          <a:prstGeom prst="rect">
            <a:avLst/>
          </a:prstGeom>
          <a:noFill/>
          <a:ln w="0">
            <a:noFill/>
          </a:ln>
        </p:spPr>
        <p:style>
          <a:lnRef idx="0"/>
          <a:fillRef idx="0"/>
          <a:effectRef idx="0"/>
          <a:fontRef idx="minor"/>
        </p:style>
        <p:txBody>
          <a:bodyPr lIns="0" rIns="0" tIns="0" bIns="0" anchor="t">
            <a:normAutofit fontScale="87000"/>
          </a:bodyPr>
          <a:p>
            <a:pPr marL="429120" indent="-318960">
              <a:lnSpc>
                <a:spcPct val="100000"/>
              </a:lnSpc>
              <a:spcBef>
                <a:spcPts val="598"/>
              </a:spcBef>
              <a:spcAft>
                <a:spcPts val="1199"/>
              </a:spcAft>
              <a:buClr>
                <a:srgbClr val="000000"/>
              </a:buClr>
              <a:buSzPct val="45000"/>
              <a:buFont typeface="Wingdings" charset="2"/>
              <a:buChar char=""/>
            </a:pPr>
            <a:r>
              <a:rPr b="0" i="1" lang="en-US" sz="2800" spc="-1" strike="noStrike">
                <a:solidFill>
                  <a:srgbClr val="000000"/>
                </a:solidFill>
                <a:latin typeface="Arial"/>
                <a:ea typeface="Arial"/>
              </a:rPr>
              <a:t>Automatic Level Control</a:t>
            </a:r>
            <a:r>
              <a:rPr b="0" lang="en-US" sz="2800" spc="-1" strike="noStrike">
                <a:solidFill>
                  <a:srgbClr val="000000"/>
                </a:solidFill>
                <a:latin typeface="Arial"/>
                <a:ea typeface="Arial"/>
              </a:rPr>
              <a:t> (</a:t>
            </a:r>
            <a:r>
              <a:rPr b="0" i="1" lang="en-US" sz="2800" spc="-1" strike="noStrike">
                <a:solidFill>
                  <a:srgbClr val="000000"/>
                </a:solidFill>
                <a:latin typeface="Arial"/>
                <a:ea typeface="Arial"/>
              </a:rPr>
              <a:t>ALC</a:t>
            </a:r>
            <a:r>
              <a:rPr b="0" lang="en-US" sz="2800" spc="-1" strike="noStrike">
                <a:solidFill>
                  <a:srgbClr val="000000"/>
                </a:solidFill>
                <a:latin typeface="Arial"/>
                <a:ea typeface="Arial"/>
              </a:rPr>
              <a:t>) is used to prevent excessive drive to amplifier inputs</a:t>
            </a:r>
            <a:endParaRPr b="0" lang="en-US" sz="2800" spc="-1" strike="noStrike">
              <a:solidFill>
                <a:srgbClr val="000000"/>
              </a:solidFill>
              <a:latin typeface="Arial"/>
            </a:endParaRPr>
          </a:p>
          <a:p>
            <a:pPr marL="429120" indent="-318960">
              <a:lnSpc>
                <a:spcPct val="100000"/>
              </a:lnSpc>
              <a:spcBef>
                <a:spcPts val="598"/>
              </a:spcBef>
              <a:spcAft>
                <a:spcPts val="1199"/>
              </a:spcAft>
              <a:buClr>
                <a:srgbClr val="000000"/>
              </a:buClr>
              <a:buSzPct val="45000"/>
              <a:buFont typeface="Wingdings" charset="2"/>
              <a:buChar char=""/>
            </a:pPr>
            <a:r>
              <a:rPr b="0" lang="en-US" sz="2800" spc="-1" strike="noStrike">
                <a:solidFill>
                  <a:srgbClr val="000000"/>
                </a:solidFill>
                <a:latin typeface="Arial"/>
                <a:ea typeface="Arial"/>
              </a:rPr>
              <a:t>As it changes power levels, ALC can cause distortion of the original signal.</a:t>
            </a:r>
            <a:endParaRPr b="0" lang="en-US" sz="2800" spc="-1" strike="noStrike">
              <a:solidFill>
                <a:srgbClr val="000000"/>
              </a:solidFill>
              <a:latin typeface="Arial"/>
            </a:endParaRPr>
          </a:p>
          <a:p>
            <a:pPr marL="429120" indent="-318960">
              <a:lnSpc>
                <a:spcPct val="100000"/>
              </a:lnSpc>
              <a:spcBef>
                <a:spcPts val="598"/>
              </a:spcBef>
              <a:spcAft>
                <a:spcPts val="1199"/>
              </a:spcAft>
              <a:buClr>
                <a:srgbClr val="000000"/>
              </a:buClr>
              <a:buSzPct val="45000"/>
              <a:buFont typeface="Wingdings" charset="2"/>
              <a:buChar char=""/>
            </a:pPr>
            <a:r>
              <a:rPr b="0" lang="en-US" sz="2800" spc="-1" strike="noStrike">
                <a:solidFill>
                  <a:srgbClr val="d8090f"/>
                </a:solidFill>
                <a:latin typeface="Arial"/>
                <a:ea typeface="Arial"/>
              </a:rPr>
              <a:t>Distortion caused by ALC makes the signal harder to decode (distorts the signal) and creates spurious emissions</a:t>
            </a:r>
            <a:endParaRPr b="0" lang="en-US" sz="2800" spc="-1" strike="noStrike">
              <a:solidFill>
                <a:srgbClr val="000000"/>
              </a:solidFill>
              <a:latin typeface="Arial"/>
            </a:endParaRPr>
          </a:p>
          <a:p>
            <a:pPr lvl="1" marL="861120" indent="-318960">
              <a:lnSpc>
                <a:spcPct val="100000"/>
              </a:lnSpc>
              <a:spcBef>
                <a:spcPts val="1134"/>
              </a:spcBef>
              <a:buClr>
                <a:srgbClr val="000000"/>
              </a:buClr>
              <a:buSzPct val="75000"/>
              <a:buFont typeface="Symbol"/>
              <a:buChar char=""/>
            </a:pPr>
            <a:r>
              <a:rPr b="0" lang="en-US" sz="2800" spc="-1" strike="noStrike">
                <a:solidFill>
                  <a:srgbClr val="000000"/>
                </a:solidFill>
                <a:latin typeface="Arial"/>
                <a:ea typeface="Arial"/>
              </a:rPr>
              <a:t>Mild distortion caused by ALC is acceptable on voice modes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1" name="CustomShape 1"/>
          <p:cNvSpPr/>
          <p:nvPr/>
        </p:nvSpPr>
        <p:spPr>
          <a:xfrm>
            <a:off x="504000" y="2393640"/>
            <a:ext cx="9059400" cy="93276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82" name="CustomShape 2"/>
          <p:cNvSpPr/>
          <p:nvPr/>
        </p:nvSpPr>
        <p:spPr>
          <a:xfrm>
            <a:off x="504000" y="568080"/>
            <a:ext cx="9059400" cy="44856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83" name="CustomShape 3"/>
          <p:cNvSpPr/>
          <p:nvPr/>
        </p:nvSpPr>
        <p:spPr>
          <a:xfrm>
            <a:off x="3443760" y="5255280"/>
            <a:ext cx="3179160" cy="2894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84" name="CustomShape 4"/>
          <p:cNvSpPr/>
          <p:nvPr/>
        </p:nvSpPr>
        <p:spPr>
          <a:xfrm>
            <a:off x="504000" y="226080"/>
            <a:ext cx="9061200" cy="935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85" name="CustomShape 5"/>
          <p:cNvSpPr/>
          <p:nvPr/>
        </p:nvSpPr>
        <p:spPr>
          <a:xfrm>
            <a:off x="504000" y="1326600"/>
            <a:ext cx="9061200" cy="3277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86" name="CustomShape 6"/>
          <p:cNvSpPr/>
          <p:nvPr/>
        </p:nvSpPr>
        <p:spPr>
          <a:xfrm>
            <a:off x="504000" y="226080"/>
            <a:ext cx="9066240" cy="9406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Arial"/>
              </a:rPr>
              <a:t>ALC and Digital Modes</a:t>
            </a:r>
            <a:endParaRPr b="0" lang="en-US" sz="4400" spc="-1" strike="noStrike">
              <a:solidFill>
                <a:srgbClr val="000000"/>
              </a:solidFill>
              <a:latin typeface="Arial"/>
            </a:endParaRPr>
          </a:p>
        </p:txBody>
      </p:sp>
      <p:sp>
        <p:nvSpPr>
          <p:cNvPr id="887" name="CustomShape 7"/>
          <p:cNvSpPr/>
          <p:nvPr/>
        </p:nvSpPr>
        <p:spPr>
          <a:xfrm>
            <a:off x="91440" y="1280160"/>
            <a:ext cx="9892080" cy="3282840"/>
          </a:xfrm>
          <a:prstGeom prst="rect">
            <a:avLst/>
          </a:prstGeom>
          <a:noFill/>
          <a:ln w="0">
            <a:noFill/>
          </a:ln>
        </p:spPr>
        <p:style>
          <a:lnRef idx="0"/>
          <a:fillRef idx="0"/>
          <a:effectRef idx="0"/>
          <a:fontRef idx="minor"/>
        </p:style>
        <p:txBody>
          <a:bodyPr lIns="0" rIns="0" tIns="0" bIns="0" anchor="t">
            <a:normAutofit/>
          </a:bodyPr>
          <a:p>
            <a:pPr marL="432000" indent="-321840">
              <a:lnSpc>
                <a:spcPct val="100000"/>
              </a:lnSpc>
              <a:spcBef>
                <a:spcPts val="598"/>
              </a:spcBef>
              <a:spcAft>
                <a:spcPts val="1199"/>
              </a:spcAft>
              <a:buClr>
                <a:srgbClr val="000000"/>
              </a:buClr>
              <a:buSzPct val="45000"/>
              <a:buFont typeface="Wingdings" charset="2"/>
              <a:buChar char=""/>
            </a:pPr>
            <a:r>
              <a:rPr b="0" lang="en-US" sz="3200" spc="-1" strike="noStrike">
                <a:solidFill>
                  <a:srgbClr val="000000"/>
                </a:solidFill>
                <a:latin typeface="Arial"/>
                <a:ea typeface="SimSun"/>
              </a:rPr>
              <a:t>When using a digital mode, your ALC system should be either disabled or the microphone input level and gain turned down to the point where the ALC system does not activate</a:t>
            </a:r>
            <a:endParaRPr b="0" lang="en-US" sz="3200" spc="-1" strike="noStrike">
              <a:solidFill>
                <a:srgbClr val="000000"/>
              </a:solidFill>
              <a:latin typeface="Arial"/>
            </a:endParaRPr>
          </a:p>
          <a:p>
            <a:pPr marL="432000" indent="-3218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SimSun"/>
              </a:rPr>
              <a:t>Monitor ALC during digital transmission (usually a   meter function selection)</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8" name="CustomShape 1"/>
          <p:cNvSpPr/>
          <p:nvPr/>
        </p:nvSpPr>
        <p:spPr>
          <a:xfrm>
            <a:off x="504000" y="2393640"/>
            <a:ext cx="9059400" cy="93276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89" name="CustomShape 2"/>
          <p:cNvSpPr/>
          <p:nvPr/>
        </p:nvSpPr>
        <p:spPr>
          <a:xfrm>
            <a:off x="504000" y="568080"/>
            <a:ext cx="9059400" cy="44856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90" name="CustomShape 3"/>
          <p:cNvSpPr/>
          <p:nvPr/>
        </p:nvSpPr>
        <p:spPr>
          <a:xfrm>
            <a:off x="3443760" y="5255280"/>
            <a:ext cx="3179160" cy="2894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91" name="CustomShape 4"/>
          <p:cNvSpPr/>
          <p:nvPr/>
        </p:nvSpPr>
        <p:spPr>
          <a:xfrm>
            <a:off x="504000" y="226080"/>
            <a:ext cx="9061200" cy="935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92" name="CustomShape 5"/>
          <p:cNvSpPr/>
          <p:nvPr/>
        </p:nvSpPr>
        <p:spPr>
          <a:xfrm>
            <a:off x="504000" y="1326600"/>
            <a:ext cx="9061200" cy="3277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93" name="CustomShape 6"/>
          <p:cNvSpPr/>
          <p:nvPr/>
        </p:nvSpPr>
        <p:spPr>
          <a:xfrm>
            <a:off x="3465000" y="2499480"/>
            <a:ext cx="3236400" cy="705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94" name="CustomShape 7"/>
          <p:cNvSpPr/>
          <p:nvPr/>
        </p:nvSpPr>
        <p:spPr>
          <a:xfrm>
            <a:off x="6217920" y="2926080"/>
            <a:ext cx="235800" cy="337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 </a:t>
            </a:r>
            <a:endParaRPr b="0" lang="en-US" sz="1800" spc="-1" strike="noStrike">
              <a:solidFill>
                <a:srgbClr val="000000"/>
              </a:solidFill>
              <a:latin typeface="Arial"/>
            </a:endParaRPr>
          </a:p>
        </p:txBody>
      </p:sp>
      <p:sp>
        <p:nvSpPr>
          <p:cNvPr id="895" name="CustomShape 8"/>
          <p:cNvSpPr/>
          <p:nvPr/>
        </p:nvSpPr>
        <p:spPr>
          <a:xfrm>
            <a:off x="0" y="2286000"/>
            <a:ext cx="10071720" cy="7063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4400" spc="-1" strike="noStrike">
                <a:solidFill>
                  <a:srgbClr val="000000"/>
                </a:solidFill>
                <a:latin typeface="Arial"/>
                <a:ea typeface="Arial"/>
              </a:rPr>
              <a:t>Take Quiz 4</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6" name=""/>
          <p:cNvSpPr/>
          <p:nvPr/>
        </p:nvSpPr>
        <p:spPr>
          <a:xfrm>
            <a:off x="457200" y="457200"/>
            <a:ext cx="9142560" cy="3213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G2E01 - Which mode is normally used when sending RTTY signals via AFSK with an SSB transmitter?</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USB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DSB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CW</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LSB</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7" name=""/>
          <p:cNvSpPr/>
          <p:nvPr/>
        </p:nvSpPr>
        <p:spPr>
          <a:xfrm>
            <a:off x="457200" y="457200"/>
            <a:ext cx="9142560" cy="3213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G2E01 - Which mode is normally used when sending RTTY signals via AFSK with an SSB transmitter?</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USB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DSB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CW</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c9211e"/>
                </a:solidFill>
                <a:latin typeface="Arial"/>
                <a:ea typeface="DejaVu Sans"/>
              </a:rPr>
              <a:t>D. LSB</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8" name=""/>
          <p:cNvSpPr/>
          <p:nvPr/>
        </p:nvSpPr>
        <p:spPr>
          <a:xfrm>
            <a:off x="457200" y="457200"/>
            <a:ext cx="9142560" cy="3213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G2E05 - What is the standard sideband for JT65, JT9, FT4, or FT8 digital signal when using AFSK?</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LSB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USB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DSB</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 </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SSB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9" name=""/>
          <p:cNvSpPr/>
          <p:nvPr/>
        </p:nvSpPr>
        <p:spPr>
          <a:xfrm>
            <a:off x="457200" y="457200"/>
            <a:ext cx="9142560" cy="3213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G2E05 - What is the standard sideband for JT65, JT9, FT4, or FT8 digital signal when using AFSK?</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LSB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c9211e"/>
                </a:solidFill>
                <a:latin typeface="Arial"/>
                <a:ea typeface="DejaVu Sans"/>
              </a:rPr>
              <a:t>B. USB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DSB</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 </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SSB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CustomShape 1"/>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36" name="CustomShape 2"/>
          <p:cNvSpPr/>
          <p:nvPr/>
        </p:nvSpPr>
        <p:spPr>
          <a:xfrm>
            <a:off x="504000" y="568080"/>
            <a:ext cx="9059040" cy="4485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37" name="CustomShape 3"/>
          <p:cNvSpPr/>
          <p:nvPr/>
        </p:nvSpPr>
        <p:spPr>
          <a:xfrm>
            <a:off x="3443760" y="5255280"/>
            <a:ext cx="3178800" cy="2890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38" name="CustomShape 4"/>
          <p:cNvSpPr/>
          <p:nvPr/>
        </p:nvSpPr>
        <p:spPr>
          <a:xfrm>
            <a:off x="504000" y="226080"/>
            <a:ext cx="9060840" cy="93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39" name="CustomShape 5"/>
          <p:cNvSpPr/>
          <p:nvPr/>
        </p:nvSpPr>
        <p:spPr>
          <a:xfrm>
            <a:off x="504000" y="1326600"/>
            <a:ext cx="9060840" cy="327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40" name="CustomShape 6"/>
          <p:cNvSpPr/>
          <p:nvPr/>
        </p:nvSpPr>
        <p:spPr>
          <a:xfrm>
            <a:off x="504000" y="226080"/>
            <a:ext cx="9064800" cy="9392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RF Interference</a:t>
            </a:r>
            <a:endParaRPr b="0" lang="en-US" sz="4400" spc="-1" strike="noStrike">
              <a:solidFill>
                <a:srgbClr val="000000"/>
              </a:solidFill>
              <a:latin typeface="Arial"/>
            </a:endParaRPr>
          </a:p>
        </p:txBody>
      </p:sp>
      <p:sp>
        <p:nvSpPr>
          <p:cNvPr id="541" name="CustomShape 7"/>
          <p:cNvSpPr/>
          <p:nvPr/>
        </p:nvSpPr>
        <p:spPr>
          <a:xfrm>
            <a:off x="504000" y="1326600"/>
            <a:ext cx="9064800" cy="3281400"/>
          </a:xfrm>
          <a:prstGeom prst="rect">
            <a:avLst/>
          </a:prstGeom>
          <a:noFill/>
          <a:ln w="0">
            <a:noFill/>
          </a:ln>
        </p:spPr>
        <p:style>
          <a:lnRef idx="0"/>
          <a:fillRef idx="0"/>
          <a:effectRef idx="0"/>
          <a:fontRef idx="minor"/>
        </p:style>
        <p:txBody>
          <a:bodyPr lIns="0" rIns="0" tIns="0" bIns="0" anchor="t">
            <a:normAutofit/>
          </a:bodyPr>
          <a:p>
            <a:pPr marL="432000" indent="-320400">
              <a:lnSpc>
                <a:spcPct val="100000"/>
              </a:lnSpc>
              <a:spcBef>
                <a:spcPts val="598"/>
              </a:spcBef>
              <a:spcAft>
                <a:spcPts val="1199"/>
              </a:spcAft>
              <a:buClr>
                <a:srgbClr val="000000"/>
              </a:buClr>
              <a:buSzPct val="45000"/>
              <a:buFont typeface="Wingdings" charset="2"/>
              <a:buChar char=""/>
            </a:pPr>
            <a:r>
              <a:rPr b="0" lang="en-US" sz="2800" spc="-1" strike="noStrike">
                <a:solidFill>
                  <a:srgbClr val="d8090f"/>
                </a:solidFill>
                <a:latin typeface="Arial"/>
                <a:ea typeface="DejaVu Sans"/>
              </a:rPr>
              <a:t>Distorted speech is heard from an audio device or telephone if there is interference from a nearby single-sideband phone transmitter</a:t>
            </a:r>
            <a:endParaRPr b="0" lang="en-US" sz="2800" spc="-1" strike="noStrike">
              <a:solidFill>
                <a:srgbClr val="000000"/>
              </a:solidFill>
              <a:latin typeface="Arial"/>
            </a:endParaRPr>
          </a:p>
          <a:p>
            <a:pPr marL="432000" indent="-320400">
              <a:lnSpc>
                <a:spcPct val="100000"/>
              </a:lnSpc>
              <a:spcBef>
                <a:spcPts val="1417"/>
              </a:spcBef>
              <a:buClr>
                <a:srgbClr val="000000"/>
              </a:buClr>
              <a:buSzPct val="45000"/>
              <a:buFont typeface="Wingdings" charset="2"/>
              <a:buChar char=""/>
            </a:pPr>
            <a:r>
              <a:rPr b="0" lang="en-US" sz="2800" spc="-1" strike="noStrike">
                <a:solidFill>
                  <a:srgbClr val="d8090f"/>
                </a:solidFill>
                <a:latin typeface="Arial"/>
                <a:ea typeface="DejaVu Sans"/>
              </a:rPr>
              <a:t>On-and-off humming or clicking is one effect that a nearby CW transmitter may have on an audio device or telephone system</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0" name=""/>
          <p:cNvSpPr/>
          <p:nvPr/>
        </p:nvSpPr>
        <p:spPr>
          <a:xfrm>
            <a:off x="457200" y="457200"/>
            <a:ext cx="9142560" cy="3213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G2E14 - What could be wrong if you cannot decode an RTTY or other FSK signal even though it is apparently tuned in properly?</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The mark and space frequencies may be reversed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You may have selected the wrong baud rate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You may be listening on the wrong sideband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All these choices are correct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1" name=""/>
          <p:cNvSpPr/>
          <p:nvPr/>
        </p:nvSpPr>
        <p:spPr>
          <a:xfrm>
            <a:off x="457200" y="457200"/>
            <a:ext cx="9142560" cy="3213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G2E14 - What could be wrong if you cannot decode an RTTY or other FSK signal even though it is apparently tuned in properly?</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The mark and space frequencies may be reversed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You may have selected the wrong baud rate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You may be listening on the wrong sideband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c9211e"/>
                </a:solidFill>
                <a:latin typeface="Arial"/>
                <a:ea typeface="DejaVu Sans"/>
              </a:rPr>
              <a:t>D. All these choices are correct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2" name=""/>
          <p:cNvSpPr/>
          <p:nvPr/>
        </p:nvSpPr>
        <p:spPr>
          <a:xfrm>
            <a:off x="457200" y="457200"/>
            <a:ext cx="9142560" cy="3526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G4A11 - Why should the ALC system be inactive when transmitting AFSK data signals?</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ALC will invert the modulation of the AFSK mode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The ALC action distorts the signal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When using digital modes, too much ALC activity can cause the transmitter to overheat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All these choices are correct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3" name=""/>
          <p:cNvSpPr/>
          <p:nvPr/>
        </p:nvSpPr>
        <p:spPr>
          <a:xfrm>
            <a:off x="457200" y="457200"/>
            <a:ext cx="9142560" cy="3526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G4A11 - Why should the ALC system be inactive when transmitting AFSK data signals?</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ALC will invert the modulation of the AFSK mode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c9211e"/>
                </a:solidFill>
                <a:latin typeface="Arial"/>
                <a:ea typeface="DejaVu Sans"/>
              </a:rPr>
              <a:t>B. The ALC action distorts the signal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When using digital modes, too much ALC activity can cause the transmitter to overheat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All these choices are correct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4" name=""/>
          <p:cNvSpPr/>
          <p:nvPr/>
        </p:nvSpPr>
        <p:spPr>
          <a:xfrm>
            <a:off x="457200" y="457200"/>
            <a:ext cx="9142560" cy="3526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G8B08 - Why is it important to know the duty cycle of the mode you are using when transmitting?</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To aid in tuning your transmitter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Some modes have high duty cycles that could exceed the transmitter's average power rating</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 </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To allow time for the other station to break in during a transmission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To prevent overmodulation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5" name=""/>
          <p:cNvSpPr/>
          <p:nvPr/>
        </p:nvSpPr>
        <p:spPr>
          <a:xfrm>
            <a:off x="457200" y="457200"/>
            <a:ext cx="9142560" cy="3526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G8B08 - Why is it important to know the duty cycle of the mode you are using when transmitting?</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To aid in tuning your transmitter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c9211e"/>
                </a:solidFill>
                <a:latin typeface="Arial"/>
                <a:ea typeface="DejaVu Sans"/>
              </a:rPr>
              <a:t>B. Some modes have high duty cycles that could exceed the transmitter's average power rating</a:t>
            </a:r>
            <a:endParaRPr b="0" lang="en-US" sz="2200" spc="-1" strike="noStrike">
              <a:solidFill>
                <a:srgbClr val="000000"/>
              </a:solidFill>
              <a:latin typeface="Arial"/>
            </a:endParaRPr>
          </a:p>
          <a:p>
            <a:pPr>
              <a:lnSpc>
                <a:spcPct val="100000"/>
              </a:lnSpc>
            </a:pPr>
            <a:r>
              <a:rPr b="0" lang="en-US" sz="2200" spc="-1" strike="noStrike">
                <a:solidFill>
                  <a:srgbClr val="c9211e"/>
                </a:solidFill>
                <a:latin typeface="Arial"/>
                <a:ea typeface="DejaVu Sans"/>
              </a:rPr>
              <a:t> </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To allow time for the other station to break in during a transmission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To prevent overmodulation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6" name=""/>
          <p:cNvSpPr/>
          <p:nvPr/>
        </p:nvSpPr>
        <p:spPr>
          <a:xfrm>
            <a:off x="457200" y="457200"/>
            <a:ext cx="9142560" cy="3213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G8B10 - What is the relationship between transmitted symbol rate and bandwidth?</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Symbol rate and bandwidth are not related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Higher symbol rates require wider bandwidth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Lower symbol rates require wider bandwidth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Bandwidth is half the symbol rate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7" name=""/>
          <p:cNvSpPr/>
          <p:nvPr/>
        </p:nvSpPr>
        <p:spPr>
          <a:xfrm>
            <a:off x="457200" y="457200"/>
            <a:ext cx="9142560" cy="3213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G8B10 - What is the relationship between transmitted symbol rate and bandwidth?</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Symbol rate and bandwidth are not related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c9211e"/>
                </a:solidFill>
                <a:latin typeface="Arial"/>
                <a:ea typeface="DejaVu Sans"/>
              </a:rPr>
              <a:t>B. Higher symbol rates require wider bandwidth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Lower symbol rates require wider bandwidth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Bandwidth is half the symbol rate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8" name=""/>
          <p:cNvSpPr/>
          <p:nvPr/>
        </p:nvSpPr>
        <p:spPr>
          <a:xfrm>
            <a:off x="457200" y="457200"/>
            <a:ext cx="9142560" cy="3213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G8C13 - What is indicated on a waterfall display by one or more vertical lines on either side of a data mode or RTTY signal?</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Long path propagation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Backscatter propagation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Insufficient modulation</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 </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Overmodulation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9" name=""/>
          <p:cNvSpPr/>
          <p:nvPr/>
        </p:nvSpPr>
        <p:spPr>
          <a:xfrm>
            <a:off x="457200" y="457200"/>
            <a:ext cx="9142560" cy="3213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G8C13 - What is indicated on a waterfall display by one or more vertical lines on either side of a data mode or RTTY signal?</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Long path propagation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Backscatter propagation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Insufficient modulation</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 </a:t>
            </a:r>
            <a:endParaRPr b="0" lang="en-US" sz="2200" spc="-1" strike="noStrike">
              <a:solidFill>
                <a:srgbClr val="000000"/>
              </a:solidFill>
              <a:latin typeface="Arial"/>
            </a:endParaRPr>
          </a:p>
          <a:p>
            <a:pPr>
              <a:lnSpc>
                <a:spcPct val="100000"/>
              </a:lnSpc>
            </a:pPr>
            <a:r>
              <a:rPr b="0" lang="en-US" sz="2200" spc="-1" strike="noStrike">
                <a:solidFill>
                  <a:srgbClr val="c9211e"/>
                </a:solidFill>
                <a:latin typeface="Arial"/>
                <a:ea typeface="DejaVu Sans"/>
              </a:rPr>
              <a:t>D. Overmodulation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2" name="CustomShape 1"/>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43" name="CustomShape 2"/>
          <p:cNvSpPr/>
          <p:nvPr/>
        </p:nvSpPr>
        <p:spPr>
          <a:xfrm>
            <a:off x="504000" y="568080"/>
            <a:ext cx="9059040" cy="4485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44" name="CustomShape 3"/>
          <p:cNvSpPr/>
          <p:nvPr/>
        </p:nvSpPr>
        <p:spPr>
          <a:xfrm>
            <a:off x="3443760" y="5255280"/>
            <a:ext cx="3178800" cy="2890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45" name="CustomShape 4"/>
          <p:cNvSpPr/>
          <p:nvPr/>
        </p:nvSpPr>
        <p:spPr>
          <a:xfrm>
            <a:off x="504000" y="226080"/>
            <a:ext cx="9060840" cy="93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46" name="CustomShape 5"/>
          <p:cNvSpPr/>
          <p:nvPr/>
        </p:nvSpPr>
        <p:spPr>
          <a:xfrm>
            <a:off x="504000" y="1326600"/>
            <a:ext cx="9060840" cy="327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47" name="CustomShape 6"/>
          <p:cNvSpPr/>
          <p:nvPr/>
        </p:nvSpPr>
        <p:spPr>
          <a:xfrm>
            <a:off x="504000" y="226080"/>
            <a:ext cx="9064800" cy="9392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RF Interference</a:t>
            </a:r>
            <a:endParaRPr b="0" lang="en-US" sz="4400" spc="-1" strike="noStrike">
              <a:solidFill>
                <a:srgbClr val="000000"/>
              </a:solidFill>
              <a:latin typeface="Arial"/>
            </a:endParaRPr>
          </a:p>
        </p:txBody>
      </p:sp>
      <p:sp>
        <p:nvSpPr>
          <p:cNvPr id="548" name="CustomShape 7"/>
          <p:cNvSpPr/>
          <p:nvPr/>
        </p:nvSpPr>
        <p:spPr>
          <a:xfrm>
            <a:off x="498240" y="1172520"/>
            <a:ext cx="9064800" cy="3281400"/>
          </a:xfrm>
          <a:prstGeom prst="rect">
            <a:avLst/>
          </a:prstGeom>
          <a:noFill/>
          <a:ln w="0">
            <a:noFill/>
          </a:ln>
        </p:spPr>
        <p:style>
          <a:lnRef idx="0"/>
          <a:fillRef idx="0"/>
          <a:effectRef idx="0"/>
          <a:fontRef idx="minor"/>
        </p:style>
        <p:txBody>
          <a:bodyPr lIns="0" rIns="0" tIns="0" bIns="0" anchor="t">
            <a:normAutofit fontScale="85000"/>
          </a:bodyPr>
          <a:p>
            <a:pPr marL="429120" indent="-318240">
              <a:lnSpc>
                <a:spcPct val="100000"/>
              </a:lnSpc>
              <a:spcBef>
                <a:spcPts val="598"/>
              </a:spcBef>
              <a:spcAft>
                <a:spcPts val="1199"/>
              </a:spcAft>
              <a:buClr>
                <a:srgbClr val="000000"/>
              </a:buClr>
              <a:buSzPct val="45000"/>
              <a:buFont typeface="Wingdings" charset="2"/>
              <a:buChar char=""/>
            </a:pPr>
            <a:r>
              <a:rPr b="0" i="1" lang="en-US" sz="2800" spc="-1" strike="noStrike">
                <a:solidFill>
                  <a:srgbClr val="000000"/>
                </a:solidFill>
                <a:latin typeface="Arial"/>
                <a:ea typeface="DejaVu Sans"/>
              </a:rPr>
              <a:t>Harmonics</a:t>
            </a:r>
            <a:r>
              <a:rPr b="0" lang="en-US" sz="2800" spc="-1" strike="noStrike">
                <a:solidFill>
                  <a:srgbClr val="000000"/>
                </a:solidFill>
                <a:latin typeface="Arial"/>
                <a:ea typeface="DejaVu Sans"/>
              </a:rPr>
              <a:t> – spurious emissions from an amateur station may be received by radio or TV equipment</a:t>
            </a:r>
            <a:endParaRPr b="0" lang="en-US" sz="2800" spc="-1" strike="noStrike">
              <a:solidFill>
                <a:srgbClr val="000000"/>
              </a:solidFill>
              <a:latin typeface="Arial"/>
            </a:endParaRPr>
          </a:p>
          <a:p>
            <a:pPr marL="429120" indent="-318240">
              <a:lnSpc>
                <a:spcPct val="100000"/>
              </a:lnSpc>
              <a:spcBef>
                <a:spcPts val="598"/>
              </a:spcBef>
              <a:spcAft>
                <a:spcPts val="1199"/>
              </a:spcAft>
              <a:buClr>
                <a:srgbClr val="000000"/>
              </a:buClr>
              <a:buSzPct val="45000"/>
              <a:buFont typeface="Wingdings" charset="2"/>
              <a:buChar char=""/>
            </a:pPr>
            <a:r>
              <a:rPr b="0" lang="en-US" sz="2800" spc="-1" strike="noStrike">
                <a:solidFill>
                  <a:srgbClr val="000000"/>
                </a:solidFill>
                <a:latin typeface="Arial"/>
                <a:ea typeface="DejaVu Sans"/>
              </a:rPr>
              <a:t>Cure – use a low-pass filter at the transmitter to remove the spurious emissions </a:t>
            </a:r>
            <a:r>
              <a:rPr b="0" lang="en-US" sz="2400" spc="-1" strike="noStrike">
                <a:solidFill>
                  <a:srgbClr val="000000"/>
                </a:solidFill>
                <a:latin typeface="Arial"/>
                <a:ea typeface="DejaVu Sans"/>
              </a:rPr>
              <a:t>(or a hi-pass filter at the device)</a:t>
            </a:r>
            <a:endParaRPr b="0" lang="en-US" sz="2400" spc="-1" strike="noStrike">
              <a:solidFill>
                <a:srgbClr val="000000"/>
              </a:solidFill>
              <a:latin typeface="Arial"/>
            </a:endParaRPr>
          </a:p>
          <a:p>
            <a:pPr marL="429120" indent="-318240">
              <a:lnSpc>
                <a:spcPct val="100000"/>
              </a:lnSpc>
              <a:spcBef>
                <a:spcPts val="598"/>
              </a:spcBef>
              <a:spcAft>
                <a:spcPts val="1199"/>
              </a:spcAft>
              <a:buClr>
                <a:srgbClr val="000000"/>
              </a:buClr>
              <a:buSzPct val="45000"/>
              <a:buFont typeface="Wingdings" charset="2"/>
              <a:buChar char=""/>
            </a:pPr>
            <a:r>
              <a:rPr b="0" lang="en-US" sz="2400" spc="-1" strike="noStrike">
                <a:solidFill>
                  <a:srgbClr val="000000"/>
                </a:solidFill>
                <a:latin typeface="Arial"/>
                <a:ea typeface="MS PGothic"/>
              </a:rPr>
              <a:t>The filter’s impedance must closely match the characteristic impedance of the feed line</a:t>
            </a:r>
            <a:endParaRPr b="0" lang="en-US" sz="2400" spc="-1" strike="noStrike">
              <a:solidFill>
                <a:srgbClr val="000000"/>
              </a:solidFill>
              <a:latin typeface="Arial"/>
            </a:endParaRPr>
          </a:p>
          <a:p>
            <a:pPr marL="429120" indent="-318240">
              <a:lnSpc>
                <a:spcPct val="100000"/>
              </a:lnSpc>
              <a:spcBef>
                <a:spcPts val="598"/>
              </a:spcBef>
              <a:spcAft>
                <a:spcPts val="1199"/>
              </a:spcAft>
              <a:buClr>
                <a:srgbClr val="000000"/>
              </a:buClr>
              <a:buSzPct val="45000"/>
              <a:buFont typeface="Wingdings" charset="2"/>
              <a:buChar char=""/>
            </a:pPr>
            <a:r>
              <a:rPr b="0" lang="en-US" sz="2400" spc="-1" strike="noStrike">
                <a:solidFill>
                  <a:srgbClr val="000000"/>
                </a:solidFill>
                <a:latin typeface="Arial"/>
                <a:ea typeface="MS PGothic"/>
              </a:rPr>
              <a:t>RFI to cable TV may be due to bad connectors allowing external signals to get in (or out – also known as </a:t>
            </a:r>
            <a:r>
              <a:rPr b="0" i="1" lang="en-US" sz="2400" spc="-1" strike="noStrike">
                <a:solidFill>
                  <a:srgbClr val="000000"/>
                </a:solidFill>
                <a:latin typeface="Arial"/>
                <a:ea typeface="MS PGothic"/>
              </a:rPr>
              <a:t>cable leakage</a:t>
            </a:r>
            <a:r>
              <a:rPr b="0" lang="en-US" sz="2400" spc="-1" strike="noStrike">
                <a:solidFill>
                  <a:srgbClr val="000000"/>
                </a:solidFill>
                <a:latin typeface="Arial"/>
                <a:ea typeface="MS PGothic"/>
              </a:rPr>
              <a:t>)</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0" name="CustomShape 1"/>
          <p:cNvSpPr/>
          <p:nvPr/>
        </p:nvSpPr>
        <p:spPr>
          <a:xfrm>
            <a:off x="504000" y="2393640"/>
            <a:ext cx="9059400" cy="93276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11" name="CustomShape 2"/>
          <p:cNvSpPr/>
          <p:nvPr/>
        </p:nvSpPr>
        <p:spPr>
          <a:xfrm>
            <a:off x="504000" y="568080"/>
            <a:ext cx="9059400" cy="44856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12" name="CustomShape 3"/>
          <p:cNvSpPr/>
          <p:nvPr/>
        </p:nvSpPr>
        <p:spPr>
          <a:xfrm>
            <a:off x="3443760" y="5255280"/>
            <a:ext cx="3179160" cy="2894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13" name="CustomShape 4"/>
          <p:cNvSpPr/>
          <p:nvPr/>
        </p:nvSpPr>
        <p:spPr>
          <a:xfrm>
            <a:off x="504000" y="226080"/>
            <a:ext cx="9061200" cy="935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14" name="CustomShape 5"/>
          <p:cNvSpPr/>
          <p:nvPr/>
        </p:nvSpPr>
        <p:spPr>
          <a:xfrm>
            <a:off x="504000" y="1326600"/>
            <a:ext cx="9061200" cy="3277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15" name="CustomShape 6"/>
          <p:cNvSpPr/>
          <p:nvPr/>
        </p:nvSpPr>
        <p:spPr>
          <a:xfrm>
            <a:off x="0" y="1463040"/>
            <a:ext cx="10072080" cy="12142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4000" spc="-1" strike="noStrike">
                <a:solidFill>
                  <a:srgbClr val="000000"/>
                </a:solidFill>
                <a:latin typeface="Arial"/>
                <a:ea typeface="MS PGothic"/>
              </a:rPr>
              <a:t>General License Course</a:t>
            </a:r>
            <a:endParaRPr b="0" lang="en-US" sz="4000" spc="-1" strike="noStrike">
              <a:solidFill>
                <a:srgbClr val="000000"/>
              </a:solidFill>
              <a:latin typeface="Arial"/>
            </a:endParaRPr>
          </a:p>
          <a:p>
            <a:pPr algn="ctr">
              <a:lnSpc>
                <a:spcPct val="100000"/>
              </a:lnSpc>
            </a:pPr>
            <a:r>
              <a:rPr b="0" lang="en-US" sz="1800" spc="-1" strike="noStrike">
                <a:solidFill>
                  <a:srgbClr val="000000"/>
                </a:solidFill>
                <a:latin typeface="Arial"/>
                <a:ea typeface="DejaVu Sans"/>
              </a:rPr>
              <a:t> </a:t>
            </a:r>
            <a:br>
              <a:rPr sz="1800"/>
            </a:br>
            <a:r>
              <a:rPr b="1" lang="en-US" sz="4000" spc="-1" strike="noStrike">
                <a:solidFill>
                  <a:srgbClr val="000000"/>
                </a:solidFill>
                <a:latin typeface="Arial"/>
                <a:ea typeface="MS PGothic"/>
              </a:rPr>
              <a:t>Chapter 6.5</a:t>
            </a:r>
            <a:endParaRPr b="0" lang="en-US" sz="4000" spc="-1" strike="noStrike">
              <a:solidFill>
                <a:srgbClr val="000000"/>
              </a:solidFill>
              <a:latin typeface="Arial"/>
            </a:endParaRPr>
          </a:p>
          <a:p>
            <a:pPr algn="ctr">
              <a:lnSpc>
                <a:spcPct val="100000"/>
              </a:lnSpc>
            </a:pPr>
            <a:r>
              <a:rPr b="1" lang="en-US" sz="4000" spc="-1" strike="noStrike">
                <a:solidFill>
                  <a:srgbClr val="000000"/>
                </a:solidFill>
                <a:latin typeface="Arial"/>
                <a:ea typeface="MS PGothic"/>
              </a:rPr>
              <a:t>Digital Operating Procedures </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6" name="CustomShape 1"/>
          <p:cNvSpPr/>
          <p:nvPr/>
        </p:nvSpPr>
        <p:spPr>
          <a:xfrm>
            <a:off x="504000" y="2393640"/>
            <a:ext cx="9059400" cy="93276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17" name="CustomShape 2"/>
          <p:cNvSpPr/>
          <p:nvPr/>
        </p:nvSpPr>
        <p:spPr>
          <a:xfrm>
            <a:off x="504000" y="568080"/>
            <a:ext cx="9059400" cy="44856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18" name="CustomShape 3"/>
          <p:cNvSpPr/>
          <p:nvPr/>
        </p:nvSpPr>
        <p:spPr>
          <a:xfrm>
            <a:off x="3443760" y="5255280"/>
            <a:ext cx="3179160" cy="2894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19" name="CustomShape 4"/>
          <p:cNvSpPr/>
          <p:nvPr/>
        </p:nvSpPr>
        <p:spPr>
          <a:xfrm>
            <a:off x="504000" y="226080"/>
            <a:ext cx="9061200" cy="935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20" name="CustomShape 5"/>
          <p:cNvSpPr/>
          <p:nvPr/>
        </p:nvSpPr>
        <p:spPr>
          <a:xfrm>
            <a:off x="504000" y="1326600"/>
            <a:ext cx="9061200" cy="3277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21" name="CustomShape 6"/>
          <p:cNvSpPr/>
          <p:nvPr/>
        </p:nvSpPr>
        <p:spPr>
          <a:xfrm>
            <a:off x="504000" y="226080"/>
            <a:ext cx="9066600" cy="9410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Arial"/>
              </a:rPr>
              <a:t>Listening First</a:t>
            </a:r>
            <a:endParaRPr b="0" lang="en-US" sz="4400" spc="-1" strike="noStrike">
              <a:solidFill>
                <a:srgbClr val="000000"/>
              </a:solidFill>
              <a:latin typeface="Arial"/>
            </a:endParaRPr>
          </a:p>
        </p:txBody>
      </p:sp>
      <p:sp>
        <p:nvSpPr>
          <p:cNvPr id="922" name="CustomShape 7"/>
          <p:cNvSpPr/>
          <p:nvPr/>
        </p:nvSpPr>
        <p:spPr>
          <a:xfrm>
            <a:off x="504000" y="1326600"/>
            <a:ext cx="9066600" cy="3283200"/>
          </a:xfrm>
          <a:prstGeom prst="rect">
            <a:avLst/>
          </a:prstGeom>
          <a:noFill/>
          <a:ln w="0">
            <a:noFill/>
          </a:ln>
        </p:spPr>
        <p:style>
          <a:lnRef idx="0"/>
          <a:fillRef idx="0"/>
          <a:effectRef idx="0"/>
          <a:fontRef idx="minor"/>
        </p:style>
        <p:txBody>
          <a:bodyPr lIns="0" rIns="0" tIns="0" bIns="0" anchor="t">
            <a:normAutofit fontScale="95000"/>
          </a:bodyPr>
          <a:p>
            <a:pPr marL="425160" indent="-316080">
              <a:lnSpc>
                <a:spcPct val="100000"/>
              </a:lnSpc>
              <a:spcBef>
                <a:spcPts val="598"/>
              </a:spcBef>
              <a:spcAft>
                <a:spcPts val="1199"/>
              </a:spcAft>
              <a:buClr>
                <a:srgbClr val="000000"/>
              </a:buClr>
              <a:buSzPct val="45000"/>
              <a:buFont typeface="Wingdings" charset="2"/>
              <a:buChar char=""/>
            </a:pPr>
            <a:r>
              <a:rPr b="0" lang="en-US" sz="2800" spc="-1" strike="noStrike">
                <a:solidFill>
                  <a:srgbClr val="000000"/>
                </a:solidFill>
                <a:latin typeface="Arial"/>
                <a:ea typeface="Arial"/>
              </a:rPr>
              <a:t>To avoid causing interference, the control operator:</a:t>
            </a:r>
            <a:endParaRPr b="0" lang="en-US" sz="2800" spc="-1" strike="noStrike">
              <a:solidFill>
                <a:srgbClr val="000000"/>
              </a:solidFill>
              <a:latin typeface="Arial"/>
            </a:endParaRPr>
          </a:p>
          <a:p>
            <a:pPr lvl="1" marL="855000" indent="-316080">
              <a:lnSpc>
                <a:spcPct val="100000"/>
              </a:lnSpc>
              <a:spcBef>
                <a:spcPts val="1134"/>
              </a:spcBef>
              <a:buClr>
                <a:srgbClr val="000000"/>
              </a:buClr>
              <a:buSzPct val="75000"/>
              <a:buFont typeface="Symbol"/>
              <a:buChar char=""/>
            </a:pPr>
            <a:r>
              <a:rPr b="0" i="1" lang="en-US" sz="2800" spc="-1" strike="noStrike">
                <a:solidFill>
                  <a:srgbClr val="000000"/>
                </a:solidFill>
                <a:latin typeface="Arial"/>
                <a:ea typeface="Arial"/>
              </a:rPr>
              <a:t>Must</a:t>
            </a:r>
            <a:r>
              <a:rPr b="0" lang="en-US" sz="2800" spc="-1" strike="noStrike">
                <a:solidFill>
                  <a:srgbClr val="000000"/>
                </a:solidFill>
                <a:latin typeface="Arial"/>
                <a:ea typeface="Arial"/>
              </a:rPr>
              <a:t> listen to the received audio or watch a waterfall-style display </a:t>
            </a:r>
            <a:r>
              <a:rPr b="0" i="1" lang="en-US" sz="2800" spc="-1" strike="noStrike">
                <a:solidFill>
                  <a:srgbClr val="000000"/>
                </a:solidFill>
                <a:latin typeface="Arial"/>
                <a:ea typeface="Arial"/>
              </a:rPr>
              <a:t>before</a:t>
            </a:r>
            <a:r>
              <a:rPr b="0" lang="en-US" sz="2800" spc="-1" strike="noStrike">
                <a:solidFill>
                  <a:srgbClr val="000000"/>
                </a:solidFill>
                <a:latin typeface="Arial"/>
                <a:ea typeface="Arial"/>
              </a:rPr>
              <a:t> transmitting</a:t>
            </a:r>
            <a:endParaRPr b="0" lang="en-US" sz="2800" spc="-1" strike="noStrike">
              <a:solidFill>
                <a:srgbClr val="000000"/>
              </a:solidFill>
              <a:latin typeface="Arial"/>
            </a:endParaRPr>
          </a:p>
          <a:p>
            <a:pPr lvl="1" marL="855000" indent="-316080">
              <a:lnSpc>
                <a:spcPct val="100000"/>
              </a:lnSpc>
              <a:spcBef>
                <a:spcPts val="1134"/>
              </a:spcBef>
              <a:buClr>
                <a:srgbClr val="000000"/>
              </a:buClr>
              <a:buSzPct val="75000"/>
              <a:buFont typeface="Symbol"/>
              <a:buChar char=""/>
            </a:pPr>
            <a:r>
              <a:rPr b="0" lang="en-US" sz="2800" spc="-1" strike="noStrike">
                <a:solidFill>
                  <a:srgbClr val="000000"/>
                </a:solidFill>
                <a:latin typeface="Arial"/>
                <a:ea typeface="Arial"/>
              </a:rPr>
              <a:t>It’s not enough to just check a BUSY light on a modem</a:t>
            </a:r>
            <a:endParaRPr b="0" lang="en-US" sz="2800" spc="-1" strike="noStrike">
              <a:solidFill>
                <a:srgbClr val="000000"/>
              </a:solidFill>
              <a:latin typeface="Arial"/>
            </a:endParaRPr>
          </a:p>
          <a:p>
            <a:pPr lvl="1" marL="855000" indent="-316080">
              <a:lnSpc>
                <a:spcPct val="100000"/>
              </a:lnSpc>
              <a:spcBef>
                <a:spcPts val="1134"/>
              </a:spcBef>
              <a:buClr>
                <a:srgbClr val="000000"/>
              </a:buClr>
              <a:buSzPct val="75000"/>
              <a:buFont typeface="Symbol"/>
              <a:buChar char=""/>
            </a:pPr>
            <a:r>
              <a:rPr b="0" lang="en-US" sz="2800" spc="-1" strike="noStrike">
                <a:solidFill>
                  <a:srgbClr val="000000"/>
                </a:solidFill>
                <a:latin typeface="Arial"/>
                <a:ea typeface="Arial"/>
              </a:rPr>
              <a:t>Follow good amateur practice and listen, listen, listen! </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3" name="CustomShape 1"/>
          <p:cNvSpPr/>
          <p:nvPr/>
        </p:nvSpPr>
        <p:spPr>
          <a:xfrm>
            <a:off x="3443760" y="5255280"/>
            <a:ext cx="3179160" cy="2894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24" name="CustomShape 2"/>
          <p:cNvSpPr/>
          <p:nvPr/>
        </p:nvSpPr>
        <p:spPr>
          <a:xfrm>
            <a:off x="504000" y="226080"/>
            <a:ext cx="9061200" cy="935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25" name="CustomShape 3"/>
          <p:cNvSpPr/>
          <p:nvPr/>
        </p:nvSpPr>
        <p:spPr>
          <a:xfrm>
            <a:off x="504000" y="91440"/>
            <a:ext cx="9066600" cy="9410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Arial"/>
              </a:rPr>
              <a:t>Automatically Controlled Stations</a:t>
            </a:r>
            <a:endParaRPr b="0" lang="en-US" sz="4400" spc="-1" strike="noStrike">
              <a:solidFill>
                <a:srgbClr val="000000"/>
              </a:solidFill>
              <a:latin typeface="Arial"/>
            </a:endParaRPr>
          </a:p>
        </p:txBody>
      </p:sp>
      <p:sp>
        <p:nvSpPr>
          <p:cNvPr id="926" name="CustomShape 4"/>
          <p:cNvSpPr/>
          <p:nvPr/>
        </p:nvSpPr>
        <p:spPr>
          <a:xfrm>
            <a:off x="365760" y="1005840"/>
            <a:ext cx="9321480" cy="4170240"/>
          </a:xfrm>
          <a:prstGeom prst="rect">
            <a:avLst/>
          </a:prstGeom>
          <a:noFill/>
          <a:ln w="0">
            <a:noFill/>
          </a:ln>
        </p:spPr>
        <p:style>
          <a:lnRef idx="0"/>
          <a:fillRef idx="0"/>
          <a:effectRef idx="0"/>
          <a:fontRef idx="minor"/>
        </p:style>
        <p:txBody>
          <a:bodyPr lIns="90000" rIns="90000" tIns="45000" bIns="45000" anchor="t">
            <a:noAutofit/>
          </a:bodyPr>
          <a:p>
            <a:pPr marL="457200" algn="ctr">
              <a:lnSpc>
                <a:spcPct val="100000"/>
              </a:lnSpc>
              <a:spcBef>
                <a:spcPts val="598"/>
              </a:spcBef>
              <a:spcAft>
                <a:spcPts val="1199"/>
              </a:spcAft>
            </a:pPr>
            <a:r>
              <a:rPr b="0" lang="en-US" sz="2800" spc="-1" strike="noStrike">
                <a:solidFill>
                  <a:srgbClr val="d8090f"/>
                </a:solidFill>
                <a:latin typeface="Arial"/>
                <a:ea typeface="Arial"/>
              </a:rPr>
              <a:t>“</a:t>
            </a:r>
            <a:r>
              <a:rPr b="0" lang="en-US" sz="2800" spc="-1" strike="noStrike">
                <a:solidFill>
                  <a:srgbClr val="d8090f"/>
                </a:solidFill>
                <a:latin typeface="Arial"/>
                <a:ea typeface="Arial"/>
              </a:rPr>
              <a:t>Automatically controlled digital station” is the FCC     term for an unattended digital messaging system gateway station that transfers messages to and from the Internet.    </a:t>
            </a:r>
            <a:endParaRPr b="0" lang="en-US" sz="2800" spc="-1" strike="noStrike">
              <a:solidFill>
                <a:srgbClr val="000000"/>
              </a:solidFill>
              <a:latin typeface="Arial"/>
            </a:endParaRPr>
          </a:p>
          <a:p>
            <a:pPr marL="457200">
              <a:lnSpc>
                <a:spcPct val="100000"/>
              </a:lnSpc>
              <a:spcBef>
                <a:spcPts val="598"/>
              </a:spcBef>
              <a:spcAft>
                <a:spcPts val="1199"/>
              </a:spcAft>
            </a:pPr>
            <a:r>
              <a:rPr b="0" lang="en-US" sz="2400" spc="-1" strike="noStrike">
                <a:solidFill>
                  <a:srgbClr val="d8090f"/>
                </a:solidFill>
                <a:latin typeface="Arial"/>
                <a:ea typeface="SimSun"/>
              </a:rPr>
              <a:t>Unmanned </a:t>
            </a:r>
            <a:r>
              <a:rPr b="0" i="1" lang="en-US" sz="2400" spc="-1" strike="noStrike">
                <a:solidFill>
                  <a:srgbClr val="d8090f"/>
                </a:solidFill>
                <a:latin typeface="Arial"/>
                <a:ea typeface="SimSun"/>
              </a:rPr>
              <a:t>gateway</a:t>
            </a:r>
            <a:r>
              <a:rPr b="0" lang="en-US" sz="2400" spc="-1" strike="noStrike">
                <a:solidFill>
                  <a:srgbClr val="d8090f"/>
                </a:solidFill>
                <a:latin typeface="Arial"/>
                <a:ea typeface="SimSun"/>
              </a:rPr>
              <a:t> and </a:t>
            </a:r>
            <a:r>
              <a:rPr b="0" i="1" lang="en-US" sz="2400" spc="-1" strike="noStrike">
                <a:solidFill>
                  <a:srgbClr val="d8090f"/>
                </a:solidFill>
                <a:latin typeface="Arial"/>
                <a:ea typeface="SimSun"/>
              </a:rPr>
              <a:t>mailbox</a:t>
            </a:r>
            <a:r>
              <a:rPr b="0" lang="en-US" sz="2400" spc="-1" strike="noStrike">
                <a:solidFill>
                  <a:srgbClr val="d8090f"/>
                </a:solidFill>
                <a:latin typeface="Arial"/>
                <a:ea typeface="SimSun"/>
              </a:rPr>
              <a:t> stations </a:t>
            </a:r>
            <a:r>
              <a:rPr b="0" lang="en-US" sz="2400" spc="-1" strike="noStrike">
                <a:solidFill>
                  <a:srgbClr val="d8090f"/>
                </a:solidFill>
                <a:latin typeface="Arial"/>
                <a:ea typeface="Arial"/>
              </a:rPr>
              <a:t>(connected to the Internet) </a:t>
            </a:r>
            <a:r>
              <a:rPr b="0" lang="en-US" sz="2400" spc="-1" strike="noStrike">
                <a:solidFill>
                  <a:srgbClr val="d8090f"/>
                </a:solidFill>
                <a:latin typeface="Arial"/>
                <a:ea typeface="SimSun"/>
              </a:rPr>
              <a:t>monitor a published frequency awaiting stations to connect to them</a:t>
            </a:r>
            <a:endParaRPr b="0" lang="en-US" sz="2400" spc="-1" strike="noStrike">
              <a:solidFill>
                <a:srgbClr val="000000"/>
              </a:solidFill>
              <a:latin typeface="Arial"/>
            </a:endParaRPr>
          </a:p>
          <a:p>
            <a:pPr marL="457200">
              <a:lnSpc>
                <a:spcPct val="100000"/>
              </a:lnSpc>
              <a:spcBef>
                <a:spcPts val="598"/>
              </a:spcBef>
              <a:spcAft>
                <a:spcPts val="1199"/>
              </a:spcAft>
            </a:pPr>
            <a:r>
              <a:rPr b="0" lang="en-US" sz="2600" spc="-1" strike="noStrike">
                <a:solidFill>
                  <a:srgbClr val="000000"/>
                </a:solidFill>
                <a:latin typeface="Times New Roman"/>
                <a:ea typeface="SimSun"/>
              </a:rPr>
              <a:t>They respond without requiring a human control operator</a:t>
            </a:r>
            <a:endParaRPr b="0" lang="en-US" sz="2600" spc="-1" strike="noStrike">
              <a:solidFill>
                <a:srgbClr val="000000"/>
              </a:solidFill>
              <a:latin typeface="Arial"/>
            </a:endParaRPr>
          </a:p>
          <a:p>
            <a:pPr marL="457200">
              <a:lnSpc>
                <a:spcPct val="100000"/>
              </a:lnSpc>
              <a:spcBef>
                <a:spcPts val="598"/>
              </a:spcBef>
              <a:spcAft>
                <a:spcPts val="1199"/>
              </a:spcAft>
            </a:pPr>
            <a:endParaRPr b="0" lang="en-US" sz="2600" spc="-1" strike="noStrike">
              <a:solidFill>
                <a:srgbClr val="000000"/>
              </a:solidFill>
              <a:latin typeface="Arial"/>
            </a:endParaRPr>
          </a:p>
          <a:p>
            <a:pPr marL="457200">
              <a:lnSpc>
                <a:spcPct val="100000"/>
              </a:lnSpc>
            </a:pPr>
            <a:endParaRPr b="0" lang="en-US" sz="2600" spc="-1" strike="noStrike">
              <a:solidFill>
                <a:srgbClr val="000000"/>
              </a:solidFill>
              <a:latin typeface="Arial"/>
            </a:endParaRPr>
          </a:p>
        </p:txBody>
      </p:sp>
      <p:sp>
        <p:nvSpPr>
          <p:cNvPr id="927" name="CustomShape 5"/>
          <p:cNvSpPr/>
          <p:nvPr/>
        </p:nvSpPr>
        <p:spPr>
          <a:xfrm>
            <a:off x="504000" y="568080"/>
            <a:ext cx="9059400" cy="44856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8" name="CustomShape 1"/>
          <p:cNvSpPr/>
          <p:nvPr/>
        </p:nvSpPr>
        <p:spPr>
          <a:xfrm>
            <a:off x="504000" y="2393640"/>
            <a:ext cx="9059400" cy="93276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29" name="CustomShape 2"/>
          <p:cNvSpPr/>
          <p:nvPr/>
        </p:nvSpPr>
        <p:spPr>
          <a:xfrm>
            <a:off x="504000" y="568080"/>
            <a:ext cx="9059400" cy="44856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30" name="CustomShape 3"/>
          <p:cNvSpPr/>
          <p:nvPr/>
        </p:nvSpPr>
        <p:spPr>
          <a:xfrm>
            <a:off x="3443760" y="5255280"/>
            <a:ext cx="3179160" cy="2894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31" name="CustomShape 4"/>
          <p:cNvSpPr/>
          <p:nvPr/>
        </p:nvSpPr>
        <p:spPr>
          <a:xfrm>
            <a:off x="504000" y="226080"/>
            <a:ext cx="9061200" cy="935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32" name="CustomShape 5"/>
          <p:cNvSpPr/>
          <p:nvPr/>
        </p:nvSpPr>
        <p:spPr>
          <a:xfrm>
            <a:off x="504000" y="1326600"/>
            <a:ext cx="9061200" cy="3277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33" name="CustomShape 6"/>
          <p:cNvSpPr/>
          <p:nvPr/>
        </p:nvSpPr>
        <p:spPr>
          <a:xfrm>
            <a:off x="504000" y="226080"/>
            <a:ext cx="9066600" cy="9410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Arial"/>
              </a:rPr>
              <a:t>Automatically Controlled Stations</a:t>
            </a:r>
            <a:endParaRPr b="0" lang="en-US" sz="4400" spc="-1" strike="noStrike">
              <a:solidFill>
                <a:srgbClr val="000000"/>
              </a:solidFill>
              <a:latin typeface="Arial"/>
            </a:endParaRPr>
          </a:p>
        </p:txBody>
      </p:sp>
      <p:sp>
        <p:nvSpPr>
          <p:cNvPr id="934" name="CustomShape 7"/>
          <p:cNvSpPr/>
          <p:nvPr/>
        </p:nvSpPr>
        <p:spPr>
          <a:xfrm>
            <a:off x="504000" y="1326600"/>
            <a:ext cx="9066600" cy="3283200"/>
          </a:xfrm>
          <a:prstGeom prst="rect">
            <a:avLst/>
          </a:prstGeom>
          <a:noFill/>
          <a:ln w="0">
            <a:noFill/>
          </a:ln>
        </p:spPr>
        <p:style>
          <a:lnRef idx="0"/>
          <a:fillRef idx="0"/>
          <a:effectRef idx="0"/>
          <a:fontRef idx="minor"/>
        </p:style>
        <p:txBody>
          <a:bodyPr lIns="0" rIns="0" tIns="0" bIns="0" anchor="t">
            <a:normAutofit fontScale="90000"/>
          </a:bodyPr>
          <a:p>
            <a:pPr marL="430920" indent="-320760">
              <a:lnSpc>
                <a:spcPct val="100000"/>
              </a:lnSpc>
              <a:spcBef>
                <a:spcPts val="598"/>
              </a:spcBef>
              <a:spcAft>
                <a:spcPts val="1199"/>
              </a:spcAft>
              <a:buClr>
                <a:srgbClr val="000000"/>
              </a:buClr>
              <a:buSzPct val="45000"/>
              <a:buFont typeface="Wingdings" charset="2"/>
              <a:buChar char=""/>
            </a:pPr>
            <a:r>
              <a:rPr b="0" lang="en-US" sz="2800" spc="-1" strike="noStrike">
                <a:solidFill>
                  <a:srgbClr val="000000"/>
                </a:solidFill>
                <a:latin typeface="Arial"/>
                <a:ea typeface="SimSun"/>
              </a:rPr>
              <a:t>Establishing a connection will vary with the equipment and  mode being used</a:t>
            </a:r>
            <a:endParaRPr b="0" lang="en-US" sz="2800" spc="-1" strike="noStrike">
              <a:solidFill>
                <a:srgbClr val="000000"/>
              </a:solidFill>
              <a:latin typeface="Arial"/>
            </a:endParaRPr>
          </a:p>
          <a:p>
            <a:pPr marL="430920" indent="-320760">
              <a:lnSpc>
                <a:spcPct val="100000"/>
              </a:lnSpc>
              <a:spcBef>
                <a:spcPts val="598"/>
              </a:spcBef>
              <a:spcAft>
                <a:spcPts val="1199"/>
              </a:spcAft>
              <a:buClr>
                <a:srgbClr val="000000"/>
              </a:buClr>
              <a:buSzPct val="45000"/>
              <a:buFont typeface="Wingdings" charset="2"/>
              <a:buChar char=""/>
            </a:pPr>
            <a:r>
              <a:rPr b="0" lang="en-US" sz="2400" spc="-1" strike="noStrike">
                <a:solidFill>
                  <a:srgbClr val="d8090f"/>
                </a:solidFill>
                <a:latin typeface="Arial"/>
                <a:ea typeface="SimSun"/>
              </a:rPr>
              <a:t>The contact starts with sending a CONNECT message </a:t>
            </a:r>
            <a:r>
              <a:rPr b="0" lang="en-US" sz="2400" spc="-1" strike="noStrike">
                <a:solidFill>
                  <a:srgbClr val="d8090f"/>
                </a:solidFill>
                <a:latin typeface="Arial"/>
                <a:ea typeface="Arial"/>
              </a:rPr>
              <a:t>(on the station's published frequency) </a:t>
            </a:r>
            <a:r>
              <a:rPr b="0" lang="en-US" sz="2400" spc="-1" strike="noStrike">
                <a:solidFill>
                  <a:srgbClr val="d8090f"/>
                </a:solidFill>
                <a:latin typeface="Arial"/>
                <a:ea typeface="SimSun"/>
              </a:rPr>
              <a:t>to the station with which you want to connect</a:t>
            </a:r>
            <a:endParaRPr b="0" lang="en-US" sz="2400" spc="-1" strike="noStrike">
              <a:solidFill>
                <a:srgbClr val="000000"/>
              </a:solidFill>
              <a:latin typeface="Arial"/>
            </a:endParaRPr>
          </a:p>
          <a:p>
            <a:pPr marL="430920" indent="-320760">
              <a:lnSpc>
                <a:spcPct val="100000"/>
              </a:lnSpc>
              <a:spcBef>
                <a:spcPts val="598"/>
              </a:spcBef>
              <a:spcAft>
                <a:spcPts val="1199"/>
              </a:spcAft>
              <a:buClr>
                <a:srgbClr val="000000"/>
              </a:buClr>
              <a:buSzPct val="45000"/>
              <a:buFont typeface="Wingdings" charset="2"/>
              <a:buChar char=""/>
            </a:pPr>
            <a:r>
              <a:rPr b="0" lang="en-US" sz="2400" spc="-1" strike="noStrike">
                <a:solidFill>
                  <a:srgbClr val="000000"/>
                </a:solidFill>
                <a:latin typeface="Arial"/>
                <a:ea typeface="SimSun"/>
              </a:rPr>
              <a:t>A training sequence then determines the best rate and modulation to use based on conditions</a:t>
            </a:r>
            <a:endParaRPr b="0" lang="en-US" sz="2400" spc="-1" strike="noStrike">
              <a:solidFill>
                <a:srgbClr val="000000"/>
              </a:solidFill>
              <a:latin typeface="Arial"/>
            </a:endParaRPr>
          </a:p>
          <a:p>
            <a:pPr marL="430920" indent="-320760">
              <a:lnSpc>
                <a:spcPct val="100000"/>
              </a:lnSpc>
              <a:spcBef>
                <a:spcPts val="598"/>
              </a:spcBef>
              <a:spcAft>
                <a:spcPts val="1199"/>
              </a:spcAft>
              <a:buClr>
                <a:srgbClr val="000000"/>
              </a:buClr>
              <a:buSzPct val="45000"/>
              <a:buFont typeface="Wingdings" charset="2"/>
              <a:buChar char=""/>
            </a:pPr>
            <a:r>
              <a:rPr b="0" lang="en-US" sz="2400" spc="-1" strike="noStrike">
                <a:solidFill>
                  <a:srgbClr val="000000"/>
                </a:solidFill>
                <a:latin typeface="Arial"/>
                <a:ea typeface="SimSun"/>
              </a:rPr>
              <a:t>Once training is completed, a message can then be transferred</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5" name="CustomShape 1"/>
          <p:cNvSpPr/>
          <p:nvPr/>
        </p:nvSpPr>
        <p:spPr>
          <a:xfrm>
            <a:off x="504000" y="2393640"/>
            <a:ext cx="9059400" cy="93276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36" name="CustomShape 2"/>
          <p:cNvSpPr/>
          <p:nvPr/>
        </p:nvSpPr>
        <p:spPr>
          <a:xfrm>
            <a:off x="504000" y="568080"/>
            <a:ext cx="9059400" cy="44856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37" name="CustomShape 3"/>
          <p:cNvSpPr/>
          <p:nvPr/>
        </p:nvSpPr>
        <p:spPr>
          <a:xfrm>
            <a:off x="3443760" y="5255280"/>
            <a:ext cx="3179160" cy="2894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38" name="CustomShape 4"/>
          <p:cNvSpPr/>
          <p:nvPr/>
        </p:nvSpPr>
        <p:spPr>
          <a:xfrm>
            <a:off x="504000" y="226080"/>
            <a:ext cx="9061200" cy="935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39" name="CustomShape 5"/>
          <p:cNvSpPr/>
          <p:nvPr/>
        </p:nvSpPr>
        <p:spPr>
          <a:xfrm>
            <a:off x="504000" y="1326600"/>
            <a:ext cx="9061200" cy="3277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40" name="CustomShape 6"/>
          <p:cNvSpPr/>
          <p:nvPr/>
        </p:nvSpPr>
        <p:spPr>
          <a:xfrm>
            <a:off x="504000" y="226080"/>
            <a:ext cx="9066600" cy="9410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Arial"/>
              </a:rPr>
              <a:t>Automatically Controlled Stations</a:t>
            </a:r>
            <a:endParaRPr b="0" lang="en-US" sz="4400" spc="-1" strike="noStrike">
              <a:solidFill>
                <a:srgbClr val="000000"/>
              </a:solidFill>
              <a:latin typeface="Arial"/>
            </a:endParaRPr>
          </a:p>
        </p:txBody>
      </p:sp>
      <p:sp>
        <p:nvSpPr>
          <p:cNvPr id="941" name="CustomShape 7"/>
          <p:cNvSpPr/>
          <p:nvPr/>
        </p:nvSpPr>
        <p:spPr>
          <a:xfrm>
            <a:off x="504000" y="1326600"/>
            <a:ext cx="9066600" cy="3283200"/>
          </a:xfrm>
          <a:prstGeom prst="rect">
            <a:avLst/>
          </a:prstGeom>
          <a:noFill/>
          <a:ln w="0">
            <a:noFill/>
          </a:ln>
        </p:spPr>
        <p:style>
          <a:lnRef idx="0"/>
          <a:fillRef idx="0"/>
          <a:effectRef idx="0"/>
          <a:fontRef idx="minor"/>
        </p:style>
        <p:txBody>
          <a:bodyPr lIns="0" rIns="0" tIns="0" bIns="0" anchor="t">
            <a:normAutofit fontScale="96000"/>
          </a:bodyPr>
          <a:p>
            <a:pPr marL="432000" indent="-319680">
              <a:lnSpc>
                <a:spcPct val="100000"/>
              </a:lnSpc>
              <a:spcBef>
                <a:spcPts val="598"/>
              </a:spcBef>
              <a:spcAft>
                <a:spcPts val="1199"/>
              </a:spcAft>
              <a:buClr>
                <a:srgbClr val="000000"/>
              </a:buClr>
              <a:buSzPct val="45000"/>
              <a:buFont typeface="Wingdings" charset="2"/>
              <a:buChar char=""/>
            </a:pPr>
            <a:r>
              <a:rPr b="0" lang="en-US" sz="2400" spc="-1" strike="noStrike">
                <a:solidFill>
                  <a:srgbClr val="d8090f"/>
                </a:solidFill>
                <a:latin typeface="Arial"/>
                <a:ea typeface="Arial"/>
              </a:rPr>
              <a:t>Automatically controlled stations transmitting RTTY or data emissions may communicate with </a:t>
            </a:r>
            <a:r>
              <a:rPr b="0" i="1" lang="en-US" sz="2400" spc="-1" strike="noStrike">
                <a:solidFill>
                  <a:srgbClr val="d8090f"/>
                </a:solidFill>
                <a:latin typeface="Arial"/>
                <a:ea typeface="Arial"/>
              </a:rPr>
              <a:t>other</a:t>
            </a:r>
            <a:r>
              <a:rPr b="0" lang="en-US" sz="2400" spc="-1" strike="noStrike">
                <a:solidFill>
                  <a:srgbClr val="d8090f"/>
                </a:solidFill>
                <a:latin typeface="Arial"/>
                <a:ea typeface="Arial"/>
              </a:rPr>
              <a:t> automatically controlled digital stations </a:t>
            </a:r>
            <a:r>
              <a:rPr b="0" lang="en-US" sz="2400" spc="-1" strike="noStrike" u="sng">
                <a:solidFill>
                  <a:srgbClr val="d8090f"/>
                </a:solidFill>
                <a:uFillTx/>
                <a:latin typeface="Arial"/>
                <a:ea typeface="Arial"/>
              </a:rPr>
              <a:t>anywhere where data is permitted in the 6 meter or shorter wavelength bands, and in specified segments of the 80 meter through 10 meter bands.</a:t>
            </a:r>
            <a:r>
              <a:rPr b="0" lang="en-US" sz="2800" spc="-1" strike="noStrike">
                <a:solidFill>
                  <a:srgbClr val="d8090f"/>
                </a:solidFill>
                <a:latin typeface="Arial"/>
                <a:ea typeface="Arial"/>
              </a:rPr>
              <a:t> </a:t>
            </a:r>
            <a:r>
              <a:rPr b="0" lang="en-US" sz="2000" spc="-1" strike="noStrike">
                <a:solidFill>
                  <a:srgbClr val="000000"/>
                </a:solidFill>
                <a:latin typeface="Arial"/>
                <a:ea typeface="Arial"/>
              </a:rPr>
              <a:t>(next slide)</a:t>
            </a:r>
            <a:endParaRPr b="0" lang="en-US" sz="2000" spc="-1" strike="noStrike">
              <a:solidFill>
                <a:srgbClr val="000000"/>
              </a:solidFill>
              <a:latin typeface="Arial"/>
            </a:endParaRPr>
          </a:p>
          <a:p>
            <a:pPr marL="432000" indent="-319680">
              <a:lnSpc>
                <a:spcPct val="100000"/>
              </a:lnSpc>
              <a:spcBef>
                <a:spcPts val="1417"/>
              </a:spcBef>
              <a:buClr>
                <a:srgbClr val="000000"/>
              </a:buClr>
              <a:buSzPct val="45000"/>
              <a:buFont typeface="Wingdings" charset="2"/>
              <a:buChar char=""/>
            </a:pPr>
            <a:r>
              <a:rPr b="0" lang="en-US" sz="2400" spc="-1" strike="noStrike">
                <a:solidFill>
                  <a:srgbClr val="d8090f"/>
                </a:solidFill>
                <a:latin typeface="Arial"/>
                <a:ea typeface="Arial"/>
              </a:rPr>
              <a:t>To conduct communications with a digital station operating under automatic control </a:t>
            </a:r>
            <a:r>
              <a:rPr b="0" i="1" lang="en-US" sz="2400" spc="-1" strike="noStrike" u="sng">
                <a:solidFill>
                  <a:srgbClr val="d8090f"/>
                </a:solidFill>
                <a:uFillTx/>
                <a:latin typeface="Arial"/>
                <a:ea typeface="Arial"/>
              </a:rPr>
              <a:t>outside</a:t>
            </a:r>
            <a:r>
              <a:rPr b="0" lang="en-US" sz="2400" spc="-1" strike="noStrike">
                <a:solidFill>
                  <a:srgbClr val="d8090f"/>
                </a:solidFill>
                <a:latin typeface="Arial"/>
                <a:ea typeface="Arial"/>
              </a:rPr>
              <a:t> the automatic control band segments the station initiating the contact must be under local or remote control.</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2" name="CustomShape 1"/>
          <p:cNvSpPr/>
          <p:nvPr/>
        </p:nvSpPr>
        <p:spPr>
          <a:xfrm>
            <a:off x="3443760" y="5255280"/>
            <a:ext cx="3179160" cy="2894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43" name="CustomShape 2"/>
          <p:cNvSpPr/>
          <p:nvPr/>
        </p:nvSpPr>
        <p:spPr>
          <a:xfrm>
            <a:off x="504000" y="226080"/>
            <a:ext cx="9061200" cy="935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44" name="CustomShape 3"/>
          <p:cNvSpPr/>
          <p:nvPr/>
        </p:nvSpPr>
        <p:spPr>
          <a:xfrm>
            <a:off x="504000" y="226080"/>
            <a:ext cx="9066600" cy="9410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Arial"/>
              </a:rPr>
              <a:t>Automatically Controlled Stations</a:t>
            </a:r>
            <a:endParaRPr b="0" lang="en-US" sz="4400" spc="-1" strike="noStrike">
              <a:solidFill>
                <a:srgbClr val="000000"/>
              </a:solidFill>
              <a:latin typeface="Arial"/>
            </a:endParaRPr>
          </a:p>
        </p:txBody>
      </p:sp>
      <p:sp>
        <p:nvSpPr>
          <p:cNvPr id="945" name="CustomShape 4"/>
          <p:cNvSpPr/>
          <p:nvPr/>
        </p:nvSpPr>
        <p:spPr>
          <a:xfrm>
            <a:off x="1522080" y="1059480"/>
            <a:ext cx="8224200" cy="3522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u="sng">
                <a:solidFill>
                  <a:srgbClr val="000000"/>
                </a:solidFill>
                <a:uFillTx/>
                <a:latin typeface="Arial"/>
                <a:ea typeface="SimSun"/>
              </a:rPr>
              <a:t>Automatic Control Band Segments for RTTY and Data</a:t>
            </a:r>
            <a:endParaRPr b="0" lang="en-US" sz="2200" spc="-1" strike="noStrike">
              <a:solidFill>
                <a:srgbClr val="000000"/>
              </a:solidFill>
              <a:latin typeface="Arial"/>
            </a:endParaRPr>
          </a:p>
          <a:p>
            <a:pPr>
              <a:lnSpc>
                <a:spcPct val="100000"/>
              </a:lnSpc>
            </a:pPr>
            <a:r>
              <a:rPr b="0" i="1" lang="en-US" sz="2200" spc="-1" strike="noStrike">
                <a:solidFill>
                  <a:srgbClr val="000000"/>
                </a:solidFill>
                <a:latin typeface="Arial"/>
                <a:ea typeface="SimSun"/>
              </a:rPr>
              <a:t>Band (Meters)</a:t>
            </a:r>
            <a:r>
              <a:rPr b="0" i="1" lang="en-US" sz="2200" spc="-1" strike="noStrike">
                <a:solidFill>
                  <a:srgbClr val="000000"/>
                </a:solidFill>
                <a:latin typeface="Arial"/>
                <a:ea typeface="SimSun"/>
              </a:rPr>
              <a:t>	</a:t>
            </a:r>
            <a:r>
              <a:rPr b="0" i="1" lang="en-US" sz="2200" spc="-1" strike="noStrike">
                <a:solidFill>
                  <a:srgbClr val="000000"/>
                </a:solidFill>
                <a:latin typeface="Arial"/>
                <a:ea typeface="Arial"/>
              </a:rPr>
              <a:t>      </a:t>
            </a:r>
            <a:r>
              <a:rPr b="0" i="1" lang="en-US" sz="2200" spc="-1" strike="noStrike">
                <a:solidFill>
                  <a:srgbClr val="000000"/>
                </a:solidFill>
                <a:latin typeface="Arial"/>
                <a:ea typeface="SimSun"/>
              </a:rPr>
              <a:t>Frequency range (MHz)</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SimSun"/>
              </a:rPr>
              <a:t>80</a:t>
            </a:r>
            <a:r>
              <a:rPr b="0" lang="en-US" sz="2200" spc="-1" strike="noStrike">
                <a:solidFill>
                  <a:srgbClr val="000000"/>
                </a:solidFill>
                <a:latin typeface="Arial"/>
                <a:ea typeface="SimSun"/>
              </a:rPr>
              <a:t>	</a:t>
            </a:r>
            <a:r>
              <a:rPr b="0" lang="en-US" sz="2200" spc="-1" strike="noStrike">
                <a:solidFill>
                  <a:srgbClr val="000000"/>
                </a:solidFill>
                <a:latin typeface="Arial"/>
                <a:ea typeface="Arial"/>
              </a:rPr>
              <a:t>                  </a:t>
            </a:r>
            <a:r>
              <a:rPr b="0" lang="en-US" sz="2200" spc="-1" strike="noStrike">
                <a:solidFill>
                  <a:srgbClr val="000000"/>
                </a:solidFill>
                <a:latin typeface="Arial"/>
                <a:ea typeface="SimSun"/>
              </a:rPr>
              <a:t>3.585-3.600</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SimSun"/>
              </a:rPr>
              <a:t>40</a:t>
            </a:r>
            <a:r>
              <a:rPr b="0" lang="en-US" sz="2200" spc="-1" strike="noStrike">
                <a:solidFill>
                  <a:srgbClr val="000000"/>
                </a:solidFill>
                <a:latin typeface="Arial"/>
                <a:ea typeface="SimSun"/>
              </a:rPr>
              <a:t>	</a:t>
            </a:r>
            <a:r>
              <a:rPr b="0" lang="en-US" sz="2200" spc="-1" strike="noStrike">
                <a:solidFill>
                  <a:srgbClr val="000000"/>
                </a:solidFill>
                <a:latin typeface="Arial"/>
                <a:ea typeface="Arial"/>
              </a:rPr>
              <a:t>                  </a:t>
            </a:r>
            <a:r>
              <a:rPr b="0" lang="en-US" sz="2200" spc="-1" strike="noStrike">
                <a:solidFill>
                  <a:srgbClr val="000000"/>
                </a:solidFill>
                <a:latin typeface="Arial"/>
                <a:ea typeface="SimSun"/>
              </a:rPr>
              <a:t>7.100-7.105</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SimSun"/>
              </a:rPr>
              <a:t>30</a:t>
            </a:r>
            <a:r>
              <a:rPr b="0" lang="en-US" sz="2200" spc="-1" strike="noStrike">
                <a:solidFill>
                  <a:srgbClr val="000000"/>
                </a:solidFill>
                <a:latin typeface="Arial"/>
                <a:ea typeface="SimSun"/>
              </a:rPr>
              <a:t>	</a:t>
            </a:r>
            <a:r>
              <a:rPr b="0" lang="en-US" sz="2200" spc="-1" strike="noStrike">
                <a:solidFill>
                  <a:srgbClr val="000000"/>
                </a:solidFill>
                <a:latin typeface="Arial"/>
                <a:ea typeface="Arial"/>
              </a:rPr>
              <a:t>                 </a:t>
            </a:r>
            <a:r>
              <a:rPr b="0" lang="en-US" sz="2200" spc="-1" strike="noStrike">
                <a:solidFill>
                  <a:srgbClr val="000000"/>
                </a:solidFill>
                <a:latin typeface="Arial"/>
                <a:ea typeface="SimSun"/>
              </a:rPr>
              <a:t>10.140-10.150</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SimSun"/>
              </a:rPr>
              <a:t>20</a:t>
            </a:r>
            <a:r>
              <a:rPr b="0" lang="en-US" sz="2200" spc="-1" strike="noStrike">
                <a:solidFill>
                  <a:srgbClr val="000000"/>
                </a:solidFill>
                <a:latin typeface="Arial"/>
                <a:ea typeface="SimSun"/>
              </a:rPr>
              <a:t>	</a:t>
            </a:r>
            <a:r>
              <a:rPr b="0" lang="en-US" sz="2200" spc="-1" strike="noStrike">
                <a:solidFill>
                  <a:srgbClr val="000000"/>
                </a:solidFill>
                <a:latin typeface="Arial"/>
                <a:ea typeface="Arial"/>
              </a:rPr>
              <a:t>                 </a:t>
            </a:r>
            <a:r>
              <a:rPr b="0" lang="en-US" sz="2200" spc="-1" strike="noStrike">
                <a:solidFill>
                  <a:srgbClr val="000000"/>
                </a:solidFill>
                <a:latin typeface="Arial"/>
                <a:ea typeface="SimSun"/>
              </a:rPr>
              <a:t>14.095-14.0995 and 14.1005-14.112</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SimSun"/>
              </a:rPr>
              <a:t>17</a:t>
            </a:r>
            <a:r>
              <a:rPr b="0" lang="en-US" sz="2200" spc="-1" strike="noStrike">
                <a:solidFill>
                  <a:srgbClr val="000000"/>
                </a:solidFill>
                <a:latin typeface="Arial"/>
                <a:ea typeface="SimSun"/>
              </a:rPr>
              <a:t>	</a:t>
            </a:r>
            <a:r>
              <a:rPr b="0" lang="en-US" sz="2200" spc="-1" strike="noStrike">
                <a:solidFill>
                  <a:srgbClr val="000000"/>
                </a:solidFill>
                <a:latin typeface="Arial"/>
                <a:ea typeface="Arial"/>
              </a:rPr>
              <a:t>                 </a:t>
            </a:r>
            <a:r>
              <a:rPr b="0" lang="en-US" sz="2200" spc="-1" strike="noStrike">
                <a:solidFill>
                  <a:srgbClr val="000000"/>
                </a:solidFill>
                <a:latin typeface="Arial"/>
                <a:ea typeface="SimSun"/>
              </a:rPr>
              <a:t>18.105-18.110</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SimSun"/>
              </a:rPr>
              <a:t>15</a:t>
            </a:r>
            <a:r>
              <a:rPr b="0" lang="en-US" sz="2200" spc="-1" strike="noStrike">
                <a:solidFill>
                  <a:srgbClr val="000000"/>
                </a:solidFill>
                <a:latin typeface="Arial"/>
                <a:ea typeface="SimSun"/>
              </a:rPr>
              <a:t>	</a:t>
            </a:r>
            <a:r>
              <a:rPr b="0" lang="en-US" sz="2200" spc="-1" strike="noStrike">
                <a:solidFill>
                  <a:srgbClr val="000000"/>
                </a:solidFill>
                <a:latin typeface="Arial"/>
                <a:ea typeface="Arial"/>
              </a:rPr>
              <a:t>                 </a:t>
            </a:r>
            <a:r>
              <a:rPr b="0" lang="en-US" sz="2200" spc="-1" strike="noStrike">
                <a:solidFill>
                  <a:srgbClr val="000000"/>
                </a:solidFill>
                <a:latin typeface="Arial"/>
                <a:ea typeface="SimSun"/>
              </a:rPr>
              <a:t>21.090-21.100</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SimSun"/>
              </a:rPr>
              <a:t>12</a:t>
            </a:r>
            <a:r>
              <a:rPr b="0" lang="en-US" sz="2200" spc="-1" strike="noStrike">
                <a:solidFill>
                  <a:srgbClr val="000000"/>
                </a:solidFill>
                <a:latin typeface="Arial"/>
                <a:ea typeface="SimSun"/>
              </a:rPr>
              <a:t>	</a:t>
            </a:r>
            <a:r>
              <a:rPr b="0" lang="en-US" sz="2200" spc="-1" strike="noStrike">
                <a:solidFill>
                  <a:srgbClr val="000000"/>
                </a:solidFill>
                <a:latin typeface="Arial"/>
                <a:ea typeface="Arial"/>
              </a:rPr>
              <a:t>                 </a:t>
            </a:r>
            <a:r>
              <a:rPr b="0" lang="en-US" sz="2200" spc="-1" strike="noStrike">
                <a:solidFill>
                  <a:srgbClr val="000000"/>
                </a:solidFill>
                <a:latin typeface="Arial"/>
                <a:ea typeface="SimSun"/>
              </a:rPr>
              <a:t>24.925-24.930</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SimSun"/>
              </a:rPr>
              <a:t>10</a:t>
            </a:r>
            <a:r>
              <a:rPr b="0" lang="en-US" sz="2200" spc="-1" strike="noStrike">
                <a:solidFill>
                  <a:srgbClr val="000000"/>
                </a:solidFill>
                <a:latin typeface="Arial"/>
                <a:ea typeface="SimSun"/>
              </a:rPr>
              <a:t>	</a:t>
            </a:r>
            <a:r>
              <a:rPr b="0" lang="en-US" sz="2200" spc="-1" strike="noStrike">
                <a:solidFill>
                  <a:srgbClr val="000000"/>
                </a:solidFill>
                <a:latin typeface="Arial"/>
                <a:ea typeface="Arial"/>
              </a:rPr>
              <a:t>                 </a:t>
            </a:r>
            <a:r>
              <a:rPr b="0" lang="en-US" sz="2200" spc="-1" strike="noStrike">
                <a:solidFill>
                  <a:srgbClr val="000000"/>
                </a:solidFill>
                <a:latin typeface="Arial"/>
                <a:ea typeface="SimSun"/>
              </a:rPr>
              <a:t>28.120-28.189</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6" name="CustomShape 1"/>
          <p:cNvSpPr/>
          <p:nvPr/>
        </p:nvSpPr>
        <p:spPr>
          <a:xfrm>
            <a:off x="504000" y="2393640"/>
            <a:ext cx="9059400" cy="93276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47" name="CustomShape 2"/>
          <p:cNvSpPr/>
          <p:nvPr/>
        </p:nvSpPr>
        <p:spPr>
          <a:xfrm>
            <a:off x="504000" y="568080"/>
            <a:ext cx="9059400" cy="44856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48" name="CustomShape 3"/>
          <p:cNvSpPr/>
          <p:nvPr/>
        </p:nvSpPr>
        <p:spPr>
          <a:xfrm>
            <a:off x="3443760" y="5255280"/>
            <a:ext cx="3179160" cy="2894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49" name="CustomShape 4"/>
          <p:cNvSpPr/>
          <p:nvPr/>
        </p:nvSpPr>
        <p:spPr>
          <a:xfrm>
            <a:off x="504000" y="226080"/>
            <a:ext cx="9061200" cy="935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50" name="CustomShape 5"/>
          <p:cNvSpPr/>
          <p:nvPr/>
        </p:nvSpPr>
        <p:spPr>
          <a:xfrm>
            <a:off x="504000" y="1326600"/>
            <a:ext cx="9061200" cy="3277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51" name="CustomShape 6"/>
          <p:cNvSpPr/>
          <p:nvPr/>
        </p:nvSpPr>
        <p:spPr>
          <a:xfrm>
            <a:off x="504000" y="226080"/>
            <a:ext cx="9066600" cy="9410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Arial"/>
              </a:rPr>
              <a:t>Digital Contact Display</a:t>
            </a:r>
            <a:endParaRPr b="0" lang="en-US" sz="4400" spc="-1" strike="noStrike">
              <a:solidFill>
                <a:srgbClr val="000000"/>
              </a:solidFill>
              <a:latin typeface="Arial"/>
            </a:endParaRPr>
          </a:p>
        </p:txBody>
      </p:sp>
      <p:sp>
        <p:nvSpPr>
          <p:cNvPr id="952" name="CustomShape 7"/>
          <p:cNvSpPr/>
          <p:nvPr/>
        </p:nvSpPr>
        <p:spPr>
          <a:xfrm>
            <a:off x="504000" y="1326600"/>
            <a:ext cx="9066600" cy="3283200"/>
          </a:xfrm>
          <a:prstGeom prst="rect">
            <a:avLst/>
          </a:prstGeom>
          <a:noFill/>
          <a:ln w="0">
            <a:noFill/>
          </a:ln>
        </p:spPr>
        <p:style>
          <a:lnRef idx="0"/>
          <a:fillRef idx="0"/>
          <a:effectRef idx="0"/>
          <a:fontRef idx="minor"/>
        </p:style>
        <p:txBody>
          <a:bodyPr lIns="0" rIns="0" tIns="0" bIns="0" anchor="t">
            <a:normAutofit fontScale="90000"/>
          </a:bodyPr>
          <a:p>
            <a:pPr marL="430920" indent="-320760">
              <a:lnSpc>
                <a:spcPct val="100000"/>
              </a:lnSpc>
              <a:spcBef>
                <a:spcPts val="598"/>
              </a:spcBef>
              <a:spcAft>
                <a:spcPts val="1199"/>
              </a:spcAft>
              <a:buClr>
                <a:srgbClr val="000000"/>
              </a:buClr>
              <a:buSzPct val="45000"/>
              <a:buFont typeface="Wingdings" charset="2"/>
              <a:buChar char=""/>
            </a:pPr>
            <a:r>
              <a:rPr b="0" lang="en-US" sz="2800" spc="-1" strike="noStrike">
                <a:solidFill>
                  <a:srgbClr val="d8090f"/>
                </a:solidFill>
                <a:latin typeface="Arial"/>
                <a:ea typeface="SimSun"/>
              </a:rPr>
              <a:t>The waterfall displays the presence of signals as a series of  lines, each representing a scan across the </a:t>
            </a:r>
            <a:r>
              <a:rPr b="0" lang="en-US" sz="2800" spc="-1" strike="noStrike" u="sng">
                <a:solidFill>
                  <a:srgbClr val="d8090f"/>
                </a:solidFill>
                <a:uFillTx/>
                <a:latin typeface="Arial"/>
                <a:ea typeface="SimSun"/>
              </a:rPr>
              <a:t>frequency range</a:t>
            </a:r>
            <a:r>
              <a:rPr b="0" lang="en-US" sz="2800" spc="-1" strike="noStrike" u="sng">
                <a:solidFill>
                  <a:srgbClr val="d8090f"/>
                </a:solidFill>
                <a:uFillTx/>
                <a:latin typeface="Arial"/>
                <a:ea typeface="Arial"/>
              </a:rPr>
              <a:t> (horizontal) vs. time (vertical)</a:t>
            </a:r>
            <a:endParaRPr b="0" lang="en-US" sz="2800" spc="-1" strike="noStrike">
              <a:solidFill>
                <a:srgbClr val="000000"/>
              </a:solidFill>
              <a:latin typeface="Arial"/>
            </a:endParaRPr>
          </a:p>
          <a:p>
            <a:pPr marL="430920" indent="-320760">
              <a:lnSpc>
                <a:spcPct val="100000"/>
              </a:lnSpc>
              <a:spcBef>
                <a:spcPts val="598"/>
              </a:spcBef>
              <a:spcAft>
                <a:spcPts val="1199"/>
              </a:spcAft>
              <a:buClr>
                <a:srgbClr val="000000"/>
              </a:buClr>
              <a:buSzPct val="45000"/>
              <a:buFont typeface="Wingdings" charset="2"/>
              <a:buChar char=""/>
            </a:pPr>
            <a:r>
              <a:rPr b="0" lang="en-US" sz="2800" spc="-1" strike="noStrike">
                <a:solidFill>
                  <a:srgbClr val="d8090f"/>
                </a:solidFill>
                <a:latin typeface="Arial"/>
                <a:ea typeface="SimSun"/>
              </a:rPr>
              <a:t>The strength of the signals is represented as the brightness,  </a:t>
            </a:r>
            <a:r>
              <a:rPr b="0" lang="en-US" sz="2800" spc="-1" strike="noStrike" u="sng">
                <a:solidFill>
                  <a:srgbClr val="d8090f"/>
                </a:solidFill>
                <a:uFillTx/>
                <a:latin typeface="Arial"/>
                <a:ea typeface="SimSun"/>
              </a:rPr>
              <a:t>intensity</a:t>
            </a:r>
            <a:r>
              <a:rPr b="0" lang="en-US" sz="2800" spc="-1" strike="noStrike">
                <a:solidFill>
                  <a:srgbClr val="d8090f"/>
                </a:solidFill>
                <a:latin typeface="Arial"/>
                <a:ea typeface="SimSun"/>
              </a:rPr>
              <a:t>, or color of the line at each frequency on the display</a:t>
            </a:r>
            <a:endParaRPr b="0" lang="en-US" sz="2800" spc="-1" strike="noStrike">
              <a:solidFill>
                <a:srgbClr val="000000"/>
              </a:solidFill>
              <a:latin typeface="Arial"/>
            </a:endParaRPr>
          </a:p>
          <a:p>
            <a:pPr marL="430920" indent="-320760">
              <a:lnSpc>
                <a:spcPct val="100000"/>
              </a:lnSpc>
              <a:spcBef>
                <a:spcPts val="1417"/>
              </a:spcBef>
              <a:buClr>
                <a:srgbClr val="000000"/>
              </a:buClr>
              <a:buSzPct val="45000"/>
              <a:buFont typeface="Wingdings" charset="2"/>
              <a:buChar char=""/>
            </a:pPr>
            <a:r>
              <a:rPr b="0" lang="en-US" sz="2800" spc="-1" strike="noStrike">
                <a:solidFill>
                  <a:srgbClr val="000000"/>
                </a:solidFill>
                <a:latin typeface="Arial"/>
                <a:ea typeface="SimSun"/>
              </a:rPr>
              <a:t>The display gives the impression of a “waterfall” as the data  flows across the screen in successive scans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3" name="CustomShape 1"/>
          <p:cNvSpPr/>
          <p:nvPr/>
        </p:nvSpPr>
        <p:spPr>
          <a:xfrm>
            <a:off x="504000" y="2393640"/>
            <a:ext cx="9059400" cy="93276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54" name="CustomShape 2"/>
          <p:cNvSpPr/>
          <p:nvPr/>
        </p:nvSpPr>
        <p:spPr>
          <a:xfrm>
            <a:off x="504000" y="568080"/>
            <a:ext cx="9059400" cy="44856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55" name="CustomShape 3"/>
          <p:cNvSpPr/>
          <p:nvPr/>
        </p:nvSpPr>
        <p:spPr>
          <a:xfrm>
            <a:off x="3443760" y="5255280"/>
            <a:ext cx="3179160" cy="2894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56" name="CustomShape 4"/>
          <p:cNvSpPr/>
          <p:nvPr/>
        </p:nvSpPr>
        <p:spPr>
          <a:xfrm>
            <a:off x="504000" y="226080"/>
            <a:ext cx="9061200" cy="935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57" name="CustomShape 5"/>
          <p:cNvSpPr/>
          <p:nvPr/>
        </p:nvSpPr>
        <p:spPr>
          <a:xfrm>
            <a:off x="504000" y="1326600"/>
            <a:ext cx="9061200" cy="3277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58" name="CustomShape 6"/>
          <p:cNvSpPr/>
          <p:nvPr/>
        </p:nvSpPr>
        <p:spPr>
          <a:xfrm>
            <a:off x="0" y="2688840"/>
            <a:ext cx="10075680" cy="4510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2400" spc="-1" strike="noStrike" u="sng">
                <a:solidFill>
                  <a:srgbClr val="0000ff"/>
                </a:solidFill>
                <a:uFillTx/>
                <a:latin typeface="Times New Roman"/>
                <a:ea typeface="DejaVu Sans"/>
                <a:hlinkClick r:id="rId1"/>
              </a:rPr>
              <a:t>C:\Users\ai2n\Videos\General Course - Videos\FT8 and Waterfall Demo.MOV</a:t>
            </a:r>
            <a:endParaRPr b="0" lang="en-US" sz="2400" spc="-1" strike="noStrike">
              <a:solidFill>
                <a:srgbClr val="000000"/>
              </a:solidFill>
              <a:latin typeface="Arial"/>
            </a:endParaRPr>
          </a:p>
        </p:txBody>
      </p:sp>
      <p:sp>
        <p:nvSpPr>
          <p:cNvPr id="959" name="CustomShape 7"/>
          <p:cNvSpPr/>
          <p:nvPr/>
        </p:nvSpPr>
        <p:spPr>
          <a:xfrm>
            <a:off x="731520" y="568080"/>
            <a:ext cx="8590320" cy="8503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5400" spc="-1" strike="noStrike">
                <a:solidFill>
                  <a:srgbClr val="000000"/>
                </a:solidFill>
                <a:latin typeface="Arial"/>
                <a:ea typeface="DejaVu Sans"/>
              </a:rPr>
              <a:t>FT8 and Waterfall Demo</a:t>
            </a:r>
            <a:endParaRPr b="0" lang="en-US"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0" name="" descr=""/>
          <p:cNvPicPr/>
          <p:nvPr/>
        </p:nvPicPr>
        <p:blipFill>
          <a:blip r:embed="rId1"/>
          <a:stretch/>
        </p:blipFill>
        <p:spPr>
          <a:xfrm>
            <a:off x="2743200" y="457200"/>
            <a:ext cx="6856560" cy="4227840"/>
          </a:xfrm>
          <a:prstGeom prst="rect">
            <a:avLst/>
          </a:prstGeom>
          <a:ln w="0">
            <a:noFill/>
          </a:ln>
        </p:spPr>
      </p:pic>
      <p:sp>
        <p:nvSpPr>
          <p:cNvPr id="961" name=""/>
          <p:cNvSpPr/>
          <p:nvPr/>
        </p:nvSpPr>
        <p:spPr>
          <a:xfrm>
            <a:off x="228600" y="1574280"/>
            <a:ext cx="2284560" cy="16246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3600" spc="-1" strike="noStrike">
                <a:solidFill>
                  <a:srgbClr val="000000"/>
                </a:solidFill>
                <a:latin typeface="Arial"/>
                <a:ea typeface="DejaVu Sans"/>
              </a:rPr>
              <a:t>PSK31 Waterfall</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2" name="CustomShape 1"/>
          <p:cNvSpPr/>
          <p:nvPr/>
        </p:nvSpPr>
        <p:spPr>
          <a:xfrm>
            <a:off x="504000" y="2393640"/>
            <a:ext cx="9059400" cy="93276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63" name="CustomShape 2"/>
          <p:cNvSpPr/>
          <p:nvPr/>
        </p:nvSpPr>
        <p:spPr>
          <a:xfrm>
            <a:off x="504000" y="568080"/>
            <a:ext cx="9059400" cy="44856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64" name="CustomShape 3"/>
          <p:cNvSpPr/>
          <p:nvPr/>
        </p:nvSpPr>
        <p:spPr>
          <a:xfrm>
            <a:off x="3443760" y="5255280"/>
            <a:ext cx="3179160" cy="2894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65" name="CustomShape 4"/>
          <p:cNvSpPr/>
          <p:nvPr/>
        </p:nvSpPr>
        <p:spPr>
          <a:xfrm>
            <a:off x="504000" y="226080"/>
            <a:ext cx="9061200" cy="935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66" name="CustomShape 5"/>
          <p:cNvSpPr/>
          <p:nvPr/>
        </p:nvSpPr>
        <p:spPr>
          <a:xfrm>
            <a:off x="504000" y="1326600"/>
            <a:ext cx="9061200" cy="3277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67" name="CustomShape 6"/>
          <p:cNvSpPr/>
          <p:nvPr/>
        </p:nvSpPr>
        <p:spPr>
          <a:xfrm>
            <a:off x="504000" y="226080"/>
            <a:ext cx="9066960" cy="9414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Arial"/>
              </a:rPr>
              <a:t>Third Party Traffic</a:t>
            </a:r>
            <a:endParaRPr b="0" lang="en-US" sz="4400" spc="-1" strike="noStrike">
              <a:solidFill>
                <a:srgbClr val="000000"/>
              </a:solidFill>
              <a:latin typeface="Arial"/>
            </a:endParaRPr>
          </a:p>
        </p:txBody>
      </p:sp>
      <p:sp>
        <p:nvSpPr>
          <p:cNvPr id="968" name="CustomShape 7"/>
          <p:cNvSpPr/>
          <p:nvPr/>
        </p:nvSpPr>
        <p:spPr>
          <a:xfrm>
            <a:off x="504000" y="1326600"/>
            <a:ext cx="9066960" cy="3283560"/>
          </a:xfrm>
          <a:prstGeom prst="rect">
            <a:avLst/>
          </a:prstGeom>
          <a:noFill/>
          <a:ln w="0">
            <a:noFill/>
          </a:ln>
        </p:spPr>
        <p:style>
          <a:lnRef idx="0"/>
          <a:fillRef idx="0"/>
          <a:effectRef idx="0"/>
          <a:fontRef idx="minor"/>
        </p:style>
        <p:txBody>
          <a:bodyPr lIns="0" rIns="0" tIns="0" bIns="0" anchor="t">
            <a:normAutofit fontScale="91000"/>
          </a:bodyPr>
          <a:p>
            <a:pPr marL="425880" indent="-316080">
              <a:lnSpc>
                <a:spcPct val="100000"/>
              </a:lnSpc>
              <a:spcBef>
                <a:spcPts val="598"/>
              </a:spcBef>
              <a:spcAft>
                <a:spcPts val="1199"/>
              </a:spcAft>
              <a:buClr>
                <a:srgbClr val="000000"/>
              </a:buClr>
              <a:buSzPct val="45000"/>
              <a:buFont typeface="Wingdings" charset="2"/>
              <a:buChar char=""/>
            </a:pPr>
            <a:r>
              <a:rPr b="0" lang="en-US" sz="2800" spc="-1" strike="noStrike">
                <a:solidFill>
                  <a:srgbClr val="d8090f"/>
                </a:solidFill>
                <a:latin typeface="Arial"/>
                <a:ea typeface="Arial"/>
              </a:rPr>
              <a:t>All FCC rules about third-party messages apply to digital transmissions – NO exemptions ever, anywhere, any mode</a:t>
            </a:r>
            <a:endParaRPr b="0" lang="en-US" sz="2800" spc="-1" strike="noStrike">
              <a:solidFill>
                <a:srgbClr val="000000"/>
              </a:solidFill>
              <a:latin typeface="Arial"/>
            </a:endParaRPr>
          </a:p>
          <a:p>
            <a:pPr marL="425880" indent="-316080">
              <a:lnSpc>
                <a:spcPct val="100000"/>
              </a:lnSpc>
              <a:spcBef>
                <a:spcPts val="598"/>
              </a:spcBef>
              <a:spcAft>
                <a:spcPts val="1199"/>
              </a:spcAft>
              <a:buClr>
                <a:srgbClr val="000000"/>
              </a:buClr>
              <a:buSzPct val="45000"/>
              <a:buFont typeface="Wingdings" charset="2"/>
              <a:buChar char=""/>
            </a:pPr>
            <a:r>
              <a:rPr b="0" lang="en-US" sz="2800" spc="-1" strike="noStrike">
                <a:solidFill>
                  <a:srgbClr val="d8090f"/>
                </a:solidFill>
                <a:latin typeface="Arial"/>
                <a:ea typeface="Arial"/>
              </a:rPr>
              <a:t>This includes all information included in email, digital images, or web pages transmitted via Amateur Radio</a:t>
            </a:r>
            <a:endParaRPr b="0" lang="en-US" sz="2800" spc="-1" strike="noStrike">
              <a:solidFill>
                <a:srgbClr val="000000"/>
              </a:solidFill>
              <a:latin typeface="Arial"/>
            </a:endParaRPr>
          </a:p>
          <a:p>
            <a:pPr marL="425880" indent="-316080">
              <a:lnSpc>
                <a:spcPct val="100000"/>
              </a:lnSpc>
              <a:spcBef>
                <a:spcPts val="1417"/>
              </a:spcBef>
              <a:buClr>
                <a:srgbClr val="000000"/>
              </a:buClr>
              <a:buSzPct val="45000"/>
              <a:buFont typeface="Wingdings" charset="2"/>
              <a:buChar char=""/>
            </a:pPr>
            <a:r>
              <a:rPr b="0" lang="en-US" sz="2800" spc="-1" strike="noStrike">
                <a:solidFill>
                  <a:srgbClr val="000000"/>
                </a:solidFill>
                <a:latin typeface="Arial"/>
                <a:ea typeface="Arial"/>
              </a:rPr>
              <a:t>As always, commercial messages such as advertisements or pertaining to your business may not be transmitted via Amateur Radio </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CustomShape 1"/>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50" name="CustomShape 2"/>
          <p:cNvSpPr/>
          <p:nvPr/>
        </p:nvSpPr>
        <p:spPr>
          <a:xfrm>
            <a:off x="504000" y="568080"/>
            <a:ext cx="9059040" cy="4485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51" name="CustomShape 3"/>
          <p:cNvSpPr/>
          <p:nvPr/>
        </p:nvSpPr>
        <p:spPr>
          <a:xfrm>
            <a:off x="3443760" y="5255280"/>
            <a:ext cx="3178800" cy="2890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52" name="CustomShape 4"/>
          <p:cNvSpPr/>
          <p:nvPr/>
        </p:nvSpPr>
        <p:spPr>
          <a:xfrm>
            <a:off x="504000" y="226080"/>
            <a:ext cx="9060840" cy="93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53" name="CustomShape 5"/>
          <p:cNvSpPr/>
          <p:nvPr/>
        </p:nvSpPr>
        <p:spPr>
          <a:xfrm>
            <a:off x="504000" y="1326600"/>
            <a:ext cx="9060840" cy="327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54" name="CustomShape 6"/>
          <p:cNvSpPr/>
          <p:nvPr/>
        </p:nvSpPr>
        <p:spPr>
          <a:xfrm>
            <a:off x="504000" y="226080"/>
            <a:ext cx="9064800" cy="9392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RF Interference</a:t>
            </a:r>
            <a:endParaRPr b="0" lang="en-US" sz="4400" spc="-1" strike="noStrike">
              <a:solidFill>
                <a:srgbClr val="000000"/>
              </a:solidFill>
              <a:latin typeface="Arial"/>
            </a:endParaRPr>
          </a:p>
        </p:txBody>
      </p:sp>
      <p:sp>
        <p:nvSpPr>
          <p:cNvPr id="555" name="CustomShape 7"/>
          <p:cNvSpPr/>
          <p:nvPr/>
        </p:nvSpPr>
        <p:spPr>
          <a:xfrm>
            <a:off x="504000" y="1326600"/>
            <a:ext cx="9064800" cy="3281400"/>
          </a:xfrm>
          <a:prstGeom prst="rect">
            <a:avLst/>
          </a:prstGeom>
          <a:noFill/>
          <a:ln w="0">
            <a:noFill/>
          </a:ln>
        </p:spPr>
        <p:style>
          <a:lnRef idx="0"/>
          <a:fillRef idx="0"/>
          <a:effectRef idx="0"/>
          <a:fontRef idx="minor"/>
        </p:style>
        <p:txBody>
          <a:bodyPr lIns="0" rIns="0" tIns="0" bIns="0" anchor="t">
            <a:normAutofit fontScale="94000"/>
          </a:bodyPr>
          <a:p>
            <a:pPr marL="429120" indent="-317520">
              <a:lnSpc>
                <a:spcPct val="100000"/>
              </a:lnSpc>
              <a:spcBef>
                <a:spcPts val="598"/>
              </a:spcBef>
              <a:spcAft>
                <a:spcPts val="1199"/>
              </a:spcAft>
              <a:buClr>
                <a:srgbClr val="000000"/>
              </a:buClr>
              <a:buSzPct val="45000"/>
              <a:buFont typeface="Wingdings" charset="2"/>
              <a:buChar char=""/>
            </a:pPr>
            <a:r>
              <a:rPr b="0" i="1" lang="en-US" sz="2800" spc="-1" strike="noStrike">
                <a:solidFill>
                  <a:srgbClr val="000000"/>
                </a:solidFill>
                <a:latin typeface="Arial"/>
                <a:ea typeface="DejaVu Sans"/>
              </a:rPr>
              <a:t>Rectification</a:t>
            </a:r>
            <a:r>
              <a:rPr b="0" lang="en-US" sz="2800" spc="-1" strike="noStrike">
                <a:solidFill>
                  <a:srgbClr val="000000"/>
                </a:solidFill>
                <a:latin typeface="Arial"/>
                <a:ea typeface="DejaVu Sans"/>
              </a:rPr>
              <a:t> – Poor contacts between conductors picking up RF signals can create a mixer and mixing products from the signals – </a:t>
            </a:r>
            <a:r>
              <a:rPr b="0" lang="en-US" sz="2400" spc="-1" strike="noStrike">
                <a:solidFill>
                  <a:srgbClr val="000000"/>
                </a:solidFill>
                <a:latin typeface="Arial"/>
                <a:ea typeface="MS PGothic"/>
              </a:rPr>
              <a:t>Cure: repair the contact or connection</a:t>
            </a:r>
            <a:endParaRPr b="0" lang="en-US" sz="2400" spc="-1" strike="noStrike">
              <a:solidFill>
                <a:srgbClr val="000000"/>
              </a:solidFill>
              <a:latin typeface="Arial"/>
            </a:endParaRPr>
          </a:p>
          <a:p>
            <a:pPr marL="429120" indent="-317520">
              <a:lnSpc>
                <a:spcPct val="100000"/>
              </a:lnSpc>
              <a:spcBef>
                <a:spcPts val="598"/>
              </a:spcBef>
              <a:spcAft>
                <a:spcPts val="1199"/>
              </a:spcAft>
              <a:buClr>
                <a:srgbClr val="000000"/>
              </a:buClr>
              <a:buSzPct val="45000"/>
              <a:buFont typeface="Wingdings" charset="2"/>
              <a:buChar char=""/>
            </a:pPr>
            <a:r>
              <a:rPr b="0" i="1" lang="en-US" sz="2800" spc="-1" strike="noStrike">
                <a:solidFill>
                  <a:srgbClr val="d8090f"/>
                </a:solidFill>
                <a:latin typeface="Arial"/>
                <a:ea typeface="MS PGothic"/>
              </a:rPr>
              <a:t>Arcing</a:t>
            </a:r>
            <a:r>
              <a:rPr b="0" lang="en-US" sz="2800" spc="-1" strike="noStrike">
                <a:solidFill>
                  <a:srgbClr val="d8090f"/>
                </a:solidFill>
                <a:latin typeface="Arial"/>
                <a:ea typeface="MS PGothic"/>
              </a:rPr>
              <a:t> – arcing at a poor electrical connection creates interference over a </a:t>
            </a:r>
            <a:r>
              <a:rPr b="0" lang="en-US" sz="2800" spc="-1" strike="noStrike" u="sng">
                <a:solidFill>
                  <a:srgbClr val="d8090f"/>
                </a:solidFill>
                <a:uFillTx/>
                <a:latin typeface="Arial"/>
                <a:ea typeface="MS PGothic"/>
              </a:rPr>
              <a:t>wide</a:t>
            </a:r>
            <a:r>
              <a:rPr b="0" lang="en-US" sz="2800" spc="-1" strike="noStrike">
                <a:solidFill>
                  <a:srgbClr val="d8090f"/>
                </a:solidFill>
                <a:latin typeface="Arial"/>
                <a:ea typeface="MS PGothic"/>
              </a:rPr>
              <a:t> frequency range, typically from power-line hardware</a:t>
            </a:r>
            <a:endParaRPr b="0" lang="en-US" sz="2800" spc="-1" strike="noStrike">
              <a:solidFill>
                <a:srgbClr val="000000"/>
              </a:solidFill>
              <a:latin typeface="Arial"/>
            </a:endParaRPr>
          </a:p>
          <a:p>
            <a:pPr lvl="1" marL="862920" indent="-317520">
              <a:lnSpc>
                <a:spcPct val="100000"/>
              </a:lnSpc>
              <a:spcBef>
                <a:spcPts val="1134"/>
              </a:spcBef>
              <a:buClr>
                <a:srgbClr val="000000"/>
              </a:buClr>
              <a:buSzPct val="75000"/>
              <a:buFont typeface="Symbol"/>
              <a:buChar char=""/>
            </a:pPr>
            <a:r>
              <a:rPr b="0" lang="en-US" sz="2400" spc="-1" strike="noStrike">
                <a:solidFill>
                  <a:srgbClr val="000000"/>
                </a:solidFill>
                <a:latin typeface="Arial"/>
                <a:ea typeface="MS PGothic"/>
              </a:rPr>
              <a:t>May require the power company to make the necessary repairs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9" name="CustomShape 1"/>
          <p:cNvSpPr/>
          <p:nvPr/>
        </p:nvSpPr>
        <p:spPr>
          <a:xfrm>
            <a:off x="504000" y="2393640"/>
            <a:ext cx="9059400" cy="93276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70" name="CustomShape 2"/>
          <p:cNvSpPr/>
          <p:nvPr/>
        </p:nvSpPr>
        <p:spPr>
          <a:xfrm>
            <a:off x="504000" y="568080"/>
            <a:ext cx="9059400" cy="44856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71" name="CustomShape 3"/>
          <p:cNvSpPr/>
          <p:nvPr/>
        </p:nvSpPr>
        <p:spPr>
          <a:xfrm>
            <a:off x="3443760" y="5255280"/>
            <a:ext cx="3179160" cy="2894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72" name="CustomShape 4"/>
          <p:cNvSpPr/>
          <p:nvPr/>
        </p:nvSpPr>
        <p:spPr>
          <a:xfrm>
            <a:off x="504000" y="226080"/>
            <a:ext cx="9061200" cy="935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73" name="CustomShape 5"/>
          <p:cNvSpPr/>
          <p:nvPr/>
        </p:nvSpPr>
        <p:spPr>
          <a:xfrm>
            <a:off x="504000" y="1326600"/>
            <a:ext cx="9061200" cy="3277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74" name="CustomShape 6"/>
          <p:cNvSpPr/>
          <p:nvPr/>
        </p:nvSpPr>
        <p:spPr>
          <a:xfrm>
            <a:off x="504000" y="226080"/>
            <a:ext cx="9066960" cy="9414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Arial"/>
              </a:rPr>
              <a:t>Interfering Signals</a:t>
            </a:r>
            <a:endParaRPr b="0" lang="en-US" sz="4400" spc="-1" strike="noStrike">
              <a:solidFill>
                <a:srgbClr val="000000"/>
              </a:solidFill>
              <a:latin typeface="Arial"/>
            </a:endParaRPr>
          </a:p>
        </p:txBody>
      </p:sp>
      <p:sp>
        <p:nvSpPr>
          <p:cNvPr id="975" name="CustomShape 7"/>
          <p:cNvSpPr/>
          <p:nvPr/>
        </p:nvSpPr>
        <p:spPr>
          <a:xfrm>
            <a:off x="504000" y="1326600"/>
            <a:ext cx="9066960" cy="3283560"/>
          </a:xfrm>
          <a:prstGeom prst="rect">
            <a:avLst/>
          </a:prstGeom>
          <a:noFill/>
          <a:ln w="0">
            <a:noFill/>
          </a:ln>
        </p:spPr>
        <p:style>
          <a:lnRef idx="0"/>
          <a:fillRef idx="0"/>
          <a:effectRef idx="0"/>
          <a:fontRef idx="minor"/>
        </p:style>
        <p:txBody>
          <a:bodyPr lIns="0" rIns="0" tIns="0" bIns="0" anchor="t">
            <a:normAutofit fontScale="99000"/>
          </a:bodyPr>
          <a:p>
            <a:pPr marL="429120" indent="-320760">
              <a:lnSpc>
                <a:spcPct val="100000"/>
              </a:lnSpc>
              <a:spcBef>
                <a:spcPts val="598"/>
              </a:spcBef>
              <a:spcAft>
                <a:spcPts val="598"/>
              </a:spcAft>
              <a:buClr>
                <a:srgbClr val="000000"/>
              </a:buClr>
              <a:buSzPct val="45000"/>
              <a:buFont typeface="Wingdings" charset="2"/>
              <a:buChar char=""/>
            </a:pPr>
            <a:r>
              <a:rPr b="0" lang="en-US" sz="2800" spc="-1" strike="noStrike">
                <a:solidFill>
                  <a:srgbClr val="d8090f"/>
                </a:solidFill>
                <a:latin typeface="Arial"/>
                <a:ea typeface="Arial"/>
              </a:rPr>
              <a:t>PACTOR/VARA (Winlink) </a:t>
            </a:r>
            <a:r>
              <a:rPr b="0" lang="en-US" sz="2800" spc="-1" strike="noStrike">
                <a:solidFill>
                  <a:srgbClr val="d8090f"/>
                </a:solidFill>
                <a:latin typeface="Arial"/>
                <a:ea typeface="SimSun"/>
              </a:rPr>
              <a:t>Symptoms of Interference:</a:t>
            </a:r>
            <a:endParaRPr b="0" lang="en-US" sz="2800" spc="-1" strike="noStrike">
              <a:solidFill>
                <a:srgbClr val="000000"/>
              </a:solidFill>
              <a:latin typeface="Arial"/>
            </a:endParaRPr>
          </a:p>
          <a:p>
            <a:pPr lvl="1" marL="861120" indent="-320760">
              <a:lnSpc>
                <a:spcPct val="100000"/>
              </a:lnSpc>
              <a:spcBef>
                <a:spcPts val="1134"/>
              </a:spcBef>
              <a:buClr>
                <a:srgbClr val="000000"/>
              </a:buClr>
              <a:buSzPct val="75000"/>
              <a:buFont typeface="Symbol"/>
              <a:buChar char=""/>
            </a:pPr>
            <a:r>
              <a:rPr b="0" lang="en-US" sz="2800" spc="-1" strike="noStrike">
                <a:solidFill>
                  <a:srgbClr val="d8090f"/>
                </a:solidFill>
                <a:latin typeface="Arial"/>
                <a:ea typeface="SimSun"/>
              </a:rPr>
              <a:t>Failure to connect to target station</a:t>
            </a:r>
            <a:endParaRPr b="0" lang="en-US" sz="2800" spc="-1" strike="noStrike">
              <a:solidFill>
                <a:srgbClr val="000000"/>
              </a:solidFill>
              <a:latin typeface="Arial"/>
            </a:endParaRPr>
          </a:p>
          <a:p>
            <a:pPr lvl="1" marL="861120" indent="-320760">
              <a:lnSpc>
                <a:spcPct val="100000"/>
              </a:lnSpc>
              <a:spcBef>
                <a:spcPts val="1134"/>
              </a:spcBef>
              <a:buClr>
                <a:srgbClr val="000000"/>
              </a:buClr>
              <a:buSzPct val="75000"/>
              <a:buFont typeface="Symbol"/>
              <a:buChar char=""/>
            </a:pPr>
            <a:r>
              <a:rPr b="0" lang="en-US" sz="2800" spc="-1" strike="noStrike">
                <a:solidFill>
                  <a:srgbClr val="d8090f"/>
                </a:solidFill>
                <a:latin typeface="Arial"/>
                <a:ea typeface="SimSun"/>
              </a:rPr>
              <a:t>Frequent retries or timeouts during data transfer</a:t>
            </a:r>
            <a:endParaRPr b="0" lang="en-US" sz="2800" spc="-1" strike="noStrike">
              <a:solidFill>
                <a:srgbClr val="000000"/>
              </a:solidFill>
              <a:latin typeface="Arial"/>
            </a:endParaRPr>
          </a:p>
          <a:p>
            <a:pPr lvl="1" marL="861120" indent="-320760">
              <a:lnSpc>
                <a:spcPct val="100000"/>
              </a:lnSpc>
              <a:spcBef>
                <a:spcPts val="1134"/>
              </a:spcBef>
              <a:buClr>
                <a:srgbClr val="000000"/>
              </a:buClr>
              <a:buSzPct val="75000"/>
              <a:buFont typeface="Symbol"/>
              <a:buChar char=""/>
            </a:pPr>
            <a:r>
              <a:rPr b="0" lang="en-US" sz="2800" spc="-1" strike="noStrike">
                <a:solidFill>
                  <a:srgbClr val="d8090f"/>
                </a:solidFill>
                <a:latin typeface="Arial"/>
                <a:ea typeface="SimSun"/>
              </a:rPr>
              <a:t>Long pauses in message transmission</a:t>
            </a:r>
            <a:endParaRPr b="0" lang="en-US" sz="2800" spc="-1" strike="noStrike">
              <a:solidFill>
                <a:srgbClr val="000000"/>
              </a:solidFill>
              <a:latin typeface="Arial"/>
            </a:endParaRPr>
          </a:p>
          <a:p>
            <a:pPr>
              <a:lnSpc>
                <a:spcPct val="100000"/>
              </a:lnSpc>
              <a:spcBef>
                <a:spcPts val="1134"/>
              </a:spcBef>
            </a:pPr>
            <a:endParaRPr b="0" lang="en-US" sz="2800" spc="-1" strike="noStrike">
              <a:solidFill>
                <a:srgbClr val="000000"/>
              </a:solidFill>
              <a:latin typeface="Arial"/>
            </a:endParaRPr>
          </a:p>
          <a:p>
            <a:pPr lvl="2" marL="1293120" indent="-285120">
              <a:lnSpc>
                <a:spcPct val="100000"/>
              </a:lnSpc>
              <a:spcBef>
                <a:spcPts val="850"/>
              </a:spcBef>
              <a:buClr>
                <a:srgbClr val="000000"/>
              </a:buClr>
              <a:buSzPct val="45000"/>
              <a:buFont typeface="Wingdings" charset="2"/>
              <a:buChar char=""/>
            </a:pPr>
            <a:r>
              <a:rPr b="1" i="1" lang="en-US" sz="2800" spc="-1" strike="noStrike">
                <a:solidFill>
                  <a:srgbClr val="d8090f"/>
                </a:solidFill>
                <a:latin typeface="Arial"/>
                <a:ea typeface="Arial"/>
              </a:rPr>
              <a:t>ALL THREE...</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71" dur="indefinite" restart="never" nodeType="tmRoot">
          <p:childTnLst>
            <p:seq>
              <p:cTn id="72" dur="indefinite" nodeType="mainSeq">
                <p:childTnLst>
                  <p:par>
                    <p:cTn id="73" fill="hold">
                      <p:stCondLst>
                        <p:cond delay="0"/>
                      </p:stCondLst>
                      <p:childTnLst>
                        <p:par>
                          <p:cTn id="74" fill="hold">
                            <p:stCondLst>
                              <p:cond delay="0"/>
                            </p:stCondLst>
                            <p:childTnLst>
                              <p:par>
                                <p:cTn id="75" nodeType="withEffect" fill="hold" presetClass="entr" presetID="10">
                                  <p:stCondLst>
                                    <p:cond delay="4000"/>
                                  </p:stCondLst>
                                  <p:childTnLst>
                                    <p:set>
                                      <p:cBhvr>
                                        <p:cTn id="76" dur="1" fill="hold">
                                          <p:stCondLst>
                                            <p:cond delay="0"/>
                                          </p:stCondLst>
                                        </p:cTn>
                                        <p:tgtEl>
                                          <p:spTgt spid="975">
                                            <p:txEl>
                                              <p:pRg st="5" end="5"/>
                                            </p:txEl>
                                          </p:spTgt>
                                        </p:tgtEl>
                                        <p:attrNameLst>
                                          <p:attrName>style.visibility</p:attrName>
                                        </p:attrNameLst>
                                      </p:cBhvr>
                                      <p:to>
                                        <p:strVal val="visible"/>
                                      </p:to>
                                    </p:set>
                                    <p:animEffect filter="fade" transition="in">
                                      <p:cBhvr additive="repl">
                                        <p:cTn id="77" dur="2000"/>
                                        <p:tgtEl>
                                          <p:spTgt spid="975">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6" name="CustomShape 1"/>
          <p:cNvSpPr/>
          <p:nvPr/>
        </p:nvSpPr>
        <p:spPr>
          <a:xfrm>
            <a:off x="504000" y="2393640"/>
            <a:ext cx="9059400" cy="93276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77" name="CustomShape 2"/>
          <p:cNvSpPr/>
          <p:nvPr/>
        </p:nvSpPr>
        <p:spPr>
          <a:xfrm>
            <a:off x="504000" y="568080"/>
            <a:ext cx="9059400" cy="44856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78" name="CustomShape 3"/>
          <p:cNvSpPr/>
          <p:nvPr/>
        </p:nvSpPr>
        <p:spPr>
          <a:xfrm>
            <a:off x="3443760" y="5255280"/>
            <a:ext cx="3179160" cy="2894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79" name="CustomShape 4"/>
          <p:cNvSpPr/>
          <p:nvPr/>
        </p:nvSpPr>
        <p:spPr>
          <a:xfrm>
            <a:off x="504000" y="226080"/>
            <a:ext cx="9061200" cy="935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80" name="CustomShape 5"/>
          <p:cNvSpPr/>
          <p:nvPr/>
        </p:nvSpPr>
        <p:spPr>
          <a:xfrm>
            <a:off x="504000" y="1326600"/>
            <a:ext cx="9061200" cy="3277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81" name="CustomShape 6"/>
          <p:cNvSpPr/>
          <p:nvPr/>
        </p:nvSpPr>
        <p:spPr>
          <a:xfrm>
            <a:off x="504000" y="226080"/>
            <a:ext cx="9066960" cy="9414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Arial"/>
              </a:rPr>
              <a:t>Interfering Signals</a:t>
            </a:r>
            <a:endParaRPr b="0" lang="en-US" sz="4400" spc="-1" strike="noStrike">
              <a:solidFill>
                <a:srgbClr val="000000"/>
              </a:solidFill>
              <a:latin typeface="Arial"/>
            </a:endParaRPr>
          </a:p>
        </p:txBody>
      </p:sp>
      <p:sp>
        <p:nvSpPr>
          <p:cNvPr id="982" name="CustomShape 7"/>
          <p:cNvSpPr/>
          <p:nvPr/>
        </p:nvSpPr>
        <p:spPr>
          <a:xfrm>
            <a:off x="504000" y="1326600"/>
            <a:ext cx="9066960" cy="3283560"/>
          </a:xfrm>
          <a:prstGeom prst="rect">
            <a:avLst/>
          </a:prstGeom>
          <a:noFill/>
          <a:ln w="0">
            <a:noFill/>
          </a:ln>
        </p:spPr>
        <p:style>
          <a:lnRef idx="0"/>
          <a:fillRef idx="0"/>
          <a:effectRef idx="0"/>
          <a:fontRef idx="minor"/>
        </p:style>
        <p:txBody>
          <a:bodyPr lIns="0" rIns="0" tIns="0" bIns="0" anchor="t">
            <a:normAutofit fontScale="90000"/>
          </a:bodyPr>
          <a:p>
            <a:pPr marL="424440" indent="-317520">
              <a:lnSpc>
                <a:spcPct val="100000"/>
              </a:lnSpc>
              <a:spcBef>
                <a:spcPts val="598"/>
              </a:spcBef>
              <a:spcAft>
                <a:spcPts val="1199"/>
              </a:spcAft>
              <a:buClr>
                <a:srgbClr val="000000"/>
              </a:buClr>
              <a:buSzPct val="45000"/>
              <a:buFont typeface="Wingdings" charset="2"/>
              <a:buChar char=""/>
            </a:pPr>
            <a:r>
              <a:rPr b="0" lang="en-US" sz="3200" spc="-1" strike="noStrike">
                <a:solidFill>
                  <a:srgbClr val="ff0000"/>
                </a:solidFill>
                <a:latin typeface="Arial"/>
                <a:ea typeface="Arial"/>
              </a:rPr>
              <a:t>If requested ARQ mode retransmissions exceed a preset limit the connection will be dropped</a:t>
            </a:r>
            <a:endParaRPr b="0" lang="en-US" sz="3200" spc="-1" strike="noStrike">
              <a:solidFill>
                <a:srgbClr val="000000"/>
              </a:solidFill>
              <a:latin typeface="Arial"/>
            </a:endParaRPr>
          </a:p>
          <a:p>
            <a:pPr marL="424440" indent="-317520">
              <a:lnSpc>
                <a:spcPct val="100000"/>
              </a:lnSpc>
              <a:spcBef>
                <a:spcPts val="598"/>
              </a:spcBef>
              <a:spcAft>
                <a:spcPts val="1199"/>
              </a:spcAft>
              <a:buClr>
                <a:srgbClr val="000000"/>
              </a:buClr>
              <a:buSzPct val="45000"/>
              <a:buFont typeface="Wingdings" charset="2"/>
              <a:buChar char=""/>
            </a:pPr>
            <a:r>
              <a:rPr b="0" lang="en-US" sz="3200" spc="-1" strike="noStrike">
                <a:solidFill>
                  <a:srgbClr val="ff0000"/>
                </a:solidFill>
                <a:latin typeface="Arial"/>
                <a:ea typeface="Arial"/>
              </a:rPr>
              <a:t>Remember, the interference may be accidental; the other station may not hear your signal at all</a:t>
            </a:r>
            <a:endParaRPr b="0" lang="en-US" sz="3200" spc="-1" strike="noStrike">
              <a:solidFill>
                <a:srgbClr val="000000"/>
              </a:solidFill>
              <a:latin typeface="Arial"/>
            </a:endParaRPr>
          </a:p>
          <a:p>
            <a:pPr lvl="1" marL="852120" indent="-317520">
              <a:lnSpc>
                <a:spcPct val="100000"/>
              </a:lnSpc>
              <a:spcBef>
                <a:spcPts val="1134"/>
              </a:spcBef>
              <a:buClr>
                <a:srgbClr val="000000"/>
              </a:buClr>
              <a:buSzPct val="75000"/>
              <a:buFont typeface="Symbol"/>
              <a:buChar char=""/>
            </a:pPr>
            <a:r>
              <a:rPr b="0" lang="en-US" sz="3200" spc="-1" strike="noStrike">
                <a:solidFill>
                  <a:srgbClr val="ff0000"/>
                </a:solidFill>
                <a:latin typeface="Arial"/>
                <a:ea typeface="Arial"/>
              </a:rPr>
              <a:t>Use a different frequency</a:t>
            </a:r>
            <a:endParaRPr b="0" lang="en-US" sz="3200" spc="-1" strike="noStrike">
              <a:solidFill>
                <a:srgbClr val="000000"/>
              </a:solidFill>
              <a:latin typeface="Arial"/>
            </a:endParaRPr>
          </a:p>
          <a:p>
            <a:pPr lvl="1" marL="852120" indent="-317520">
              <a:lnSpc>
                <a:spcPct val="100000"/>
              </a:lnSpc>
              <a:spcBef>
                <a:spcPts val="1134"/>
              </a:spcBef>
              <a:buClr>
                <a:srgbClr val="000000"/>
              </a:buClr>
              <a:buSzPct val="75000"/>
              <a:buFont typeface="Symbol"/>
              <a:buChar char=""/>
            </a:pPr>
            <a:r>
              <a:rPr b="0" lang="en-US" sz="3200" spc="-1" strike="noStrike">
                <a:solidFill>
                  <a:srgbClr val="ff0000"/>
                </a:solidFill>
                <a:latin typeface="Arial"/>
                <a:ea typeface="Arial"/>
              </a:rPr>
              <a:t>Aim directional antennas in another direction</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3" name="CustomShape 1"/>
          <p:cNvSpPr/>
          <p:nvPr/>
        </p:nvSpPr>
        <p:spPr>
          <a:xfrm>
            <a:off x="504000" y="2393640"/>
            <a:ext cx="9059400" cy="93276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84" name="CustomShape 2"/>
          <p:cNvSpPr/>
          <p:nvPr/>
        </p:nvSpPr>
        <p:spPr>
          <a:xfrm>
            <a:off x="504000" y="568080"/>
            <a:ext cx="9059400" cy="44856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85" name="CustomShape 3"/>
          <p:cNvSpPr/>
          <p:nvPr/>
        </p:nvSpPr>
        <p:spPr>
          <a:xfrm>
            <a:off x="3443760" y="5255280"/>
            <a:ext cx="3179160" cy="2894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86" name="CustomShape 4"/>
          <p:cNvSpPr/>
          <p:nvPr/>
        </p:nvSpPr>
        <p:spPr>
          <a:xfrm>
            <a:off x="504000" y="226080"/>
            <a:ext cx="9061200" cy="935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87" name="CustomShape 5"/>
          <p:cNvSpPr/>
          <p:nvPr/>
        </p:nvSpPr>
        <p:spPr>
          <a:xfrm>
            <a:off x="504000" y="1326600"/>
            <a:ext cx="9061200" cy="3277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88" name="CustomShape 6"/>
          <p:cNvSpPr/>
          <p:nvPr/>
        </p:nvSpPr>
        <p:spPr>
          <a:xfrm>
            <a:off x="3465000" y="2499480"/>
            <a:ext cx="3236400" cy="705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89" name="CustomShape 7"/>
          <p:cNvSpPr/>
          <p:nvPr/>
        </p:nvSpPr>
        <p:spPr>
          <a:xfrm>
            <a:off x="6217920" y="2926080"/>
            <a:ext cx="235800" cy="337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 </a:t>
            </a:r>
            <a:endParaRPr b="0" lang="en-US" sz="1800" spc="-1" strike="noStrike">
              <a:solidFill>
                <a:srgbClr val="000000"/>
              </a:solidFill>
              <a:latin typeface="Arial"/>
            </a:endParaRPr>
          </a:p>
        </p:txBody>
      </p:sp>
      <p:sp>
        <p:nvSpPr>
          <p:cNvPr id="990" name="CustomShape 8"/>
          <p:cNvSpPr/>
          <p:nvPr/>
        </p:nvSpPr>
        <p:spPr>
          <a:xfrm>
            <a:off x="0" y="2286000"/>
            <a:ext cx="10071720" cy="7063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4400" spc="-1" strike="noStrike">
                <a:solidFill>
                  <a:srgbClr val="000000"/>
                </a:solidFill>
                <a:latin typeface="Arial"/>
                <a:ea typeface="Arial"/>
              </a:rPr>
              <a:t>Take Quiz 5</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1" name=""/>
          <p:cNvSpPr/>
          <p:nvPr/>
        </p:nvSpPr>
        <p:spPr>
          <a:xfrm>
            <a:off x="685800" y="252000"/>
            <a:ext cx="8901720" cy="4463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G1E03 - What is required to conduct communications with a digital station operating under automatic control outside the automatic control band segments?</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The station initiating the contact must be under local or remote control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The interrogating transmission must be made by another automatically controlled station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No third-party traffic may be transmitted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The control operator of the interrogating station must hold an Amateur Extra class license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2" name=""/>
          <p:cNvSpPr/>
          <p:nvPr/>
        </p:nvSpPr>
        <p:spPr>
          <a:xfrm>
            <a:off x="685800" y="252000"/>
            <a:ext cx="8901720" cy="4463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G1E03 - What is required to conduct communications with a digital station operating under automatic control outside the automatic control band segments?</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A. The station initiating the contact must be under local or remote control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The interrogating transmission must be made by another automatically controlled station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No third-party traffic may be transmitted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The control operator of the interrogating station must hold an Amateur Extra class license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3" name=""/>
          <p:cNvSpPr/>
          <p:nvPr/>
        </p:nvSpPr>
        <p:spPr>
          <a:xfrm>
            <a:off x="685800" y="252000"/>
            <a:ext cx="8901720" cy="4463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G1E09 - Under what circumstances are messages that are sent via digital modes exempt from Part 97 third-party rules that apply to other modes of communication?</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Under no circumstances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When messages are encrypted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When messages are not encrypted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When under automatic control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4" name=""/>
          <p:cNvSpPr/>
          <p:nvPr/>
        </p:nvSpPr>
        <p:spPr>
          <a:xfrm>
            <a:off x="685800" y="252000"/>
            <a:ext cx="8901720" cy="4463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G1E09 - Under what circumstances are messages that are sent via digital modes exempt from Part 97 third-party rules that apply to other modes of communication?</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A. Under no circumstances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When messages are encrypted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When messages are not encrypted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When under automatic control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5" name=""/>
          <p:cNvSpPr/>
          <p:nvPr/>
        </p:nvSpPr>
        <p:spPr>
          <a:xfrm>
            <a:off x="685800" y="252000"/>
            <a:ext cx="8901720" cy="4463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G1E11 - On what bands may automatically controlled stations transmitting RTTY or data emissions communicate with other automatically controlled digital stations?</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On any band segment where digital operation is permitted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Anywhere in the non-phone segments of the 10-meter or shorter wavelength bands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Only in the non-phone Extra Class segments of the bands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Anywhere in the 6-meter or shorter wavelength bands, and in limited segments of some of the HF bands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6" name=""/>
          <p:cNvSpPr/>
          <p:nvPr/>
        </p:nvSpPr>
        <p:spPr>
          <a:xfrm>
            <a:off x="685800" y="252000"/>
            <a:ext cx="8901720" cy="4463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G1E11 - On what bands may automatically controlled stations transmitting RTTY or data emissions communicate with other automatically controlled digital stations?</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On any band segment where digital operation is permitted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Anywhere in the non-phone segments of the 10-meter or shorter wavelength bands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Only in the non-phone Extra Class segments of the bands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D. Anywhere in the 6-meter or shorter wavelength bands, and in limited segments of some of the HF bands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7" name=""/>
          <p:cNvSpPr/>
          <p:nvPr/>
        </p:nvSpPr>
        <p:spPr>
          <a:xfrm>
            <a:off x="685800" y="252000"/>
            <a:ext cx="8901720" cy="4463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G2E03 - What symptoms may result from other signals interfering with a PACTOR or VARA transmission?</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Frequent retries or timeouts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Long pauses in message transmission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Failure to establish a connection between stations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All these choices are correct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6" name="CustomShape 1"/>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57" name="CustomShape 2"/>
          <p:cNvSpPr/>
          <p:nvPr/>
        </p:nvSpPr>
        <p:spPr>
          <a:xfrm>
            <a:off x="504000" y="568080"/>
            <a:ext cx="9059040" cy="4485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58" name="CustomShape 3"/>
          <p:cNvSpPr/>
          <p:nvPr/>
        </p:nvSpPr>
        <p:spPr>
          <a:xfrm>
            <a:off x="3443760" y="5255280"/>
            <a:ext cx="3178800" cy="2890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59" name="CustomShape 4"/>
          <p:cNvSpPr/>
          <p:nvPr/>
        </p:nvSpPr>
        <p:spPr>
          <a:xfrm>
            <a:off x="504000" y="226080"/>
            <a:ext cx="9060840" cy="93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60" name="CustomShape 5"/>
          <p:cNvSpPr/>
          <p:nvPr/>
        </p:nvSpPr>
        <p:spPr>
          <a:xfrm>
            <a:off x="504000" y="1326600"/>
            <a:ext cx="9060840" cy="327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61" name="CustomShape 6"/>
          <p:cNvSpPr/>
          <p:nvPr/>
        </p:nvSpPr>
        <p:spPr>
          <a:xfrm>
            <a:off x="504000" y="226080"/>
            <a:ext cx="9064800" cy="9392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RF Interference Suppression</a:t>
            </a:r>
            <a:endParaRPr b="0" lang="en-US" sz="4400" spc="-1" strike="noStrike">
              <a:solidFill>
                <a:srgbClr val="000000"/>
              </a:solidFill>
              <a:latin typeface="Arial"/>
            </a:endParaRPr>
          </a:p>
        </p:txBody>
      </p:sp>
      <p:sp>
        <p:nvSpPr>
          <p:cNvPr id="562" name="CustomShape 7"/>
          <p:cNvSpPr/>
          <p:nvPr/>
        </p:nvSpPr>
        <p:spPr>
          <a:xfrm>
            <a:off x="504000" y="1326600"/>
            <a:ext cx="9064800" cy="3281400"/>
          </a:xfrm>
          <a:prstGeom prst="rect">
            <a:avLst/>
          </a:prstGeom>
          <a:noFill/>
          <a:ln w="0">
            <a:noFill/>
          </a:ln>
        </p:spPr>
        <p:style>
          <a:lnRef idx="0"/>
          <a:fillRef idx="0"/>
          <a:effectRef idx="0"/>
          <a:fontRef idx="minor"/>
        </p:style>
        <p:txBody>
          <a:bodyPr lIns="0" rIns="0" tIns="0" bIns="0" anchor="t">
            <a:normAutofit fontScale="74000"/>
          </a:bodyPr>
          <a:p>
            <a:pPr marL="406800" indent="-301320">
              <a:lnSpc>
                <a:spcPct val="100000"/>
              </a:lnSpc>
              <a:spcBef>
                <a:spcPts val="598"/>
              </a:spcBef>
              <a:spcAft>
                <a:spcPts val="1199"/>
              </a:spcAft>
              <a:buClr>
                <a:srgbClr val="000000"/>
              </a:buClr>
              <a:buSzPct val="45000"/>
              <a:buFont typeface="Wingdings" charset="2"/>
              <a:buChar char=""/>
            </a:pPr>
            <a:r>
              <a:rPr b="0" lang="en-US" sz="3200" spc="-1" strike="noStrike">
                <a:solidFill>
                  <a:srgbClr val="d8090f"/>
                </a:solidFill>
                <a:latin typeface="Arial"/>
                <a:ea typeface="DejaVu Sans"/>
              </a:rPr>
              <a:t>Bypass capacitors CAN be useful in reducing RF interference to audio frequency devices  - </a:t>
            </a:r>
            <a:r>
              <a:rPr b="1" lang="en-US" sz="3200" spc="-1" strike="noStrike">
                <a:solidFill>
                  <a:srgbClr val="d8090f"/>
                </a:solidFill>
                <a:latin typeface="Arial"/>
                <a:ea typeface="DejaVu Sans"/>
              </a:rPr>
              <a:t>but</a:t>
            </a:r>
            <a:r>
              <a:rPr b="0" lang="en-US" sz="3200" spc="-1" strike="noStrike">
                <a:solidFill>
                  <a:srgbClr val="d8090f"/>
                </a:solidFill>
                <a:latin typeface="Arial"/>
                <a:ea typeface="DejaVu Sans"/>
              </a:rPr>
              <a:t> - </a:t>
            </a:r>
            <a:endParaRPr b="0" lang="en-US" sz="3200" spc="-1" strike="noStrike">
              <a:solidFill>
                <a:srgbClr val="000000"/>
              </a:solidFill>
              <a:latin typeface="Arial"/>
            </a:endParaRPr>
          </a:p>
          <a:p>
            <a:pPr marL="406800" indent="-301320">
              <a:lnSpc>
                <a:spcPct val="100000"/>
              </a:lnSpc>
              <a:spcBef>
                <a:spcPts val="598"/>
              </a:spcBef>
              <a:spcAft>
                <a:spcPts val="1199"/>
              </a:spcAft>
              <a:buClr>
                <a:srgbClr val="000000"/>
              </a:buClr>
              <a:buSzPct val="45000"/>
              <a:buFont typeface="Wingdings" charset="2"/>
              <a:buChar char=""/>
            </a:pPr>
            <a:r>
              <a:rPr b="0" lang="en-US" sz="2800" spc="-1" strike="noStrike">
                <a:solidFill>
                  <a:srgbClr val="d8090f"/>
                </a:solidFill>
                <a:latin typeface="Arial"/>
                <a:ea typeface="DejaVu Sans"/>
              </a:rPr>
              <a:t>This is not recommended for modern, solid-state audio amplifier outputs – it may cause them to become unstable (oscillate) and damage the amplifier.</a:t>
            </a:r>
            <a:endParaRPr b="0" lang="en-US" sz="2800" spc="-1" strike="noStrike">
              <a:solidFill>
                <a:srgbClr val="000000"/>
              </a:solidFill>
              <a:latin typeface="Arial"/>
            </a:endParaRPr>
          </a:p>
          <a:p>
            <a:pPr lvl="1" marL="819000" indent="-301320">
              <a:lnSpc>
                <a:spcPct val="100000"/>
              </a:lnSpc>
              <a:spcBef>
                <a:spcPts val="1134"/>
              </a:spcBef>
              <a:buClr>
                <a:srgbClr val="000000"/>
              </a:buClr>
              <a:buSzPct val="75000"/>
              <a:buFont typeface="Symbol"/>
              <a:buChar char=""/>
            </a:pPr>
            <a:r>
              <a:rPr b="0" lang="en-US" sz="2200" spc="-1" strike="noStrike">
                <a:solidFill>
                  <a:srgbClr val="000000"/>
                </a:solidFill>
                <a:latin typeface="Arial"/>
                <a:ea typeface="MS PGothic"/>
              </a:rPr>
              <a:t>Use RF chokes first</a:t>
            </a:r>
            <a:endParaRPr b="0" lang="en-US" sz="2200" spc="-1" strike="noStrike">
              <a:solidFill>
                <a:srgbClr val="000000"/>
              </a:solidFill>
              <a:latin typeface="Arial"/>
            </a:endParaRPr>
          </a:p>
          <a:p>
            <a:pPr lvl="1" marL="819000" indent="-301320">
              <a:lnSpc>
                <a:spcPct val="100000"/>
              </a:lnSpc>
              <a:spcBef>
                <a:spcPts val="1134"/>
              </a:spcBef>
              <a:buClr>
                <a:srgbClr val="000000"/>
              </a:buClr>
              <a:buSzPct val="75000"/>
              <a:buFont typeface="Symbol"/>
              <a:buChar char=""/>
            </a:pPr>
            <a:r>
              <a:rPr b="0" lang="en-US" sz="2200" spc="-1" strike="noStrike">
                <a:solidFill>
                  <a:srgbClr val="000000"/>
                </a:solidFill>
                <a:latin typeface="Arial"/>
                <a:ea typeface="MS PGothic"/>
              </a:rPr>
              <a:t>Twisted-pair speaker cable also helps.</a:t>
            </a:r>
            <a:endParaRPr b="0" lang="en-US" sz="2200" spc="-1" strike="noStrike">
              <a:solidFill>
                <a:srgbClr val="000000"/>
              </a:solidFill>
              <a:latin typeface="Arial"/>
            </a:endParaRPr>
          </a:p>
          <a:p>
            <a:pPr lvl="1" marL="819000" indent="-301320">
              <a:lnSpc>
                <a:spcPct val="100000"/>
              </a:lnSpc>
              <a:spcBef>
                <a:spcPts val="1134"/>
              </a:spcBef>
              <a:buClr>
                <a:srgbClr val="000000"/>
              </a:buClr>
              <a:buSzPct val="75000"/>
              <a:buFont typeface="Symbol"/>
              <a:buChar char=""/>
            </a:pPr>
            <a:r>
              <a:rPr b="0" lang="en-US" sz="2200" spc="-1" strike="noStrike">
                <a:solidFill>
                  <a:srgbClr val="000000"/>
                </a:solidFill>
                <a:latin typeface="Arial"/>
                <a:ea typeface="MS PGothic"/>
              </a:rPr>
              <a:t>Only try bypass capacitors as a last resort on device power and non-audio signal connections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8" name=""/>
          <p:cNvSpPr/>
          <p:nvPr/>
        </p:nvSpPr>
        <p:spPr>
          <a:xfrm>
            <a:off x="685800" y="252000"/>
            <a:ext cx="8901720" cy="4463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G2E03 - What symptoms may result from other signals interfering with a PACTOR or VARA transmission?</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Frequent retries or timeouts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Long pauses in message transmission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Failure to establish a connection between stations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D. All these choices are correct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9" name=""/>
          <p:cNvSpPr/>
          <p:nvPr/>
        </p:nvSpPr>
        <p:spPr>
          <a:xfrm>
            <a:off x="685800" y="252000"/>
            <a:ext cx="8901720" cy="4463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G2E10 - Which of the following is a way to establish contact with a digital messaging system gateway station?</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Send an email to the system control operator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Send QRL in Morse code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Respond when the station broadcasts its SSID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Transmit a connect message on the station's published frequency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0" name=""/>
          <p:cNvSpPr/>
          <p:nvPr/>
        </p:nvSpPr>
        <p:spPr>
          <a:xfrm>
            <a:off x="685800" y="252000"/>
            <a:ext cx="8901720" cy="4463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G2E10 - Which of the following is a way to establish contact with a digital messaging system gateway station?</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Send an email to the system control operator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Send QRL in Morse code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Respond when the station broadcasts its SSID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D. Transmit a connect message on the station's published frequency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1" name=""/>
          <p:cNvSpPr/>
          <p:nvPr/>
        </p:nvSpPr>
        <p:spPr>
          <a:xfrm>
            <a:off x="685800" y="252000"/>
            <a:ext cx="8901720" cy="4463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G8C06 - What action results from a failure to exchange information due to excessive transmission attempts when using an ARQ mode?</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The checksum overflows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The connection is dropped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Packets will be routed incorrectly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Encoding reverts to the default character set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2" name=""/>
          <p:cNvSpPr/>
          <p:nvPr/>
        </p:nvSpPr>
        <p:spPr>
          <a:xfrm>
            <a:off x="685800" y="252000"/>
            <a:ext cx="8901720" cy="4463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G8C06 - What action results from a failure to exchange information due to excessive transmission attempts when using an ARQ mode?</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The checksum overflows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B. The connection is dropped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Packets will be routed incorrectly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Encoding reverts to the default character set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3" name=""/>
          <p:cNvSpPr/>
          <p:nvPr/>
        </p:nvSpPr>
        <p:spPr>
          <a:xfrm>
            <a:off x="685800" y="252000"/>
            <a:ext cx="8901720" cy="4463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G8C14 - Which of the following describes a waterfall display?</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Frequency is horizontal, signal strength is vertical, time is intensity</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 </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Frequency is vertical, signal strength is intensity, time is horizontal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Frequency is horizontal, signal strength is intensity, time is vertical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Frequency is vertical, signal strength is horizontal, time is intensity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4" name=""/>
          <p:cNvSpPr/>
          <p:nvPr/>
        </p:nvSpPr>
        <p:spPr>
          <a:xfrm>
            <a:off x="685800" y="252000"/>
            <a:ext cx="8901720" cy="4463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G8C14 - Which of the following describes a waterfall display?</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Frequency is horizontal, signal strength is vertical, time is intensity</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 </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Frequency is vertical, signal strength is intensity, time is horizontal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C. Frequency is horizontal, signal strength is intensity, time is vertical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Frequency is vertical, signal strength is horizontal, time is intensity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5" name="CustomShape 1"/>
          <p:cNvSpPr/>
          <p:nvPr/>
        </p:nvSpPr>
        <p:spPr>
          <a:xfrm>
            <a:off x="504000" y="2393640"/>
            <a:ext cx="9059400" cy="93276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006" name="CustomShape 2"/>
          <p:cNvSpPr/>
          <p:nvPr/>
        </p:nvSpPr>
        <p:spPr>
          <a:xfrm>
            <a:off x="504000" y="568080"/>
            <a:ext cx="9059400" cy="44856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007" name="CustomShape 3"/>
          <p:cNvSpPr/>
          <p:nvPr/>
        </p:nvSpPr>
        <p:spPr>
          <a:xfrm>
            <a:off x="3443760" y="5255280"/>
            <a:ext cx="3179160" cy="2894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008" name="CustomShape 4"/>
          <p:cNvSpPr/>
          <p:nvPr/>
        </p:nvSpPr>
        <p:spPr>
          <a:xfrm>
            <a:off x="504000" y="226080"/>
            <a:ext cx="9061200" cy="935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009" name="CustomShape 5"/>
          <p:cNvSpPr/>
          <p:nvPr/>
        </p:nvSpPr>
        <p:spPr>
          <a:xfrm>
            <a:off x="504000" y="1326600"/>
            <a:ext cx="9061200" cy="3277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010" name="CustomShape 6"/>
          <p:cNvSpPr/>
          <p:nvPr/>
        </p:nvSpPr>
        <p:spPr>
          <a:xfrm>
            <a:off x="0" y="1920240"/>
            <a:ext cx="10070640" cy="16102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5400" spc="-1" strike="noStrike">
                <a:solidFill>
                  <a:srgbClr val="000000"/>
                </a:solidFill>
                <a:latin typeface="Arial"/>
                <a:ea typeface="DejaVu Sans"/>
              </a:rPr>
              <a:t>Next Week</a:t>
            </a:r>
            <a:endParaRPr b="0" lang="en-US" sz="5400" spc="-1" strike="noStrike">
              <a:solidFill>
                <a:srgbClr val="000000"/>
              </a:solidFill>
              <a:latin typeface="Arial"/>
            </a:endParaRPr>
          </a:p>
          <a:p>
            <a:pPr algn="ctr">
              <a:lnSpc>
                <a:spcPct val="100000"/>
              </a:lnSpc>
            </a:pPr>
            <a:r>
              <a:rPr b="0" lang="en-US" sz="5400" spc="-1" strike="noStrike">
                <a:solidFill>
                  <a:srgbClr val="000000"/>
                </a:solidFill>
                <a:latin typeface="Arial"/>
                <a:ea typeface="DejaVu Sans"/>
              </a:rPr>
              <a:t>Chapter 7.1-7.4</a:t>
            </a:r>
            <a:endParaRPr b="0" lang="en-US"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CustomShape 1"/>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64" name="CustomShape 2"/>
          <p:cNvSpPr/>
          <p:nvPr/>
        </p:nvSpPr>
        <p:spPr>
          <a:xfrm>
            <a:off x="504000" y="568080"/>
            <a:ext cx="9059040" cy="4485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65" name="CustomShape 3"/>
          <p:cNvSpPr/>
          <p:nvPr/>
        </p:nvSpPr>
        <p:spPr>
          <a:xfrm>
            <a:off x="3443760" y="5255280"/>
            <a:ext cx="3178800" cy="2890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66" name="CustomShape 4"/>
          <p:cNvSpPr/>
          <p:nvPr/>
        </p:nvSpPr>
        <p:spPr>
          <a:xfrm>
            <a:off x="504000" y="226080"/>
            <a:ext cx="9060840" cy="93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67" name="CustomShape 5"/>
          <p:cNvSpPr/>
          <p:nvPr/>
        </p:nvSpPr>
        <p:spPr>
          <a:xfrm>
            <a:off x="504000" y="1326600"/>
            <a:ext cx="9060840" cy="327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68" name="CustomShape 6"/>
          <p:cNvSpPr/>
          <p:nvPr/>
        </p:nvSpPr>
        <p:spPr>
          <a:xfrm>
            <a:off x="365760" y="62640"/>
            <a:ext cx="9231480" cy="9392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RF Interference</a:t>
            </a:r>
            <a:endParaRPr b="0" lang="en-US" sz="4400" spc="-1" strike="noStrike">
              <a:solidFill>
                <a:srgbClr val="000000"/>
              </a:solidFill>
              <a:latin typeface="Arial"/>
            </a:endParaRPr>
          </a:p>
        </p:txBody>
      </p:sp>
      <p:sp>
        <p:nvSpPr>
          <p:cNvPr id="569" name="CustomShape 7"/>
          <p:cNvSpPr/>
          <p:nvPr/>
        </p:nvSpPr>
        <p:spPr>
          <a:xfrm>
            <a:off x="186120" y="1005840"/>
            <a:ext cx="9685440" cy="3653640"/>
          </a:xfrm>
          <a:prstGeom prst="rect">
            <a:avLst/>
          </a:prstGeom>
          <a:noFill/>
          <a:ln w="0">
            <a:noFill/>
          </a:ln>
        </p:spPr>
        <p:style>
          <a:lnRef idx="0"/>
          <a:fillRef idx="0"/>
          <a:effectRef idx="0"/>
          <a:fontRef idx="minor"/>
        </p:style>
        <p:txBody>
          <a:bodyPr lIns="0" rIns="0" tIns="0" bIns="0" anchor="t">
            <a:normAutofit fontScale="90000"/>
          </a:bodyPr>
          <a:p>
            <a:pPr marL="424440" indent="-314280">
              <a:lnSpc>
                <a:spcPct val="100000"/>
              </a:lnSpc>
              <a:spcBef>
                <a:spcPts val="1417"/>
              </a:spcBef>
              <a:buClr>
                <a:srgbClr val="000000"/>
              </a:buClr>
              <a:buSzPct val="45000"/>
              <a:buFont typeface="Wingdings" charset="2"/>
              <a:buChar char=""/>
            </a:pPr>
            <a:r>
              <a:rPr b="0" lang="en-US" sz="3200" spc="-1" strike="noStrike">
                <a:solidFill>
                  <a:srgbClr val="ff0000"/>
                </a:solidFill>
                <a:latin typeface="Arial"/>
                <a:ea typeface="DejaVu Sans"/>
              </a:rPr>
              <a:t>Intermodulation: Poor contact between conductors picking up two RF signals (f1 and f2) can create a non-linear connection that acts as a mixer and produces mixing products which may interfere with reception</a:t>
            </a:r>
            <a:endParaRPr b="0" lang="en-US" sz="3200" spc="-1" strike="noStrike">
              <a:solidFill>
                <a:srgbClr val="000000"/>
              </a:solidFill>
              <a:latin typeface="Arial"/>
            </a:endParaRPr>
          </a:p>
          <a:p>
            <a:pPr marL="424440" indent="-314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Cure: find and repair the faulty connection</a:t>
            </a:r>
            <a:endParaRPr b="0" lang="en-US" sz="3200" spc="-1" strike="noStrike">
              <a:solidFill>
                <a:srgbClr val="000000"/>
              </a:solidFill>
              <a:latin typeface="Arial"/>
            </a:endParaRPr>
          </a:p>
          <a:p>
            <a:pPr marL="424440" indent="-314280" algn="ctr">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DejaVu Sans"/>
              </a:rPr>
              <a:t>Example: Strong, local AM broadcast stations at 830 and 1000 kHz would generate mixing products at 170 kHz (LF band) and 1830 kHz (MF band </a:t>
            </a:r>
            <a:r>
              <a:rPr b="1" i="1" lang="en-US" sz="2600" spc="-1" strike="noStrike">
                <a:solidFill>
                  <a:srgbClr val="000000"/>
                </a:solidFill>
                <a:latin typeface="Arial"/>
                <a:ea typeface="DejaVu Sans"/>
              </a:rPr>
              <a:t>in the 160 meter amateur band</a:t>
            </a:r>
            <a:r>
              <a:rPr b="0" lang="en-US" sz="2600" spc="-1" strike="noStrike">
                <a:solidFill>
                  <a:srgbClr val="000000"/>
                </a:solidFill>
                <a:latin typeface="Arial"/>
                <a:ea typeface="DejaVu Sans"/>
              </a:rPr>
              <a:t>) </a:t>
            </a: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CustomShape 1"/>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36" name="CustomShape 2"/>
          <p:cNvSpPr/>
          <p:nvPr/>
        </p:nvSpPr>
        <p:spPr>
          <a:xfrm>
            <a:off x="504000" y="568080"/>
            <a:ext cx="9059040" cy="4485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37" name="CustomShape 3"/>
          <p:cNvSpPr/>
          <p:nvPr/>
        </p:nvSpPr>
        <p:spPr>
          <a:xfrm>
            <a:off x="3443760" y="5255280"/>
            <a:ext cx="3178800" cy="2890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38" name="CustomShape 4"/>
          <p:cNvSpPr/>
          <p:nvPr/>
        </p:nvSpPr>
        <p:spPr>
          <a:xfrm>
            <a:off x="504000" y="226080"/>
            <a:ext cx="9060840" cy="93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39" name="CustomShape 5"/>
          <p:cNvSpPr/>
          <p:nvPr/>
        </p:nvSpPr>
        <p:spPr>
          <a:xfrm>
            <a:off x="504000" y="1326600"/>
            <a:ext cx="9060840" cy="327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40" name="CustomShape 6"/>
          <p:cNvSpPr/>
          <p:nvPr/>
        </p:nvSpPr>
        <p:spPr>
          <a:xfrm>
            <a:off x="504000" y="100800"/>
            <a:ext cx="9064800" cy="9392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Mobile Installations</a:t>
            </a:r>
            <a:endParaRPr b="0" lang="en-US" sz="4400" spc="-1" strike="noStrike">
              <a:solidFill>
                <a:srgbClr val="000000"/>
              </a:solidFill>
              <a:latin typeface="Arial"/>
            </a:endParaRPr>
          </a:p>
        </p:txBody>
      </p:sp>
      <p:sp>
        <p:nvSpPr>
          <p:cNvPr id="441" name="CustomShape 7"/>
          <p:cNvSpPr/>
          <p:nvPr/>
        </p:nvSpPr>
        <p:spPr>
          <a:xfrm>
            <a:off x="504000" y="1005840"/>
            <a:ext cx="9064800" cy="3602160"/>
          </a:xfrm>
          <a:prstGeom prst="rect">
            <a:avLst/>
          </a:prstGeom>
          <a:noFill/>
          <a:ln w="0">
            <a:noFill/>
          </a:ln>
        </p:spPr>
        <p:style>
          <a:lnRef idx="0"/>
          <a:fillRef idx="0"/>
          <a:effectRef idx="0"/>
          <a:fontRef idx="minor"/>
        </p:style>
        <p:txBody>
          <a:bodyPr lIns="0" rIns="0" tIns="0" bIns="0" anchor="t">
            <a:normAutofit fontScale="95000"/>
          </a:bodyPr>
          <a:p>
            <a:pPr marL="454680" indent="-335160">
              <a:lnSpc>
                <a:spcPct val="100000"/>
              </a:lnSpc>
              <a:spcBef>
                <a:spcPts val="598"/>
              </a:spcBef>
              <a:spcAft>
                <a:spcPts val="1199"/>
              </a:spcAft>
              <a:buClr>
                <a:srgbClr val="000000"/>
              </a:buClr>
              <a:buSzPct val="45000"/>
              <a:buFont typeface="Wingdings" charset="2"/>
              <a:buChar char=""/>
            </a:pPr>
            <a:r>
              <a:rPr b="0" lang="en-US" sz="2600" spc="-1" strike="noStrike">
                <a:solidFill>
                  <a:srgbClr val="000000"/>
                </a:solidFill>
                <a:latin typeface="Arial"/>
                <a:ea typeface="DejaVu Sans"/>
              </a:rPr>
              <a:t>Mobile 100 W HF rigs require 20 A or more current at 12 V minimum</a:t>
            </a:r>
            <a:endParaRPr b="0" lang="en-US" sz="2600" spc="-1" strike="noStrike">
              <a:solidFill>
                <a:srgbClr val="000000"/>
              </a:solidFill>
              <a:latin typeface="Arial"/>
            </a:endParaRPr>
          </a:p>
          <a:p>
            <a:pPr marL="454680" indent="-335160">
              <a:lnSpc>
                <a:spcPct val="100000"/>
              </a:lnSpc>
              <a:spcBef>
                <a:spcPts val="598"/>
              </a:spcBef>
              <a:spcAft>
                <a:spcPts val="1199"/>
              </a:spcAft>
              <a:buClr>
                <a:srgbClr val="000000"/>
              </a:buClr>
              <a:buSzPct val="45000"/>
              <a:buFont typeface="Wingdings" charset="2"/>
              <a:buChar char=""/>
            </a:pPr>
            <a:r>
              <a:rPr b="0" lang="en-US" sz="2600" spc="-1" strike="noStrike">
                <a:solidFill>
                  <a:srgbClr val="d8090f"/>
                </a:solidFill>
                <a:latin typeface="Arial"/>
                <a:ea typeface="DejaVu Sans"/>
              </a:rPr>
              <a:t>Power connections go directly to the battery using heavy gauge wire with fuses in both the positive and negative leads*</a:t>
            </a:r>
            <a:endParaRPr b="0" lang="en-US" sz="2600" spc="-1" strike="noStrike">
              <a:solidFill>
                <a:srgbClr val="000000"/>
              </a:solidFill>
              <a:latin typeface="Arial"/>
            </a:endParaRPr>
          </a:p>
          <a:p>
            <a:pPr>
              <a:lnSpc>
                <a:spcPct val="100000"/>
              </a:lnSpc>
              <a:spcBef>
                <a:spcPts val="598"/>
              </a:spcBef>
              <a:spcAft>
                <a:spcPts val="1199"/>
              </a:spcAft>
            </a:pPr>
            <a:r>
              <a:rPr b="0" lang="en-US" sz="2100" spc="-1" strike="noStrike">
                <a:solidFill>
                  <a:srgbClr val="d8090f"/>
                </a:solidFill>
                <a:latin typeface="Arial"/>
                <a:ea typeface="DejaVu Sans"/>
              </a:rPr>
              <a:t>Do not use a cigarette lighter socket</a:t>
            </a:r>
            <a:r>
              <a:rPr b="0" lang="en-US" sz="2200" spc="-1" strike="noStrike">
                <a:solidFill>
                  <a:srgbClr val="d8090f"/>
                </a:solidFill>
                <a:latin typeface="Arial"/>
                <a:ea typeface="DejaVu Sans"/>
              </a:rPr>
              <a:t>! </a:t>
            </a:r>
            <a:r>
              <a:rPr b="0" lang="en-US" sz="2000" spc="-1" strike="noStrike">
                <a:solidFill>
                  <a:srgbClr val="d8090f"/>
                </a:solidFill>
                <a:latin typeface="Arial"/>
                <a:ea typeface="MS PGothic"/>
              </a:rPr>
              <a:t>Wiring not rated for the current drawn, socket may be damaged</a:t>
            </a:r>
            <a:endParaRPr b="0" lang="en-US" sz="2000" spc="-1" strike="noStrike">
              <a:solidFill>
                <a:srgbClr val="000000"/>
              </a:solidFill>
              <a:latin typeface="Arial"/>
            </a:endParaRPr>
          </a:p>
          <a:p>
            <a:pPr marL="454680" indent="-335160">
              <a:lnSpc>
                <a:spcPct val="100000"/>
              </a:lnSpc>
              <a:spcBef>
                <a:spcPts val="598"/>
              </a:spcBef>
              <a:spcAft>
                <a:spcPts val="1199"/>
              </a:spcAft>
              <a:buClr>
                <a:srgbClr val="000000"/>
              </a:buClr>
              <a:buSzPct val="45000"/>
              <a:buFont typeface="Wingdings" charset="2"/>
              <a:buChar char=""/>
            </a:pPr>
            <a:r>
              <a:rPr b="0" lang="en-US" sz="2200" spc="-1" strike="noStrike">
                <a:solidFill>
                  <a:srgbClr val="000000"/>
                </a:solidFill>
                <a:latin typeface="Arial"/>
                <a:ea typeface="DejaVu Sans"/>
              </a:rPr>
              <a:t>Do not assume that the vehicle’s metal chassis                                         is a suitable dc ground connection</a:t>
            </a:r>
            <a:endParaRPr b="0" lang="en-US" sz="2200" spc="-1" strike="noStrike">
              <a:solidFill>
                <a:srgbClr val="000000"/>
              </a:solidFill>
              <a:latin typeface="Arial"/>
            </a:endParaRPr>
          </a:p>
        </p:txBody>
      </p:sp>
      <p:pic>
        <p:nvPicPr>
          <p:cNvPr id="442" name="Picture 8" descr="FusedBattery"/>
          <p:cNvPicPr/>
          <p:nvPr/>
        </p:nvPicPr>
        <p:blipFill>
          <a:blip r:embed="rId1"/>
          <a:stretch/>
        </p:blipFill>
        <p:spPr>
          <a:xfrm>
            <a:off x="7086600" y="3422160"/>
            <a:ext cx="2598840" cy="1965600"/>
          </a:xfrm>
          <a:prstGeom prst="rect">
            <a:avLst/>
          </a:prstGeom>
          <a:ln w="0">
            <a:noFill/>
          </a:ln>
        </p:spPr>
      </p:pic>
      <p:sp>
        <p:nvSpPr>
          <p:cNvPr id="443" name="Line 8"/>
          <p:cNvSpPr/>
          <p:nvPr/>
        </p:nvSpPr>
        <p:spPr>
          <a:xfrm flipH="1">
            <a:off x="8001000" y="3249360"/>
            <a:ext cx="1684440" cy="1354680"/>
          </a:xfrm>
          <a:prstGeom prst="line">
            <a:avLst/>
          </a:prstGeom>
          <a:ln w="36720">
            <a:solidFill>
              <a:srgbClr val="ce181e"/>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US" sz="1800" spc="-1" strike="noStrike">
              <a:solidFill>
                <a:srgbClr val="000000"/>
              </a:solidFill>
              <a:latin typeface="Arial"/>
              <a:ea typeface="DejaVu Sans"/>
            </a:endParaRPr>
          </a:p>
        </p:txBody>
      </p:sp>
      <p:sp>
        <p:nvSpPr>
          <p:cNvPr id="444" name=""/>
          <p:cNvSpPr txBox="1"/>
          <p:nvPr/>
        </p:nvSpPr>
        <p:spPr>
          <a:xfrm>
            <a:off x="3429000" y="4942080"/>
            <a:ext cx="2514600" cy="602280"/>
          </a:xfrm>
          <a:prstGeom prst="rect">
            <a:avLst/>
          </a:prstGeom>
          <a:noFill/>
          <a:ln w="0">
            <a:noFill/>
          </a:ln>
        </p:spPr>
        <p:txBody>
          <a:bodyPr lIns="90000" rIns="90000" tIns="45000" bIns="45000" anchor="t">
            <a:noAutofit/>
          </a:bodyPr>
          <a:p>
            <a:r>
              <a:rPr b="0" lang="en-US" sz="1800" spc="-1" strike="noStrike">
                <a:solidFill>
                  <a:srgbClr val="000000"/>
                </a:solidFill>
                <a:latin typeface="Arial"/>
              </a:rPr>
              <a:t>* see next slide...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2000"/>
                                  </p:stCondLst>
                                  <p:childTnLst>
                                    <p:set>
                                      <p:cBhvr>
                                        <p:cTn id="6" dur="1" fill="hold">
                                          <p:stCondLst>
                                            <p:cond delay="0"/>
                                          </p:stCondLst>
                                        </p:cTn>
                                        <p:tgtEl>
                                          <p:spTgt spid="442"/>
                                        </p:tgtEl>
                                        <p:attrNameLst>
                                          <p:attrName>style.visibility</p:attrName>
                                        </p:attrNameLst>
                                      </p:cBhvr>
                                      <p:to>
                                        <p:strVal val="visible"/>
                                      </p:to>
                                    </p:set>
                                    <p:animEffect filter="fade" transition="in">
                                      <p:cBhvr additive="repl">
                                        <p:cTn id="7" dur="2000"/>
                                        <p:tgtEl>
                                          <p:spTgt spid="442"/>
                                        </p:tgtEl>
                                      </p:cBhvr>
                                    </p:animEffect>
                                  </p:childTnLst>
                                </p:cTn>
                              </p:par>
                              <p:par>
                                <p:cTn id="8" nodeType="withEffect" fill="hold" presetClass="entr" presetID="2" presetSubtype="4">
                                  <p:stCondLst>
                                    <p:cond delay="4000"/>
                                  </p:stCondLst>
                                  <p:childTnLst>
                                    <p:set>
                                      <p:cBhvr>
                                        <p:cTn id="9" dur="4" fill="hold">
                                          <p:stCondLst>
                                            <p:cond delay="0"/>
                                          </p:stCondLst>
                                        </p:cTn>
                                        <p:tgtEl>
                                          <p:spTgt spid="443"/>
                                        </p:tgtEl>
                                        <p:attrNameLst>
                                          <p:attrName>style.visibility</p:attrName>
                                        </p:attrNameLst>
                                      </p:cBhvr>
                                      <p:to>
                                        <p:strVal val="visible"/>
                                      </p:to>
                                    </p:set>
                                    <p:anim calcmode="lin" valueType="num">
                                      <p:cBhvr additive="repl">
                                        <p:cTn id="10" dur="2000" fill="hold"/>
                                        <p:tgtEl>
                                          <p:spTgt spid="443"/>
                                        </p:tgtEl>
                                        <p:attrNameLst>
                                          <p:attrName>ppt_x</p:attrName>
                                        </p:attrNameLst>
                                      </p:cBhvr>
                                      <p:tavLst>
                                        <p:tav tm="0">
                                          <p:val>
                                            <p:strVal val="#ppt_x"/>
                                          </p:val>
                                        </p:tav>
                                        <p:tav tm="100000">
                                          <p:val>
                                            <p:strVal val="#ppt_x"/>
                                          </p:val>
                                        </p:tav>
                                      </p:tavLst>
                                    </p:anim>
                                    <p:anim calcmode="lin" valueType="num">
                                      <p:cBhvr additive="repl">
                                        <p:cTn id="11" dur="2000" fill="hold"/>
                                        <p:tgtEl>
                                          <p:spTgt spid="4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0" name=""/>
          <p:cNvSpPr/>
          <p:nvPr/>
        </p:nvSpPr>
        <p:spPr>
          <a:xfrm>
            <a:off x="662040" y="785160"/>
            <a:ext cx="9141840" cy="41360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2000" spc="-1" strike="noStrike">
                <a:solidFill>
                  <a:srgbClr val="c00000"/>
                </a:solidFill>
                <a:latin typeface="Arial"/>
                <a:ea typeface="DejaVu Sans"/>
              </a:rPr>
              <a:t>Remember that intermodulation refers to mixing products (f</a:t>
            </a:r>
            <a:r>
              <a:rPr b="0" lang="en-US" sz="2000" spc="-1" strike="noStrike" baseline="-25000">
                <a:solidFill>
                  <a:srgbClr val="c00000"/>
                </a:solidFill>
                <a:latin typeface="Arial"/>
                <a:ea typeface="DejaVu Sans"/>
              </a:rPr>
              <a:t>1</a:t>
            </a:r>
            <a:r>
              <a:rPr b="0" lang="en-US" sz="2000" spc="-1" strike="noStrike">
                <a:solidFill>
                  <a:srgbClr val="c00000"/>
                </a:solidFill>
                <a:latin typeface="Arial"/>
                <a:ea typeface="DejaVu Sans"/>
              </a:rPr>
              <a:t> </a:t>
            </a:r>
            <a:r>
              <a:rPr b="0" lang="en-US" sz="2000" spc="-1" strike="noStrike" u="sng">
                <a:solidFill>
                  <a:srgbClr val="c00000"/>
                </a:solidFill>
                <a:uFillTx/>
                <a:latin typeface="Arial"/>
                <a:ea typeface="DejaVu Sans"/>
              </a:rPr>
              <a:t>+</a:t>
            </a:r>
            <a:r>
              <a:rPr b="0" lang="en-US" sz="2000" spc="-1" strike="noStrike">
                <a:solidFill>
                  <a:srgbClr val="c00000"/>
                </a:solidFill>
                <a:latin typeface="Arial"/>
                <a:ea typeface="DejaVu Sans"/>
              </a:rPr>
              <a:t> f</a:t>
            </a:r>
            <a:r>
              <a:rPr b="0" lang="en-US" sz="2000" spc="-1" strike="noStrike" baseline="-25000">
                <a:solidFill>
                  <a:srgbClr val="c00000"/>
                </a:solidFill>
                <a:latin typeface="Arial"/>
                <a:ea typeface="DejaVu Sans"/>
              </a:rPr>
              <a:t>2</a:t>
            </a:r>
            <a:r>
              <a:rPr b="0" lang="en-US" sz="2000" spc="-1" strike="noStrike">
                <a:solidFill>
                  <a:srgbClr val="c00000"/>
                </a:solidFill>
                <a:latin typeface="Arial"/>
                <a:ea typeface="DejaVu Sans"/>
              </a:rPr>
              <a:t>). The </a:t>
            </a:r>
            <a:r>
              <a:rPr b="0" i="1" lang="en-US" sz="2000" spc="-1" strike="noStrike">
                <a:solidFill>
                  <a:srgbClr val="c00000"/>
                </a:solidFill>
                <a:latin typeface="Arial"/>
                <a:ea typeface="DejaVu Sans"/>
              </a:rPr>
              <a:t>odd-order</a:t>
            </a:r>
            <a:r>
              <a:rPr b="0" lang="en-US" sz="2000" spc="-1" strike="noStrike">
                <a:solidFill>
                  <a:srgbClr val="c00000"/>
                </a:solidFill>
                <a:latin typeface="Arial"/>
                <a:ea typeface="DejaVu Sans"/>
              </a:rPr>
              <a:t> intermodulation refers to a </a:t>
            </a:r>
            <a:r>
              <a:rPr b="0" i="1" lang="en-US" sz="2000" spc="-1" strike="noStrike">
                <a:solidFill>
                  <a:srgbClr val="c00000"/>
                </a:solidFill>
                <a:latin typeface="Arial"/>
                <a:ea typeface="DejaVu Sans"/>
              </a:rPr>
              <a:t>harmonic</a:t>
            </a:r>
            <a:r>
              <a:rPr b="0" lang="en-US" sz="2000" spc="-1" strike="noStrike">
                <a:solidFill>
                  <a:srgbClr val="c00000"/>
                </a:solidFill>
                <a:latin typeface="Arial"/>
                <a:ea typeface="DejaVu Sans"/>
              </a:rPr>
              <a:t> (i.e., a spurious harmonic emission).</a:t>
            </a:r>
            <a:endParaRPr b="0" lang="en-US" sz="2000" spc="-1" strike="noStrike">
              <a:solidFill>
                <a:srgbClr val="000000"/>
              </a:solidFill>
              <a:latin typeface="Arial"/>
            </a:endParaRPr>
          </a:p>
          <a:p>
            <a:pPr algn="ctr">
              <a:lnSpc>
                <a:spcPct val="100000"/>
              </a:lnSpc>
            </a:pPr>
            <a:r>
              <a:rPr b="0" lang="en-US" sz="2000" spc="-1" strike="noStrike">
                <a:solidFill>
                  <a:srgbClr val="c00000"/>
                </a:solidFill>
                <a:latin typeface="Arial"/>
                <a:ea typeface="DejaVu Sans"/>
              </a:rPr>
              <a:t> </a:t>
            </a:r>
            <a:endParaRPr b="0" lang="en-US" sz="2000" spc="-1" strike="noStrike">
              <a:solidFill>
                <a:srgbClr val="000000"/>
              </a:solidFill>
              <a:latin typeface="Arial"/>
            </a:endParaRPr>
          </a:p>
          <a:p>
            <a:pPr algn="ctr">
              <a:lnSpc>
                <a:spcPct val="100000"/>
              </a:lnSpc>
            </a:pPr>
            <a:r>
              <a:rPr b="0" lang="en-US" sz="2000" spc="-1" strike="noStrike">
                <a:solidFill>
                  <a:srgbClr val="c00000"/>
                </a:solidFill>
                <a:latin typeface="Arial"/>
                <a:ea typeface="DejaVu Sans"/>
              </a:rPr>
              <a:t>Since</a:t>
            </a:r>
            <a:r>
              <a:rPr b="0" lang="en-US" sz="2000" spc="-1" strike="noStrike" u="sng">
                <a:solidFill>
                  <a:srgbClr val="c00000"/>
                </a:solidFill>
                <a:uFillTx/>
                <a:latin typeface="Arial"/>
                <a:ea typeface="DejaVu Sans"/>
              </a:rPr>
              <a:t> </a:t>
            </a:r>
            <a:r>
              <a:rPr b="0" i="1" lang="en-US" sz="2000" spc="-1" strike="noStrike" u="dbl">
                <a:solidFill>
                  <a:srgbClr val="c00000"/>
                </a:solidFill>
                <a:uFillTx/>
                <a:latin typeface="Arial"/>
                <a:ea typeface="DejaVu Sans"/>
              </a:rPr>
              <a:t>odd-order harmonics are closest</a:t>
            </a:r>
            <a:r>
              <a:rPr b="0" lang="en-US" sz="2000" spc="-1" strike="noStrike" u="sng">
                <a:solidFill>
                  <a:srgbClr val="c00000"/>
                </a:solidFill>
                <a:uFillTx/>
                <a:latin typeface="Arial"/>
                <a:ea typeface="DejaVu Sans"/>
              </a:rPr>
              <a:t> to the original (fundamental) frequency</a:t>
            </a:r>
            <a:r>
              <a:rPr b="0" lang="en-US" sz="2000" spc="-1" strike="noStrike">
                <a:solidFill>
                  <a:srgbClr val="c00000"/>
                </a:solidFill>
                <a:latin typeface="Arial"/>
                <a:ea typeface="DejaVu Sans"/>
              </a:rPr>
              <a:t>, they refer to the </a:t>
            </a:r>
            <a:r>
              <a:rPr b="0" lang="en-US" sz="2000" spc="-1" strike="noStrike" u="sng">
                <a:solidFill>
                  <a:srgbClr val="c00000"/>
                </a:solidFill>
                <a:uFillTx/>
                <a:latin typeface="Arial"/>
                <a:ea typeface="DejaVu Sans"/>
              </a:rPr>
              <a:t>second harmonic</a:t>
            </a:r>
            <a:r>
              <a:rPr b="0" lang="en-US" sz="2000" spc="-1" strike="noStrike">
                <a:solidFill>
                  <a:srgbClr val="c00000"/>
                </a:solidFill>
                <a:latin typeface="Arial"/>
                <a:ea typeface="DejaVu Sans"/>
              </a:rPr>
              <a:t> of F1 (instead of the 3</a:t>
            </a:r>
            <a:r>
              <a:rPr b="0" lang="en-US" sz="2000" spc="-1" strike="noStrike" baseline="30000">
                <a:solidFill>
                  <a:srgbClr val="c00000"/>
                </a:solidFill>
                <a:latin typeface="Arial"/>
                <a:ea typeface="DejaVu Sans"/>
              </a:rPr>
              <a:t>rd</a:t>
            </a:r>
            <a:r>
              <a:rPr b="0" lang="en-US" sz="2000" spc="-1" strike="noStrike">
                <a:solidFill>
                  <a:srgbClr val="c00000"/>
                </a:solidFill>
                <a:latin typeface="Arial"/>
                <a:ea typeface="DejaVu Sans"/>
              </a:rPr>
              <a:t>, 4</a:t>
            </a:r>
            <a:r>
              <a:rPr b="0" lang="en-US" sz="2000" spc="-1" strike="noStrike" baseline="30000">
                <a:solidFill>
                  <a:srgbClr val="c00000"/>
                </a:solidFill>
                <a:latin typeface="Arial"/>
                <a:ea typeface="DejaVu Sans"/>
              </a:rPr>
              <a:t>th</a:t>
            </a:r>
            <a:r>
              <a:rPr b="0" lang="en-US" sz="2000" spc="-1" strike="noStrike">
                <a:solidFill>
                  <a:srgbClr val="c00000"/>
                </a:solidFill>
                <a:latin typeface="Arial"/>
                <a:ea typeface="DejaVu Sans"/>
              </a:rPr>
              <a:t>, etc.). </a:t>
            </a:r>
            <a:endParaRPr b="0" lang="en-US" sz="2000" spc="-1" strike="noStrike">
              <a:solidFill>
                <a:srgbClr val="000000"/>
              </a:solidFill>
              <a:latin typeface="Arial"/>
            </a:endParaRPr>
          </a:p>
          <a:p>
            <a:pPr algn="ctr">
              <a:lnSpc>
                <a:spcPct val="100000"/>
              </a:lnSpc>
            </a:pPr>
            <a:endParaRPr b="0" lang="en-US" sz="2000" spc="-1" strike="noStrike">
              <a:solidFill>
                <a:srgbClr val="000000"/>
              </a:solidFill>
              <a:latin typeface="Arial"/>
            </a:endParaRPr>
          </a:p>
          <a:p>
            <a:pPr algn="ctr">
              <a:lnSpc>
                <a:spcPct val="100000"/>
              </a:lnSpc>
            </a:pPr>
            <a:r>
              <a:rPr b="0" lang="en-US" sz="2000" spc="-1" strike="noStrike">
                <a:solidFill>
                  <a:srgbClr val="c00000"/>
                </a:solidFill>
                <a:latin typeface="Arial"/>
                <a:ea typeface="DejaVu Sans"/>
              </a:rPr>
              <a:t>The frequency of this 2</a:t>
            </a:r>
            <a:r>
              <a:rPr b="0" lang="en-US" sz="2000" spc="-1" strike="noStrike" baseline="30000">
                <a:solidFill>
                  <a:srgbClr val="c00000"/>
                </a:solidFill>
                <a:latin typeface="Arial"/>
                <a:ea typeface="DejaVu Sans"/>
              </a:rPr>
              <a:t>nd</a:t>
            </a:r>
            <a:r>
              <a:rPr b="0" lang="en-US" sz="2000" spc="-1" strike="noStrike">
                <a:solidFill>
                  <a:srgbClr val="c00000"/>
                </a:solidFill>
                <a:latin typeface="Arial"/>
                <a:ea typeface="DejaVu Sans"/>
              </a:rPr>
              <a:t> harmonic is represented by the formula </a:t>
            </a:r>
            <a:r>
              <a:rPr b="0" lang="en-US" sz="2000" spc="-1" strike="noStrike">
                <a:solidFill>
                  <a:srgbClr val="2812ae"/>
                </a:solidFill>
                <a:latin typeface="Arial"/>
                <a:ea typeface="DejaVu Sans"/>
              </a:rPr>
              <a:t>(2 × f</a:t>
            </a:r>
            <a:r>
              <a:rPr b="0" lang="en-US" sz="2000" spc="-1" strike="noStrike" baseline="-25000">
                <a:solidFill>
                  <a:srgbClr val="2812ae"/>
                </a:solidFill>
                <a:latin typeface="Arial"/>
                <a:ea typeface="DejaVu Sans"/>
              </a:rPr>
              <a:t>1</a:t>
            </a:r>
            <a:r>
              <a:rPr b="0" lang="en-US" sz="2000" spc="-1" strike="noStrike">
                <a:solidFill>
                  <a:srgbClr val="2812ae"/>
                </a:solidFill>
                <a:latin typeface="Arial"/>
                <a:ea typeface="DejaVu Sans"/>
              </a:rPr>
              <a:t> or 2F1)</a:t>
            </a:r>
            <a:r>
              <a:rPr b="0" lang="en-US" sz="2000" spc="-1" strike="noStrike">
                <a:solidFill>
                  <a:srgbClr val="c00000"/>
                </a:solidFill>
                <a:latin typeface="Arial"/>
                <a:ea typeface="DejaVu Sans"/>
              </a:rPr>
              <a:t> </a:t>
            </a:r>
            <a:endParaRPr b="0" lang="en-US" sz="2000" spc="-1" strike="noStrike">
              <a:solidFill>
                <a:srgbClr val="000000"/>
              </a:solidFill>
              <a:latin typeface="Arial"/>
            </a:endParaRPr>
          </a:p>
          <a:p>
            <a:pPr algn="ctr">
              <a:lnSpc>
                <a:spcPct val="100000"/>
              </a:lnSpc>
            </a:pPr>
            <a:endParaRPr b="0" lang="en-US" sz="2000" spc="-1" strike="noStrike">
              <a:solidFill>
                <a:srgbClr val="000000"/>
              </a:solidFill>
              <a:latin typeface="Arial"/>
            </a:endParaRPr>
          </a:p>
          <a:p>
            <a:pPr algn="ctr">
              <a:lnSpc>
                <a:spcPct val="100000"/>
              </a:lnSpc>
            </a:pPr>
            <a:r>
              <a:rPr b="0" lang="en-US" sz="2000" spc="-1" strike="noStrike">
                <a:solidFill>
                  <a:srgbClr val="c00000"/>
                </a:solidFill>
                <a:latin typeface="Arial"/>
                <a:ea typeface="DejaVu Sans"/>
              </a:rPr>
              <a:t>So, the two intermodulation products of F1 and F2, where F1 is </a:t>
            </a:r>
            <a:r>
              <a:rPr b="0" lang="en-US" sz="2000" spc="-1" strike="noStrike" u="sng">
                <a:solidFill>
                  <a:srgbClr val="c00000"/>
                </a:solidFill>
                <a:uFillTx/>
                <a:latin typeface="Arial"/>
                <a:ea typeface="DejaVu Sans"/>
              </a:rPr>
              <a:t>really</a:t>
            </a:r>
            <a:r>
              <a:rPr b="0" lang="en-US" sz="2000" spc="-1" strike="noStrike">
                <a:solidFill>
                  <a:srgbClr val="c00000"/>
                </a:solidFill>
                <a:latin typeface="Arial"/>
                <a:ea typeface="DejaVu Sans"/>
              </a:rPr>
              <a:t> the 2</a:t>
            </a:r>
            <a:r>
              <a:rPr b="0" lang="en-US" sz="2000" spc="-1" strike="noStrike" baseline="30000">
                <a:solidFill>
                  <a:srgbClr val="c00000"/>
                </a:solidFill>
                <a:latin typeface="Arial"/>
                <a:ea typeface="DejaVu Sans"/>
              </a:rPr>
              <a:t>nd</a:t>
            </a:r>
            <a:r>
              <a:rPr b="0" lang="en-US" sz="2000" spc="-1" strike="noStrike">
                <a:solidFill>
                  <a:srgbClr val="c00000"/>
                </a:solidFill>
                <a:latin typeface="Arial"/>
                <a:ea typeface="DejaVu Sans"/>
              </a:rPr>
              <a:t> harmonic of F1 would be the sum and difference, </a:t>
            </a:r>
            <a:r>
              <a:rPr b="0" i="1" lang="en-US" sz="2000" spc="-1" strike="noStrike">
                <a:solidFill>
                  <a:srgbClr val="2812ae"/>
                </a:solidFill>
                <a:latin typeface="Arial"/>
                <a:ea typeface="DejaVu Sans"/>
              </a:rPr>
              <a:t>2F1 + F2 </a:t>
            </a:r>
            <a:r>
              <a:rPr b="0" lang="en-US" sz="2000" spc="-1" strike="noStrike">
                <a:solidFill>
                  <a:srgbClr val="c00000"/>
                </a:solidFill>
                <a:latin typeface="Arial"/>
                <a:ea typeface="DejaVu Sans"/>
              </a:rPr>
              <a:t>and </a:t>
            </a:r>
            <a:r>
              <a:rPr b="0" i="1" lang="en-US" sz="2000" spc="-1" strike="noStrike">
                <a:solidFill>
                  <a:srgbClr val="2812ae"/>
                </a:solidFill>
                <a:latin typeface="Arial"/>
                <a:ea typeface="DejaVu Sans"/>
              </a:rPr>
              <a:t>2F1 – F2</a:t>
            </a:r>
            <a:r>
              <a:rPr b="0" lang="en-US" sz="2000" spc="-1" strike="noStrike">
                <a:solidFill>
                  <a:srgbClr val="c00000"/>
                </a:solidFill>
                <a:latin typeface="Arial"/>
                <a:ea typeface="DejaVu Sans"/>
              </a:rPr>
              <a:t>. </a:t>
            </a:r>
            <a:endParaRPr b="0" lang="en-US" sz="2000" spc="-1" strike="noStrike">
              <a:solidFill>
                <a:srgbClr val="000000"/>
              </a:solidFill>
              <a:latin typeface="Arial"/>
            </a:endParaRPr>
          </a:p>
          <a:p>
            <a:pPr algn="ctr">
              <a:lnSpc>
                <a:spcPct val="100000"/>
              </a:lnSpc>
            </a:pPr>
            <a:endParaRPr b="0" lang="en-US" sz="2000" spc="-1" strike="noStrike">
              <a:solidFill>
                <a:srgbClr val="000000"/>
              </a:solidFill>
              <a:latin typeface="Arial"/>
            </a:endParaRPr>
          </a:p>
          <a:p>
            <a:pPr algn="ctr">
              <a:lnSpc>
                <a:spcPct val="100000"/>
              </a:lnSpc>
            </a:pPr>
            <a:r>
              <a:rPr b="0" lang="en-US" sz="2000" spc="-1" strike="noStrike">
                <a:solidFill>
                  <a:srgbClr val="c9211e"/>
                </a:solidFill>
                <a:latin typeface="Arial"/>
                <a:ea typeface="DejaVu Sans"/>
              </a:rPr>
              <a:t>Which of the following is an odd-order intermodulation product </a:t>
            </a:r>
            <a:endParaRPr b="0" lang="en-US" sz="2000" spc="-1" strike="noStrike">
              <a:solidFill>
                <a:srgbClr val="000000"/>
              </a:solidFill>
              <a:latin typeface="Arial"/>
            </a:endParaRPr>
          </a:p>
          <a:p>
            <a:pPr algn="ctr">
              <a:lnSpc>
                <a:spcPct val="100000"/>
              </a:lnSpc>
            </a:pPr>
            <a:r>
              <a:rPr b="0" lang="en-US" sz="2000" spc="-1" strike="noStrike">
                <a:solidFill>
                  <a:srgbClr val="c9211e"/>
                </a:solidFill>
                <a:latin typeface="Arial"/>
                <a:ea typeface="DejaVu Sans"/>
              </a:rPr>
              <a:t>of frequencies F1 and F2?</a:t>
            </a:r>
            <a:r>
              <a:rPr b="0" lang="en-US" sz="2000" spc="-1" strike="noStrike">
                <a:solidFill>
                  <a:srgbClr val="c00000"/>
                </a:solidFill>
                <a:latin typeface="Arial"/>
                <a:ea typeface="DejaVu Sans"/>
              </a:rPr>
              <a:t> Answer: </a:t>
            </a:r>
            <a:r>
              <a:rPr b="0" i="1" lang="en-US" sz="2000" spc="-1" strike="noStrike">
                <a:solidFill>
                  <a:srgbClr val="2812ae"/>
                </a:solidFill>
                <a:latin typeface="Arial"/>
                <a:ea typeface="DejaVu Sans"/>
              </a:rPr>
              <a:t>2F1 – F2</a:t>
            </a:r>
            <a:endParaRPr b="0" lang="en-US" sz="2000" spc="-1" strike="noStrike">
              <a:solidFill>
                <a:srgbClr val="000000"/>
              </a:solidFill>
              <a:latin typeface="Arial"/>
            </a:endParaRPr>
          </a:p>
        </p:txBody>
      </p:sp>
      <p:sp>
        <p:nvSpPr>
          <p:cNvPr id="571" name=""/>
          <p:cNvSpPr/>
          <p:nvPr/>
        </p:nvSpPr>
        <p:spPr>
          <a:xfrm>
            <a:off x="952200" y="223560"/>
            <a:ext cx="8456040" cy="5439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3200" spc="-1" strike="noStrike">
                <a:solidFill>
                  <a:srgbClr val="000000"/>
                </a:solidFill>
                <a:latin typeface="Arial"/>
                <a:ea typeface="DejaVu Sans"/>
              </a:rPr>
              <a:t>Odd-Order Harmonics</a:t>
            </a:r>
            <a:endParaRPr b="0" lang="en-US" sz="3200" spc="-1" strike="noStrike">
              <a:solidFill>
                <a:srgbClr val="000000"/>
              </a:solidFill>
              <a:latin typeface="Arial"/>
            </a:endParaRPr>
          </a:p>
        </p:txBody>
      </p:sp>
      <p:sp>
        <p:nvSpPr>
          <p:cNvPr id="572" name=""/>
          <p:cNvSpPr/>
          <p:nvPr/>
        </p:nvSpPr>
        <p:spPr>
          <a:xfrm>
            <a:off x="7784280" y="845280"/>
            <a:ext cx="226800" cy="356040"/>
          </a:xfrm>
          <a:prstGeom prst="ellipse">
            <a:avLst/>
          </a:prstGeom>
          <a:noFill/>
          <a:ln w="0">
            <a:solidFill>
              <a:srgbClr val="ff0000"/>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CustomShape 1"/>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74" name="CustomShape 2"/>
          <p:cNvSpPr/>
          <p:nvPr/>
        </p:nvSpPr>
        <p:spPr>
          <a:xfrm>
            <a:off x="504000" y="568080"/>
            <a:ext cx="9059040" cy="4485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75" name="CustomShape 3"/>
          <p:cNvSpPr/>
          <p:nvPr/>
        </p:nvSpPr>
        <p:spPr>
          <a:xfrm>
            <a:off x="3443760" y="5255280"/>
            <a:ext cx="3178800" cy="2890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76" name="CustomShape 4"/>
          <p:cNvSpPr/>
          <p:nvPr/>
        </p:nvSpPr>
        <p:spPr>
          <a:xfrm>
            <a:off x="504000" y="226080"/>
            <a:ext cx="9060840" cy="93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77" name="CustomShape 5"/>
          <p:cNvSpPr/>
          <p:nvPr/>
        </p:nvSpPr>
        <p:spPr>
          <a:xfrm>
            <a:off x="504000" y="1326600"/>
            <a:ext cx="9060840" cy="327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78" name="CustomShape 6"/>
          <p:cNvSpPr/>
          <p:nvPr/>
        </p:nvSpPr>
        <p:spPr>
          <a:xfrm>
            <a:off x="3465000" y="2499480"/>
            <a:ext cx="3236040" cy="704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79" name="CustomShape 7"/>
          <p:cNvSpPr/>
          <p:nvPr/>
        </p:nvSpPr>
        <p:spPr>
          <a:xfrm>
            <a:off x="6217920" y="2926080"/>
            <a:ext cx="235440" cy="336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 </a:t>
            </a:r>
            <a:endParaRPr b="0" lang="en-US" sz="1800" spc="-1" strike="noStrike">
              <a:solidFill>
                <a:srgbClr val="000000"/>
              </a:solidFill>
              <a:latin typeface="Arial"/>
            </a:endParaRPr>
          </a:p>
        </p:txBody>
      </p:sp>
      <p:sp>
        <p:nvSpPr>
          <p:cNvPr id="580" name="CustomShape 8"/>
          <p:cNvSpPr/>
          <p:nvPr/>
        </p:nvSpPr>
        <p:spPr>
          <a:xfrm>
            <a:off x="0" y="2286000"/>
            <a:ext cx="10071360" cy="7059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4400" spc="-1" strike="noStrike">
                <a:solidFill>
                  <a:srgbClr val="000000"/>
                </a:solidFill>
                <a:latin typeface="Arial"/>
                <a:ea typeface="Arial"/>
              </a:rPr>
              <a:t>Take Quiz 1</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1" name=""/>
          <p:cNvSpPr/>
          <p:nvPr/>
        </p:nvSpPr>
        <p:spPr>
          <a:xfrm>
            <a:off x="548640" y="365760"/>
            <a:ext cx="8958600" cy="3212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G4C01 - Which of the following might be useful in reducing RF interference to audio frequency circuits?</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Bypass inductor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Bypass capacitor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Forward-biased diode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Reverse-biased diode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2" name=""/>
          <p:cNvSpPr/>
          <p:nvPr/>
        </p:nvSpPr>
        <p:spPr>
          <a:xfrm>
            <a:off x="548640" y="365760"/>
            <a:ext cx="8958600" cy="3212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G4C01 - Which of the following might be useful in reducing RF interference to audio frequency circuits?</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Bypass inductor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B. Bypass capacitor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Forward-biased diode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Reverse-biased diode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
          <p:cNvSpPr/>
          <p:nvPr/>
        </p:nvSpPr>
        <p:spPr>
          <a:xfrm>
            <a:off x="548640" y="365760"/>
            <a:ext cx="8958600" cy="3212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G4C02 - Which of the following could be a cause of interference covering a wide range of frequencies?</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Not using a balun or line isolator to feed balanced antennas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Lack of rectification of the transmitter's signal in power conductors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Arcing at a poor electrical connection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Using a balun to feed an unbalanced antenna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4" name=""/>
          <p:cNvSpPr/>
          <p:nvPr/>
        </p:nvSpPr>
        <p:spPr>
          <a:xfrm>
            <a:off x="548640" y="365760"/>
            <a:ext cx="8958600" cy="3212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G4C02 - Which of the following could be a cause of interference covering a wide range of frequencies?</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Not using a balun or line isolator to feed balanced antennas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Lack of rectification of the transmitter's signal in power conductors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C. Arcing at a poor electrical connection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Using a balun to feed an unbalanced antenna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5" name=""/>
          <p:cNvSpPr/>
          <p:nvPr/>
        </p:nvSpPr>
        <p:spPr>
          <a:xfrm>
            <a:off x="548640" y="365760"/>
            <a:ext cx="8958600" cy="3212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G4C03 - What sound is heard from an audio device experiencing RF interference from a single sideband phone transmitter?</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A steady hum whenever the transmitter is on the air</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 </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On-and-off humming or clicking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Distorted speech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Clearly audible speech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
          <p:cNvSpPr/>
          <p:nvPr/>
        </p:nvSpPr>
        <p:spPr>
          <a:xfrm>
            <a:off x="548640" y="365760"/>
            <a:ext cx="8958600" cy="3212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G4C03 - What sound is heard from an audio device experiencing RF interference from a single sideband phone transmitter?</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A steady hum whenever the transmitter is on the air</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 </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On-and-off humming or clicking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C. Distorted speech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Clearly audible speech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7" name=""/>
          <p:cNvSpPr/>
          <p:nvPr/>
        </p:nvSpPr>
        <p:spPr>
          <a:xfrm>
            <a:off x="548640" y="365760"/>
            <a:ext cx="8958600" cy="3212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G4C04 - What sound is heard from an audio device experiencing RF interference from a CW transmitter?</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On-and-off humming or clicking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A CW signal at a nearly pure audio frequency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A chirpy CW signal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Severely distorted audio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8" name=""/>
          <p:cNvSpPr/>
          <p:nvPr/>
        </p:nvSpPr>
        <p:spPr>
          <a:xfrm>
            <a:off x="548640" y="365760"/>
            <a:ext cx="8958600" cy="3212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G4C04 - What sound is heard from an audio device experiencing RF interference from a CW transmitter?</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A. On-and-off humming or clicking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A CW signal at a nearly pure audio frequency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A chirpy CW signal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Severely distorted audio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CustomShape 1"/>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46" name="CustomShape 2"/>
          <p:cNvSpPr/>
          <p:nvPr/>
        </p:nvSpPr>
        <p:spPr>
          <a:xfrm>
            <a:off x="504000" y="568080"/>
            <a:ext cx="9059040" cy="4485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47" name="CustomShape 3"/>
          <p:cNvSpPr/>
          <p:nvPr/>
        </p:nvSpPr>
        <p:spPr>
          <a:xfrm>
            <a:off x="3443760" y="5255280"/>
            <a:ext cx="3178800" cy="2890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48" name="CustomShape 4"/>
          <p:cNvSpPr/>
          <p:nvPr/>
        </p:nvSpPr>
        <p:spPr>
          <a:xfrm>
            <a:off x="504000" y="226080"/>
            <a:ext cx="9060840" cy="93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49" name="CustomShape 5"/>
          <p:cNvSpPr/>
          <p:nvPr/>
        </p:nvSpPr>
        <p:spPr>
          <a:xfrm>
            <a:off x="504000" y="1326600"/>
            <a:ext cx="9060840" cy="327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50" name="CustomShape 6"/>
          <p:cNvSpPr/>
          <p:nvPr/>
        </p:nvSpPr>
        <p:spPr>
          <a:xfrm>
            <a:off x="504000" y="226080"/>
            <a:ext cx="9064800" cy="6883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Mobile Installations</a:t>
            </a:r>
            <a:endParaRPr b="0" lang="en-US" sz="4400" spc="-1" strike="noStrike">
              <a:solidFill>
                <a:srgbClr val="000000"/>
              </a:solidFill>
              <a:latin typeface="Arial"/>
            </a:endParaRPr>
          </a:p>
        </p:txBody>
      </p:sp>
      <p:sp>
        <p:nvSpPr>
          <p:cNvPr id="451" name="CustomShape 7"/>
          <p:cNvSpPr/>
          <p:nvPr/>
        </p:nvSpPr>
        <p:spPr>
          <a:xfrm>
            <a:off x="451800" y="914400"/>
            <a:ext cx="5720400" cy="3689640"/>
          </a:xfrm>
          <a:prstGeom prst="rect">
            <a:avLst/>
          </a:prstGeom>
          <a:noFill/>
          <a:ln w="0">
            <a:noFill/>
          </a:ln>
        </p:spPr>
        <p:style>
          <a:lnRef idx="0"/>
          <a:fillRef idx="0"/>
          <a:effectRef idx="0"/>
          <a:fontRef idx="minor"/>
        </p:style>
        <p:txBody>
          <a:bodyPr lIns="0" rIns="0" tIns="0" bIns="0" anchor="t">
            <a:normAutofit/>
          </a:bodyPr>
          <a:p>
            <a:pPr>
              <a:lnSpc>
                <a:spcPct val="100000"/>
              </a:lnSpc>
              <a:spcBef>
                <a:spcPts val="598"/>
              </a:spcBef>
              <a:spcAft>
                <a:spcPts val="1199"/>
              </a:spcAft>
            </a:pPr>
            <a:r>
              <a:rPr b="0" lang="en-US" sz="2000" spc="-1" strike="noStrike">
                <a:solidFill>
                  <a:srgbClr val="000000"/>
                </a:solidFill>
                <a:latin typeface="Arial"/>
                <a:ea typeface="DejaVu Sans"/>
              </a:rPr>
              <a:t>Connect the radio power ground (negative) either directly to the battery </a:t>
            </a:r>
            <a:r>
              <a:rPr b="0" lang="en-US" sz="2000" spc="-1" strike="noStrike" u="sng">
                <a:solidFill>
                  <a:srgbClr val="000000"/>
                </a:solidFill>
                <a:uFillTx/>
                <a:latin typeface="Arial"/>
                <a:ea typeface="DejaVu Sans"/>
              </a:rPr>
              <a:t>or where </a:t>
            </a:r>
            <a:r>
              <a:rPr b="0" lang="en-US" sz="2000" spc="-1" strike="noStrike" u="sng">
                <a:solidFill>
                  <a:srgbClr val="000000"/>
                </a:solidFill>
                <a:uFillTx/>
                <a:latin typeface="Arial"/>
                <a:ea typeface="DejaVu Sans"/>
              </a:rPr>
              <a:t>the battery ground strap attaches to the engine block or vehicle chassis</a:t>
            </a:r>
            <a:r>
              <a:rPr b="0" lang="en-US" sz="2000" spc="-1" strike="noStrike">
                <a:solidFill>
                  <a:srgbClr val="000000"/>
                </a:solidFill>
                <a:latin typeface="Arial"/>
                <a:ea typeface="DejaVu Sans"/>
              </a:rPr>
              <a:t>. This is where the battery management system negative connection is made in </a:t>
            </a:r>
            <a:r>
              <a:rPr b="0" lang="en-US" sz="2000" spc="-1" strike="noStrike" u="sng">
                <a:solidFill>
                  <a:srgbClr val="000000"/>
                </a:solidFill>
                <a:uFillTx/>
                <a:latin typeface="Arial"/>
                <a:ea typeface="DejaVu Sans"/>
              </a:rPr>
              <a:t>modern</a:t>
            </a:r>
            <a:r>
              <a:rPr b="0" lang="en-US" sz="2000" spc="-1" strike="noStrike">
                <a:solidFill>
                  <a:srgbClr val="000000"/>
                </a:solidFill>
                <a:latin typeface="Arial"/>
                <a:ea typeface="DejaVu Sans"/>
              </a:rPr>
              <a:t> vehicles. This connection must not be bypassed (by your antenna ground connection). Connecting the radio negative lead directly to the battery may also interfere with the operation of any special installation practices used by the manufacturer with respect to galvanic corrosion in aluminum-bodied vehicles, thus voiding the warranty.</a:t>
            </a:r>
            <a:endParaRPr b="0" lang="en-US" sz="2000" spc="-1" strike="noStrike">
              <a:solidFill>
                <a:srgbClr val="000000"/>
              </a:solidFill>
              <a:latin typeface="Arial"/>
            </a:endParaRPr>
          </a:p>
        </p:txBody>
      </p:sp>
      <p:pic>
        <p:nvPicPr>
          <p:cNvPr id="452" name="" descr=""/>
          <p:cNvPicPr/>
          <p:nvPr/>
        </p:nvPicPr>
        <p:blipFill>
          <a:blip r:embed="rId1"/>
          <a:stretch/>
        </p:blipFill>
        <p:spPr>
          <a:xfrm>
            <a:off x="6172200" y="1600200"/>
            <a:ext cx="3685680" cy="205740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9" name=""/>
          <p:cNvSpPr/>
          <p:nvPr/>
        </p:nvSpPr>
        <p:spPr>
          <a:xfrm>
            <a:off x="548640" y="365760"/>
            <a:ext cx="8958600" cy="3212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G4C05 - What is a possible cause of high voltages that produce RF burns?</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Flat braid rather than round wire has been used for the ground wire</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 </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Insulated wire has been used for the ground wire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The ground rod is resonant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The ground wire has high impedance on that frequency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0" name=""/>
          <p:cNvSpPr/>
          <p:nvPr/>
        </p:nvSpPr>
        <p:spPr>
          <a:xfrm>
            <a:off x="548640" y="365760"/>
            <a:ext cx="8958600" cy="3212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G4C05 - What is a possible cause of high voltages that produce RF burns?</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Flat braid rather than round wire has been used for the ground wire</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 </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Insulated wire has been used for the ground wire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The ground rod is resonant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D. The ground wire has high impedance on that frequency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1" name=""/>
          <p:cNvSpPr/>
          <p:nvPr/>
        </p:nvSpPr>
        <p:spPr>
          <a:xfrm>
            <a:off x="548640" y="365760"/>
            <a:ext cx="8958600" cy="2900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G4C06 - What is a possible effect of a resonant ground connection?</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Overheating of ground straps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Corrosion of the ground rod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High RF voltages on the enclosures of station equipment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A ground loop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2" name=""/>
          <p:cNvSpPr/>
          <p:nvPr/>
        </p:nvSpPr>
        <p:spPr>
          <a:xfrm>
            <a:off x="548640" y="365760"/>
            <a:ext cx="8958600" cy="2900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G4C06 - What is a possible effect of a resonant ground connection?</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Overheating of ground straps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Corrosion of the ground rod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C. High RF voltages on the enclosures of station equipment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A ground loop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3" name=""/>
          <p:cNvSpPr/>
          <p:nvPr/>
        </p:nvSpPr>
        <p:spPr>
          <a:xfrm>
            <a:off x="548640" y="365760"/>
            <a:ext cx="8958600" cy="3837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G4C08 - Which of the following would reduce RF interference caused by common-mode current on an audio cable?</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Place a ferrite choke on the cable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Connect the center conductor to the shield of all cables to short circuit the RFI signal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Ground the center conductor of the audio cable causing the interference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Add an additional insulating jacket to the cable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4" name=""/>
          <p:cNvSpPr/>
          <p:nvPr/>
        </p:nvSpPr>
        <p:spPr>
          <a:xfrm>
            <a:off x="548640" y="365760"/>
            <a:ext cx="8958600" cy="3837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G4C08 - Which of the following would reduce RF interference caused by common-mode current on an audio cable?</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A. Place a ferrite choke on the cable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Connect the center conductor to the shield of all cables to short circuit the RFI signal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Ground the center conductor of the audio cable causing the interference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Add an additional insulating jacket to the cable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
          <p:cNvSpPr/>
          <p:nvPr/>
        </p:nvSpPr>
        <p:spPr>
          <a:xfrm>
            <a:off x="548640" y="365760"/>
            <a:ext cx="8958600" cy="3212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G4C09 - How can the effects of ground loops be minimized?</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Connect all ground conductors in series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Connect the AC neutral conductor to the ground wire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Avoid using lock washers and star washers when making ground connections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Bond equipment enclosures together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6" name=""/>
          <p:cNvSpPr/>
          <p:nvPr/>
        </p:nvSpPr>
        <p:spPr>
          <a:xfrm>
            <a:off x="548640" y="365760"/>
            <a:ext cx="8958600" cy="3212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G4C09 - How can the effects of ground loops be minimized?</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Connect all ground conductors in series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Connect the AC neutral conductor to the ground wire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Avoid using lock washers and star washers when making ground connections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D. Bond equipment enclosures together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
          <p:cNvSpPr/>
          <p:nvPr/>
        </p:nvSpPr>
        <p:spPr>
          <a:xfrm>
            <a:off x="548640" y="365760"/>
            <a:ext cx="8958600" cy="3525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G4C10 - What could be a symptom caused by a ground loop in your station's audio connections?</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You receive reports of "hum" on your station's transmitted signal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The SWR reading for one or more antennas is suddenly very high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An item of station equipment starts to draw excessive amounts of current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You receive reports of harmonic interference from your station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8" name=""/>
          <p:cNvSpPr/>
          <p:nvPr/>
        </p:nvSpPr>
        <p:spPr>
          <a:xfrm>
            <a:off x="548640" y="365760"/>
            <a:ext cx="8958600" cy="3525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G4C10 - What could be a symptom caused by a ground loop in your station's audio connections?</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A. You receive reports of "hum" on your station's transmitted signal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The SWR reading for one or more antennas is suddenly very high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An item of station equipment starts to draw excessive amounts of current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You receive reports of harmonic interference from your station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CustomShape 1"/>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54" name="CustomShape 2"/>
          <p:cNvSpPr/>
          <p:nvPr/>
        </p:nvSpPr>
        <p:spPr>
          <a:xfrm>
            <a:off x="504000" y="568080"/>
            <a:ext cx="9059040" cy="4485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55" name="CustomShape 3"/>
          <p:cNvSpPr/>
          <p:nvPr/>
        </p:nvSpPr>
        <p:spPr>
          <a:xfrm>
            <a:off x="3443760" y="5255280"/>
            <a:ext cx="3178800" cy="2890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56" name="CustomShape 4"/>
          <p:cNvSpPr/>
          <p:nvPr/>
        </p:nvSpPr>
        <p:spPr>
          <a:xfrm>
            <a:off x="504000" y="226080"/>
            <a:ext cx="9060840" cy="93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57" name="CustomShape 5"/>
          <p:cNvSpPr/>
          <p:nvPr/>
        </p:nvSpPr>
        <p:spPr>
          <a:xfrm>
            <a:off x="504000" y="1326600"/>
            <a:ext cx="9060840" cy="327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58" name="CustomShape 6"/>
          <p:cNvSpPr/>
          <p:nvPr/>
        </p:nvSpPr>
        <p:spPr>
          <a:xfrm>
            <a:off x="504000" y="126000"/>
            <a:ext cx="9064800" cy="9392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Mobile HF Antennas</a:t>
            </a:r>
            <a:endParaRPr b="0" lang="en-US" sz="4400" spc="-1" strike="noStrike">
              <a:solidFill>
                <a:srgbClr val="000000"/>
              </a:solidFill>
              <a:latin typeface="Arial"/>
            </a:endParaRPr>
          </a:p>
        </p:txBody>
      </p:sp>
      <p:sp>
        <p:nvSpPr>
          <p:cNvPr id="459" name="CustomShape 7"/>
          <p:cNvSpPr/>
          <p:nvPr/>
        </p:nvSpPr>
        <p:spPr>
          <a:xfrm>
            <a:off x="504000" y="1005840"/>
            <a:ext cx="9064800" cy="1090080"/>
          </a:xfrm>
          <a:prstGeom prst="rect">
            <a:avLst/>
          </a:prstGeom>
          <a:noFill/>
          <a:ln w="0">
            <a:noFill/>
          </a:ln>
        </p:spPr>
        <p:style>
          <a:lnRef idx="0"/>
          <a:fillRef idx="0"/>
          <a:effectRef idx="0"/>
          <a:fontRef idx="minor"/>
        </p:style>
        <p:txBody>
          <a:bodyPr lIns="0" rIns="0" tIns="0" bIns="0" anchor="t">
            <a:normAutofit/>
          </a:bodyPr>
          <a:p>
            <a:pPr marL="432000" indent="-320400">
              <a:lnSpc>
                <a:spcPct val="100000"/>
              </a:lnSpc>
              <a:spcBef>
                <a:spcPts val="598"/>
              </a:spcBef>
              <a:spcAft>
                <a:spcPts val="1199"/>
              </a:spcAft>
              <a:buClr>
                <a:srgbClr val="000000"/>
              </a:buClr>
              <a:buSzPct val="45000"/>
              <a:buFont typeface="Wingdings" charset="2"/>
              <a:buChar char=""/>
            </a:pPr>
            <a:r>
              <a:rPr b="0" lang="en-US" sz="3200" spc="-1" strike="noStrike">
                <a:solidFill>
                  <a:srgbClr val="ff0000"/>
                </a:solidFill>
                <a:latin typeface="Arial"/>
                <a:ea typeface="DejaVu Sans"/>
              </a:rPr>
              <a:t>The most significant limitation of mobile HF operating is the </a:t>
            </a:r>
            <a:r>
              <a:rPr b="0" lang="en-US" sz="3200" spc="-1" strike="noStrike" u="sng">
                <a:solidFill>
                  <a:srgbClr val="ff0000"/>
                </a:solidFill>
                <a:uFillTx/>
                <a:latin typeface="Arial"/>
                <a:ea typeface="DejaVu Sans"/>
              </a:rPr>
              <a:t>antenna system</a:t>
            </a:r>
            <a:endParaRPr b="0" lang="en-US" sz="3200" spc="-1" strike="noStrike">
              <a:solidFill>
                <a:srgbClr val="000000"/>
              </a:solidFill>
              <a:latin typeface="Arial"/>
            </a:endParaRPr>
          </a:p>
          <a:p>
            <a:pPr>
              <a:lnSpc>
                <a:spcPct val="100000"/>
              </a:lnSpc>
              <a:spcBef>
                <a:spcPts val="1417"/>
              </a:spcBef>
            </a:pPr>
            <a:endParaRPr b="0" lang="en-US" sz="3200" spc="-1" strike="noStrike">
              <a:solidFill>
                <a:srgbClr val="000000"/>
              </a:solidFill>
              <a:latin typeface="Arial"/>
            </a:endParaRPr>
          </a:p>
        </p:txBody>
      </p:sp>
      <p:pic>
        <p:nvPicPr>
          <p:cNvPr id="460" name="Picture 4" descr=""/>
          <p:cNvPicPr/>
          <p:nvPr/>
        </p:nvPicPr>
        <p:blipFill>
          <a:blip r:embed="rId1"/>
          <a:stretch/>
        </p:blipFill>
        <p:spPr>
          <a:xfrm>
            <a:off x="7056000" y="1585440"/>
            <a:ext cx="2720880" cy="3758400"/>
          </a:xfrm>
          <a:prstGeom prst="rect">
            <a:avLst/>
          </a:prstGeom>
          <a:ln w="0">
            <a:noFill/>
          </a:ln>
        </p:spPr>
      </p:pic>
      <p:sp>
        <p:nvSpPr>
          <p:cNvPr id="461" name="CustomShape 8"/>
          <p:cNvSpPr/>
          <p:nvPr/>
        </p:nvSpPr>
        <p:spPr>
          <a:xfrm>
            <a:off x="504000" y="2294280"/>
            <a:ext cx="6255360" cy="19047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1417"/>
              </a:spcBef>
            </a:pPr>
            <a:r>
              <a:rPr b="0" lang="en-US" sz="3200" spc="-1" strike="noStrike">
                <a:solidFill>
                  <a:srgbClr val="ff0000"/>
                </a:solidFill>
                <a:latin typeface="Arial"/>
                <a:ea typeface="MS PGothic"/>
              </a:rPr>
              <a:t>Electrically short, very inefficient</a:t>
            </a:r>
            <a:endParaRPr b="0" lang="en-US" sz="3200" spc="-1" strike="noStrike">
              <a:solidFill>
                <a:srgbClr val="000000"/>
              </a:solidFill>
              <a:latin typeface="Arial"/>
            </a:endParaRPr>
          </a:p>
          <a:p>
            <a:pPr algn="ctr">
              <a:lnSpc>
                <a:spcPct val="100000"/>
              </a:lnSpc>
              <a:spcBef>
                <a:spcPts val="1417"/>
              </a:spcBef>
            </a:pPr>
            <a:r>
              <a:rPr b="0" lang="en-US" sz="2800" spc="-1" strike="noStrike">
                <a:solidFill>
                  <a:srgbClr val="000000"/>
                </a:solidFill>
                <a:latin typeface="Arial"/>
                <a:ea typeface="MS PGothic"/>
              </a:rPr>
              <a:t>The 40, 60, 80/75, 160 meter bands are particularly challenging because of electrically short antennas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2" dur="indefinite" restart="never" nodeType="tmRoot">
          <p:childTnLst>
            <p:seq>
              <p:cTn id="13" dur="indefinite" nodeType="mainSeq">
                <p:childTnLst>
                  <p:par>
                    <p:cTn id="14" fill="hold">
                      <p:stCondLst>
                        <p:cond delay="0"/>
                      </p:stCondLst>
                      <p:childTnLst>
                        <p:par>
                          <p:cTn id="15" fill="hold">
                            <p:stCondLst>
                              <p:cond delay="0"/>
                            </p:stCondLst>
                            <p:childTnLst>
                              <p:par>
                                <p:cTn id="16" nodeType="withEffect" fill="hold" presetClass="entr" presetID="10">
                                  <p:stCondLst>
                                    <p:cond delay="2000"/>
                                  </p:stCondLst>
                                  <p:childTnLst>
                                    <p:set>
                                      <p:cBhvr>
                                        <p:cTn id="17" dur="1" fill="hold">
                                          <p:stCondLst>
                                            <p:cond delay="0"/>
                                          </p:stCondLst>
                                        </p:cTn>
                                        <p:tgtEl>
                                          <p:spTgt spid="460"/>
                                        </p:tgtEl>
                                        <p:attrNameLst>
                                          <p:attrName>style.visibility</p:attrName>
                                        </p:attrNameLst>
                                      </p:cBhvr>
                                      <p:to>
                                        <p:strVal val="visible"/>
                                      </p:to>
                                    </p:set>
                                    <p:animEffect filter="fade" transition="in">
                                      <p:cBhvr additive="repl">
                                        <p:cTn id="18" dur="2000"/>
                                        <p:tgtEl>
                                          <p:spTgt spid="4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9" name=""/>
          <p:cNvSpPr/>
          <p:nvPr/>
        </p:nvSpPr>
        <p:spPr>
          <a:xfrm>
            <a:off x="548640" y="365760"/>
            <a:ext cx="8958600" cy="3212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G4C11 - What technique helps to minimize RF "hot spots" in an amateur station?</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Building all equipment in a metal enclosure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Using surge suppressor power outlets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Bonding all equipment enclosures together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Placing low-pass filters on all feed lines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0" name=""/>
          <p:cNvSpPr/>
          <p:nvPr/>
        </p:nvSpPr>
        <p:spPr>
          <a:xfrm>
            <a:off x="548640" y="365760"/>
            <a:ext cx="8958600" cy="3212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G4C11 - What technique helps to minimize RF "hot spots" in an amateur station?</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Building all equipment in a metal enclosure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Using surge suppressor power outlets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C. Bonding all equipment enclosures together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Placing low-pass filters on all feed lines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
          <p:cNvSpPr/>
          <p:nvPr/>
        </p:nvSpPr>
        <p:spPr>
          <a:xfrm>
            <a:off x="548640" y="365760"/>
            <a:ext cx="8958600" cy="3212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G4C12 - Why must all metal enclosures of station equipment be grounded?</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It prevents a blown fuse in the event of an internal short circuit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It prevents signal overload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It ensures that the neutral wire is grounded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It ensures that hazardous voltages cannot appear on the chassis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2" name=""/>
          <p:cNvSpPr/>
          <p:nvPr/>
        </p:nvSpPr>
        <p:spPr>
          <a:xfrm>
            <a:off x="548640" y="365760"/>
            <a:ext cx="8958600" cy="3212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G4C12 - Why must all metal enclosures of station equipment be grounded?</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It prevents a blown fuse in the event of an internal short circuit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It prevents signal overload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It ensures that the neutral wire is grounded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D. It ensures that hazardous voltages cannot appear on the chassis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3" name=""/>
          <p:cNvSpPr/>
          <p:nvPr/>
        </p:nvSpPr>
        <p:spPr>
          <a:xfrm>
            <a:off x="548640" y="365760"/>
            <a:ext cx="8958600" cy="3837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G4E03 - Which of the following direct, fused power connections would be the best for a 100-watt HF mobile installation?</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To the battery using heavy-gauge wire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To the alternator or generator using heavy-gauge wire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To the battery using insulated heavy duty balanced transmission line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To the alternator or generator using insulated heavy duty balanced transmission line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
          <p:cNvSpPr/>
          <p:nvPr/>
        </p:nvSpPr>
        <p:spPr>
          <a:xfrm>
            <a:off x="548640" y="365760"/>
            <a:ext cx="8958600" cy="3837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G4E03 - Which of the following direct, fused power connections would be the best for a 100-watt HF mobile installation?</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A. To the battery using heavy-gauge wire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To the alternator or generator using heavy-gauge wire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To the battery using insulated heavy duty balanced transmission line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To the alternator or generator using insulated heavy duty balanced transmission line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5" name=""/>
          <p:cNvSpPr/>
          <p:nvPr/>
        </p:nvSpPr>
        <p:spPr>
          <a:xfrm>
            <a:off x="548640" y="365760"/>
            <a:ext cx="8958600" cy="4150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G4E04 - Why should DC power for a 100-watt HF transceiver not be supplied by a vehicle's auxiliary power socket?</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The socket is not wired with an RF-shielded power cable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The socket's wiring may be inadequate for the current drawn by the transceiver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The DC polarity of the socket is reversed from the polarity of modern HF transceivers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Drawing more than 50 watts from this socket could cause the engine to overheat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6" name=""/>
          <p:cNvSpPr/>
          <p:nvPr/>
        </p:nvSpPr>
        <p:spPr>
          <a:xfrm>
            <a:off x="548640" y="365760"/>
            <a:ext cx="8958600" cy="4150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G4E04 - Why should DC power for a 100-watt HF transceiver not be supplied by a vehicle's auxiliary power socket?</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The socket is not wired with an RF-shielded power cable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B. The socket's wiring may be inadequate for the current drawn by the transceiver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The DC polarity of the socket is reversed from the polarity of modern HF transceivers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Drawing more than 50 watts from this socket could cause the engine to overheat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7" name=""/>
          <p:cNvSpPr/>
          <p:nvPr/>
        </p:nvSpPr>
        <p:spPr>
          <a:xfrm>
            <a:off x="548640" y="365760"/>
            <a:ext cx="8958600" cy="2900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G4E05 - Which of the following most limits an HF mobile installation?</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"Picket fencing"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The wire gauge of the DC power line to the transceiver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Efficiency of the electrically short antenna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FCC rules limiting mobile output power on the 75-meter band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8" name=""/>
          <p:cNvSpPr/>
          <p:nvPr/>
        </p:nvSpPr>
        <p:spPr>
          <a:xfrm>
            <a:off x="548640" y="365760"/>
            <a:ext cx="8958600" cy="2900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G4E05 - Which of the following most limits an HF mobile installation?</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"Picket fencing"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The wire gauge of the DC power line to the transceiver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C. Efficiency of the electrically short antenna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FCC rules limiting mobile output power on the 75-meter band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CustomShape 1"/>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63" name="CustomShape 2"/>
          <p:cNvSpPr/>
          <p:nvPr/>
        </p:nvSpPr>
        <p:spPr>
          <a:xfrm>
            <a:off x="504000" y="568080"/>
            <a:ext cx="9059040" cy="4485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64" name="CustomShape 3"/>
          <p:cNvSpPr/>
          <p:nvPr/>
        </p:nvSpPr>
        <p:spPr>
          <a:xfrm>
            <a:off x="3443760" y="5255280"/>
            <a:ext cx="3178800" cy="2890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65" name="CustomShape 4"/>
          <p:cNvSpPr/>
          <p:nvPr/>
        </p:nvSpPr>
        <p:spPr>
          <a:xfrm>
            <a:off x="504000" y="226080"/>
            <a:ext cx="9060840" cy="93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66" name="CustomShape 5"/>
          <p:cNvSpPr/>
          <p:nvPr/>
        </p:nvSpPr>
        <p:spPr>
          <a:xfrm>
            <a:off x="504000" y="1326600"/>
            <a:ext cx="9060840" cy="327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67" name="CustomShape 6"/>
          <p:cNvSpPr/>
          <p:nvPr/>
        </p:nvSpPr>
        <p:spPr>
          <a:xfrm>
            <a:off x="504000" y="226080"/>
            <a:ext cx="9064800" cy="9392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Mobile HF Antennas</a:t>
            </a:r>
            <a:endParaRPr b="0" lang="en-US" sz="4400" spc="-1" strike="noStrike">
              <a:solidFill>
                <a:srgbClr val="000000"/>
              </a:solidFill>
              <a:latin typeface="Arial"/>
            </a:endParaRPr>
          </a:p>
        </p:txBody>
      </p:sp>
      <p:sp>
        <p:nvSpPr>
          <p:cNvPr id="468" name="CustomShape 7"/>
          <p:cNvSpPr/>
          <p:nvPr/>
        </p:nvSpPr>
        <p:spPr>
          <a:xfrm>
            <a:off x="504000" y="1326600"/>
            <a:ext cx="9064800" cy="3281400"/>
          </a:xfrm>
          <a:prstGeom prst="rect">
            <a:avLst/>
          </a:prstGeom>
          <a:noFill/>
          <a:ln w="0">
            <a:noFill/>
          </a:ln>
        </p:spPr>
        <p:style>
          <a:lnRef idx="0"/>
          <a:fillRef idx="0"/>
          <a:effectRef idx="0"/>
          <a:fontRef idx="minor"/>
        </p:style>
        <p:txBody>
          <a:bodyPr lIns="0" rIns="0" tIns="0" bIns="0" anchor="t">
            <a:normAutofit fontScale="98000"/>
          </a:bodyPr>
          <a:p>
            <a:pPr marL="429120" indent="-317520">
              <a:lnSpc>
                <a:spcPct val="100000"/>
              </a:lnSpc>
              <a:spcBef>
                <a:spcPts val="598"/>
              </a:spcBef>
              <a:spcAft>
                <a:spcPts val="1199"/>
              </a:spcAft>
              <a:buClr>
                <a:srgbClr val="000000"/>
              </a:buClr>
              <a:buSzPct val="45000"/>
              <a:buFont typeface="Wingdings" charset="2"/>
              <a:buChar char=""/>
            </a:pPr>
            <a:r>
              <a:rPr b="0" lang="en-US" sz="2800" spc="-1" strike="noStrike">
                <a:solidFill>
                  <a:srgbClr val="000000"/>
                </a:solidFill>
                <a:latin typeface="Arial"/>
                <a:ea typeface="DejaVu Sans"/>
              </a:rPr>
              <a:t>The entire vehicle is part of the antenna system</a:t>
            </a:r>
            <a:endParaRPr b="0" lang="en-US" sz="2800" spc="-1" strike="noStrike">
              <a:solidFill>
                <a:srgbClr val="000000"/>
              </a:solidFill>
              <a:latin typeface="Arial"/>
            </a:endParaRPr>
          </a:p>
          <a:p>
            <a:pPr marL="429120" indent="-317520">
              <a:lnSpc>
                <a:spcPct val="100000"/>
              </a:lnSpc>
              <a:spcBef>
                <a:spcPts val="598"/>
              </a:spcBef>
              <a:spcAft>
                <a:spcPts val="1199"/>
              </a:spcAft>
              <a:buClr>
                <a:srgbClr val="000000"/>
              </a:buClr>
              <a:buSzPct val="45000"/>
              <a:buFont typeface="Wingdings" charset="2"/>
              <a:buChar char=""/>
            </a:pPr>
            <a:r>
              <a:rPr b="0" lang="en-US" sz="2800" spc="-1" strike="noStrike">
                <a:solidFill>
                  <a:srgbClr val="000000"/>
                </a:solidFill>
                <a:latin typeface="Arial"/>
                <a:ea typeface="DejaVu Sans"/>
              </a:rPr>
              <a:t>Use the most efficient antenna you can</a:t>
            </a:r>
            <a:endParaRPr b="0" lang="en-US" sz="2800" spc="-1" strike="noStrike">
              <a:solidFill>
                <a:srgbClr val="000000"/>
              </a:solidFill>
              <a:latin typeface="Arial"/>
            </a:endParaRPr>
          </a:p>
          <a:p>
            <a:pPr marL="429120" indent="-317520">
              <a:lnSpc>
                <a:spcPct val="100000"/>
              </a:lnSpc>
              <a:spcBef>
                <a:spcPts val="598"/>
              </a:spcBef>
              <a:spcAft>
                <a:spcPts val="1199"/>
              </a:spcAft>
              <a:buClr>
                <a:srgbClr val="000000"/>
              </a:buClr>
              <a:buSzPct val="45000"/>
              <a:buFont typeface="Wingdings" charset="2"/>
              <a:buChar char=""/>
            </a:pPr>
            <a:r>
              <a:rPr b="0" lang="en-US" sz="2800" spc="-1" strike="noStrike">
                <a:solidFill>
                  <a:srgbClr val="000000"/>
                </a:solidFill>
                <a:latin typeface="Arial"/>
                <a:ea typeface="DejaVu Sans"/>
              </a:rPr>
              <a:t>Make sure RF ground connections to the vehicle are solid</a:t>
            </a:r>
            <a:endParaRPr b="0" lang="en-US" sz="2800" spc="-1" strike="noStrike">
              <a:solidFill>
                <a:srgbClr val="000000"/>
              </a:solidFill>
              <a:latin typeface="Arial"/>
            </a:endParaRPr>
          </a:p>
          <a:p>
            <a:pPr marL="429120" indent="-317520">
              <a:lnSpc>
                <a:spcPct val="100000"/>
              </a:lnSpc>
              <a:spcBef>
                <a:spcPts val="1417"/>
              </a:spcBef>
              <a:buClr>
                <a:srgbClr val="000000"/>
              </a:buClr>
              <a:buSzPct val="45000"/>
              <a:buFont typeface="Wingdings" charset="2"/>
              <a:buChar char=""/>
            </a:pPr>
            <a:r>
              <a:rPr b="0" lang="en-US" sz="2800" spc="-1" strike="noStrike">
                <a:solidFill>
                  <a:srgbClr val="000000"/>
                </a:solidFill>
                <a:latin typeface="Arial"/>
                <a:ea typeface="DejaVu Sans"/>
              </a:rPr>
              <a:t>Mount the antenna where it is as clear as possible of metal surfaces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9" name=""/>
          <p:cNvSpPr/>
          <p:nvPr/>
        </p:nvSpPr>
        <p:spPr>
          <a:xfrm>
            <a:off x="548640" y="365760"/>
            <a:ext cx="8958600" cy="3212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G4E07 - Which of the following may cause receive interference to an HF transceiver installed in a vehicle?</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The battery charging system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The fuel delivery system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The control computers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All these choices are correct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
          <p:cNvSpPr/>
          <p:nvPr/>
        </p:nvSpPr>
        <p:spPr>
          <a:xfrm>
            <a:off x="548640" y="365760"/>
            <a:ext cx="8958600" cy="3212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G4E07 - Which of the following may cause receive interference to an HF transceiver installed in a vehicle?</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The battery charging system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The fuel delivery system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The control computers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D. All these choices are correct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1" name=""/>
          <p:cNvSpPr/>
          <p:nvPr/>
        </p:nvSpPr>
        <p:spPr>
          <a:xfrm>
            <a:off x="548640" y="365760"/>
            <a:ext cx="8958600" cy="3525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G6B10 - How does a ferrite bead or core reduce common-mode RF current on the shield of a coaxial cable?</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By creating an impedance in the current's path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It converts common-mode current to differential mode current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By creating an out-of-phase current to cancel the common-mode current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Ferrites expel magnetic fields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2" name=""/>
          <p:cNvSpPr/>
          <p:nvPr/>
        </p:nvSpPr>
        <p:spPr>
          <a:xfrm>
            <a:off x="548640" y="365760"/>
            <a:ext cx="8958600" cy="3525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G6B10 - How does a ferrite bead or core reduce common-mode RF current on the shield of a coaxial cable?</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A. By creating an impedance in the current's path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It converts common-mode current to differential mode current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By creating an out-of-phase current to cancel the common-mode current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Ferrites expel magnetic fields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
          <p:cNvSpPr/>
          <p:nvPr/>
        </p:nvSpPr>
        <p:spPr>
          <a:xfrm>
            <a:off x="548640" y="365760"/>
            <a:ext cx="8958600" cy="3212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G8B05 - Which intermodulation products are closest to the original signal frequencies?</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Second harmonics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Even-order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Odd-order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Intercept point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4" name=""/>
          <p:cNvSpPr/>
          <p:nvPr/>
        </p:nvSpPr>
        <p:spPr>
          <a:xfrm>
            <a:off x="548640" y="365760"/>
            <a:ext cx="8958600" cy="3212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G8B05 - Which intermodulation products are closest to the original signal frequencies?</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Second harmonics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Even-order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C. Odd-order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Intercept point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5" name=""/>
          <p:cNvSpPr/>
          <p:nvPr/>
        </p:nvSpPr>
        <p:spPr>
          <a:xfrm>
            <a:off x="548640" y="365760"/>
            <a:ext cx="8958600" cy="3212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G8B12 - What process combines two signals in a non-linear circuit to produce unwanted spurious outputs?</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Intermodulation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Heterodyning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Detection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Rolloff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
          <p:cNvSpPr/>
          <p:nvPr/>
        </p:nvSpPr>
        <p:spPr>
          <a:xfrm>
            <a:off x="548640" y="365760"/>
            <a:ext cx="8958600" cy="3212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G8B12 - What process combines two signals in a non-linear circuit to produce unwanted spurious outputs?</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A. Intermodulation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Heterodyning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Detection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Rolloff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7" name=""/>
          <p:cNvSpPr/>
          <p:nvPr/>
        </p:nvSpPr>
        <p:spPr>
          <a:xfrm>
            <a:off x="548640" y="365760"/>
            <a:ext cx="8958600" cy="3212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G8B13 - Which of the following is an odd-order intermodulation product of frequencies F1 and F2?</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5F1-3F2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3F1-F2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2F1-F2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All these choices are correct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8" name=""/>
          <p:cNvSpPr/>
          <p:nvPr/>
        </p:nvSpPr>
        <p:spPr>
          <a:xfrm>
            <a:off x="548640" y="365760"/>
            <a:ext cx="8958600" cy="3212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G8B13 - Which of the following is an odd-order intermodulation product of frequencies F1 and F2?</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5F1-3F2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3F1-F2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C. 2F1-F2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All these choices are correct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CustomShape 1"/>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70" name="CustomShape 2"/>
          <p:cNvSpPr/>
          <p:nvPr/>
        </p:nvSpPr>
        <p:spPr>
          <a:xfrm>
            <a:off x="504000" y="568080"/>
            <a:ext cx="9059040" cy="4485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71" name="CustomShape 3"/>
          <p:cNvSpPr/>
          <p:nvPr/>
        </p:nvSpPr>
        <p:spPr>
          <a:xfrm>
            <a:off x="3443760" y="5255280"/>
            <a:ext cx="3178800" cy="2890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72" name="CustomShape 4"/>
          <p:cNvSpPr/>
          <p:nvPr/>
        </p:nvSpPr>
        <p:spPr>
          <a:xfrm>
            <a:off x="504000" y="226080"/>
            <a:ext cx="9060840" cy="93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73" name="CustomShape 5"/>
          <p:cNvSpPr/>
          <p:nvPr/>
        </p:nvSpPr>
        <p:spPr>
          <a:xfrm>
            <a:off x="504000" y="1326600"/>
            <a:ext cx="9060840" cy="327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74" name="CustomShape 6"/>
          <p:cNvSpPr/>
          <p:nvPr/>
        </p:nvSpPr>
        <p:spPr>
          <a:xfrm>
            <a:off x="504000" y="226080"/>
            <a:ext cx="9064800" cy="9392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Mobile Interference - Sources</a:t>
            </a:r>
            <a:endParaRPr b="0" lang="en-US" sz="4400" spc="-1" strike="noStrike">
              <a:solidFill>
                <a:srgbClr val="000000"/>
              </a:solidFill>
              <a:latin typeface="Arial"/>
            </a:endParaRPr>
          </a:p>
        </p:txBody>
      </p:sp>
      <p:sp>
        <p:nvSpPr>
          <p:cNvPr id="475" name="CustomShape 7"/>
          <p:cNvSpPr/>
          <p:nvPr/>
        </p:nvSpPr>
        <p:spPr>
          <a:xfrm>
            <a:off x="504000" y="1326600"/>
            <a:ext cx="9064800" cy="3281400"/>
          </a:xfrm>
          <a:prstGeom prst="rect">
            <a:avLst/>
          </a:prstGeom>
          <a:noFill/>
          <a:ln w="0">
            <a:noFill/>
          </a:ln>
        </p:spPr>
        <p:style>
          <a:lnRef idx="0"/>
          <a:fillRef idx="0"/>
          <a:effectRef idx="0"/>
          <a:fontRef idx="minor"/>
        </p:style>
        <p:txBody>
          <a:bodyPr lIns="0" rIns="0" tIns="0" bIns="0" anchor="t">
            <a:normAutofit fontScale="85000"/>
          </a:bodyPr>
          <a:p>
            <a:pPr marL="429120" indent="-318240">
              <a:lnSpc>
                <a:spcPct val="100000"/>
              </a:lnSpc>
              <a:spcBef>
                <a:spcPts val="598"/>
              </a:spcBef>
              <a:spcAft>
                <a:spcPts val="598"/>
              </a:spcAft>
              <a:buClr>
                <a:srgbClr val="000000"/>
              </a:buClr>
              <a:buSzPct val="45000"/>
              <a:buFont typeface="Wingdings" charset="2"/>
              <a:buChar char=""/>
            </a:pPr>
            <a:r>
              <a:rPr b="0" lang="en-US" sz="2800" spc="-1" strike="noStrike">
                <a:solidFill>
                  <a:srgbClr val="000000"/>
                </a:solidFill>
                <a:latin typeface="Arial"/>
                <a:ea typeface="DejaVu Sans"/>
              </a:rPr>
              <a:t>Ignition noise from arcs at the spark plugs</a:t>
            </a:r>
            <a:endParaRPr b="0" lang="en-US" sz="2800" spc="-1" strike="noStrike">
              <a:solidFill>
                <a:srgbClr val="000000"/>
              </a:solidFill>
              <a:latin typeface="Arial"/>
            </a:endParaRPr>
          </a:p>
          <a:p>
            <a:pPr marL="429120" indent="-318240">
              <a:lnSpc>
                <a:spcPct val="100000"/>
              </a:lnSpc>
              <a:spcBef>
                <a:spcPts val="598"/>
              </a:spcBef>
              <a:spcAft>
                <a:spcPts val="598"/>
              </a:spcAft>
              <a:buClr>
                <a:srgbClr val="000000"/>
              </a:buClr>
              <a:buSzPct val="45000"/>
              <a:buFont typeface="Wingdings" charset="2"/>
              <a:buChar char=""/>
            </a:pPr>
            <a:r>
              <a:rPr b="0" lang="en-US" sz="2800" spc="-1" strike="noStrike">
                <a:solidFill>
                  <a:srgbClr val="d8090f"/>
                </a:solidFill>
                <a:latin typeface="Arial"/>
                <a:ea typeface="DejaVu Sans"/>
              </a:rPr>
              <a:t>Vehicle’s onboard control computers</a:t>
            </a:r>
            <a:endParaRPr b="0" lang="en-US" sz="2800" spc="-1" strike="noStrike">
              <a:solidFill>
                <a:srgbClr val="000000"/>
              </a:solidFill>
              <a:latin typeface="Arial"/>
            </a:endParaRPr>
          </a:p>
          <a:p>
            <a:pPr marL="429120" indent="-318240">
              <a:lnSpc>
                <a:spcPct val="100000"/>
              </a:lnSpc>
              <a:spcBef>
                <a:spcPts val="598"/>
              </a:spcBef>
              <a:spcAft>
                <a:spcPts val="598"/>
              </a:spcAft>
              <a:buClr>
                <a:srgbClr val="000000"/>
              </a:buClr>
              <a:buSzPct val="45000"/>
              <a:buFont typeface="Wingdings" charset="2"/>
              <a:buChar char=""/>
            </a:pPr>
            <a:r>
              <a:rPr b="0" lang="en-US" sz="2800" spc="-1" strike="noStrike">
                <a:solidFill>
                  <a:srgbClr val="d8090f"/>
                </a:solidFill>
                <a:latin typeface="Arial"/>
                <a:ea typeface="DejaVu Sans"/>
              </a:rPr>
              <a:t>Electric fuel pumps and windows</a:t>
            </a:r>
            <a:endParaRPr b="0" lang="en-US" sz="2800" spc="-1" strike="noStrike">
              <a:solidFill>
                <a:srgbClr val="000000"/>
              </a:solidFill>
              <a:latin typeface="Arial"/>
            </a:endParaRPr>
          </a:p>
          <a:p>
            <a:pPr marL="429120" indent="-318240">
              <a:lnSpc>
                <a:spcPct val="100000"/>
              </a:lnSpc>
              <a:spcBef>
                <a:spcPts val="598"/>
              </a:spcBef>
              <a:spcAft>
                <a:spcPts val="598"/>
              </a:spcAft>
              <a:buClr>
                <a:srgbClr val="000000"/>
              </a:buClr>
              <a:buSzPct val="45000"/>
              <a:buFont typeface="Wingdings" charset="2"/>
              <a:buChar char=""/>
            </a:pPr>
            <a:r>
              <a:rPr b="0" lang="en-US" sz="2800" spc="-1" strike="noStrike">
                <a:solidFill>
                  <a:srgbClr val="d8090f"/>
                </a:solidFill>
                <a:latin typeface="Arial"/>
                <a:ea typeface="DejaVu Sans"/>
              </a:rPr>
              <a:t>Battery charging systems</a:t>
            </a:r>
            <a:endParaRPr b="0" lang="en-US" sz="2800" spc="-1" strike="noStrike">
              <a:solidFill>
                <a:srgbClr val="000000"/>
              </a:solidFill>
              <a:latin typeface="Arial"/>
            </a:endParaRPr>
          </a:p>
          <a:p>
            <a:pPr marL="429120" indent="-318240">
              <a:lnSpc>
                <a:spcPct val="100000"/>
              </a:lnSpc>
              <a:spcBef>
                <a:spcPts val="598"/>
              </a:spcBef>
              <a:spcAft>
                <a:spcPts val="598"/>
              </a:spcAft>
              <a:buClr>
                <a:srgbClr val="000000"/>
              </a:buClr>
              <a:buSzPct val="45000"/>
              <a:buFont typeface="Wingdings" charset="2"/>
              <a:buChar char=""/>
            </a:pPr>
            <a:r>
              <a:rPr b="0" i="1" lang="en-US" sz="2800" spc="-1" strike="noStrike" u="sng">
                <a:solidFill>
                  <a:srgbClr val="d8090f"/>
                </a:solidFill>
                <a:uFillTx/>
                <a:latin typeface="Arial"/>
                <a:ea typeface="MS PGothic"/>
              </a:rPr>
              <a:t>All three are correct!</a:t>
            </a:r>
            <a:endParaRPr b="0" lang="en-US" sz="2800" spc="-1" strike="noStrike">
              <a:solidFill>
                <a:srgbClr val="000000"/>
              </a:solidFill>
              <a:latin typeface="Arial"/>
            </a:endParaRPr>
          </a:p>
          <a:p>
            <a:pPr marL="429120" indent="-318240">
              <a:lnSpc>
                <a:spcPct val="100000"/>
              </a:lnSpc>
              <a:spcBef>
                <a:spcPts val="1417"/>
              </a:spcBef>
              <a:buClr>
                <a:srgbClr val="000000"/>
              </a:buClr>
              <a:buSzPct val="45000"/>
              <a:buFont typeface="Wingdings" charset="2"/>
              <a:buChar char=""/>
            </a:pPr>
            <a:r>
              <a:rPr b="0" lang="en-US" sz="2800" spc="-1" strike="noStrike">
                <a:solidFill>
                  <a:srgbClr val="000000"/>
                </a:solidFill>
                <a:latin typeface="Arial"/>
                <a:ea typeface="MS PGothic"/>
              </a:rPr>
              <a:t>Manufacturer service bulletins can help deal with interference and noise problems without voiding warranties </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childTnLst>
                  <p:par>
                    <p:cTn id="21" fill="hold">
                      <p:stCondLst>
                        <p:cond delay="0"/>
                      </p:stCondLst>
                      <p:childTnLst>
                        <p:par>
                          <p:cTn id="22" fill="hold">
                            <p:stCondLst>
                              <p:cond delay="0"/>
                            </p:stCondLst>
                            <p:childTnLst>
                              <p:par>
                                <p:cTn id="23" nodeType="withEffect" fill="hold" presetClass="entr" presetID="53">
                                  <p:stCondLst>
                                    <p:cond delay="5000"/>
                                  </p:stCondLst>
                                  <p:childTnLst>
                                    <p:set>
                                      <p:cBhvr>
                                        <p:cTn id="24" dur="1" fill="hold">
                                          <p:stCondLst>
                                            <p:cond delay="0"/>
                                          </p:stCondLst>
                                        </p:cTn>
                                        <p:tgtEl>
                                          <p:spTgt spid="475">
                                            <p:txEl>
                                              <p:pRg st="4" end="4"/>
                                            </p:txEl>
                                          </p:spTgt>
                                        </p:tgtEl>
                                        <p:attrNameLst>
                                          <p:attrName>style.visibility</p:attrName>
                                        </p:attrNameLst>
                                      </p:cBhvr>
                                      <p:to>
                                        <p:strVal val="visible"/>
                                      </p:to>
                                    </p:set>
                                    <p:anim calcmode="lin" valueType="num">
                                      <p:cBhvr additive="repl">
                                        <p:cTn id="25" dur="500" fill="hold"/>
                                        <p:tgtEl>
                                          <p:spTgt spid="475">
                                            <p:txEl>
                                              <p:pRg st="4" end="4"/>
                                            </p:txEl>
                                          </p:spTgt>
                                        </p:tgtEl>
                                        <p:attrNameLst>
                                          <p:attrName>ppt_w</p:attrName>
                                        </p:attrNameLst>
                                      </p:cBhvr>
                                      <p:tavLst>
                                        <p:tav tm="0">
                                          <p:val>
                                            <p:strVal val="0"/>
                                          </p:val>
                                        </p:tav>
                                        <p:tav tm="100000">
                                          <p:val>
                                            <p:strVal val="#ppt_w"/>
                                          </p:val>
                                        </p:tav>
                                      </p:tavLst>
                                    </p:anim>
                                    <p:anim calcmode="lin" valueType="num">
                                      <p:cBhvr additive="repl">
                                        <p:cTn id="26" dur="500" fill="hold"/>
                                        <p:tgtEl>
                                          <p:spTgt spid="475">
                                            <p:txEl>
                                              <p:pRg st="4" end="4"/>
                                            </p:txEl>
                                          </p:spTgt>
                                        </p:tgtEl>
                                        <p:attrNameLst>
                                          <p:attrName>ppt_h</p:attrName>
                                        </p:attrNameLst>
                                      </p:cBhvr>
                                      <p:tavLst>
                                        <p:tav tm="0">
                                          <p:val>
                                            <p:strVal val="0"/>
                                          </p:val>
                                        </p:tav>
                                        <p:tav tm="100000">
                                          <p:val>
                                            <p:strVal val="#ppt_h"/>
                                          </p:val>
                                        </p:tav>
                                      </p:tavLst>
                                    </p:anim>
                                    <p:animEffect filter="fade" transition="in">
                                      <p:cBhvr additive="repl">
                                        <p:cTn id="27" dur="500"/>
                                        <p:tgtEl>
                                          <p:spTgt spid="475">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CustomShape 1"/>
          <p:cNvSpPr/>
          <p:nvPr/>
        </p:nvSpPr>
        <p:spPr>
          <a:xfrm>
            <a:off x="504000" y="2393640"/>
            <a:ext cx="9059400" cy="93276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20" name="CustomShape 2"/>
          <p:cNvSpPr/>
          <p:nvPr/>
        </p:nvSpPr>
        <p:spPr>
          <a:xfrm>
            <a:off x="505800" y="313200"/>
            <a:ext cx="9059400" cy="44856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21" name="CustomShape 3"/>
          <p:cNvSpPr/>
          <p:nvPr/>
        </p:nvSpPr>
        <p:spPr>
          <a:xfrm>
            <a:off x="3443760" y="5255280"/>
            <a:ext cx="3179160" cy="2894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22" name="CustomShape 5"/>
          <p:cNvSpPr/>
          <p:nvPr/>
        </p:nvSpPr>
        <p:spPr>
          <a:xfrm>
            <a:off x="504000" y="880200"/>
            <a:ext cx="9061200" cy="3461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23" name="CustomShape 6"/>
          <p:cNvSpPr/>
          <p:nvPr/>
        </p:nvSpPr>
        <p:spPr>
          <a:xfrm>
            <a:off x="0" y="1069920"/>
            <a:ext cx="10072080" cy="12142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4000" spc="-1" strike="noStrike">
                <a:solidFill>
                  <a:srgbClr val="000000"/>
                </a:solidFill>
                <a:latin typeface="Arial"/>
                <a:ea typeface="MS PGothic"/>
              </a:rPr>
              <a:t>General License Course</a:t>
            </a:r>
            <a:endParaRPr b="0" lang="en-US" sz="4000" spc="-1" strike="noStrike">
              <a:solidFill>
                <a:srgbClr val="000000"/>
              </a:solidFill>
              <a:latin typeface="Arial"/>
            </a:endParaRPr>
          </a:p>
          <a:p>
            <a:pPr algn="ctr">
              <a:lnSpc>
                <a:spcPct val="100000"/>
              </a:lnSpc>
            </a:pPr>
            <a:r>
              <a:rPr b="0" lang="en-US" sz="1800" spc="-1" strike="noStrike">
                <a:solidFill>
                  <a:srgbClr val="000000"/>
                </a:solidFill>
                <a:latin typeface="Arial"/>
                <a:ea typeface="DejaVu Sans"/>
              </a:rPr>
              <a:t> </a:t>
            </a:r>
            <a:br>
              <a:rPr sz="1800"/>
            </a:br>
            <a:r>
              <a:rPr b="1" lang="en-US" sz="4000" spc="-1" strike="noStrike">
                <a:solidFill>
                  <a:srgbClr val="000000"/>
                </a:solidFill>
                <a:latin typeface="Arial"/>
                <a:ea typeface="MS PGothic"/>
              </a:rPr>
              <a:t>Chapter 6.1 and 6.2</a:t>
            </a:r>
            <a:endParaRPr b="0" lang="en-US" sz="4000" spc="-1" strike="noStrike">
              <a:solidFill>
                <a:srgbClr val="000000"/>
              </a:solidFill>
              <a:latin typeface="Arial"/>
            </a:endParaRPr>
          </a:p>
          <a:p>
            <a:pPr algn="ctr">
              <a:lnSpc>
                <a:spcPct val="100000"/>
              </a:lnSpc>
            </a:pPr>
            <a:r>
              <a:rPr b="1" lang="en-US" sz="4000" spc="-1" strike="noStrike">
                <a:solidFill>
                  <a:srgbClr val="000000"/>
                </a:solidFill>
                <a:latin typeface="Arial"/>
                <a:ea typeface="MS PGothic"/>
              </a:rPr>
              <a:t>Basics of Digital Modes </a:t>
            </a:r>
            <a:endParaRPr b="0" lang="en-US" sz="4000" spc="-1" strike="noStrike">
              <a:solidFill>
                <a:srgbClr val="000000"/>
              </a:solidFill>
              <a:latin typeface="Arial"/>
            </a:endParaRPr>
          </a:p>
          <a:p>
            <a:pPr algn="ctr">
              <a:lnSpc>
                <a:spcPct val="100000"/>
              </a:lnSpc>
            </a:pPr>
            <a:r>
              <a:rPr b="1" lang="en-US" sz="4000" spc="-1" strike="noStrike">
                <a:solidFill>
                  <a:srgbClr val="000000"/>
                </a:solidFill>
                <a:latin typeface="Arial"/>
                <a:ea typeface="MS PGothic"/>
              </a:rPr>
              <a:t>and </a:t>
            </a:r>
            <a:endParaRPr b="0" lang="en-US" sz="4000" spc="-1" strike="noStrike">
              <a:solidFill>
                <a:srgbClr val="000000"/>
              </a:solidFill>
              <a:latin typeface="Arial"/>
            </a:endParaRPr>
          </a:p>
          <a:p>
            <a:pPr algn="ctr">
              <a:lnSpc>
                <a:spcPct val="100000"/>
              </a:lnSpc>
            </a:pPr>
            <a:r>
              <a:rPr b="1" lang="en-US" sz="4000" spc="-1" strike="noStrike">
                <a:solidFill>
                  <a:srgbClr val="000000"/>
                </a:solidFill>
                <a:latin typeface="Arial"/>
                <a:ea typeface="MS PGothic"/>
              </a:rPr>
              <a:t>Character-Based Modes</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4" name="CustomShape 1"/>
          <p:cNvSpPr/>
          <p:nvPr/>
        </p:nvSpPr>
        <p:spPr>
          <a:xfrm>
            <a:off x="504000" y="2393640"/>
            <a:ext cx="9059400" cy="93276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25" name="CustomShape 2"/>
          <p:cNvSpPr/>
          <p:nvPr/>
        </p:nvSpPr>
        <p:spPr>
          <a:xfrm>
            <a:off x="504000" y="568080"/>
            <a:ext cx="9059400" cy="44856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26" name="CustomShape 3"/>
          <p:cNvSpPr/>
          <p:nvPr/>
        </p:nvSpPr>
        <p:spPr>
          <a:xfrm>
            <a:off x="3443760" y="5255280"/>
            <a:ext cx="3179160" cy="2894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27" name="CustomShape 4"/>
          <p:cNvSpPr/>
          <p:nvPr/>
        </p:nvSpPr>
        <p:spPr>
          <a:xfrm>
            <a:off x="504000" y="226080"/>
            <a:ext cx="9061200" cy="935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28" name="CustomShape 5"/>
          <p:cNvSpPr/>
          <p:nvPr/>
        </p:nvSpPr>
        <p:spPr>
          <a:xfrm>
            <a:off x="504000" y="1326600"/>
            <a:ext cx="9061200" cy="3277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29" name="CustomShape 6"/>
          <p:cNvSpPr/>
          <p:nvPr/>
        </p:nvSpPr>
        <p:spPr>
          <a:xfrm>
            <a:off x="498240" y="91440"/>
            <a:ext cx="9065160" cy="9396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Arial"/>
              </a:rPr>
              <a:t>Digital Modes</a:t>
            </a:r>
            <a:endParaRPr b="0" lang="en-US" sz="4400" spc="-1" strike="noStrike">
              <a:solidFill>
                <a:srgbClr val="000000"/>
              </a:solidFill>
              <a:latin typeface="Arial"/>
            </a:endParaRPr>
          </a:p>
        </p:txBody>
      </p:sp>
      <p:sp>
        <p:nvSpPr>
          <p:cNvPr id="630" name="CustomShape 7"/>
          <p:cNvSpPr/>
          <p:nvPr/>
        </p:nvSpPr>
        <p:spPr>
          <a:xfrm>
            <a:off x="274320" y="1119240"/>
            <a:ext cx="6851160" cy="28972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598"/>
              </a:spcBef>
              <a:spcAft>
                <a:spcPts val="1199"/>
              </a:spcAft>
            </a:pPr>
            <a:r>
              <a:rPr b="0" lang="en-US" sz="2800" spc="-1" strike="noStrike">
                <a:solidFill>
                  <a:srgbClr val="000000"/>
                </a:solidFill>
                <a:latin typeface="Arial"/>
                <a:ea typeface="Arial"/>
              </a:rPr>
              <a:t>Radioteletype (RTTY) – invented in the ‘30s, originally used mechanical teleprinters but migrated to computer sound cards</a:t>
            </a:r>
            <a:endParaRPr b="0" lang="en-US" sz="2800" spc="-1" strike="noStrike">
              <a:solidFill>
                <a:srgbClr val="000000"/>
              </a:solidFill>
              <a:latin typeface="Arial"/>
            </a:endParaRPr>
          </a:p>
          <a:p>
            <a:pPr algn="ctr">
              <a:lnSpc>
                <a:spcPct val="100000"/>
              </a:lnSpc>
            </a:pPr>
            <a:r>
              <a:rPr b="0" lang="en-US" sz="1800" spc="-1" strike="noStrike">
                <a:solidFill>
                  <a:srgbClr val="000000"/>
                </a:solidFill>
                <a:latin typeface="Arial"/>
                <a:ea typeface="Arial"/>
              </a:rPr>
              <a:t>RTTY is popular on all the HF amateur bands (100% duty cycle)</a:t>
            </a:r>
            <a:endParaRPr b="0" lang="en-US" sz="1800" spc="-1" strike="noStrike">
              <a:solidFill>
                <a:srgbClr val="000000"/>
              </a:solidFill>
              <a:latin typeface="Arial"/>
            </a:endParaRPr>
          </a:p>
        </p:txBody>
      </p:sp>
      <p:pic>
        <p:nvPicPr>
          <p:cNvPr id="631" name="" descr="http://www.baudot.net/teletype/pics/M15-KSR-8a.jpg"/>
          <p:cNvPicPr/>
          <p:nvPr/>
        </p:nvPicPr>
        <p:blipFill>
          <a:blip r:embed="rId1"/>
          <a:stretch/>
        </p:blipFill>
        <p:spPr>
          <a:xfrm>
            <a:off x="7315200" y="1168560"/>
            <a:ext cx="2184120" cy="2326680"/>
          </a:xfrm>
          <a:prstGeom prst="rect">
            <a:avLst/>
          </a:prstGeom>
          <a:ln w="0">
            <a:noFill/>
          </a:ln>
        </p:spPr>
      </p:pic>
      <p:sp>
        <p:nvSpPr>
          <p:cNvPr id="632" name="CustomShape 8"/>
          <p:cNvSpPr/>
          <p:nvPr/>
        </p:nvSpPr>
        <p:spPr>
          <a:xfrm>
            <a:off x="640080" y="3840480"/>
            <a:ext cx="8862840" cy="5954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Arial"/>
                <a:ea typeface="DejaVu Sans"/>
              </a:rPr>
              <a:t>PSK31 and FT8 – good weak signal modes allowing low transmitter power </a:t>
            </a:r>
            <a:endParaRPr b="0" lang="en-US" sz="1800" spc="-1" strike="noStrike">
              <a:solidFill>
                <a:srgbClr val="000000"/>
              </a:solidFill>
              <a:latin typeface="Arial"/>
            </a:endParaRPr>
          </a:p>
          <a:p>
            <a:pPr algn="ctr">
              <a:lnSpc>
                <a:spcPct val="100000"/>
              </a:lnSpc>
            </a:pPr>
            <a:r>
              <a:rPr b="0" lang="en-US" sz="1800" spc="-1" strike="noStrike">
                <a:solidFill>
                  <a:srgbClr val="000000"/>
                </a:solidFill>
                <a:latin typeface="Arial"/>
                <a:ea typeface="DejaVu Sans"/>
              </a:rPr>
              <a:t>and very narrow bandwidth (computer sound card)</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CustomShape 1"/>
          <p:cNvSpPr/>
          <p:nvPr/>
        </p:nvSpPr>
        <p:spPr>
          <a:xfrm>
            <a:off x="3443760" y="5255280"/>
            <a:ext cx="3178800" cy="2890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34" name="CustomShape 2"/>
          <p:cNvSpPr/>
          <p:nvPr/>
        </p:nvSpPr>
        <p:spPr>
          <a:xfrm>
            <a:off x="504000" y="226080"/>
            <a:ext cx="9060840" cy="93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35" name="CustomShape 3"/>
          <p:cNvSpPr/>
          <p:nvPr/>
        </p:nvSpPr>
        <p:spPr>
          <a:xfrm>
            <a:off x="504000" y="50760"/>
            <a:ext cx="9065160" cy="9396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000" spc="-1" strike="noStrike">
                <a:solidFill>
                  <a:srgbClr val="000000"/>
                </a:solidFill>
                <a:latin typeface="Arial"/>
                <a:ea typeface="Arial"/>
              </a:rPr>
              <a:t>Digital Modes and Where to Find Them</a:t>
            </a:r>
            <a:endParaRPr b="0" lang="en-US" sz="4000" spc="-1" strike="noStrike">
              <a:solidFill>
                <a:srgbClr val="000000"/>
              </a:solidFill>
              <a:latin typeface="Arial"/>
            </a:endParaRPr>
          </a:p>
        </p:txBody>
      </p:sp>
      <p:sp>
        <p:nvSpPr>
          <p:cNvPr id="636" name="CustomShape 4"/>
          <p:cNvSpPr/>
          <p:nvPr/>
        </p:nvSpPr>
        <p:spPr>
          <a:xfrm>
            <a:off x="545040" y="909360"/>
            <a:ext cx="9137160" cy="40500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598"/>
              </a:spcBef>
            </a:pPr>
            <a:r>
              <a:rPr b="0" i="1" lang="en-US" sz="2000" spc="-1" strike="noStrike">
                <a:solidFill>
                  <a:srgbClr val="000000"/>
                </a:solidFill>
                <a:latin typeface="Arial"/>
                <a:ea typeface="Arial"/>
              </a:rPr>
              <a:t>Band</a:t>
            </a:r>
            <a:r>
              <a:rPr b="0" i="1" lang="en-US" sz="2000" spc="-1" strike="noStrike">
                <a:solidFill>
                  <a:srgbClr val="000000"/>
                </a:solidFill>
                <a:latin typeface="Arial"/>
                <a:ea typeface="Arial"/>
              </a:rPr>
              <a:t>	</a:t>
            </a:r>
            <a:r>
              <a:rPr b="0" i="1" lang="en-US" sz="2000" spc="-1" strike="noStrike">
                <a:solidFill>
                  <a:srgbClr val="000000"/>
                </a:solidFill>
                <a:latin typeface="Arial"/>
                <a:ea typeface="Arial"/>
              </a:rPr>
              <a:t>	</a:t>
            </a:r>
            <a:r>
              <a:rPr b="0" i="1" lang="en-US" sz="2000" spc="-1" strike="noStrike">
                <a:solidFill>
                  <a:srgbClr val="000000"/>
                </a:solidFill>
                <a:latin typeface="Arial"/>
                <a:ea typeface="Arial"/>
              </a:rPr>
              <a:t>Notes</a:t>
            </a:r>
            <a:endParaRPr b="0" lang="en-US" sz="2000" spc="-1" strike="noStrike">
              <a:solidFill>
                <a:srgbClr val="000000"/>
              </a:solidFill>
              <a:latin typeface="Arial"/>
            </a:endParaRPr>
          </a:p>
          <a:p>
            <a:pPr>
              <a:lnSpc>
                <a:spcPct val="100000"/>
              </a:lnSpc>
            </a:pPr>
            <a:r>
              <a:rPr b="0" i="1" lang="en-US" sz="2000" spc="-1" strike="noStrike">
                <a:solidFill>
                  <a:srgbClr val="000000"/>
                </a:solidFill>
                <a:latin typeface="Arial"/>
                <a:ea typeface="Arial"/>
              </a:rPr>
              <a:t>(Meters)</a:t>
            </a:r>
            <a:r>
              <a:rPr b="0" i="1" lang="en-US" sz="2000" spc="-1" strike="noStrike">
                <a:solidFill>
                  <a:srgbClr val="000000"/>
                </a:solidFill>
                <a:latin typeface="Arial"/>
                <a:ea typeface="Arial"/>
              </a:rPr>
              <a:t>	</a:t>
            </a:r>
            <a:r>
              <a:rPr b="0" i="1" lang="en-US" sz="2000" spc="-1" strike="noStrike">
                <a:solidFill>
                  <a:srgbClr val="000000"/>
                </a:solidFill>
                <a:latin typeface="Arial"/>
                <a:ea typeface="Arial"/>
              </a:rPr>
              <a:t>(MHz)</a:t>
            </a:r>
            <a:endParaRPr b="0" lang="en-US" sz="2000" spc="-1" strike="noStrike">
              <a:solidFill>
                <a:srgbClr val="000000"/>
              </a:solidFill>
              <a:latin typeface="Arial"/>
            </a:endParaRPr>
          </a:p>
          <a:p>
            <a:pPr>
              <a:lnSpc>
                <a:spcPct val="100000"/>
              </a:lnSpc>
            </a:pPr>
            <a:r>
              <a:rPr b="0" lang="en-US" sz="2000" spc="-1" strike="noStrike">
                <a:solidFill>
                  <a:srgbClr val="000000"/>
                </a:solidFill>
                <a:latin typeface="Arial"/>
                <a:ea typeface="Arial"/>
              </a:rPr>
              <a:t>160</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1.800 – 1.810</a:t>
            </a:r>
            <a:endParaRPr b="0" lang="en-US" sz="2000" spc="-1" strike="noStrike">
              <a:solidFill>
                <a:srgbClr val="000000"/>
              </a:solidFill>
              <a:latin typeface="Arial"/>
            </a:endParaRPr>
          </a:p>
          <a:p>
            <a:pPr>
              <a:lnSpc>
                <a:spcPct val="100000"/>
              </a:lnSpc>
            </a:pPr>
            <a:r>
              <a:rPr b="0" i="1" lang="en-US" sz="2000" spc="-1" strike="noStrike">
                <a:solidFill>
                  <a:srgbClr val="000000"/>
                </a:solidFill>
                <a:latin typeface="Arial"/>
                <a:ea typeface="Arial"/>
              </a:rPr>
              <a:t>  </a:t>
            </a:r>
            <a:r>
              <a:rPr b="0" lang="en-US" sz="2000" spc="-1" strike="noStrike">
                <a:solidFill>
                  <a:srgbClr val="000000"/>
                </a:solidFill>
                <a:latin typeface="Arial"/>
                <a:ea typeface="Arial"/>
              </a:rPr>
              <a:t>80</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3.570 - 3.600</a:t>
            </a:r>
            <a:endParaRPr b="0" lang="en-US" sz="2000" spc="-1" strike="noStrike">
              <a:solidFill>
                <a:srgbClr val="000000"/>
              </a:solidFill>
              <a:latin typeface="Arial"/>
            </a:endParaRPr>
          </a:p>
          <a:p>
            <a:pPr>
              <a:lnSpc>
                <a:spcPct val="100000"/>
              </a:lnSpc>
            </a:pPr>
            <a:r>
              <a:rPr b="0" lang="en-US" sz="2000" spc="-1" strike="noStrike">
                <a:solidFill>
                  <a:srgbClr val="ff0000"/>
                </a:solidFill>
                <a:latin typeface="Arial"/>
                <a:ea typeface="Arial"/>
              </a:rPr>
              <a:t>  </a:t>
            </a:r>
            <a:r>
              <a:rPr b="0" lang="en-US" sz="2000" spc="-1" strike="noStrike">
                <a:solidFill>
                  <a:srgbClr val="000000"/>
                </a:solidFill>
                <a:latin typeface="Arial"/>
                <a:ea typeface="Arial"/>
              </a:rPr>
              <a:t>60</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Data emission not permitted</a:t>
            </a:r>
            <a:endParaRPr b="0" lang="en-US" sz="2000" spc="-1" strike="noStrike">
              <a:solidFill>
                <a:srgbClr val="000000"/>
              </a:solidFill>
              <a:latin typeface="Arial"/>
            </a:endParaRPr>
          </a:p>
          <a:p>
            <a:pPr>
              <a:lnSpc>
                <a:spcPct val="100000"/>
              </a:lnSpc>
            </a:pPr>
            <a:r>
              <a:rPr b="0" lang="en-US" sz="2000" spc="-1" strike="noStrike">
                <a:solidFill>
                  <a:srgbClr val="000000"/>
                </a:solidFill>
                <a:latin typeface="Arial"/>
                <a:ea typeface="Arial"/>
              </a:rPr>
              <a:t>  </a:t>
            </a:r>
            <a:r>
              <a:rPr b="0" lang="en-US" sz="2000" spc="-1" strike="noStrike">
                <a:solidFill>
                  <a:srgbClr val="000000"/>
                </a:solidFill>
                <a:latin typeface="Arial"/>
                <a:ea typeface="Arial"/>
              </a:rPr>
              <a:t>40</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7.080 - 7.125 RTTY DX calling frequency 7.040 MHz</a:t>
            </a:r>
            <a:endParaRPr b="0" lang="en-US" sz="2000" spc="-1" strike="noStrike">
              <a:solidFill>
                <a:srgbClr val="000000"/>
              </a:solidFill>
              <a:latin typeface="Arial"/>
            </a:endParaRPr>
          </a:p>
          <a:p>
            <a:pPr>
              <a:lnSpc>
                <a:spcPct val="100000"/>
              </a:lnSpc>
            </a:pPr>
            <a:r>
              <a:rPr b="0" lang="en-US" sz="2000" spc="-1" strike="noStrike">
                <a:solidFill>
                  <a:srgbClr val="000000"/>
                </a:solidFill>
                <a:latin typeface="Arial"/>
                <a:ea typeface="Arial"/>
              </a:rPr>
              <a:t>  </a:t>
            </a:r>
            <a:r>
              <a:rPr b="0" lang="en-US" sz="2000" spc="-1" strike="noStrike">
                <a:solidFill>
                  <a:srgbClr val="000000"/>
                </a:solidFill>
                <a:latin typeface="Arial"/>
                <a:ea typeface="Arial"/>
              </a:rPr>
              <a:t>30</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10.130 - 10.150</a:t>
            </a:r>
            <a:endParaRPr b="0" lang="en-US" sz="2000" spc="-1" strike="noStrike">
              <a:solidFill>
                <a:srgbClr val="000000"/>
              </a:solidFill>
              <a:latin typeface="Arial"/>
            </a:endParaRPr>
          </a:p>
          <a:p>
            <a:pPr>
              <a:lnSpc>
                <a:spcPct val="100000"/>
              </a:lnSpc>
            </a:pPr>
            <a:r>
              <a:rPr b="0" lang="en-US" sz="2000" spc="-1" strike="noStrike">
                <a:solidFill>
                  <a:srgbClr val="000000"/>
                </a:solidFill>
                <a:latin typeface="Arial"/>
                <a:ea typeface="Arial"/>
              </a:rPr>
              <a:t>  </a:t>
            </a:r>
            <a:r>
              <a:rPr b="0" lang="en-US" sz="2000" spc="-1" strike="noStrike">
                <a:solidFill>
                  <a:srgbClr val="ff0000"/>
                </a:solidFill>
                <a:latin typeface="Arial"/>
                <a:ea typeface="Arial"/>
              </a:rPr>
              <a:t>20</a:t>
            </a:r>
            <a:r>
              <a:rPr b="0" lang="en-US" sz="2000" spc="-1" strike="noStrike">
                <a:solidFill>
                  <a:srgbClr val="ff0000"/>
                </a:solidFill>
                <a:latin typeface="Arial"/>
                <a:ea typeface="Arial"/>
              </a:rPr>
              <a:t>	</a:t>
            </a:r>
            <a:r>
              <a:rPr b="0" lang="en-US" sz="2000" spc="-1" strike="noStrike">
                <a:solidFill>
                  <a:srgbClr val="ff0000"/>
                </a:solidFill>
                <a:latin typeface="Arial"/>
                <a:ea typeface="Arial"/>
              </a:rPr>
              <a:t>	</a:t>
            </a:r>
            <a:r>
              <a:rPr b="0" lang="en-US" sz="2000" spc="-1" strike="noStrike">
                <a:solidFill>
                  <a:srgbClr val="ff0000"/>
                </a:solidFill>
                <a:latin typeface="Arial"/>
                <a:ea typeface="Arial"/>
              </a:rPr>
              <a:t>14.070 - 14.100 *</a:t>
            </a:r>
            <a:endParaRPr b="0" lang="en-US" sz="2000" spc="-1" strike="noStrike">
              <a:solidFill>
                <a:srgbClr val="000000"/>
              </a:solidFill>
              <a:latin typeface="Arial"/>
            </a:endParaRPr>
          </a:p>
          <a:p>
            <a:pPr>
              <a:lnSpc>
                <a:spcPct val="100000"/>
              </a:lnSpc>
            </a:pPr>
            <a:r>
              <a:rPr b="0" lang="en-US" sz="2000" spc="-1" strike="noStrike">
                <a:solidFill>
                  <a:srgbClr val="ff0000"/>
                </a:solidFill>
                <a:latin typeface="Arial"/>
                <a:ea typeface="Arial"/>
              </a:rPr>
              <a:t>                           </a:t>
            </a:r>
            <a:r>
              <a:rPr b="0" lang="en-US" sz="2000" spc="-1" strike="noStrike">
                <a:solidFill>
                  <a:srgbClr val="ff0000"/>
                </a:solidFill>
                <a:latin typeface="Arial"/>
                <a:ea typeface="Arial"/>
              </a:rPr>
              <a:t>(</a:t>
            </a:r>
            <a:r>
              <a:rPr b="0" lang="en-US" sz="2000" spc="-1" strike="noStrike" u="sng">
                <a:solidFill>
                  <a:srgbClr val="ff0000"/>
                </a:solidFill>
                <a:uFillTx/>
                <a:latin typeface="Arial"/>
                <a:ea typeface="Arial"/>
              </a:rPr>
              <a:t>PSK31 calling frequency 14.070 MHz,</a:t>
            </a:r>
            <a:r>
              <a:rPr b="0" lang="en-US" sz="2000" spc="-1" strike="noStrike">
                <a:solidFill>
                  <a:srgbClr val="ff0000"/>
                </a:solidFill>
                <a:latin typeface="Arial"/>
                <a:ea typeface="Arial"/>
              </a:rPr>
              <a:t> </a:t>
            </a:r>
            <a:r>
              <a:rPr b="0" lang="en-US" sz="1400" spc="-1" strike="noStrike">
                <a:solidFill>
                  <a:srgbClr val="ff0000"/>
                </a:solidFill>
                <a:latin typeface="Arial"/>
                <a:ea typeface="Arial"/>
              </a:rPr>
              <a:t>below RTTY seqment</a:t>
            </a:r>
            <a:r>
              <a:rPr b="0" lang="en-US" sz="2000" spc="-1" strike="noStrike">
                <a:solidFill>
                  <a:srgbClr val="ff0000"/>
                </a:solidFill>
                <a:latin typeface="Arial"/>
                <a:ea typeface="Arial"/>
              </a:rPr>
              <a:t>)</a:t>
            </a:r>
            <a:endParaRPr b="0" lang="en-US" sz="2000" spc="-1" strike="noStrike">
              <a:solidFill>
                <a:srgbClr val="000000"/>
              </a:solidFill>
              <a:latin typeface="Arial"/>
            </a:endParaRPr>
          </a:p>
          <a:p>
            <a:pPr>
              <a:lnSpc>
                <a:spcPct val="100000"/>
              </a:lnSpc>
            </a:pPr>
            <a:r>
              <a:rPr b="0" lang="en-US" sz="2000" spc="-1" strike="noStrike">
                <a:solidFill>
                  <a:srgbClr val="ff0000"/>
                </a:solidFill>
                <a:latin typeface="Arial"/>
                <a:ea typeface="Arial"/>
              </a:rPr>
              <a:t>  </a:t>
            </a:r>
            <a:r>
              <a:rPr b="0" lang="en-US" sz="2000" spc="-1" strike="noStrike">
                <a:solidFill>
                  <a:srgbClr val="000000"/>
                </a:solidFill>
                <a:latin typeface="Arial"/>
                <a:ea typeface="Arial"/>
              </a:rPr>
              <a:t>17</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18.100 - 18.110</a:t>
            </a:r>
            <a:endParaRPr b="0" lang="en-US" sz="2000" spc="-1" strike="noStrike">
              <a:solidFill>
                <a:srgbClr val="000000"/>
              </a:solidFill>
              <a:latin typeface="Arial"/>
            </a:endParaRPr>
          </a:p>
          <a:p>
            <a:pPr>
              <a:lnSpc>
                <a:spcPct val="100000"/>
              </a:lnSpc>
            </a:pPr>
            <a:r>
              <a:rPr b="0" lang="en-US" sz="2000" spc="-1" strike="noStrike">
                <a:solidFill>
                  <a:srgbClr val="000000"/>
                </a:solidFill>
                <a:latin typeface="Arial"/>
                <a:ea typeface="Arial"/>
              </a:rPr>
              <a:t>  </a:t>
            </a:r>
            <a:r>
              <a:rPr b="0" lang="en-US" sz="2000" spc="-1" strike="noStrike">
                <a:solidFill>
                  <a:srgbClr val="000000"/>
                </a:solidFill>
                <a:latin typeface="Arial"/>
                <a:ea typeface="Arial"/>
              </a:rPr>
              <a:t>15</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21.070 - 21.110</a:t>
            </a:r>
            <a:endParaRPr b="0" lang="en-US" sz="2000" spc="-1" strike="noStrike">
              <a:solidFill>
                <a:srgbClr val="000000"/>
              </a:solidFill>
              <a:latin typeface="Arial"/>
            </a:endParaRPr>
          </a:p>
          <a:p>
            <a:pPr>
              <a:lnSpc>
                <a:spcPct val="100000"/>
              </a:lnSpc>
            </a:pPr>
            <a:r>
              <a:rPr b="0" lang="en-US" sz="2000" spc="-1" strike="noStrike">
                <a:solidFill>
                  <a:srgbClr val="000000"/>
                </a:solidFill>
                <a:latin typeface="Arial"/>
                <a:ea typeface="Arial"/>
              </a:rPr>
              <a:t>  </a:t>
            </a:r>
            <a:r>
              <a:rPr b="0" lang="en-US" sz="2000" spc="-1" strike="noStrike">
                <a:solidFill>
                  <a:srgbClr val="000000"/>
                </a:solidFill>
                <a:latin typeface="Arial"/>
                <a:ea typeface="Arial"/>
              </a:rPr>
              <a:t>12</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24.920 - 24.930</a:t>
            </a:r>
            <a:endParaRPr b="0" lang="en-US" sz="2000" spc="-1" strike="noStrike">
              <a:solidFill>
                <a:srgbClr val="000000"/>
              </a:solidFill>
              <a:latin typeface="Arial"/>
            </a:endParaRPr>
          </a:p>
          <a:p>
            <a:pPr>
              <a:lnSpc>
                <a:spcPct val="100000"/>
              </a:lnSpc>
            </a:pPr>
            <a:r>
              <a:rPr b="0" lang="en-US" sz="2000" spc="-1" strike="noStrike">
                <a:solidFill>
                  <a:srgbClr val="000000"/>
                </a:solidFill>
                <a:latin typeface="Arial"/>
                <a:ea typeface="Arial"/>
              </a:rPr>
              <a:t>  </a:t>
            </a:r>
            <a:r>
              <a:rPr b="0" lang="en-US" sz="2000" spc="-1" strike="noStrike">
                <a:solidFill>
                  <a:srgbClr val="000000"/>
                </a:solidFill>
                <a:latin typeface="Arial"/>
                <a:ea typeface="Arial"/>
              </a:rPr>
              <a:t>10</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28.070 - 28.150 </a:t>
            </a:r>
            <a:endParaRPr b="0" lang="en-US" sz="2000" spc="-1" strike="noStrike">
              <a:solidFill>
                <a:srgbClr val="000000"/>
              </a:solidFill>
              <a:latin typeface="Arial"/>
            </a:endParaRPr>
          </a:p>
          <a:p>
            <a:pPr>
              <a:lnSpc>
                <a:spcPct val="100000"/>
              </a:lnSpc>
            </a:pP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1800" spc="-1" strike="noStrike">
                <a:solidFill>
                  <a:srgbClr val="000000"/>
                </a:solidFill>
                <a:latin typeface="Arial"/>
                <a:ea typeface="Arial"/>
              </a:rPr>
              <a:t>* but stay clear of 14.100 Beacon frequency</a:t>
            </a:r>
            <a:endParaRPr b="0" lang="en-US" sz="1800" spc="-1" strike="noStrike">
              <a:solidFill>
                <a:srgbClr val="000000"/>
              </a:solidFill>
              <a:latin typeface="Arial"/>
            </a:endParaRPr>
          </a:p>
        </p:txBody>
      </p:sp>
      <p:sp>
        <p:nvSpPr>
          <p:cNvPr id="637" name="CustomShape 5"/>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38" name="CustomShape 6"/>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39" name="Line 7"/>
          <p:cNvSpPr/>
          <p:nvPr/>
        </p:nvSpPr>
        <p:spPr>
          <a:xfrm>
            <a:off x="4480560" y="3749040"/>
            <a:ext cx="612720" cy="1151280"/>
          </a:xfrm>
          <a:prstGeom prst="line">
            <a:avLst/>
          </a:prstGeom>
          <a:ln w="0">
            <a:solidFill>
              <a:srgbClr val="ce181e"/>
            </a:solidFill>
            <a:tailEnd len="med" type="triangle" w="med"/>
          </a:ln>
        </p:spPr>
        <p:style>
          <a:lnRef idx="0"/>
          <a:fillRef idx="0"/>
          <a:effectRef idx="0"/>
          <a:fontRef idx="minor"/>
        </p:style>
        <p:txBody>
          <a:bodyPr lIns="90000" rIns="90000" tIns="45000" bIns="45000" anchor="t" anchorCtr="1">
            <a:noAutofit/>
          </a:bodyPr>
          <a:p>
            <a:pPr>
              <a:lnSpc>
                <a:spcPct val="100000"/>
              </a:lnSpc>
            </a:pPr>
            <a:endParaRPr b="0" lang="en-US" sz="1800" spc="-1" strike="noStrike">
              <a:solidFill>
                <a:srgbClr val="000000"/>
              </a:solidFill>
              <a:latin typeface="Arial"/>
              <a:ea typeface="DejaVu Sans"/>
            </a:endParaRPr>
          </a:p>
        </p:txBody>
      </p:sp>
      <p:sp>
        <p:nvSpPr>
          <p:cNvPr id="640" name="Line 8"/>
          <p:cNvSpPr/>
          <p:nvPr/>
        </p:nvSpPr>
        <p:spPr>
          <a:xfrm>
            <a:off x="822960" y="3566160"/>
            <a:ext cx="1554480" cy="360"/>
          </a:xfrm>
          <a:prstGeom prst="line">
            <a:avLst/>
          </a:prstGeom>
          <a:ln w="18360">
            <a:solidFill>
              <a:srgbClr val="c9211e"/>
            </a:solidFill>
            <a:round/>
            <a:tailEnd len="med" type="triangle" w="med"/>
          </a:ln>
        </p:spPr>
        <p:style>
          <a:lnRef idx="0"/>
          <a:fillRef idx="0"/>
          <a:effectRef idx="0"/>
          <a:fontRef idx="minor"/>
        </p:style>
        <p:txBody>
          <a:bodyPr lIns="90000" rIns="90000" tIns="-44640" bIns="-44640" anchor="t" anchorCtr="1">
            <a:no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childTnLst>
                  <p:par>
                    <p:cTn id="49" fill="hold">
                      <p:stCondLst>
                        <p:cond delay="0"/>
                      </p:stCondLst>
                      <p:childTnLst>
                        <p:par>
                          <p:cTn id="50" fill="hold">
                            <p:stCondLst>
                              <p:cond delay="0"/>
                            </p:stCondLst>
                            <p:childTnLst>
                              <p:par>
                                <p:cTn id="51" nodeType="withEffect" fill="hold" presetClass="entr" presetID="10">
                                  <p:stCondLst>
                                    <p:cond delay="4000"/>
                                  </p:stCondLst>
                                  <p:childTnLst>
                                    <p:set>
                                      <p:cBhvr>
                                        <p:cTn id="52" dur="1" fill="hold">
                                          <p:stCondLst>
                                            <p:cond delay="0"/>
                                          </p:stCondLst>
                                        </p:cTn>
                                        <p:tgtEl>
                                          <p:spTgt spid="639"/>
                                        </p:tgtEl>
                                        <p:attrNameLst>
                                          <p:attrName>style.visibility</p:attrName>
                                        </p:attrNameLst>
                                      </p:cBhvr>
                                      <p:to>
                                        <p:strVal val="visible"/>
                                      </p:to>
                                    </p:set>
                                    <p:animEffect filter="fade" transition="in">
                                      <p:cBhvr additive="repl">
                                        <p:cTn id="53" dur="2000"/>
                                        <p:tgtEl>
                                          <p:spTgt spid="639"/>
                                        </p:tgtEl>
                                      </p:cBhvr>
                                    </p:animEffect>
                                  </p:childTnLst>
                                </p:cTn>
                              </p:par>
                              <p:par>
                                <p:cTn id="54" nodeType="withEffect" fill="hold" presetClass="entr" presetID="10">
                                  <p:stCondLst>
                                    <p:cond delay="2000"/>
                                  </p:stCondLst>
                                  <p:childTnLst>
                                    <p:set>
                                      <p:cBhvr>
                                        <p:cTn id="55" dur="1" fill="hold">
                                          <p:stCondLst>
                                            <p:cond delay="0"/>
                                          </p:stCondLst>
                                        </p:cTn>
                                        <p:tgtEl>
                                          <p:spTgt spid="640"/>
                                        </p:tgtEl>
                                        <p:attrNameLst>
                                          <p:attrName>style.visibility</p:attrName>
                                        </p:attrNameLst>
                                      </p:cBhvr>
                                      <p:to>
                                        <p:strVal val="visible"/>
                                      </p:to>
                                    </p:set>
                                    <p:animEffect filter="fade" transition="in">
                                      <p:cBhvr additive="repl">
                                        <p:cTn id="56" dur="2000"/>
                                        <p:tgtEl>
                                          <p:spTgt spid="6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1" name="CustomShape 1"/>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42" name="CustomShape 2"/>
          <p:cNvSpPr/>
          <p:nvPr/>
        </p:nvSpPr>
        <p:spPr>
          <a:xfrm>
            <a:off x="504000" y="568080"/>
            <a:ext cx="9059040" cy="4485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43" name="CustomShape 3"/>
          <p:cNvSpPr/>
          <p:nvPr/>
        </p:nvSpPr>
        <p:spPr>
          <a:xfrm>
            <a:off x="3443760" y="5255280"/>
            <a:ext cx="3178800" cy="2890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44" name="CustomShape 4"/>
          <p:cNvSpPr/>
          <p:nvPr/>
        </p:nvSpPr>
        <p:spPr>
          <a:xfrm>
            <a:off x="504000" y="226080"/>
            <a:ext cx="9060840" cy="93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45" name="CustomShape 5"/>
          <p:cNvSpPr/>
          <p:nvPr/>
        </p:nvSpPr>
        <p:spPr>
          <a:xfrm>
            <a:off x="504000" y="1326600"/>
            <a:ext cx="9060840" cy="327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46" name="CustomShape 6"/>
          <p:cNvSpPr/>
          <p:nvPr/>
        </p:nvSpPr>
        <p:spPr>
          <a:xfrm>
            <a:off x="504000" y="226080"/>
            <a:ext cx="9065160" cy="9396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Arial"/>
              </a:rPr>
              <a:t>FSK – AFSK</a:t>
            </a:r>
            <a:endParaRPr b="0" lang="en-US" sz="4400" spc="-1" strike="noStrike">
              <a:solidFill>
                <a:srgbClr val="000000"/>
              </a:solidFill>
              <a:latin typeface="Arial"/>
            </a:endParaRPr>
          </a:p>
        </p:txBody>
      </p:sp>
      <p:sp>
        <p:nvSpPr>
          <p:cNvPr id="647" name="CustomShape 7"/>
          <p:cNvSpPr/>
          <p:nvPr/>
        </p:nvSpPr>
        <p:spPr>
          <a:xfrm>
            <a:off x="504000" y="1326600"/>
            <a:ext cx="9065160" cy="3281760"/>
          </a:xfrm>
          <a:prstGeom prst="rect">
            <a:avLst/>
          </a:prstGeom>
          <a:noFill/>
          <a:ln w="0">
            <a:noFill/>
          </a:ln>
        </p:spPr>
        <p:style>
          <a:lnRef idx="0"/>
          <a:fillRef idx="0"/>
          <a:effectRef idx="0"/>
          <a:fontRef idx="minor"/>
        </p:style>
        <p:txBody>
          <a:bodyPr lIns="0" rIns="0" tIns="0" bIns="0" anchor="t">
            <a:normAutofit fontScale="83000"/>
          </a:bodyPr>
          <a:p>
            <a:pPr marL="429120" indent="-317880">
              <a:lnSpc>
                <a:spcPct val="100000"/>
              </a:lnSpc>
              <a:spcBef>
                <a:spcPts val="598"/>
              </a:spcBef>
              <a:spcAft>
                <a:spcPts val="1199"/>
              </a:spcAft>
              <a:buClr>
                <a:srgbClr val="000000"/>
              </a:buClr>
              <a:buSzPct val="45000"/>
              <a:buFont typeface="Wingdings" charset="2"/>
              <a:buChar char=""/>
            </a:pPr>
            <a:r>
              <a:rPr b="0" lang="en-US" sz="2800" spc="-1" strike="noStrike">
                <a:solidFill>
                  <a:srgbClr val="d8090f"/>
                </a:solidFill>
                <a:latin typeface="Arial"/>
                <a:ea typeface="Arial"/>
              </a:rPr>
              <a:t>Frequency Shift Keying (FSK) – the frequency of the transmitter’s VFO (oscillator) is controlled directly by a digital control signal from the computer</a:t>
            </a:r>
            <a:endParaRPr b="0" lang="en-US" sz="2800" spc="-1" strike="noStrike">
              <a:solidFill>
                <a:srgbClr val="000000"/>
              </a:solidFill>
              <a:latin typeface="Arial"/>
            </a:endParaRPr>
          </a:p>
          <a:p>
            <a:pPr marL="429120" indent="-317880">
              <a:lnSpc>
                <a:spcPct val="100000"/>
              </a:lnSpc>
              <a:spcBef>
                <a:spcPts val="598"/>
              </a:spcBef>
              <a:spcAft>
                <a:spcPts val="1199"/>
              </a:spcAft>
              <a:buClr>
                <a:srgbClr val="000000"/>
              </a:buClr>
              <a:buSzPct val="45000"/>
              <a:buFont typeface="Wingdings" charset="2"/>
              <a:buChar char=""/>
            </a:pPr>
            <a:r>
              <a:rPr b="0" i="1" lang="en-US" sz="2800" spc="-1" strike="noStrike">
                <a:solidFill>
                  <a:srgbClr val="d8090f"/>
                </a:solidFill>
                <a:latin typeface="Arial"/>
                <a:ea typeface="Arial"/>
              </a:rPr>
              <a:t>Audio frequency shift keying</a:t>
            </a:r>
            <a:r>
              <a:rPr b="0" lang="en-US" sz="2800" spc="-1" strike="noStrike">
                <a:solidFill>
                  <a:srgbClr val="d8090f"/>
                </a:solidFill>
                <a:latin typeface="Arial"/>
                <a:ea typeface="Arial"/>
              </a:rPr>
              <a:t> (</a:t>
            </a:r>
            <a:r>
              <a:rPr b="0" i="1" lang="en-US" sz="2800" spc="-1" strike="noStrike">
                <a:solidFill>
                  <a:srgbClr val="d8090f"/>
                </a:solidFill>
                <a:latin typeface="Arial"/>
                <a:ea typeface="Arial"/>
              </a:rPr>
              <a:t>AFSK</a:t>
            </a:r>
            <a:r>
              <a:rPr b="0" lang="en-US" sz="2800" spc="-1" strike="noStrike">
                <a:solidFill>
                  <a:srgbClr val="d8090f"/>
                </a:solidFill>
                <a:latin typeface="Arial"/>
                <a:ea typeface="Arial"/>
              </a:rPr>
              <a:t>) – audio tones are used to modulate an SSB or FM transmitter through the microphone or other audio input</a:t>
            </a:r>
            <a:endParaRPr b="0" lang="en-US" sz="2800" spc="-1" strike="noStrike">
              <a:solidFill>
                <a:srgbClr val="000000"/>
              </a:solidFill>
              <a:latin typeface="Arial"/>
            </a:endParaRPr>
          </a:p>
          <a:p>
            <a:pPr lvl="1" marL="861120" indent="-317880">
              <a:lnSpc>
                <a:spcPct val="100000"/>
              </a:lnSpc>
              <a:spcBef>
                <a:spcPts val="1134"/>
              </a:spcBef>
              <a:buClr>
                <a:srgbClr val="000000"/>
              </a:buClr>
              <a:buSzPct val="75000"/>
              <a:buFont typeface="Symbol"/>
              <a:buChar char=""/>
            </a:pPr>
            <a:r>
              <a:rPr b="0" lang="en-US" sz="2400" spc="-1" strike="noStrike">
                <a:solidFill>
                  <a:srgbClr val="000000"/>
                </a:solidFill>
                <a:latin typeface="Arial"/>
                <a:ea typeface="Arial"/>
              </a:rPr>
              <a:t>Audio must be kept free of noise</a:t>
            </a:r>
            <a:endParaRPr b="0" lang="en-US" sz="2400" spc="-1" strike="noStrike">
              <a:solidFill>
                <a:srgbClr val="000000"/>
              </a:solidFill>
              <a:latin typeface="Arial"/>
            </a:endParaRPr>
          </a:p>
          <a:p>
            <a:pPr lvl="1" marL="861120" indent="-317880">
              <a:lnSpc>
                <a:spcPct val="100000"/>
              </a:lnSpc>
              <a:spcBef>
                <a:spcPts val="1134"/>
              </a:spcBef>
              <a:buClr>
                <a:srgbClr val="000000"/>
              </a:buClr>
              <a:buSzPct val="75000"/>
              <a:buFont typeface="Symbol"/>
              <a:buChar char=""/>
            </a:pPr>
            <a:r>
              <a:rPr b="0" lang="en-US" sz="2400" spc="-1" strike="noStrike">
                <a:solidFill>
                  <a:srgbClr val="000000"/>
                </a:solidFill>
                <a:latin typeface="Arial"/>
                <a:ea typeface="Arial"/>
              </a:rPr>
              <a:t>ALC and compression must not be used to prevent distortion</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CustomShape 1"/>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49" name="CustomShape 2"/>
          <p:cNvSpPr/>
          <p:nvPr/>
        </p:nvSpPr>
        <p:spPr>
          <a:xfrm>
            <a:off x="504000" y="568080"/>
            <a:ext cx="9059040" cy="4485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50" name="CustomShape 3"/>
          <p:cNvSpPr/>
          <p:nvPr/>
        </p:nvSpPr>
        <p:spPr>
          <a:xfrm>
            <a:off x="3443760" y="5255280"/>
            <a:ext cx="3178800" cy="2890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51" name="CustomShape 4"/>
          <p:cNvSpPr/>
          <p:nvPr/>
        </p:nvSpPr>
        <p:spPr>
          <a:xfrm>
            <a:off x="504000" y="226080"/>
            <a:ext cx="9060840" cy="93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52" name="CustomShape 5"/>
          <p:cNvSpPr/>
          <p:nvPr/>
        </p:nvSpPr>
        <p:spPr>
          <a:xfrm>
            <a:off x="504000" y="1326600"/>
            <a:ext cx="9060840" cy="1601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53" name="CustomShape 6"/>
          <p:cNvSpPr/>
          <p:nvPr/>
        </p:nvSpPr>
        <p:spPr>
          <a:xfrm>
            <a:off x="504000" y="226080"/>
            <a:ext cx="9065160" cy="9396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Arial"/>
              </a:rPr>
              <a:t>Frequency Shift Keying (FSK)</a:t>
            </a:r>
            <a:endParaRPr b="0" lang="en-US" sz="4400" spc="-1" strike="noStrike">
              <a:solidFill>
                <a:srgbClr val="000000"/>
              </a:solidFill>
              <a:latin typeface="Arial"/>
            </a:endParaRPr>
          </a:p>
        </p:txBody>
      </p:sp>
      <p:sp>
        <p:nvSpPr>
          <p:cNvPr id="654" name="CustomShape 7"/>
          <p:cNvSpPr/>
          <p:nvPr/>
        </p:nvSpPr>
        <p:spPr>
          <a:xfrm>
            <a:off x="504000" y="1326600"/>
            <a:ext cx="9065160" cy="1684080"/>
          </a:xfrm>
          <a:prstGeom prst="rect">
            <a:avLst/>
          </a:prstGeom>
          <a:noFill/>
          <a:ln w="0">
            <a:noFill/>
          </a:ln>
        </p:spPr>
        <p:style>
          <a:lnRef idx="0"/>
          <a:fillRef idx="0"/>
          <a:effectRef idx="0"/>
          <a:fontRef idx="minor"/>
        </p:style>
        <p:txBody>
          <a:bodyPr lIns="0" rIns="0" tIns="0" bIns="0" anchor="t">
            <a:normAutofit/>
          </a:bodyPr>
          <a:p>
            <a:pPr marL="432000" indent="-320760">
              <a:lnSpc>
                <a:spcPct val="100000"/>
              </a:lnSpc>
              <a:spcBef>
                <a:spcPts val="598"/>
              </a:spcBef>
              <a:spcAft>
                <a:spcPts val="1199"/>
              </a:spcAft>
              <a:buClr>
                <a:srgbClr val="000000"/>
              </a:buClr>
              <a:buSzPct val="45000"/>
              <a:buFont typeface="Wingdings" charset="2"/>
              <a:buChar char=""/>
            </a:pPr>
            <a:r>
              <a:rPr b="0" lang="en-US" sz="2600" spc="-1" strike="noStrike">
                <a:solidFill>
                  <a:srgbClr val="d8090f"/>
                </a:solidFill>
                <a:latin typeface="Arial"/>
                <a:ea typeface="Arial"/>
              </a:rPr>
              <a:t>RTTY signal – two different tones shifting from one frequency to another</a:t>
            </a:r>
            <a:endParaRPr b="0" lang="en-US" sz="2600" spc="-1" strike="noStrike">
              <a:solidFill>
                <a:srgbClr val="000000"/>
              </a:solidFill>
              <a:latin typeface="Arial"/>
            </a:endParaRPr>
          </a:p>
          <a:p>
            <a:pPr marL="432000" indent="-320760">
              <a:lnSpc>
                <a:spcPct val="100000"/>
              </a:lnSpc>
              <a:spcBef>
                <a:spcPts val="1417"/>
              </a:spcBef>
              <a:buClr>
                <a:srgbClr val="000000"/>
              </a:buClr>
              <a:buSzPct val="45000"/>
              <a:buFont typeface="Wingdings" charset="2"/>
              <a:buChar char=""/>
            </a:pPr>
            <a:r>
              <a:rPr b="0" lang="en-US" sz="2600" spc="-1" strike="noStrike">
                <a:solidFill>
                  <a:srgbClr val="d8090f"/>
                </a:solidFill>
                <a:latin typeface="Arial"/>
                <a:ea typeface="Arial"/>
              </a:rPr>
              <a:t>The rapidly changing tones are called </a:t>
            </a:r>
            <a:r>
              <a:rPr b="0" i="1" lang="en-US" sz="2600" spc="-1" strike="noStrike" u="sng">
                <a:solidFill>
                  <a:srgbClr val="d8090f"/>
                </a:solidFill>
                <a:uFillTx/>
                <a:latin typeface="Arial"/>
                <a:ea typeface="Arial"/>
              </a:rPr>
              <a:t>mark</a:t>
            </a:r>
            <a:r>
              <a:rPr b="0" lang="en-US" sz="2600" spc="-1" strike="noStrike" u="sng">
                <a:solidFill>
                  <a:srgbClr val="d8090f"/>
                </a:solidFill>
                <a:uFillTx/>
                <a:latin typeface="Arial"/>
                <a:ea typeface="Arial"/>
              </a:rPr>
              <a:t> and </a:t>
            </a:r>
            <a:r>
              <a:rPr b="0" i="1" lang="en-US" sz="2600" spc="-1" strike="noStrike" u="sng">
                <a:solidFill>
                  <a:srgbClr val="d8090f"/>
                </a:solidFill>
                <a:uFillTx/>
                <a:latin typeface="Arial"/>
                <a:ea typeface="Arial"/>
              </a:rPr>
              <a:t>space</a:t>
            </a:r>
            <a:endParaRPr b="0" lang="en-US" sz="2600" spc="-1" strike="noStrike">
              <a:solidFill>
                <a:srgbClr val="000000"/>
              </a:solidFill>
              <a:latin typeface="Arial"/>
            </a:endParaRPr>
          </a:p>
        </p:txBody>
      </p:sp>
      <p:pic>
        <p:nvPicPr>
          <p:cNvPr id="655" name="Picture 1" descr="RTTY Mark Space"/>
          <p:cNvPicPr/>
          <p:nvPr/>
        </p:nvPicPr>
        <p:blipFill>
          <a:blip r:embed="rId1"/>
          <a:stretch/>
        </p:blipFill>
        <p:spPr>
          <a:xfrm>
            <a:off x="5852160" y="2912040"/>
            <a:ext cx="2835360" cy="2141280"/>
          </a:xfrm>
          <a:prstGeom prst="rect">
            <a:avLst/>
          </a:prstGeom>
          <a:ln w="0">
            <a:noFill/>
          </a:ln>
        </p:spPr>
      </p:pic>
      <p:sp>
        <p:nvSpPr>
          <p:cNvPr id="656" name="CustomShape 8"/>
          <p:cNvSpPr/>
          <p:nvPr/>
        </p:nvSpPr>
        <p:spPr>
          <a:xfrm flipV="1">
            <a:off x="6224040" y="4382640"/>
            <a:ext cx="627480" cy="820800"/>
          </a:xfrm>
          <a:custGeom>
            <a:avLst/>
            <a:gdLst>
              <a:gd name="textAreaLeft" fmla="*/ 0 w 627480"/>
              <a:gd name="textAreaRight" fmla="*/ 630360 w 627480"/>
              <a:gd name="textAreaTop" fmla="*/ -1440 h 820800"/>
              <a:gd name="textAreaBottom" fmla="*/ 822240 h 820800"/>
            </a:gdLst>
            <a:ahLst/>
            <a:rect l="textAreaLeft" t="textAreaTop" r="textAreaRight" b="textAreaBottom"/>
            <a:pathLst>
              <a:path w="21600" h="21600">
                <a:moveTo>
                  <a:pt x="0" y="0"/>
                </a:moveTo>
                <a:lnTo>
                  <a:pt x="21600" y="21600"/>
                </a:lnTo>
              </a:path>
            </a:pathLst>
          </a:custGeom>
          <a:noFill/>
          <a:ln cap="sq" w="9360">
            <a:solidFill>
              <a:srgbClr val="d8090f"/>
            </a:solidFill>
            <a:miter/>
            <a:tailEnd len="med" type="triangle" w="med"/>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57" name="CustomShape 9"/>
          <p:cNvSpPr/>
          <p:nvPr/>
        </p:nvSpPr>
        <p:spPr>
          <a:xfrm flipH="1" flipV="1">
            <a:off x="7712640" y="4399920"/>
            <a:ext cx="490680" cy="785880"/>
          </a:xfrm>
          <a:custGeom>
            <a:avLst/>
            <a:gdLst>
              <a:gd name="textAreaLeft" fmla="*/ 1440 w 490680"/>
              <a:gd name="textAreaRight" fmla="*/ 495000 w 490680"/>
              <a:gd name="textAreaTop" fmla="*/ 1440 h 785880"/>
              <a:gd name="textAreaBottom" fmla="*/ 790200 h 785880"/>
            </a:gdLst>
            <a:ahLst/>
            <a:rect l="textAreaLeft" t="textAreaTop" r="textAreaRight" b="textAreaBottom"/>
            <a:pathLst>
              <a:path w="21600" h="21600">
                <a:moveTo>
                  <a:pt x="0" y="0"/>
                </a:moveTo>
                <a:lnTo>
                  <a:pt x="21600" y="21600"/>
                </a:lnTo>
              </a:path>
            </a:pathLst>
          </a:custGeom>
          <a:noFill/>
          <a:ln cap="sq" w="9360">
            <a:solidFill>
              <a:srgbClr val="d8090f"/>
            </a:solidFill>
            <a:miter/>
            <a:tailEnd len="med" type="triangle" w="med"/>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58" name="CustomShape 10"/>
          <p:cNvSpPr/>
          <p:nvPr/>
        </p:nvSpPr>
        <p:spPr>
          <a:xfrm>
            <a:off x="5545080" y="5204520"/>
            <a:ext cx="1580400" cy="3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600" spc="-1" strike="noStrike">
                <a:solidFill>
                  <a:srgbClr val="d8090f"/>
                </a:solidFill>
                <a:latin typeface="Arial"/>
                <a:ea typeface="SimSun"/>
              </a:rPr>
              <a:t>7079.830 kHz</a:t>
            </a:r>
            <a:endParaRPr b="0" lang="en-US" sz="1600" spc="-1" strike="noStrike">
              <a:solidFill>
                <a:srgbClr val="000000"/>
              </a:solidFill>
              <a:latin typeface="Arial"/>
            </a:endParaRPr>
          </a:p>
        </p:txBody>
      </p:sp>
      <p:sp>
        <p:nvSpPr>
          <p:cNvPr id="659" name="CustomShape 11"/>
          <p:cNvSpPr/>
          <p:nvPr/>
        </p:nvSpPr>
        <p:spPr>
          <a:xfrm>
            <a:off x="7719840" y="5199480"/>
            <a:ext cx="1770480" cy="30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600" spc="-1" strike="noStrike">
                <a:solidFill>
                  <a:srgbClr val="d8090f"/>
                </a:solidFill>
                <a:latin typeface="Arial"/>
                <a:ea typeface="SimSun"/>
              </a:rPr>
              <a:t>7080.000 kHz</a:t>
            </a:r>
            <a:endParaRPr b="0" lang="en-US" sz="1600" spc="-1" strike="noStrike">
              <a:solidFill>
                <a:srgbClr val="000000"/>
              </a:solidFill>
              <a:latin typeface="Arial"/>
            </a:endParaRPr>
          </a:p>
        </p:txBody>
      </p:sp>
      <p:sp>
        <p:nvSpPr>
          <p:cNvPr id="660" name="CustomShape 12"/>
          <p:cNvSpPr/>
          <p:nvPr/>
        </p:nvSpPr>
        <p:spPr>
          <a:xfrm>
            <a:off x="2011680" y="2934720"/>
            <a:ext cx="3376440" cy="11732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598"/>
              </a:spcBef>
              <a:spcAft>
                <a:spcPts val="1199"/>
              </a:spcAft>
            </a:pPr>
            <a:r>
              <a:rPr b="0" lang="en-US" sz="2200" spc="-1" strike="noStrike">
                <a:solidFill>
                  <a:srgbClr val="d8090f"/>
                </a:solidFill>
                <a:latin typeface="Arial"/>
                <a:ea typeface="Arial"/>
              </a:rPr>
              <a:t>Space represents 0           Mark represents 1             170 Hz shift typical</a:t>
            </a:r>
            <a:endParaRPr b="0" lang="en-US" sz="2200" spc="-1" strike="noStrike">
              <a:solidFill>
                <a:srgbClr val="000000"/>
              </a:solidFill>
              <a:latin typeface="Arial"/>
            </a:endParaRPr>
          </a:p>
        </p:txBody>
      </p:sp>
      <p:sp>
        <p:nvSpPr>
          <p:cNvPr id="661" name="CustomShape 13"/>
          <p:cNvSpPr/>
          <p:nvPr/>
        </p:nvSpPr>
        <p:spPr>
          <a:xfrm>
            <a:off x="504000" y="4206240"/>
            <a:ext cx="4980600" cy="3394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2200" spc="-1" strike="noStrike">
                <a:solidFill>
                  <a:srgbClr val="000000"/>
                </a:solidFill>
                <a:latin typeface="Arial"/>
                <a:ea typeface="Arial"/>
              </a:rPr>
              <a:t>Oldest digital mode – still very popular</a:t>
            </a:r>
            <a:r>
              <a:rPr b="0" lang="en-US" sz="1800" spc="-1" strike="noStrike">
                <a:solidFill>
                  <a:srgbClr val="000000"/>
                </a:solidFill>
                <a:latin typeface="Arial"/>
                <a:ea typeface="DejaVu Sans"/>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2" name="CustomShape 1"/>
          <p:cNvSpPr/>
          <p:nvPr/>
        </p:nvSpPr>
        <p:spPr>
          <a:xfrm>
            <a:off x="504000" y="2393640"/>
            <a:ext cx="9059400" cy="93276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63" name="CustomShape 2"/>
          <p:cNvSpPr/>
          <p:nvPr/>
        </p:nvSpPr>
        <p:spPr>
          <a:xfrm>
            <a:off x="504000" y="568080"/>
            <a:ext cx="9059400" cy="44856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64" name="CustomShape 3"/>
          <p:cNvSpPr/>
          <p:nvPr/>
        </p:nvSpPr>
        <p:spPr>
          <a:xfrm>
            <a:off x="3443760" y="5255280"/>
            <a:ext cx="3179160" cy="2894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65" name="CustomShape 4"/>
          <p:cNvSpPr/>
          <p:nvPr/>
        </p:nvSpPr>
        <p:spPr>
          <a:xfrm>
            <a:off x="504000" y="226080"/>
            <a:ext cx="9061200" cy="935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66" name="CustomShape 5"/>
          <p:cNvSpPr/>
          <p:nvPr/>
        </p:nvSpPr>
        <p:spPr>
          <a:xfrm>
            <a:off x="504000" y="1326600"/>
            <a:ext cx="9061200" cy="3277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67" name="CustomShape 6"/>
          <p:cNvSpPr/>
          <p:nvPr/>
        </p:nvSpPr>
        <p:spPr>
          <a:xfrm>
            <a:off x="504000" y="226080"/>
            <a:ext cx="9065520" cy="9399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Arial"/>
              </a:rPr>
              <a:t>Radioteletype (RTTY)</a:t>
            </a:r>
            <a:endParaRPr b="0" lang="en-US" sz="4400" spc="-1" strike="noStrike">
              <a:solidFill>
                <a:srgbClr val="000000"/>
              </a:solidFill>
              <a:latin typeface="Arial"/>
            </a:endParaRPr>
          </a:p>
        </p:txBody>
      </p:sp>
      <p:sp>
        <p:nvSpPr>
          <p:cNvPr id="668" name="CustomShape 7"/>
          <p:cNvSpPr/>
          <p:nvPr/>
        </p:nvSpPr>
        <p:spPr>
          <a:xfrm>
            <a:off x="182880" y="1326600"/>
            <a:ext cx="9777600" cy="3282120"/>
          </a:xfrm>
          <a:prstGeom prst="rect">
            <a:avLst/>
          </a:prstGeom>
          <a:noFill/>
          <a:ln w="0">
            <a:noFill/>
          </a:ln>
        </p:spPr>
        <p:style>
          <a:lnRef idx="0"/>
          <a:fillRef idx="0"/>
          <a:effectRef idx="0"/>
          <a:fontRef idx="minor"/>
        </p:style>
        <p:txBody>
          <a:bodyPr lIns="0" rIns="0" tIns="0" bIns="0" anchor="t">
            <a:normAutofit fontScale="97000"/>
          </a:bodyPr>
          <a:p>
            <a:pPr marL="429120" indent="-318240">
              <a:lnSpc>
                <a:spcPct val="100000"/>
              </a:lnSpc>
              <a:spcBef>
                <a:spcPts val="598"/>
              </a:spcBef>
              <a:spcAft>
                <a:spcPts val="1199"/>
              </a:spcAft>
              <a:buClr>
                <a:srgbClr val="000000"/>
              </a:buClr>
              <a:buSzPct val="45000"/>
              <a:buFont typeface="Wingdings" charset="2"/>
              <a:buChar char=""/>
            </a:pPr>
            <a:r>
              <a:rPr b="0" lang="en-US" sz="2400" spc="-1" strike="noStrike">
                <a:solidFill>
                  <a:srgbClr val="000000"/>
                </a:solidFill>
                <a:latin typeface="Arial"/>
                <a:ea typeface="SimSun"/>
              </a:rPr>
              <a:t>RTTY uses the </a:t>
            </a:r>
            <a:r>
              <a:rPr b="0" lang="en-US" sz="2400" spc="-1" strike="noStrike" u="sng">
                <a:solidFill>
                  <a:srgbClr val="000000"/>
                </a:solidFill>
                <a:uFillTx/>
                <a:latin typeface="Arial"/>
                <a:ea typeface="SimSun"/>
              </a:rPr>
              <a:t>Baudot</a:t>
            </a:r>
            <a:r>
              <a:rPr b="0" lang="en-US" sz="2400" spc="-1" strike="noStrike">
                <a:solidFill>
                  <a:srgbClr val="000000"/>
                </a:solidFill>
                <a:latin typeface="Arial"/>
                <a:ea typeface="SimSun"/>
              </a:rPr>
              <a:t> code, which represents (encodes) each text   character as a sequence of 5 bits</a:t>
            </a:r>
            <a:endParaRPr b="0" lang="en-US" sz="2400" spc="-1" strike="noStrike">
              <a:solidFill>
                <a:srgbClr val="000000"/>
              </a:solidFill>
              <a:latin typeface="Arial"/>
            </a:endParaRPr>
          </a:p>
          <a:p>
            <a:pPr marL="429120" indent="-318240">
              <a:lnSpc>
                <a:spcPct val="100000"/>
              </a:lnSpc>
              <a:spcBef>
                <a:spcPts val="598"/>
              </a:spcBef>
              <a:spcAft>
                <a:spcPts val="1199"/>
              </a:spcAft>
              <a:buClr>
                <a:srgbClr val="000000"/>
              </a:buClr>
              <a:buSzPct val="45000"/>
              <a:buFont typeface="Wingdings" charset="2"/>
              <a:buChar char=""/>
            </a:pPr>
            <a:r>
              <a:rPr b="0" lang="en-US" sz="2400" spc="-1" strike="noStrike">
                <a:solidFill>
                  <a:srgbClr val="000000"/>
                </a:solidFill>
                <a:latin typeface="Arial"/>
                <a:ea typeface="SimSun"/>
              </a:rPr>
              <a:t>An initial bit (the </a:t>
            </a:r>
            <a:r>
              <a:rPr b="0" i="1" lang="en-US" sz="2400" spc="-1" strike="noStrike">
                <a:solidFill>
                  <a:srgbClr val="000000"/>
                </a:solidFill>
                <a:latin typeface="Arial"/>
                <a:ea typeface="SimSun"/>
              </a:rPr>
              <a:t>start bit</a:t>
            </a:r>
            <a:r>
              <a:rPr b="0" lang="en-US" sz="2400" spc="-1" strike="noStrike">
                <a:solidFill>
                  <a:srgbClr val="000000"/>
                </a:solidFill>
                <a:latin typeface="Arial"/>
                <a:ea typeface="SimSun"/>
              </a:rPr>
              <a:t>) and an inter-character pause (the </a:t>
            </a:r>
            <a:r>
              <a:rPr b="0" i="1" lang="en-US" sz="2400" spc="-1" strike="noStrike">
                <a:solidFill>
                  <a:srgbClr val="000000"/>
                </a:solidFill>
                <a:latin typeface="Arial"/>
                <a:ea typeface="SimSun"/>
              </a:rPr>
              <a:t>stop bit</a:t>
            </a:r>
            <a:r>
              <a:rPr b="0" lang="en-US" sz="2400" spc="-1" strike="noStrike">
                <a:solidFill>
                  <a:srgbClr val="000000"/>
                </a:solidFill>
                <a:latin typeface="Arial"/>
                <a:ea typeface="SimSun"/>
              </a:rPr>
              <a:t>)  are used to synchronize the transmitting and receiving stations</a:t>
            </a:r>
            <a:r>
              <a:rPr b="0" lang="en-US" sz="2400" spc="-1" strike="noStrike">
                <a:solidFill>
                  <a:srgbClr val="000000"/>
                </a:solidFill>
                <a:latin typeface="Arial"/>
                <a:ea typeface="Arial"/>
              </a:rPr>
              <a:t> - these bits are NOT included in the 5 bit character sequence</a:t>
            </a:r>
            <a:endParaRPr b="0" lang="en-US" sz="2400" spc="-1" strike="noStrike">
              <a:solidFill>
                <a:srgbClr val="000000"/>
              </a:solidFill>
              <a:latin typeface="Arial"/>
            </a:endParaRPr>
          </a:p>
          <a:p>
            <a:pPr marL="429120" indent="-318240">
              <a:lnSpc>
                <a:spcPct val="100000"/>
              </a:lnSpc>
              <a:spcBef>
                <a:spcPts val="1417"/>
              </a:spcBef>
              <a:buClr>
                <a:srgbClr val="000000"/>
              </a:buClr>
              <a:buSzPct val="45000"/>
              <a:buFont typeface="Wingdings" charset="2"/>
              <a:buChar char=""/>
            </a:pPr>
            <a:r>
              <a:rPr b="0" lang="en-US" sz="3200" spc="-1" strike="noStrike">
                <a:solidFill>
                  <a:srgbClr val="ff0000"/>
                </a:solidFill>
                <a:latin typeface="Arial"/>
                <a:ea typeface="SimSun"/>
              </a:rPr>
              <a:t>So: </a:t>
            </a:r>
            <a:r>
              <a:rPr b="0" lang="en-US" sz="3200" spc="-1" strike="noStrike" u="sng">
                <a:solidFill>
                  <a:srgbClr val="ff0000"/>
                </a:solidFill>
                <a:uFillTx/>
                <a:latin typeface="Arial"/>
                <a:ea typeface="SimSun"/>
              </a:rPr>
              <a:t>Baudot code is a </a:t>
            </a:r>
            <a:r>
              <a:rPr b="1" lang="en-US" sz="3200" spc="-1" strike="noStrike" u="sng">
                <a:solidFill>
                  <a:srgbClr val="ff0000"/>
                </a:solidFill>
                <a:uFillTx/>
                <a:latin typeface="Arial"/>
                <a:ea typeface="SimSun"/>
              </a:rPr>
              <a:t>5</a:t>
            </a:r>
            <a:r>
              <a:rPr b="0" lang="en-US" sz="3200" spc="-1" strike="noStrike" u="sng">
                <a:solidFill>
                  <a:srgbClr val="ff0000"/>
                </a:solidFill>
                <a:uFillTx/>
                <a:latin typeface="Arial"/>
                <a:ea typeface="SimSun"/>
              </a:rPr>
              <a:t>-bit code with additional start and stop bits</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9" name="CustomShape 1"/>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70" name="CustomShape 2"/>
          <p:cNvSpPr/>
          <p:nvPr/>
        </p:nvSpPr>
        <p:spPr>
          <a:xfrm>
            <a:off x="504000" y="568080"/>
            <a:ext cx="9059040" cy="403596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71" name="CustomShape 3"/>
          <p:cNvSpPr/>
          <p:nvPr/>
        </p:nvSpPr>
        <p:spPr>
          <a:xfrm>
            <a:off x="3443760" y="5255280"/>
            <a:ext cx="3178800" cy="2890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72" name="CustomShape 4"/>
          <p:cNvSpPr/>
          <p:nvPr/>
        </p:nvSpPr>
        <p:spPr>
          <a:xfrm>
            <a:off x="504000" y="226080"/>
            <a:ext cx="9060840" cy="93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73" name="CustomShape 5"/>
          <p:cNvSpPr/>
          <p:nvPr/>
        </p:nvSpPr>
        <p:spPr>
          <a:xfrm>
            <a:off x="504000" y="1326600"/>
            <a:ext cx="9060840" cy="327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74" name="CustomShape 6"/>
          <p:cNvSpPr/>
          <p:nvPr/>
        </p:nvSpPr>
        <p:spPr>
          <a:xfrm>
            <a:off x="504000" y="226080"/>
            <a:ext cx="9065520" cy="9399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Arial"/>
              </a:rPr>
              <a:t>PSK31</a:t>
            </a:r>
            <a:endParaRPr b="0" lang="en-US" sz="4400" spc="-1" strike="noStrike">
              <a:solidFill>
                <a:srgbClr val="000000"/>
              </a:solidFill>
              <a:latin typeface="Arial"/>
            </a:endParaRPr>
          </a:p>
        </p:txBody>
      </p:sp>
      <p:sp>
        <p:nvSpPr>
          <p:cNvPr id="675" name="CustomShape 7"/>
          <p:cNvSpPr/>
          <p:nvPr/>
        </p:nvSpPr>
        <p:spPr>
          <a:xfrm>
            <a:off x="274320" y="1326600"/>
            <a:ext cx="9686160" cy="3282120"/>
          </a:xfrm>
          <a:prstGeom prst="rect">
            <a:avLst/>
          </a:prstGeom>
          <a:noFill/>
          <a:ln w="0">
            <a:noFill/>
          </a:ln>
        </p:spPr>
        <p:style>
          <a:lnRef idx="0"/>
          <a:fillRef idx="0"/>
          <a:effectRef idx="0"/>
          <a:fontRef idx="minor"/>
        </p:style>
        <p:txBody>
          <a:bodyPr lIns="0" rIns="0" tIns="0" bIns="0" anchor="t">
            <a:normAutofit fontScale="88000"/>
          </a:bodyPr>
          <a:p>
            <a:pPr marL="429120" indent="-318240">
              <a:lnSpc>
                <a:spcPct val="100000"/>
              </a:lnSpc>
              <a:spcBef>
                <a:spcPts val="598"/>
              </a:spcBef>
              <a:spcAft>
                <a:spcPts val="1199"/>
              </a:spcAft>
              <a:buClr>
                <a:srgbClr val="000000"/>
              </a:buClr>
              <a:buSzPct val="45000"/>
              <a:buFont typeface="Wingdings" charset="2"/>
              <a:buChar char=""/>
            </a:pPr>
            <a:r>
              <a:rPr b="0" lang="en-US" sz="2800" spc="-1" strike="noStrike">
                <a:solidFill>
                  <a:srgbClr val="ff0000"/>
                </a:solidFill>
                <a:latin typeface="Arial"/>
                <a:ea typeface="SimSun"/>
              </a:rPr>
              <a:t>The “31” stands for the symbol rate of the protocol, actually         31.25 baud</a:t>
            </a:r>
            <a:endParaRPr b="0" lang="en-US" sz="2800" spc="-1" strike="noStrike">
              <a:solidFill>
                <a:srgbClr val="000000"/>
              </a:solidFill>
              <a:latin typeface="Arial"/>
            </a:endParaRPr>
          </a:p>
          <a:p>
            <a:pPr marL="429120" indent="-318240">
              <a:lnSpc>
                <a:spcPct val="100000"/>
              </a:lnSpc>
              <a:spcBef>
                <a:spcPts val="598"/>
              </a:spcBef>
              <a:spcAft>
                <a:spcPts val="1199"/>
              </a:spcAft>
              <a:buClr>
                <a:srgbClr val="000000"/>
              </a:buClr>
              <a:buSzPct val="45000"/>
              <a:buFont typeface="Wingdings" charset="2"/>
              <a:buChar char=""/>
            </a:pPr>
            <a:r>
              <a:rPr b="0" lang="en-US" sz="2800" spc="-1" strike="noStrike">
                <a:solidFill>
                  <a:srgbClr val="ff0000"/>
                </a:solidFill>
                <a:latin typeface="Arial"/>
                <a:ea typeface="SimSun"/>
              </a:rPr>
              <a:t>BPSK* uses a variable length code called </a:t>
            </a:r>
            <a:r>
              <a:rPr b="1" i="1" lang="en-US" sz="2800" spc="-1" strike="noStrike" u="sng">
                <a:solidFill>
                  <a:srgbClr val="ff0000"/>
                </a:solidFill>
                <a:uFillTx/>
                <a:latin typeface="Arial"/>
                <a:ea typeface="SimSun"/>
              </a:rPr>
              <a:t>Varicode</a:t>
            </a:r>
            <a:r>
              <a:rPr b="0" lang="en-US" sz="2800" spc="-1" strike="noStrike">
                <a:solidFill>
                  <a:srgbClr val="ff0000"/>
                </a:solidFill>
                <a:latin typeface="Arial"/>
                <a:ea typeface="SimSun"/>
              </a:rPr>
              <a:t> that assigns     shorter codes to common characters and longer codes for others</a:t>
            </a:r>
            <a:r>
              <a:rPr b="0" lang="en-US" sz="2800" spc="-1" strike="noStrike">
                <a:solidFill>
                  <a:srgbClr val="ff0000"/>
                </a:solidFill>
                <a:latin typeface="Arial"/>
                <a:ea typeface="Arial"/>
              </a:rPr>
              <a:t> (the number of data bits required to transmit a character </a:t>
            </a:r>
            <a:r>
              <a:rPr b="0" lang="en-US" sz="2800" spc="-1" strike="noStrike" u="sng">
                <a:solidFill>
                  <a:srgbClr val="ff0000"/>
                </a:solidFill>
                <a:uFillTx/>
                <a:latin typeface="Arial"/>
                <a:ea typeface="Arial"/>
              </a:rPr>
              <a:t>varies)</a:t>
            </a:r>
            <a:endParaRPr b="0" lang="en-US" sz="2800" spc="-1" strike="noStrike">
              <a:solidFill>
                <a:srgbClr val="000000"/>
              </a:solidFill>
              <a:latin typeface="Arial"/>
            </a:endParaRPr>
          </a:p>
          <a:p>
            <a:pPr marL="429120" indent="-318240">
              <a:lnSpc>
                <a:spcPct val="100000"/>
              </a:lnSpc>
              <a:spcBef>
                <a:spcPts val="598"/>
              </a:spcBef>
              <a:spcAft>
                <a:spcPts val="1199"/>
              </a:spcAft>
              <a:buClr>
                <a:srgbClr val="000000"/>
              </a:buClr>
              <a:buSzPct val="45000"/>
              <a:buFont typeface="Wingdings" charset="2"/>
              <a:buChar char=""/>
            </a:pPr>
            <a:r>
              <a:rPr b="0" lang="en-US" sz="2800" spc="-1" strike="noStrike" u="sng">
                <a:solidFill>
                  <a:srgbClr val="ff0000"/>
                </a:solidFill>
                <a:uFillTx/>
                <a:latin typeface="Arial"/>
                <a:ea typeface="SimSun"/>
              </a:rPr>
              <a:t>Capital letters</a:t>
            </a:r>
            <a:r>
              <a:rPr b="0" lang="en-US" sz="2800" spc="-1" strike="noStrike">
                <a:solidFill>
                  <a:srgbClr val="ff0000"/>
                </a:solidFill>
                <a:latin typeface="Arial"/>
                <a:ea typeface="SimSun"/>
              </a:rPr>
              <a:t> and punctuation characters take more bits and      thus </a:t>
            </a:r>
            <a:r>
              <a:rPr b="0" lang="en-US" sz="2800" spc="-1" strike="noStrike" u="sng">
                <a:solidFill>
                  <a:srgbClr val="ff0000"/>
                </a:solidFill>
                <a:uFillTx/>
                <a:latin typeface="Arial"/>
                <a:ea typeface="SimSun"/>
              </a:rPr>
              <a:t>slow down transmission</a:t>
            </a:r>
            <a:endParaRPr b="0" lang="en-US" sz="2800" spc="-1" strike="noStrike">
              <a:solidFill>
                <a:srgbClr val="000000"/>
              </a:solidFill>
              <a:latin typeface="Arial"/>
            </a:endParaRPr>
          </a:p>
        </p:txBody>
      </p:sp>
      <p:sp>
        <p:nvSpPr>
          <p:cNvPr id="676" name="CustomShape 8"/>
          <p:cNvSpPr/>
          <p:nvPr/>
        </p:nvSpPr>
        <p:spPr>
          <a:xfrm>
            <a:off x="3566160" y="4653000"/>
            <a:ext cx="6122160" cy="5979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ff0000"/>
                </a:solidFill>
                <a:latin typeface="Arial"/>
                <a:ea typeface="DejaVu Sans"/>
              </a:rPr>
              <a:t>*Note: BPSK31 = Binary PSK31, </a:t>
            </a:r>
            <a:endParaRPr b="0" lang="en-US" sz="1800" spc="-1" strike="noStrike">
              <a:solidFill>
                <a:srgbClr val="000000"/>
              </a:solidFill>
              <a:latin typeface="Arial"/>
            </a:endParaRPr>
          </a:p>
          <a:p>
            <a:pPr algn="ctr">
              <a:lnSpc>
                <a:spcPct val="100000"/>
              </a:lnSpc>
            </a:pPr>
            <a:r>
              <a:rPr b="0" lang="en-US" sz="1800" spc="-1" strike="noStrike">
                <a:solidFill>
                  <a:srgbClr val="ff0000"/>
                </a:solidFill>
                <a:latin typeface="Arial"/>
                <a:ea typeface="DejaVu Sans"/>
              </a:rPr>
              <a:t>the most common form of PSK31</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CustomShape 1"/>
          <p:cNvSpPr/>
          <p:nvPr/>
        </p:nvSpPr>
        <p:spPr>
          <a:xfrm>
            <a:off x="504000" y="226080"/>
            <a:ext cx="9067680" cy="9421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QPSK31</a:t>
            </a:r>
            <a:endParaRPr b="0" lang="en-US" sz="4400" spc="-1" strike="noStrike">
              <a:solidFill>
                <a:srgbClr val="000000"/>
              </a:solidFill>
              <a:latin typeface="Arial"/>
            </a:endParaRPr>
          </a:p>
        </p:txBody>
      </p:sp>
      <p:sp>
        <p:nvSpPr>
          <p:cNvPr id="678" name="CustomShape 2"/>
          <p:cNvSpPr/>
          <p:nvPr/>
        </p:nvSpPr>
        <p:spPr>
          <a:xfrm>
            <a:off x="504000" y="1326600"/>
            <a:ext cx="9067680" cy="2692440"/>
          </a:xfrm>
          <a:prstGeom prst="rect">
            <a:avLst/>
          </a:prstGeom>
          <a:noFill/>
          <a:ln w="0">
            <a:noFill/>
          </a:ln>
        </p:spPr>
        <p:style>
          <a:lnRef idx="0"/>
          <a:fillRef idx="0"/>
          <a:effectRef idx="0"/>
          <a:fontRef idx="minor"/>
        </p:style>
        <p:txBody>
          <a:bodyPr lIns="0" rIns="0" tIns="0" bIns="0" anchor="t">
            <a:normAutofit fontScale="84000"/>
          </a:bodyPr>
          <a:p>
            <a:pPr marL="362880" indent="-269640">
              <a:lnSpc>
                <a:spcPct val="100000"/>
              </a:lnSpc>
              <a:spcBef>
                <a:spcPts val="1417"/>
              </a:spcBef>
              <a:buClr>
                <a:srgbClr val="000000"/>
              </a:buClr>
              <a:buSzPct val="45000"/>
              <a:buFont typeface="Wingdings" charset="2"/>
              <a:buChar char=""/>
            </a:pPr>
            <a:r>
              <a:rPr b="0" lang="en-US" sz="3200" spc="-1" strike="noStrike">
                <a:solidFill>
                  <a:srgbClr val="ff0000"/>
                </a:solidFill>
                <a:latin typeface="Arial"/>
                <a:ea typeface="DejaVu Sans"/>
              </a:rPr>
              <a:t>QPSK31 (Quadrature PSK) sends two audio tones, allowing 4 (0, 90, 180, 270 degree) phase shift combinations</a:t>
            </a:r>
            <a:endParaRPr b="0" lang="en-US" sz="3200" spc="-1" strike="noStrike">
              <a:solidFill>
                <a:srgbClr val="000000"/>
              </a:solidFill>
              <a:latin typeface="Arial"/>
            </a:endParaRPr>
          </a:p>
          <a:p>
            <a:pPr lvl="1" marL="725760" indent="-269640">
              <a:lnSpc>
                <a:spcPct val="100000"/>
              </a:lnSpc>
              <a:spcBef>
                <a:spcPts val="1134"/>
              </a:spcBef>
              <a:buClr>
                <a:srgbClr val="000000"/>
              </a:buClr>
              <a:buSzPct val="75000"/>
              <a:buFont typeface="Symbol"/>
              <a:buChar char=""/>
            </a:pPr>
            <a:r>
              <a:rPr b="0" lang="en-US" sz="2800" spc="-1" strike="noStrike">
                <a:solidFill>
                  <a:srgbClr val="ff0000"/>
                </a:solidFill>
                <a:latin typeface="Arial"/>
                <a:ea typeface="DejaVu Sans"/>
              </a:rPr>
              <a:t>This encoding allows some error correction </a:t>
            </a:r>
            <a:endParaRPr b="0" lang="en-US" sz="2800" spc="-1" strike="noStrike">
              <a:solidFill>
                <a:srgbClr val="000000"/>
              </a:solidFill>
              <a:latin typeface="Arial"/>
            </a:endParaRPr>
          </a:p>
          <a:p>
            <a:pPr lvl="1" marL="725760" indent="-269640">
              <a:lnSpc>
                <a:spcPct val="100000"/>
              </a:lnSpc>
              <a:spcBef>
                <a:spcPts val="1134"/>
              </a:spcBef>
              <a:buClr>
                <a:srgbClr val="000000"/>
              </a:buClr>
              <a:buSzPct val="75000"/>
              <a:buFont typeface="Symbol"/>
              <a:buChar char=""/>
            </a:pPr>
            <a:r>
              <a:rPr b="0" lang="en-US" sz="2800" spc="-1" strike="noStrike">
                <a:solidFill>
                  <a:srgbClr val="ff0000"/>
                </a:solidFill>
                <a:latin typeface="Arial"/>
                <a:ea typeface="DejaVu Sans"/>
              </a:rPr>
              <a:t>It is, however, sideband sensitive</a:t>
            </a:r>
            <a:endParaRPr b="0" lang="en-US" sz="2800" spc="-1" strike="noStrike">
              <a:solidFill>
                <a:srgbClr val="000000"/>
              </a:solidFill>
              <a:latin typeface="Arial"/>
            </a:endParaRPr>
          </a:p>
          <a:p>
            <a:pPr lvl="1" marL="725760" indent="-269640">
              <a:lnSpc>
                <a:spcPct val="100000"/>
              </a:lnSpc>
              <a:spcBef>
                <a:spcPts val="1134"/>
              </a:spcBef>
              <a:buClr>
                <a:srgbClr val="000000"/>
              </a:buClr>
              <a:buSzPct val="75000"/>
              <a:buFont typeface="Symbol"/>
              <a:buChar char=""/>
            </a:pPr>
            <a:r>
              <a:rPr b="0" lang="en-US" sz="2800" spc="-1" strike="noStrike">
                <a:solidFill>
                  <a:srgbClr val="ff0000"/>
                </a:solidFill>
                <a:latin typeface="Arial"/>
                <a:ea typeface="DejaVu Sans"/>
              </a:rPr>
              <a:t>It occupies about the same bandwidth as BPSK31</a:t>
            </a:r>
            <a:endParaRPr b="0" lang="en-US" sz="2800" spc="-1" strike="noStrike">
              <a:solidFill>
                <a:srgbClr val="000000"/>
              </a:solidFill>
              <a:latin typeface="Arial"/>
            </a:endParaRPr>
          </a:p>
          <a:p>
            <a:pPr>
              <a:lnSpc>
                <a:spcPct val="100000"/>
              </a:lnSpc>
              <a:spcBef>
                <a:spcPts val="1134"/>
              </a:spcBef>
            </a:pPr>
            <a:endParaRPr b="0" lang="en-US" sz="2800" spc="-1" strike="noStrike">
              <a:solidFill>
                <a:srgbClr val="000000"/>
              </a:solidFill>
              <a:latin typeface="Arial"/>
            </a:endParaRPr>
          </a:p>
        </p:txBody>
      </p:sp>
      <p:sp>
        <p:nvSpPr>
          <p:cNvPr id="679" name="CustomShape 3"/>
          <p:cNvSpPr/>
          <p:nvPr/>
        </p:nvSpPr>
        <p:spPr>
          <a:xfrm>
            <a:off x="5120640" y="4297680"/>
            <a:ext cx="3378960" cy="5979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i="1" lang="en-US" sz="3600" spc="-1" strike="noStrike">
                <a:solidFill>
                  <a:srgbClr val="ff0000"/>
                </a:solidFill>
                <a:latin typeface="Arial"/>
                <a:ea typeface="DejaVu Sans"/>
              </a:rPr>
              <a:t>All Three...</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childTnLst>
                  <p:par>
                    <p:cTn id="59" fill="hold">
                      <p:stCondLst>
                        <p:cond delay="0"/>
                      </p:stCondLst>
                      <p:childTnLst>
                        <p:par>
                          <p:cTn id="60" fill="hold">
                            <p:stCondLst>
                              <p:cond delay="0"/>
                            </p:stCondLst>
                            <p:childTnLst>
                              <p:par>
                                <p:cTn id="61" nodeType="withEffect" fill="hold" presetClass="entr" presetID="10">
                                  <p:stCondLst>
                                    <p:cond delay="4000"/>
                                  </p:stCondLst>
                                  <p:childTnLst>
                                    <p:set>
                                      <p:cBhvr>
                                        <p:cTn id="62" dur="1" fill="hold">
                                          <p:stCondLst>
                                            <p:cond delay="0"/>
                                          </p:stCondLst>
                                        </p:cTn>
                                        <p:tgtEl>
                                          <p:spTgt spid="679">
                                            <p:txEl>
                                              <p:pRg st="0" end="0"/>
                                            </p:txEl>
                                          </p:spTgt>
                                        </p:tgtEl>
                                        <p:attrNameLst>
                                          <p:attrName>style.visibility</p:attrName>
                                        </p:attrNameLst>
                                      </p:cBhvr>
                                      <p:to>
                                        <p:strVal val="visible"/>
                                      </p:to>
                                    </p:set>
                                    <p:animEffect filter="fade" transition="in">
                                      <p:cBhvr additive="repl">
                                        <p:cTn id="63" dur="2000"/>
                                        <p:tgtEl>
                                          <p:spTgt spid="679">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0" name="CustomShape 1"/>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81" name="CustomShape 2"/>
          <p:cNvSpPr/>
          <p:nvPr/>
        </p:nvSpPr>
        <p:spPr>
          <a:xfrm>
            <a:off x="504000" y="568080"/>
            <a:ext cx="9059040" cy="4485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82" name="CustomShape 3"/>
          <p:cNvSpPr/>
          <p:nvPr/>
        </p:nvSpPr>
        <p:spPr>
          <a:xfrm>
            <a:off x="3443760" y="5255280"/>
            <a:ext cx="3178800" cy="2890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83" name="CustomShape 4"/>
          <p:cNvSpPr/>
          <p:nvPr/>
        </p:nvSpPr>
        <p:spPr>
          <a:xfrm>
            <a:off x="504000" y="226080"/>
            <a:ext cx="9060840" cy="93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84" name="CustomShape 5"/>
          <p:cNvSpPr/>
          <p:nvPr/>
        </p:nvSpPr>
        <p:spPr>
          <a:xfrm>
            <a:off x="504000" y="1326600"/>
            <a:ext cx="9060840" cy="327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85" name="CustomShape 6"/>
          <p:cNvSpPr/>
          <p:nvPr/>
        </p:nvSpPr>
        <p:spPr>
          <a:xfrm>
            <a:off x="504000" y="226080"/>
            <a:ext cx="9065520" cy="9399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Arial"/>
              </a:rPr>
              <a:t>PSK31</a:t>
            </a:r>
            <a:endParaRPr b="0" lang="en-US" sz="4400" spc="-1" strike="noStrike">
              <a:solidFill>
                <a:srgbClr val="000000"/>
              </a:solidFill>
              <a:latin typeface="Arial"/>
            </a:endParaRPr>
          </a:p>
        </p:txBody>
      </p:sp>
      <p:sp>
        <p:nvSpPr>
          <p:cNvPr id="686" name="CustomShape 7"/>
          <p:cNvSpPr/>
          <p:nvPr/>
        </p:nvSpPr>
        <p:spPr>
          <a:xfrm>
            <a:off x="0" y="2688840"/>
            <a:ext cx="10052280" cy="4500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2400" spc="-1" strike="noStrike" u="sng">
                <a:solidFill>
                  <a:srgbClr val="0000ff"/>
                </a:solidFill>
                <a:uFillTx/>
                <a:latin typeface="Times New Roman"/>
                <a:ea typeface="DejaVu Sans"/>
                <a:hlinkClick r:id="rId1"/>
              </a:rPr>
              <a:t>C:\Users\ai2n\Videos\General Course - Videos\psk-31 demo.wmv</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7" name=""/>
          <p:cNvSpPr/>
          <p:nvPr/>
        </p:nvSpPr>
        <p:spPr>
          <a:xfrm>
            <a:off x="685800" y="1371600"/>
            <a:ext cx="8913600" cy="1911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i="1" lang="en-US" sz="3200" spc="-1" strike="noStrike">
                <a:solidFill>
                  <a:srgbClr val="ff0000"/>
                </a:solidFill>
                <a:latin typeface="Arial"/>
                <a:ea typeface="DejaVu Sans"/>
              </a:rPr>
              <a:t>Digital voice modes</a:t>
            </a:r>
            <a:r>
              <a:rPr b="0" i="1" lang="en-US" sz="3200" spc="-1" strike="noStrike">
                <a:solidFill>
                  <a:srgbClr val="c00000"/>
                </a:solidFill>
                <a:latin typeface="Arial"/>
                <a:ea typeface="DejaVu Sans"/>
              </a:rPr>
              <a:t> </a:t>
            </a:r>
            <a:r>
              <a:rPr b="0" lang="en-US" sz="3200" spc="-1" strike="noStrike">
                <a:solidFill>
                  <a:srgbClr val="000000"/>
                </a:solidFill>
                <a:latin typeface="Arial"/>
                <a:ea typeface="DejaVu Sans"/>
              </a:rPr>
              <a:t>are regulated as voice emissions by the FCC. Examples include Icom’s </a:t>
            </a:r>
            <a:r>
              <a:rPr b="0" lang="en-US" sz="3200" spc="-1" strike="noStrike">
                <a:solidFill>
                  <a:srgbClr val="ff0000"/>
                </a:solidFill>
                <a:latin typeface="Arial"/>
                <a:ea typeface="DejaVu Sans"/>
              </a:rPr>
              <a:t>D-STAR</a:t>
            </a:r>
            <a:r>
              <a:rPr b="0" lang="en-US" sz="3200" spc="-1" strike="noStrike">
                <a:solidFill>
                  <a:srgbClr val="000000"/>
                </a:solidFill>
                <a:latin typeface="Arial"/>
                <a:ea typeface="DejaVu Sans"/>
              </a:rPr>
              <a:t>, Yaesu’s </a:t>
            </a:r>
            <a:r>
              <a:rPr b="0" lang="en-US" sz="3200" spc="-1" strike="noStrike">
                <a:solidFill>
                  <a:srgbClr val="ff0000"/>
                </a:solidFill>
                <a:latin typeface="Arial"/>
                <a:ea typeface="DejaVu Sans"/>
              </a:rPr>
              <a:t>System Fusion</a:t>
            </a:r>
            <a:r>
              <a:rPr b="0" lang="en-US" sz="3200" spc="-1" strike="noStrike">
                <a:solidFill>
                  <a:srgbClr val="000000"/>
                </a:solidFill>
                <a:latin typeface="Arial"/>
                <a:ea typeface="DejaVu Sans"/>
              </a:rPr>
              <a:t>, AOR’s digital voice system, and </a:t>
            </a:r>
            <a:r>
              <a:rPr b="0" lang="en-US" sz="3200" spc="-1" strike="noStrike">
                <a:solidFill>
                  <a:srgbClr val="ff0000"/>
                </a:solidFill>
                <a:latin typeface="Arial"/>
                <a:ea typeface="DejaVu Sans"/>
              </a:rPr>
              <a:t>DMR</a:t>
            </a:r>
            <a:r>
              <a:rPr b="0" lang="en-US" sz="3200" spc="-1" strike="noStrike">
                <a:solidFill>
                  <a:srgbClr val="000000"/>
                </a:solidFill>
                <a:latin typeface="Arial"/>
                <a:ea typeface="DejaVu Sans"/>
              </a:rPr>
              <a:t>.</a:t>
            </a:r>
            <a:endParaRPr b="0" lang="en-US" sz="3200" spc="-1" strike="noStrike">
              <a:solidFill>
                <a:srgbClr val="000000"/>
              </a:solidFill>
              <a:latin typeface="Arial"/>
            </a:endParaRPr>
          </a:p>
        </p:txBody>
      </p:sp>
      <p:sp>
        <p:nvSpPr>
          <p:cNvPr id="688" name=""/>
          <p:cNvSpPr/>
          <p:nvPr/>
        </p:nvSpPr>
        <p:spPr>
          <a:xfrm>
            <a:off x="914400" y="228600"/>
            <a:ext cx="8456400" cy="6555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4000" spc="-1" strike="noStrike">
                <a:solidFill>
                  <a:srgbClr val="000000"/>
                </a:solidFill>
                <a:latin typeface="Arial"/>
                <a:ea typeface="DejaVu Sans"/>
              </a:rPr>
              <a:t>Digital Voice Modes</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CustomShape 1"/>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77" name="CustomShape 2"/>
          <p:cNvSpPr/>
          <p:nvPr/>
        </p:nvSpPr>
        <p:spPr>
          <a:xfrm>
            <a:off x="504000" y="568080"/>
            <a:ext cx="9059040" cy="4485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78" name="CustomShape 3"/>
          <p:cNvSpPr/>
          <p:nvPr/>
        </p:nvSpPr>
        <p:spPr>
          <a:xfrm>
            <a:off x="3443760" y="5255280"/>
            <a:ext cx="3178800" cy="2890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79" name="CustomShape 4"/>
          <p:cNvSpPr/>
          <p:nvPr/>
        </p:nvSpPr>
        <p:spPr>
          <a:xfrm>
            <a:off x="504000" y="226080"/>
            <a:ext cx="9060840" cy="93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80" name="CustomShape 5"/>
          <p:cNvSpPr/>
          <p:nvPr/>
        </p:nvSpPr>
        <p:spPr>
          <a:xfrm>
            <a:off x="504000" y="1326600"/>
            <a:ext cx="9060840" cy="327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81" name="CustomShape 6"/>
          <p:cNvSpPr/>
          <p:nvPr/>
        </p:nvSpPr>
        <p:spPr>
          <a:xfrm>
            <a:off x="504000" y="226080"/>
            <a:ext cx="9064800" cy="9392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Home Station Grounding</a:t>
            </a:r>
            <a:endParaRPr b="0" lang="en-US" sz="4400" spc="-1" strike="noStrike">
              <a:solidFill>
                <a:srgbClr val="000000"/>
              </a:solidFill>
              <a:latin typeface="Arial"/>
            </a:endParaRPr>
          </a:p>
        </p:txBody>
      </p:sp>
      <p:sp>
        <p:nvSpPr>
          <p:cNvPr id="482" name="CustomShape 7"/>
          <p:cNvSpPr/>
          <p:nvPr/>
        </p:nvSpPr>
        <p:spPr>
          <a:xfrm>
            <a:off x="504000" y="1326600"/>
            <a:ext cx="9064800" cy="3281400"/>
          </a:xfrm>
          <a:prstGeom prst="rect">
            <a:avLst/>
          </a:prstGeom>
          <a:noFill/>
          <a:ln w="0">
            <a:noFill/>
          </a:ln>
        </p:spPr>
        <p:style>
          <a:lnRef idx="0"/>
          <a:fillRef idx="0"/>
          <a:effectRef idx="0"/>
          <a:fontRef idx="minor"/>
        </p:style>
        <p:txBody>
          <a:bodyPr lIns="0" rIns="0" tIns="0" bIns="0" anchor="t">
            <a:normAutofit fontScale="76000"/>
          </a:bodyPr>
          <a:p>
            <a:pPr marL="430920" indent="-317520">
              <a:lnSpc>
                <a:spcPct val="100000"/>
              </a:lnSpc>
              <a:spcBef>
                <a:spcPts val="598"/>
              </a:spcBef>
              <a:spcAft>
                <a:spcPts val="1199"/>
              </a:spcAft>
              <a:buClr>
                <a:srgbClr val="000000"/>
              </a:buClr>
              <a:buSzPct val="45000"/>
              <a:buFont typeface="Wingdings" charset="2"/>
              <a:buChar char=""/>
            </a:pPr>
            <a:r>
              <a:rPr b="0" lang="en-US" sz="2800" spc="-1" strike="noStrike">
                <a:solidFill>
                  <a:srgbClr val="000000"/>
                </a:solidFill>
                <a:latin typeface="Arial"/>
                <a:ea typeface="DejaVu Sans"/>
              </a:rPr>
              <a:t>AC safety ground wiring can act more like an antenna than a ground - Separate RF bonding is intended to keep all equipment grounds at the same RF voltage</a:t>
            </a:r>
            <a:endParaRPr b="0" lang="en-US" sz="2800" spc="-1" strike="noStrike">
              <a:solidFill>
                <a:srgbClr val="000000"/>
              </a:solidFill>
              <a:latin typeface="Arial"/>
            </a:endParaRPr>
          </a:p>
          <a:p>
            <a:pPr marL="430920" indent="-317520">
              <a:lnSpc>
                <a:spcPct val="100000"/>
              </a:lnSpc>
              <a:spcBef>
                <a:spcPts val="598"/>
              </a:spcBef>
              <a:spcAft>
                <a:spcPts val="1199"/>
              </a:spcAft>
              <a:buClr>
                <a:srgbClr val="000000"/>
              </a:buClr>
              <a:buSzPct val="45000"/>
              <a:buFont typeface="Wingdings" charset="2"/>
              <a:buChar char=""/>
            </a:pPr>
            <a:r>
              <a:rPr b="0" lang="en-US" sz="2800" spc="-1" strike="noStrike">
                <a:solidFill>
                  <a:srgbClr val="ff0000"/>
                </a:solidFill>
                <a:latin typeface="Arial"/>
                <a:ea typeface="MS PGothic"/>
              </a:rPr>
              <a:t>Bond all equipment enclosures/grounds together!</a:t>
            </a:r>
            <a:endParaRPr b="0" lang="en-US" sz="2800" spc="-1" strike="noStrike">
              <a:solidFill>
                <a:srgbClr val="000000"/>
              </a:solidFill>
              <a:latin typeface="Arial"/>
            </a:endParaRPr>
          </a:p>
          <a:p>
            <a:pPr marL="430920" indent="-317520">
              <a:lnSpc>
                <a:spcPct val="100000"/>
              </a:lnSpc>
              <a:spcBef>
                <a:spcPts val="598"/>
              </a:spcBef>
              <a:spcAft>
                <a:spcPts val="1199"/>
              </a:spcAft>
              <a:buClr>
                <a:srgbClr val="000000"/>
              </a:buClr>
              <a:buSzPct val="45000"/>
              <a:buFont typeface="Wingdings" charset="2"/>
              <a:buChar char=""/>
            </a:pPr>
            <a:r>
              <a:rPr b="0" lang="en-US" sz="2800" spc="-1" strike="noStrike">
                <a:solidFill>
                  <a:srgbClr val="ff0000"/>
                </a:solidFill>
                <a:latin typeface="Arial"/>
                <a:ea typeface="MS PGothic"/>
              </a:rPr>
              <a:t>Minimizes “hot spots” (high RF voltage)</a:t>
            </a:r>
            <a:endParaRPr b="0" lang="en-US" sz="2800" spc="-1" strike="noStrike">
              <a:solidFill>
                <a:srgbClr val="000000"/>
              </a:solidFill>
              <a:latin typeface="Arial"/>
            </a:endParaRPr>
          </a:p>
          <a:p>
            <a:pPr marL="430920" indent="-317520">
              <a:lnSpc>
                <a:spcPct val="100000"/>
              </a:lnSpc>
              <a:spcBef>
                <a:spcPts val="598"/>
              </a:spcBef>
              <a:spcAft>
                <a:spcPts val="1199"/>
              </a:spcAft>
              <a:buClr>
                <a:srgbClr val="000000"/>
              </a:buClr>
              <a:buSzPct val="45000"/>
              <a:buFont typeface="Wingdings" charset="2"/>
              <a:buChar char=""/>
            </a:pPr>
            <a:r>
              <a:rPr b="0" lang="en-US" sz="2800" spc="-1" strike="noStrike" u="sng">
                <a:solidFill>
                  <a:srgbClr val="ff0000"/>
                </a:solidFill>
                <a:uFillTx/>
                <a:latin typeface="Arial"/>
                <a:ea typeface="MS PGothic"/>
              </a:rPr>
              <a:t>Prevents hazardous voltages from appearing on the chassis</a:t>
            </a:r>
            <a:endParaRPr b="0" lang="en-US" sz="2800" spc="-1" strike="noStrike">
              <a:solidFill>
                <a:srgbClr val="000000"/>
              </a:solidFill>
              <a:latin typeface="Arial"/>
            </a:endParaRPr>
          </a:p>
          <a:p>
            <a:pPr marL="430920" indent="-317520">
              <a:lnSpc>
                <a:spcPct val="100000"/>
              </a:lnSpc>
              <a:spcBef>
                <a:spcPts val="598"/>
              </a:spcBef>
              <a:spcAft>
                <a:spcPts val="1199"/>
              </a:spcAft>
              <a:buClr>
                <a:srgbClr val="000000"/>
              </a:buClr>
              <a:buSzPct val="45000"/>
              <a:buFont typeface="Wingdings" charset="2"/>
              <a:buChar char=""/>
            </a:pPr>
            <a:r>
              <a:rPr b="0" lang="en-US" sz="2800" spc="-1" strike="noStrike">
                <a:solidFill>
                  <a:srgbClr val="000000"/>
                </a:solidFill>
                <a:latin typeface="Arial"/>
                <a:ea typeface="MS PGothic"/>
              </a:rPr>
              <a:t>Reduces RF current flowing between pieces of equipment which can cause audio distortion or improper operation</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9" name="CustomShape 1"/>
          <p:cNvSpPr/>
          <p:nvPr/>
        </p:nvSpPr>
        <p:spPr>
          <a:xfrm>
            <a:off x="504000" y="2393640"/>
            <a:ext cx="9059400" cy="93276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90" name="CustomShape 2"/>
          <p:cNvSpPr/>
          <p:nvPr/>
        </p:nvSpPr>
        <p:spPr>
          <a:xfrm>
            <a:off x="504000" y="568080"/>
            <a:ext cx="9059400" cy="44856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91" name="CustomShape 3"/>
          <p:cNvSpPr/>
          <p:nvPr/>
        </p:nvSpPr>
        <p:spPr>
          <a:xfrm>
            <a:off x="3443760" y="5255280"/>
            <a:ext cx="3179160" cy="2894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92" name="CustomShape 4"/>
          <p:cNvSpPr/>
          <p:nvPr/>
        </p:nvSpPr>
        <p:spPr>
          <a:xfrm>
            <a:off x="504000" y="226080"/>
            <a:ext cx="9061200" cy="935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93" name="CustomShape 5"/>
          <p:cNvSpPr/>
          <p:nvPr/>
        </p:nvSpPr>
        <p:spPr>
          <a:xfrm>
            <a:off x="504000" y="1326600"/>
            <a:ext cx="9061200" cy="3277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94" name="CustomShape 6"/>
          <p:cNvSpPr/>
          <p:nvPr/>
        </p:nvSpPr>
        <p:spPr>
          <a:xfrm>
            <a:off x="3465000" y="2499480"/>
            <a:ext cx="3236400" cy="705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95" name="CustomShape 7"/>
          <p:cNvSpPr/>
          <p:nvPr/>
        </p:nvSpPr>
        <p:spPr>
          <a:xfrm>
            <a:off x="6217920" y="2926080"/>
            <a:ext cx="235800" cy="337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 </a:t>
            </a:r>
            <a:endParaRPr b="0" lang="en-US" sz="1800" spc="-1" strike="noStrike">
              <a:solidFill>
                <a:srgbClr val="000000"/>
              </a:solidFill>
              <a:latin typeface="Arial"/>
            </a:endParaRPr>
          </a:p>
        </p:txBody>
      </p:sp>
      <p:sp>
        <p:nvSpPr>
          <p:cNvPr id="696" name="CustomShape 8"/>
          <p:cNvSpPr/>
          <p:nvPr/>
        </p:nvSpPr>
        <p:spPr>
          <a:xfrm>
            <a:off x="0" y="2286000"/>
            <a:ext cx="10071720" cy="7063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4400" spc="-1" strike="noStrike">
                <a:solidFill>
                  <a:srgbClr val="000000"/>
                </a:solidFill>
                <a:latin typeface="Arial"/>
                <a:ea typeface="Arial"/>
              </a:rPr>
              <a:t>Take Quiz 2</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7" name=""/>
          <p:cNvSpPr/>
          <p:nvPr/>
        </p:nvSpPr>
        <p:spPr>
          <a:xfrm>
            <a:off x="685800" y="457200"/>
            <a:ext cx="8685000" cy="3213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G2E08 - In what segment of the 20-meter band are most digital mode operations commonly found?</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At the bottom of the slow-scan TV segment, near 14.230 MHz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At the top of the SSB phone segment, near 14.325 MHz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In the middle of the CW segment, near 14.100 MHz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Between 14.070 MHz and 14.100 MHz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8" name=""/>
          <p:cNvSpPr/>
          <p:nvPr/>
        </p:nvSpPr>
        <p:spPr>
          <a:xfrm>
            <a:off x="685800" y="457200"/>
            <a:ext cx="8685000" cy="3213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G2E08 - In what segment of the 20-meter band are most digital mode operations commonly found?</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At the bottom of the slow-scan TV segment, near 14.230 MHz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At the top of the SSB phone segment, near 14.325 MHz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In the middle of the CW segment, near 14.100 MHz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c9211e"/>
                </a:solidFill>
                <a:latin typeface="Arial"/>
                <a:ea typeface="DejaVu Sans"/>
              </a:rPr>
              <a:t>D. Between 14.070 MHz and 14.100 MHz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9" name=""/>
          <p:cNvSpPr/>
          <p:nvPr/>
        </p:nvSpPr>
        <p:spPr>
          <a:xfrm>
            <a:off x="685800" y="457200"/>
            <a:ext cx="8685000" cy="3525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G8A01 - How is direct binary FSK modulation generated?</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By keying an FM transmitter with a sub-audible tone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By changing an oscillator's frequency directly with a digital control signal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By using a transceiver's computer data interface protocol to change frequencies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By reconfiguring the CW keying input to act as a tone generator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0" name=""/>
          <p:cNvSpPr/>
          <p:nvPr/>
        </p:nvSpPr>
        <p:spPr>
          <a:xfrm>
            <a:off x="685800" y="457200"/>
            <a:ext cx="8685000" cy="3525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G8A01 - How is direct binary FSK modulation generated?</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By keying an FM transmitter with a sub-audible tone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c9211e"/>
                </a:solidFill>
                <a:latin typeface="Arial"/>
                <a:ea typeface="DejaVu Sans"/>
              </a:rPr>
              <a:t>B. By changing an oscillator's frequency directly with a digital control signal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By using a transceiver's computer data interface protocol to change frequencies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By reconfiguring the CW keying input to act as a tone generator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1" name=""/>
          <p:cNvSpPr/>
          <p:nvPr/>
        </p:nvSpPr>
        <p:spPr>
          <a:xfrm>
            <a:off x="685800" y="457200"/>
            <a:ext cx="8685000" cy="3213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G8C11 - How are the two separate frequencies of a Frequency Shift Keyed (FSK) signal identified?</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Dot and dash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On and off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High and low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Mark and space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2" name=""/>
          <p:cNvSpPr/>
          <p:nvPr/>
        </p:nvSpPr>
        <p:spPr>
          <a:xfrm>
            <a:off x="685800" y="457200"/>
            <a:ext cx="8685000" cy="3213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G8C11 - How are the two separate frequencies of a Frequency Shift Keyed (FSK) signal identified?</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Dot and dash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On and off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High and low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c9211e"/>
                </a:solidFill>
                <a:latin typeface="Arial"/>
                <a:ea typeface="DejaVu Sans"/>
              </a:rPr>
              <a:t>D. Mark and space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
          <p:cNvSpPr/>
          <p:nvPr/>
        </p:nvSpPr>
        <p:spPr>
          <a:xfrm>
            <a:off x="685800" y="457200"/>
            <a:ext cx="8685000" cy="2900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G8C16 - Which of the following provide digital voice modes?</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WSPR, MFSK16, and EasyPAL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FT8, FT4, and FST4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Winlink, PACTOR II, and PACTOR III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DMR, D-STAR, and SystemFusion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4" name=""/>
          <p:cNvSpPr/>
          <p:nvPr/>
        </p:nvSpPr>
        <p:spPr>
          <a:xfrm>
            <a:off x="685800" y="457200"/>
            <a:ext cx="8685000" cy="2900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G8C16 - Which of the following provide digital voice modes?</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WSPR, MFSK16, and EasyPAL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FT8, FT4, and FST4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Winlink, PACTOR II, and PACTOR III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c9211e"/>
                </a:solidFill>
                <a:latin typeface="Arial"/>
                <a:ea typeface="DejaVu Sans"/>
              </a:rPr>
              <a:t>D. DMR, D-STAR, and SystemFusion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5" name=""/>
          <p:cNvSpPr/>
          <p:nvPr/>
        </p:nvSpPr>
        <p:spPr>
          <a:xfrm>
            <a:off x="685800" y="457200"/>
            <a:ext cx="8685000" cy="3213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G2E06 - What is the most common frequency shift for RTTY emissions in the amateur HF bands?</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85 Hz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170 Hz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425 Hz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850 Hz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CustomShape 1"/>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84" name="CustomShape 2"/>
          <p:cNvSpPr/>
          <p:nvPr/>
        </p:nvSpPr>
        <p:spPr>
          <a:xfrm>
            <a:off x="504000" y="568080"/>
            <a:ext cx="9059040" cy="4485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85" name="CustomShape 3"/>
          <p:cNvSpPr/>
          <p:nvPr/>
        </p:nvSpPr>
        <p:spPr>
          <a:xfrm>
            <a:off x="3443760" y="5255280"/>
            <a:ext cx="3178800" cy="2890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86" name="CustomShape 4"/>
          <p:cNvSpPr/>
          <p:nvPr/>
        </p:nvSpPr>
        <p:spPr>
          <a:xfrm>
            <a:off x="504000" y="226080"/>
            <a:ext cx="9060840" cy="93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87" name="CustomShape 5"/>
          <p:cNvSpPr/>
          <p:nvPr/>
        </p:nvSpPr>
        <p:spPr>
          <a:xfrm>
            <a:off x="504000" y="1326600"/>
            <a:ext cx="9060840" cy="327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88" name="CustomShape 6"/>
          <p:cNvSpPr/>
          <p:nvPr/>
        </p:nvSpPr>
        <p:spPr>
          <a:xfrm>
            <a:off x="504000" y="113040"/>
            <a:ext cx="9064800" cy="9392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Grounding &amp; Bonding</a:t>
            </a:r>
            <a:endParaRPr b="0" lang="en-US" sz="4400" spc="-1" strike="noStrike">
              <a:solidFill>
                <a:srgbClr val="000000"/>
              </a:solidFill>
              <a:latin typeface="Arial"/>
            </a:endParaRPr>
          </a:p>
        </p:txBody>
      </p:sp>
      <p:sp>
        <p:nvSpPr>
          <p:cNvPr id="489" name="CustomShape 7"/>
          <p:cNvSpPr/>
          <p:nvPr/>
        </p:nvSpPr>
        <p:spPr>
          <a:xfrm>
            <a:off x="232920" y="1009080"/>
            <a:ext cx="9685440" cy="3281400"/>
          </a:xfrm>
          <a:prstGeom prst="rect">
            <a:avLst/>
          </a:prstGeom>
          <a:noFill/>
          <a:ln w="0">
            <a:noFill/>
          </a:ln>
        </p:spPr>
        <p:style>
          <a:lnRef idx="0"/>
          <a:fillRef idx="0"/>
          <a:effectRef idx="0"/>
          <a:fontRef idx="minor"/>
        </p:style>
        <p:txBody>
          <a:bodyPr lIns="0" rIns="0" tIns="0" bIns="0" anchor="t">
            <a:normAutofit fontScale="99000"/>
          </a:bodyPr>
          <a:p>
            <a:pPr marL="429120" indent="-317520">
              <a:lnSpc>
                <a:spcPct val="100000"/>
              </a:lnSpc>
              <a:spcBef>
                <a:spcPts val="598"/>
              </a:spcBef>
              <a:spcAft>
                <a:spcPts val="1199"/>
              </a:spcAft>
              <a:buClr>
                <a:srgbClr val="000000"/>
              </a:buClr>
              <a:buSzPct val="45000"/>
              <a:buFont typeface="Wingdings" charset="2"/>
              <a:buChar char=""/>
            </a:pPr>
            <a:r>
              <a:rPr b="0" lang="en-US" sz="2800" spc="-1" strike="noStrike">
                <a:solidFill>
                  <a:srgbClr val="000000"/>
                </a:solidFill>
                <a:latin typeface="Arial"/>
                <a:ea typeface="DejaVu Sans"/>
              </a:rPr>
              <a:t>During digital operation, RF being picked up on an audio cable </a:t>
            </a:r>
            <a:r>
              <a:rPr b="0" lang="en-US" sz="2600" spc="-1" strike="noStrike">
                <a:solidFill>
                  <a:srgbClr val="000000"/>
                </a:solidFill>
                <a:latin typeface="Arial"/>
                <a:ea typeface="DejaVu Sans"/>
              </a:rPr>
              <a:t>(between the computer and transceiver)</a:t>
            </a:r>
            <a:r>
              <a:rPr b="0" lang="en-US" sz="2800" spc="-1" strike="noStrike">
                <a:solidFill>
                  <a:srgbClr val="000000"/>
                </a:solidFill>
                <a:latin typeface="Arial"/>
                <a:ea typeface="DejaVu Sans"/>
              </a:rPr>
              <a:t> can cause:</a:t>
            </a:r>
            <a:endParaRPr b="0" lang="en-US" sz="2800" spc="-1" strike="noStrike">
              <a:solidFill>
                <a:srgbClr val="000000"/>
              </a:solidFill>
              <a:latin typeface="Arial"/>
            </a:endParaRPr>
          </a:p>
          <a:p>
            <a:pPr lvl="1" marL="861120" indent="-317520">
              <a:lnSpc>
                <a:spcPct val="100000"/>
              </a:lnSpc>
              <a:spcBef>
                <a:spcPts val="1134"/>
              </a:spcBef>
              <a:buClr>
                <a:srgbClr val="000000"/>
              </a:buClr>
              <a:buSzPct val="75000"/>
              <a:buFont typeface="Symbol"/>
              <a:buChar char=""/>
            </a:pPr>
            <a:r>
              <a:rPr b="0" lang="en-US" sz="2800" spc="-1" strike="noStrike">
                <a:solidFill>
                  <a:srgbClr val="000000"/>
                </a:solidFill>
                <a:latin typeface="Arial"/>
                <a:ea typeface="DejaVu Sans"/>
              </a:rPr>
              <a:t>Audio distortion resulting in transmitted signal distortion or erratic operation of computer interfaces </a:t>
            </a:r>
            <a:endParaRPr b="0" lang="en-US" sz="2800" spc="-1" strike="noStrike">
              <a:solidFill>
                <a:srgbClr val="000000"/>
              </a:solidFill>
              <a:latin typeface="Arial"/>
            </a:endParaRPr>
          </a:p>
          <a:p>
            <a:pPr lvl="1" marL="861120" indent="-317520">
              <a:lnSpc>
                <a:spcPct val="100000"/>
              </a:lnSpc>
              <a:spcBef>
                <a:spcPts val="1134"/>
              </a:spcBef>
              <a:buClr>
                <a:srgbClr val="000000"/>
              </a:buClr>
              <a:buSzPct val="75000"/>
              <a:buFont typeface="Symbol"/>
              <a:buChar char=""/>
            </a:pPr>
            <a:r>
              <a:rPr b="0" lang="en-US" sz="2800" spc="-1" strike="noStrike">
                <a:solidFill>
                  <a:srgbClr val="000000"/>
                </a:solidFill>
                <a:latin typeface="Arial"/>
                <a:ea typeface="DejaVu Sans"/>
              </a:rPr>
              <a:t>The transmitter to </a:t>
            </a:r>
            <a:r>
              <a:rPr b="0" lang="en-US" sz="2800" spc="-1" strike="noStrike">
                <a:solidFill>
                  <a:srgbClr val="000000"/>
                </a:solidFill>
                <a:latin typeface="Arial"/>
                <a:ea typeface="SimSun"/>
              </a:rPr>
              <a:t>Key/Un-key improperly </a:t>
            </a:r>
            <a:r>
              <a:rPr b="0" lang="en-US" sz="2000" spc="-1" strike="noStrike">
                <a:solidFill>
                  <a:srgbClr val="000000"/>
                </a:solidFill>
                <a:latin typeface="Arial"/>
                <a:ea typeface="SimSun"/>
              </a:rPr>
              <a:t>(when using VOX)</a:t>
            </a:r>
            <a:endParaRPr b="0" lang="en-US" sz="2000" spc="-1" strike="noStrike">
              <a:solidFill>
                <a:srgbClr val="000000"/>
              </a:solidFill>
              <a:latin typeface="Arial"/>
            </a:endParaRPr>
          </a:p>
          <a:p>
            <a:pPr lvl="1" marL="861120" indent="-317520">
              <a:lnSpc>
                <a:spcPct val="100000"/>
              </a:lnSpc>
              <a:spcBef>
                <a:spcPts val="1134"/>
              </a:spcBef>
              <a:buClr>
                <a:srgbClr val="000000"/>
              </a:buClr>
              <a:buSzPct val="75000"/>
              <a:buFont typeface="Symbol"/>
              <a:buChar char=""/>
            </a:pPr>
            <a:r>
              <a:rPr b="0" lang="en-US" sz="2800" spc="-1" strike="noStrike">
                <a:solidFill>
                  <a:srgbClr val="000000"/>
                </a:solidFill>
                <a:latin typeface="Arial"/>
                <a:ea typeface="SimSun"/>
              </a:rPr>
              <a:t>Garbled signals causing data loss or connection timeout</a:t>
            </a:r>
            <a:endParaRPr b="0" lang="en-US" sz="2800" spc="-1" strike="noStrike">
              <a:solidFill>
                <a:srgbClr val="000000"/>
              </a:solidFill>
              <a:latin typeface="Arial"/>
            </a:endParaRPr>
          </a:p>
        </p:txBody>
      </p:sp>
      <p:sp>
        <p:nvSpPr>
          <p:cNvPr id="490" name="CustomShape 8"/>
          <p:cNvSpPr/>
          <p:nvPr/>
        </p:nvSpPr>
        <p:spPr>
          <a:xfrm>
            <a:off x="4480560" y="4300200"/>
            <a:ext cx="4199400" cy="9482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endParaRPr b="0" lang="en-US" sz="3200" spc="-1" strike="noStrike">
              <a:solidFill>
                <a:srgbClr val="000000"/>
              </a:solidFill>
              <a:latin typeface="Arial"/>
            </a:endParaRPr>
          </a:p>
          <a:p>
            <a:pPr algn="ctr">
              <a:lnSpc>
                <a:spcPct val="100000"/>
              </a:lnSpc>
            </a:pPr>
            <a:r>
              <a:rPr b="1" i="1" lang="en-US" sz="2400" spc="-1" strike="noStrike">
                <a:solidFill>
                  <a:srgbClr val="000000"/>
                </a:solidFill>
                <a:latin typeface="Arial"/>
                <a:ea typeface="DejaVu Sans"/>
              </a:rPr>
              <a:t>(demo later)</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28" dur="indefinite" restart="never" nodeType="tmRoot">
          <p:childTnLst>
            <p:seq>
              <p:cTn id="29" dur="indefinite" nodeType="mainSeq">
                <p:childTnLst>
                  <p:par>
                    <p:cTn id="30" fill="hold">
                      <p:stCondLst>
                        <p:cond delay="0"/>
                      </p:stCondLst>
                      <p:childTnLst>
                        <p:par>
                          <p:cTn id="31" fill="hold">
                            <p:stCondLst>
                              <p:cond delay="0"/>
                            </p:stCondLst>
                            <p:childTnLst>
                              <p:par>
                                <p:cTn id="32" nodeType="withEffect" fill="hold" presetClass="entr" presetID="2" presetSubtype="4">
                                  <p:stCondLst>
                                    <p:cond delay="4000"/>
                                  </p:stCondLst>
                                  <p:childTnLst>
                                    <p:set>
                                      <p:cBhvr>
                                        <p:cTn id="33" dur="4" fill="hold">
                                          <p:stCondLst>
                                            <p:cond delay="0"/>
                                          </p:stCondLst>
                                        </p:cTn>
                                        <p:tgtEl>
                                          <p:spTgt spid="490">
                                            <p:txEl>
                                              <p:pRg st="0" end="0"/>
                                            </p:txEl>
                                          </p:spTgt>
                                        </p:tgtEl>
                                        <p:attrNameLst>
                                          <p:attrName>style.visibility</p:attrName>
                                        </p:attrNameLst>
                                      </p:cBhvr>
                                      <p:to>
                                        <p:strVal val="visible"/>
                                      </p:to>
                                    </p:set>
                                    <p:anim calcmode="lin" valueType="num">
                                      <p:cBhvr additive="repl">
                                        <p:cTn id="34" dur="2000" fill="hold"/>
                                        <p:tgtEl>
                                          <p:spTgt spid="490">
                                            <p:txEl>
                                              <p:pRg st="0" end="0"/>
                                            </p:txEl>
                                          </p:spTgt>
                                        </p:tgtEl>
                                        <p:attrNameLst>
                                          <p:attrName>ppt_x</p:attrName>
                                        </p:attrNameLst>
                                      </p:cBhvr>
                                      <p:tavLst>
                                        <p:tav tm="0">
                                          <p:val>
                                            <p:strVal val="#ppt_x"/>
                                          </p:val>
                                        </p:tav>
                                        <p:tav tm="100000">
                                          <p:val>
                                            <p:strVal val="#ppt_x"/>
                                          </p:val>
                                        </p:tav>
                                      </p:tavLst>
                                    </p:anim>
                                    <p:anim calcmode="lin" valueType="num">
                                      <p:cBhvr additive="repl">
                                        <p:cTn id="35" dur="2000" fill="hold"/>
                                        <p:tgtEl>
                                          <p:spTgt spid="490">
                                            <p:txEl>
                                              <p:pRg st="0" end="0"/>
                                            </p:txEl>
                                          </p:spTgt>
                                        </p:tgtEl>
                                        <p:attrNameLst>
                                          <p:attrName>ppt_y</p:attrName>
                                        </p:attrNameLst>
                                      </p:cBhvr>
                                      <p:tavLst>
                                        <p:tav tm="0">
                                          <p:val>
                                            <p:strVal val="1+#ppt_h/2"/>
                                          </p:val>
                                        </p:tav>
                                        <p:tav tm="100000">
                                          <p:val>
                                            <p:strVal val="#ppt_y"/>
                                          </p:val>
                                        </p:tav>
                                      </p:tavLst>
                                    </p:anim>
                                  </p:childTnLst>
                                </p:cTn>
                              </p:par>
                            </p:childTnLst>
                          </p:cTn>
                        </p:par>
                        <p:par>
                          <p:cTn id="36" fill="hold">
                            <p:stCondLst>
                              <p:cond delay="6000"/>
                            </p:stCondLst>
                            <p:childTnLst>
                              <p:par>
                                <p:cTn id="37" nodeType="afterEffect" fill="hold" presetClass="entr" presetID="10">
                                  <p:stCondLst>
                                    <p:cond delay="0"/>
                                  </p:stCondLst>
                                  <p:childTnLst>
                                    <p:set>
                                      <p:cBhvr>
                                        <p:cTn id="38" dur="1" fill="hold">
                                          <p:stCondLst>
                                            <p:cond delay="0"/>
                                          </p:stCondLst>
                                        </p:cTn>
                                        <p:tgtEl>
                                          <p:spTgt spid="490">
                                            <p:txEl>
                                              <p:pRg st="1" end="1"/>
                                            </p:txEl>
                                          </p:spTgt>
                                        </p:tgtEl>
                                        <p:attrNameLst>
                                          <p:attrName>style.visibility</p:attrName>
                                        </p:attrNameLst>
                                      </p:cBhvr>
                                      <p:to>
                                        <p:strVal val="visible"/>
                                      </p:to>
                                    </p:set>
                                    <p:animEffect filter="fade" transition="in">
                                      <p:cBhvr additive="repl">
                                        <p:cTn id="39" dur="2000"/>
                                        <p:tgtEl>
                                          <p:spTgt spid="490">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6" name=""/>
          <p:cNvSpPr/>
          <p:nvPr/>
        </p:nvSpPr>
        <p:spPr>
          <a:xfrm>
            <a:off x="685800" y="457200"/>
            <a:ext cx="8685000" cy="3213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G2E06 - What is the most common frequency shift for RTTY emissions in the amateur HF bands?</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85 Hz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c9211e"/>
                </a:solidFill>
                <a:latin typeface="Arial"/>
                <a:ea typeface="DejaVu Sans"/>
              </a:rPr>
              <a:t>B. 170 Hz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425 Hz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850 Hz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7" name=""/>
          <p:cNvSpPr/>
          <p:nvPr/>
        </p:nvSpPr>
        <p:spPr>
          <a:xfrm>
            <a:off x="685800" y="457200"/>
            <a:ext cx="8685000" cy="2900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G8A06 - Which of the following is characteristic of QPSK31?</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It is sideband sensitive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Its encoding provides error correction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Its bandwidth is approximately the same as BPSK31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All these choices are correct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8" name=""/>
          <p:cNvSpPr/>
          <p:nvPr/>
        </p:nvSpPr>
        <p:spPr>
          <a:xfrm>
            <a:off x="685800" y="457200"/>
            <a:ext cx="8685000" cy="2900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G8A06 - Which of the following is characteristic of QPSK31?</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It is sideband sensitive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Its encoding provides error correction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Its bandwidth is approximately the same as BPSK31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c9211e"/>
                </a:solidFill>
                <a:latin typeface="Arial"/>
                <a:ea typeface="DejaVu Sans"/>
              </a:rPr>
              <a:t>D. All these choices are correct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9" name=""/>
          <p:cNvSpPr/>
          <p:nvPr/>
        </p:nvSpPr>
        <p:spPr>
          <a:xfrm>
            <a:off x="685800" y="457200"/>
            <a:ext cx="8685000" cy="2900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G8C04 - Which of the following describes Baudot code?</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A 7-bit code with start, stop, and parity bits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A code using error detection and correction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A 5-bit code with additional start and stop bits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A code using SELCAL and LISTEN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0" name=""/>
          <p:cNvSpPr/>
          <p:nvPr/>
        </p:nvSpPr>
        <p:spPr>
          <a:xfrm>
            <a:off x="685800" y="457200"/>
            <a:ext cx="8685000" cy="2900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G8C04 - Which of the following describes Baudot code?</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A 7-bit code with start, stop, and parity bits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A code using error detection and correction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c9211e"/>
                </a:solidFill>
                <a:latin typeface="Arial"/>
                <a:ea typeface="DejaVu Sans"/>
              </a:rPr>
              <a:t>C. A 5-bit code with additional start and stop bits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A code using SELCAL and LISTEN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1" name=""/>
          <p:cNvSpPr/>
          <p:nvPr/>
        </p:nvSpPr>
        <p:spPr>
          <a:xfrm>
            <a:off x="685800" y="457200"/>
            <a:ext cx="8685000" cy="3525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G8C08 - Which of the following statements is true about PSK31?</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Upper case letters are sent with more power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Upper case letters use longer Varicode bit sequences and thus slow down transmission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Error correction is used to ensure accurate message reception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Higher power is needed as compared to RTTY for similar error rates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2" name=""/>
          <p:cNvSpPr/>
          <p:nvPr/>
        </p:nvSpPr>
        <p:spPr>
          <a:xfrm>
            <a:off x="685800" y="457200"/>
            <a:ext cx="8685000" cy="3525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G8C08 - Which of the following statements is true about PSK31?</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Upper case letters are sent with more power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B. Upper case letters use longer Varicode bit sequences and thus slow down transmission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Error correction is used to ensure accurate message reception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Higher power is needed as compared to RTTY for similar error rates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3" name=""/>
          <p:cNvSpPr/>
          <p:nvPr/>
        </p:nvSpPr>
        <p:spPr>
          <a:xfrm>
            <a:off x="685800" y="457200"/>
            <a:ext cx="8685000" cy="3213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G8C12 - Which type of code is used for sending characters in a PSK31 signal?</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A. Varicode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Viterbi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Volumetric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Binary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
          <p:cNvSpPr/>
          <p:nvPr/>
        </p:nvSpPr>
        <p:spPr>
          <a:xfrm>
            <a:off x="685800" y="457200"/>
            <a:ext cx="8685000" cy="3213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Arial"/>
                <a:ea typeface="DejaVu Sans"/>
              </a:rPr>
              <a:t>G8C12 - Which type of code is used for sending characters in a PSK31 signal?</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ff0000"/>
                </a:solidFill>
                <a:latin typeface="Arial"/>
                <a:ea typeface="DejaVu Sans"/>
              </a:rPr>
              <a:t>A. Varicode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B. Viterbi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C. Volumetric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Arial"/>
                <a:ea typeface="DejaVu Sans"/>
              </a:rPr>
              <a:t>D. Binary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5" name="CustomShape 1"/>
          <p:cNvSpPr/>
          <p:nvPr/>
        </p:nvSpPr>
        <p:spPr>
          <a:xfrm>
            <a:off x="504000" y="2393640"/>
            <a:ext cx="9059400" cy="93276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16" name="CustomShape 2"/>
          <p:cNvSpPr/>
          <p:nvPr/>
        </p:nvSpPr>
        <p:spPr>
          <a:xfrm>
            <a:off x="504000" y="568080"/>
            <a:ext cx="9059400" cy="44856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17" name="CustomShape 3"/>
          <p:cNvSpPr/>
          <p:nvPr/>
        </p:nvSpPr>
        <p:spPr>
          <a:xfrm>
            <a:off x="3443760" y="5255280"/>
            <a:ext cx="3179160" cy="2894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18" name="CustomShape 4"/>
          <p:cNvSpPr/>
          <p:nvPr/>
        </p:nvSpPr>
        <p:spPr>
          <a:xfrm>
            <a:off x="504000" y="226080"/>
            <a:ext cx="9061200" cy="935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19" name="CustomShape 5"/>
          <p:cNvSpPr/>
          <p:nvPr/>
        </p:nvSpPr>
        <p:spPr>
          <a:xfrm>
            <a:off x="504000" y="1326600"/>
            <a:ext cx="9061200" cy="3277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20" name="CustomShape 6"/>
          <p:cNvSpPr/>
          <p:nvPr/>
        </p:nvSpPr>
        <p:spPr>
          <a:xfrm>
            <a:off x="0" y="1463040"/>
            <a:ext cx="10072080" cy="12142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4000" spc="-1" strike="noStrike">
                <a:solidFill>
                  <a:srgbClr val="000000"/>
                </a:solidFill>
                <a:latin typeface="Arial"/>
                <a:ea typeface="MS PGothic"/>
              </a:rPr>
              <a:t>General License Course</a:t>
            </a:r>
            <a:endParaRPr b="0" lang="en-US" sz="4000" spc="-1" strike="noStrike">
              <a:solidFill>
                <a:srgbClr val="000000"/>
              </a:solidFill>
              <a:latin typeface="Arial"/>
            </a:endParaRPr>
          </a:p>
          <a:p>
            <a:pPr algn="ctr">
              <a:lnSpc>
                <a:spcPct val="100000"/>
              </a:lnSpc>
            </a:pPr>
            <a:r>
              <a:rPr b="0" lang="en-US" sz="1800" spc="-1" strike="noStrike">
                <a:solidFill>
                  <a:srgbClr val="000000"/>
                </a:solidFill>
                <a:latin typeface="Arial"/>
                <a:ea typeface="DejaVu Sans"/>
              </a:rPr>
              <a:t> </a:t>
            </a:r>
            <a:br>
              <a:rPr sz="1800"/>
            </a:br>
            <a:r>
              <a:rPr b="1" lang="en-US" sz="4000" spc="-1" strike="noStrike">
                <a:solidFill>
                  <a:srgbClr val="000000"/>
                </a:solidFill>
                <a:latin typeface="Arial"/>
                <a:ea typeface="MS PGothic"/>
              </a:rPr>
              <a:t>Chapter 6.3</a:t>
            </a:r>
            <a:endParaRPr b="0" lang="en-US" sz="4000" spc="-1" strike="noStrike">
              <a:solidFill>
                <a:srgbClr val="000000"/>
              </a:solidFill>
              <a:latin typeface="Arial"/>
            </a:endParaRPr>
          </a:p>
          <a:p>
            <a:pPr algn="ctr">
              <a:lnSpc>
                <a:spcPct val="100000"/>
              </a:lnSpc>
            </a:pPr>
            <a:r>
              <a:rPr b="1" lang="en-US" sz="4000" spc="-1" strike="noStrike">
                <a:solidFill>
                  <a:srgbClr val="000000"/>
                </a:solidFill>
                <a:latin typeface="Arial"/>
                <a:ea typeface="MS PGothic"/>
              </a:rPr>
              <a:t>Packet-Based Modes </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CustomShape 1"/>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92" name="CustomShape 2"/>
          <p:cNvSpPr/>
          <p:nvPr/>
        </p:nvSpPr>
        <p:spPr>
          <a:xfrm>
            <a:off x="504000" y="568080"/>
            <a:ext cx="9059040" cy="4485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93" name="CustomShape 3"/>
          <p:cNvSpPr/>
          <p:nvPr/>
        </p:nvSpPr>
        <p:spPr>
          <a:xfrm>
            <a:off x="3443760" y="5255280"/>
            <a:ext cx="3178800" cy="2890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94" name="CustomShape 4"/>
          <p:cNvSpPr/>
          <p:nvPr/>
        </p:nvSpPr>
        <p:spPr>
          <a:xfrm>
            <a:off x="504000" y="226080"/>
            <a:ext cx="9060840" cy="93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95" name="CustomShape 5"/>
          <p:cNvSpPr/>
          <p:nvPr/>
        </p:nvSpPr>
        <p:spPr>
          <a:xfrm>
            <a:off x="504000" y="1326600"/>
            <a:ext cx="9060840" cy="327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96" name="CustomShape 6"/>
          <p:cNvSpPr/>
          <p:nvPr/>
        </p:nvSpPr>
        <p:spPr>
          <a:xfrm>
            <a:off x="504000" y="226080"/>
            <a:ext cx="9064800" cy="9392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Grounding &amp; Bonding</a:t>
            </a:r>
            <a:endParaRPr b="0" lang="en-US" sz="4400" spc="-1" strike="noStrike">
              <a:solidFill>
                <a:srgbClr val="000000"/>
              </a:solidFill>
              <a:latin typeface="Arial"/>
            </a:endParaRPr>
          </a:p>
        </p:txBody>
      </p:sp>
      <p:sp>
        <p:nvSpPr>
          <p:cNvPr id="497" name="CustomShape 7"/>
          <p:cNvSpPr/>
          <p:nvPr/>
        </p:nvSpPr>
        <p:spPr>
          <a:xfrm>
            <a:off x="504000" y="1326600"/>
            <a:ext cx="9064800" cy="3281400"/>
          </a:xfrm>
          <a:prstGeom prst="rect">
            <a:avLst/>
          </a:prstGeom>
          <a:noFill/>
          <a:ln w="0">
            <a:noFill/>
          </a:ln>
        </p:spPr>
        <p:style>
          <a:lnRef idx="0"/>
          <a:fillRef idx="0"/>
          <a:effectRef idx="0"/>
          <a:fontRef idx="minor"/>
        </p:style>
        <p:txBody>
          <a:bodyPr lIns="0" rIns="0" tIns="0" bIns="0" anchor="t">
            <a:normAutofit fontScale="99000"/>
          </a:bodyPr>
          <a:p>
            <a:pPr marL="429120" indent="-317520">
              <a:lnSpc>
                <a:spcPct val="100000"/>
              </a:lnSpc>
              <a:spcBef>
                <a:spcPts val="598"/>
              </a:spcBef>
              <a:spcAft>
                <a:spcPts val="1199"/>
              </a:spcAft>
              <a:buClr>
                <a:srgbClr val="000000"/>
              </a:buClr>
              <a:buSzPct val="45000"/>
              <a:buFont typeface="Wingdings" charset="2"/>
              <a:buChar char=""/>
            </a:pPr>
            <a:r>
              <a:rPr b="0" lang="en-US" sz="2800" spc="-1" strike="noStrike">
                <a:solidFill>
                  <a:srgbClr val="000000"/>
                </a:solidFill>
                <a:latin typeface="Arial"/>
                <a:ea typeface="DejaVu Sans"/>
              </a:rPr>
              <a:t>External ground connections – make the connection as short as possible with heavy wire or strap</a:t>
            </a:r>
            <a:endParaRPr b="0" lang="en-US" sz="2800" spc="-1" strike="noStrike">
              <a:solidFill>
                <a:srgbClr val="000000"/>
              </a:solidFill>
              <a:latin typeface="Arial"/>
            </a:endParaRPr>
          </a:p>
          <a:p>
            <a:pPr marL="429120" indent="-317520">
              <a:lnSpc>
                <a:spcPct val="100000"/>
              </a:lnSpc>
              <a:spcBef>
                <a:spcPts val="1417"/>
              </a:spcBef>
              <a:buClr>
                <a:srgbClr val="000000"/>
              </a:buClr>
              <a:buSzPct val="45000"/>
              <a:buFont typeface="Wingdings" charset="2"/>
              <a:buChar char=""/>
            </a:pPr>
            <a:r>
              <a:rPr b="0" lang="en-US" sz="2800" spc="-1" strike="noStrike">
                <a:solidFill>
                  <a:srgbClr val="d8090f"/>
                </a:solidFill>
                <a:latin typeface="Arial"/>
                <a:ea typeface="DejaVu Sans"/>
              </a:rPr>
              <a:t>As ground wire length approaches an odd number of ¼-wavelengths, it presents a </a:t>
            </a:r>
            <a:r>
              <a:rPr b="0" lang="en-US" sz="2800" spc="-1" strike="noStrike" u="sng">
                <a:solidFill>
                  <a:srgbClr val="d8090f"/>
                </a:solidFill>
                <a:uFillTx/>
                <a:latin typeface="Arial"/>
                <a:ea typeface="DejaVu Sans"/>
              </a:rPr>
              <a:t>high impedance at that    frequency</a:t>
            </a:r>
            <a:r>
              <a:rPr b="0" lang="en-US" sz="2800" spc="-1" strike="noStrike">
                <a:solidFill>
                  <a:srgbClr val="d8090f"/>
                </a:solidFill>
                <a:latin typeface="Arial"/>
                <a:ea typeface="DejaVu Sans"/>
              </a:rPr>
              <a:t> (it is </a:t>
            </a:r>
            <a:r>
              <a:rPr b="0" lang="en-US" sz="2800" spc="-1" strike="noStrike" u="sng">
                <a:solidFill>
                  <a:srgbClr val="d8090f"/>
                </a:solidFill>
                <a:uFillTx/>
                <a:latin typeface="Arial"/>
                <a:ea typeface="DejaVu Sans"/>
              </a:rPr>
              <a:t>resonant</a:t>
            </a:r>
            <a:r>
              <a:rPr b="0" lang="en-US" sz="2800" spc="-1" strike="noStrike">
                <a:solidFill>
                  <a:srgbClr val="d8090f"/>
                </a:solidFill>
                <a:latin typeface="Arial"/>
                <a:ea typeface="DejaVu Sans"/>
              </a:rPr>
              <a:t>) which allows RF voltages on equipment enclosures and connecting cables - beware of RF burns!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1" name="CustomShape 1"/>
          <p:cNvSpPr/>
          <p:nvPr/>
        </p:nvSpPr>
        <p:spPr>
          <a:xfrm>
            <a:off x="504000" y="2393640"/>
            <a:ext cx="9059400" cy="93276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22" name="CustomShape 2"/>
          <p:cNvSpPr/>
          <p:nvPr/>
        </p:nvSpPr>
        <p:spPr>
          <a:xfrm>
            <a:off x="504000" y="568080"/>
            <a:ext cx="9059400" cy="44856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23" name="CustomShape 3"/>
          <p:cNvSpPr/>
          <p:nvPr/>
        </p:nvSpPr>
        <p:spPr>
          <a:xfrm>
            <a:off x="3443760" y="5255280"/>
            <a:ext cx="3179160" cy="2894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24" name="CustomShape 4"/>
          <p:cNvSpPr/>
          <p:nvPr/>
        </p:nvSpPr>
        <p:spPr>
          <a:xfrm>
            <a:off x="504000" y="226080"/>
            <a:ext cx="9061200" cy="935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25" name="CustomShape 5"/>
          <p:cNvSpPr/>
          <p:nvPr/>
        </p:nvSpPr>
        <p:spPr>
          <a:xfrm>
            <a:off x="504000" y="1326600"/>
            <a:ext cx="9061200" cy="3277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26" name="CustomShape 6"/>
          <p:cNvSpPr/>
          <p:nvPr/>
        </p:nvSpPr>
        <p:spPr>
          <a:xfrm>
            <a:off x="504000" y="226080"/>
            <a:ext cx="9065880" cy="9403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Arial"/>
              </a:rPr>
              <a:t>Packet Radio Basics</a:t>
            </a:r>
            <a:endParaRPr b="0" lang="en-US" sz="4400" spc="-1" strike="noStrike">
              <a:solidFill>
                <a:srgbClr val="000000"/>
              </a:solidFill>
              <a:latin typeface="Arial"/>
            </a:endParaRPr>
          </a:p>
        </p:txBody>
      </p:sp>
      <p:sp>
        <p:nvSpPr>
          <p:cNvPr id="727" name="CustomShape 7"/>
          <p:cNvSpPr/>
          <p:nvPr/>
        </p:nvSpPr>
        <p:spPr>
          <a:xfrm>
            <a:off x="504000" y="1326600"/>
            <a:ext cx="9065880" cy="3282480"/>
          </a:xfrm>
          <a:prstGeom prst="rect">
            <a:avLst/>
          </a:prstGeom>
          <a:noFill/>
          <a:ln w="0">
            <a:noFill/>
          </a:ln>
        </p:spPr>
        <p:style>
          <a:lnRef idx="0"/>
          <a:fillRef idx="0"/>
          <a:effectRef idx="0"/>
          <a:fontRef idx="minor"/>
        </p:style>
        <p:txBody>
          <a:bodyPr lIns="0" rIns="0" tIns="0" bIns="0" anchor="t">
            <a:normAutofit fontScale="97000"/>
          </a:bodyPr>
          <a:p>
            <a:pPr marL="429120" indent="-318600">
              <a:lnSpc>
                <a:spcPct val="100000"/>
              </a:lnSpc>
              <a:spcBef>
                <a:spcPts val="598"/>
              </a:spcBef>
              <a:spcAft>
                <a:spcPts val="1199"/>
              </a:spcAft>
              <a:buClr>
                <a:srgbClr val="000000"/>
              </a:buClr>
              <a:buSzPct val="45000"/>
              <a:buFont typeface="Wingdings" charset="2"/>
              <a:buChar char=""/>
            </a:pPr>
            <a:r>
              <a:rPr b="0" i="1" lang="en-US" sz="2800" spc="-1" strike="noStrike">
                <a:solidFill>
                  <a:srgbClr val="000000"/>
                </a:solidFill>
                <a:latin typeface="Arial"/>
                <a:ea typeface="Arial"/>
              </a:rPr>
              <a:t>Packet</a:t>
            </a:r>
            <a:r>
              <a:rPr b="0" lang="en-US" sz="2800" spc="-1" strike="noStrike">
                <a:solidFill>
                  <a:srgbClr val="000000"/>
                </a:solidFill>
                <a:latin typeface="Arial"/>
                <a:ea typeface="Arial"/>
              </a:rPr>
              <a:t> refers to the transmission of data in structured groups</a:t>
            </a:r>
            <a:endParaRPr b="0" lang="en-US" sz="2800" spc="-1" strike="noStrike">
              <a:solidFill>
                <a:srgbClr val="000000"/>
              </a:solidFill>
              <a:latin typeface="Arial"/>
            </a:endParaRPr>
          </a:p>
          <a:p>
            <a:pPr marL="429120" indent="-318600">
              <a:lnSpc>
                <a:spcPct val="100000"/>
              </a:lnSpc>
              <a:spcBef>
                <a:spcPts val="598"/>
              </a:spcBef>
              <a:spcAft>
                <a:spcPts val="1199"/>
              </a:spcAft>
              <a:buClr>
                <a:srgbClr val="000000"/>
              </a:buClr>
              <a:buSzPct val="45000"/>
              <a:buFont typeface="Wingdings" charset="2"/>
              <a:buChar char=""/>
            </a:pPr>
            <a:r>
              <a:rPr b="0" i="1" lang="en-US" sz="2800" spc="-1" strike="noStrike">
                <a:solidFill>
                  <a:srgbClr val="d8090f"/>
                </a:solidFill>
                <a:latin typeface="Arial"/>
                <a:ea typeface="Arial"/>
              </a:rPr>
              <a:t>Header </a:t>
            </a:r>
            <a:r>
              <a:rPr b="0" lang="en-US" sz="2800" spc="-1" strike="noStrike">
                <a:solidFill>
                  <a:srgbClr val="d8090f"/>
                </a:solidFill>
                <a:latin typeface="Arial"/>
                <a:ea typeface="Arial"/>
              </a:rPr>
              <a:t>– at the start of the packet – contains:</a:t>
            </a:r>
            <a:endParaRPr b="0" lang="en-US" sz="2800" spc="-1" strike="noStrike">
              <a:solidFill>
                <a:srgbClr val="000000"/>
              </a:solidFill>
              <a:latin typeface="Arial"/>
            </a:endParaRPr>
          </a:p>
          <a:p>
            <a:pPr lvl="1" marL="861120" indent="-318600">
              <a:lnSpc>
                <a:spcPct val="100000"/>
              </a:lnSpc>
              <a:spcBef>
                <a:spcPts val="1134"/>
              </a:spcBef>
              <a:buClr>
                <a:srgbClr val="000000"/>
              </a:buClr>
              <a:buSzPct val="75000"/>
              <a:buFont typeface="Symbol"/>
              <a:buChar char=""/>
            </a:pPr>
            <a:r>
              <a:rPr b="0" lang="en-US" sz="2800" spc="-1" strike="noStrike">
                <a:solidFill>
                  <a:srgbClr val="d8090f"/>
                </a:solidFill>
                <a:latin typeface="Arial"/>
                <a:ea typeface="Arial"/>
              </a:rPr>
              <a:t>Synchronization patterns for the receiver</a:t>
            </a:r>
            <a:endParaRPr b="0" lang="en-US" sz="2800" spc="-1" strike="noStrike">
              <a:solidFill>
                <a:srgbClr val="000000"/>
              </a:solidFill>
              <a:latin typeface="Arial"/>
            </a:endParaRPr>
          </a:p>
          <a:p>
            <a:pPr lvl="1" marL="861120" indent="-318600">
              <a:lnSpc>
                <a:spcPct val="100000"/>
              </a:lnSpc>
              <a:spcBef>
                <a:spcPts val="1134"/>
              </a:spcBef>
              <a:buClr>
                <a:srgbClr val="000000"/>
              </a:buClr>
              <a:buSzPct val="75000"/>
              <a:buFont typeface="Symbol"/>
              <a:buChar char=""/>
            </a:pPr>
            <a:r>
              <a:rPr b="0" lang="en-US" sz="2800" spc="-1" strike="noStrike">
                <a:solidFill>
                  <a:srgbClr val="d8090f"/>
                </a:solidFill>
                <a:latin typeface="Arial"/>
                <a:ea typeface="Arial"/>
              </a:rPr>
              <a:t>Control, routing and handling information</a:t>
            </a:r>
            <a:endParaRPr b="0" lang="en-US" sz="2800" spc="-1" strike="noStrike">
              <a:solidFill>
                <a:srgbClr val="000000"/>
              </a:solidFill>
              <a:latin typeface="Arial"/>
            </a:endParaRPr>
          </a:p>
          <a:p>
            <a:pPr lvl="1" marL="861120" indent="-318600">
              <a:lnSpc>
                <a:spcPct val="100000"/>
              </a:lnSpc>
              <a:spcBef>
                <a:spcPts val="1134"/>
              </a:spcBef>
              <a:buClr>
                <a:srgbClr val="000000"/>
              </a:buClr>
              <a:buSzPct val="75000"/>
              <a:buFont typeface="Symbol"/>
              <a:buChar char=""/>
            </a:pPr>
            <a:r>
              <a:rPr b="0" lang="en-US" sz="2800" spc="-1" strike="noStrike">
                <a:solidFill>
                  <a:srgbClr val="d8090f"/>
                </a:solidFill>
                <a:latin typeface="Arial"/>
                <a:ea typeface="Arial"/>
              </a:rPr>
              <a:t>Error detection and correction information</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8" name="CustomShape 1"/>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29" name="CustomShape 2"/>
          <p:cNvSpPr/>
          <p:nvPr/>
        </p:nvSpPr>
        <p:spPr>
          <a:xfrm>
            <a:off x="504000" y="568080"/>
            <a:ext cx="9059040" cy="4485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30" name="CustomShape 3"/>
          <p:cNvSpPr/>
          <p:nvPr/>
        </p:nvSpPr>
        <p:spPr>
          <a:xfrm>
            <a:off x="3443760" y="5255280"/>
            <a:ext cx="3178800" cy="2890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31" name="CustomShape 4"/>
          <p:cNvSpPr/>
          <p:nvPr/>
        </p:nvSpPr>
        <p:spPr>
          <a:xfrm>
            <a:off x="504000" y="226080"/>
            <a:ext cx="9060840" cy="93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32" name="CustomShape 5"/>
          <p:cNvSpPr/>
          <p:nvPr/>
        </p:nvSpPr>
        <p:spPr>
          <a:xfrm>
            <a:off x="504000" y="1326600"/>
            <a:ext cx="9060840" cy="327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33" name="CustomShape 6"/>
          <p:cNvSpPr/>
          <p:nvPr/>
        </p:nvSpPr>
        <p:spPr>
          <a:xfrm>
            <a:off x="504000" y="226080"/>
            <a:ext cx="9065880" cy="9403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Arial"/>
              </a:rPr>
              <a:t>Packet - Error Correction</a:t>
            </a:r>
            <a:endParaRPr b="0" lang="en-US" sz="4400" spc="-1" strike="noStrike">
              <a:solidFill>
                <a:srgbClr val="000000"/>
              </a:solidFill>
              <a:latin typeface="Arial"/>
            </a:endParaRPr>
          </a:p>
        </p:txBody>
      </p:sp>
      <p:sp>
        <p:nvSpPr>
          <p:cNvPr id="734" name="CustomShape 7"/>
          <p:cNvSpPr/>
          <p:nvPr/>
        </p:nvSpPr>
        <p:spPr>
          <a:xfrm>
            <a:off x="504000" y="1326600"/>
            <a:ext cx="9065880" cy="3282480"/>
          </a:xfrm>
          <a:prstGeom prst="rect">
            <a:avLst/>
          </a:prstGeom>
          <a:noFill/>
          <a:ln w="0">
            <a:noFill/>
          </a:ln>
        </p:spPr>
        <p:style>
          <a:lnRef idx="0"/>
          <a:fillRef idx="0"/>
          <a:effectRef idx="0"/>
          <a:fontRef idx="minor"/>
        </p:style>
        <p:txBody>
          <a:bodyPr lIns="0" rIns="0" tIns="0" bIns="0" anchor="t">
            <a:normAutofit fontScale="95000"/>
          </a:bodyPr>
          <a:p>
            <a:pPr marL="430920" indent="-321480">
              <a:lnSpc>
                <a:spcPct val="100000"/>
              </a:lnSpc>
              <a:spcBef>
                <a:spcPts val="598"/>
              </a:spcBef>
              <a:spcAft>
                <a:spcPts val="1199"/>
              </a:spcAft>
              <a:buClr>
                <a:srgbClr val="000000"/>
              </a:buClr>
              <a:buSzPct val="45000"/>
              <a:buFont typeface="Wingdings" charset="2"/>
              <a:buChar char=""/>
            </a:pPr>
            <a:r>
              <a:rPr b="0" i="1" lang="en-US" sz="2800" spc="-1" strike="noStrike">
                <a:solidFill>
                  <a:srgbClr val="d8090f"/>
                </a:solidFill>
                <a:latin typeface="Arial"/>
                <a:ea typeface="Arial"/>
              </a:rPr>
              <a:t>Forward error correction</a:t>
            </a:r>
            <a:r>
              <a:rPr b="0" lang="en-US" sz="2800" spc="-1" strike="noStrike">
                <a:solidFill>
                  <a:srgbClr val="d8090f"/>
                </a:solidFill>
                <a:latin typeface="Arial"/>
                <a:ea typeface="Arial"/>
              </a:rPr>
              <a:t> (</a:t>
            </a:r>
            <a:r>
              <a:rPr b="0" i="1" lang="en-US" sz="2800" spc="-1" strike="noStrike">
                <a:solidFill>
                  <a:srgbClr val="d8090f"/>
                </a:solidFill>
                <a:latin typeface="Arial"/>
                <a:ea typeface="Arial"/>
              </a:rPr>
              <a:t>FEC</a:t>
            </a:r>
            <a:r>
              <a:rPr b="0" lang="en-US" sz="2800" spc="-1" strike="noStrike">
                <a:solidFill>
                  <a:srgbClr val="d8090f"/>
                </a:solidFill>
                <a:latin typeface="Arial"/>
                <a:ea typeface="Arial"/>
              </a:rPr>
              <a:t>) –includes additional </a:t>
            </a:r>
            <a:r>
              <a:rPr b="0" lang="en-US" sz="2800" spc="-1" strike="noStrike" u="sng">
                <a:solidFill>
                  <a:srgbClr val="d8090f"/>
                </a:solidFill>
                <a:uFillTx/>
                <a:latin typeface="Arial"/>
                <a:ea typeface="Arial"/>
              </a:rPr>
              <a:t>redundant information with the data</a:t>
            </a:r>
            <a:r>
              <a:rPr b="0" lang="en-US" sz="2800" spc="-1" strike="noStrike">
                <a:solidFill>
                  <a:srgbClr val="d8090f"/>
                </a:solidFill>
                <a:latin typeface="Arial"/>
                <a:ea typeface="Arial"/>
              </a:rPr>
              <a:t> being transmitted</a:t>
            </a:r>
            <a:endParaRPr b="0" lang="en-US" sz="2800" spc="-1" strike="noStrike">
              <a:solidFill>
                <a:srgbClr val="000000"/>
              </a:solidFill>
              <a:latin typeface="Arial"/>
            </a:endParaRPr>
          </a:p>
          <a:p>
            <a:pPr marL="430920" indent="-321480">
              <a:lnSpc>
                <a:spcPct val="100000"/>
              </a:lnSpc>
              <a:spcBef>
                <a:spcPts val="598"/>
              </a:spcBef>
              <a:spcAft>
                <a:spcPts val="1199"/>
              </a:spcAft>
              <a:buClr>
                <a:srgbClr val="000000"/>
              </a:buClr>
              <a:buSzPct val="45000"/>
              <a:buFont typeface="Wingdings" charset="2"/>
              <a:buChar char=""/>
            </a:pPr>
            <a:r>
              <a:rPr b="0" i="1" lang="en-US" sz="2800" spc="-1" strike="noStrike">
                <a:solidFill>
                  <a:srgbClr val="d8090f"/>
                </a:solidFill>
                <a:latin typeface="Arial"/>
                <a:ea typeface="Arial"/>
              </a:rPr>
              <a:t>Automatic Repeat reQuest </a:t>
            </a:r>
            <a:r>
              <a:rPr b="0" lang="en-US" sz="2800" spc="-1" strike="noStrike">
                <a:solidFill>
                  <a:srgbClr val="d8090f"/>
                </a:solidFill>
                <a:latin typeface="Arial"/>
                <a:ea typeface="Arial"/>
              </a:rPr>
              <a:t>(</a:t>
            </a:r>
            <a:r>
              <a:rPr b="0" i="1" lang="en-US" sz="2800" spc="-1" strike="noStrike">
                <a:solidFill>
                  <a:srgbClr val="d8090f"/>
                </a:solidFill>
                <a:latin typeface="Arial"/>
                <a:ea typeface="Arial"/>
              </a:rPr>
              <a:t>ARQ</a:t>
            </a:r>
            <a:r>
              <a:rPr b="0" lang="en-US" sz="2800" spc="-1" strike="noStrike">
                <a:solidFill>
                  <a:srgbClr val="d8090f"/>
                </a:solidFill>
                <a:latin typeface="Arial"/>
                <a:ea typeface="Arial"/>
              </a:rPr>
              <a:t>)</a:t>
            </a:r>
            <a:r>
              <a:rPr b="0" i="1" lang="en-US" sz="2800" spc="-1" strike="noStrike">
                <a:solidFill>
                  <a:srgbClr val="d8090f"/>
                </a:solidFill>
                <a:latin typeface="Arial"/>
                <a:ea typeface="Arial"/>
              </a:rPr>
              <a:t> – </a:t>
            </a:r>
            <a:r>
              <a:rPr b="0" lang="en-US" sz="2800" spc="-1" strike="noStrike">
                <a:solidFill>
                  <a:srgbClr val="d8090f"/>
                </a:solidFill>
                <a:latin typeface="Arial"/>
                <a:ea typeface="Arial"/>
              </a:rPr>
              <a:t>the protocol requires that a packet with errors in the data be retransmitted</a:t>
            </a:r>
            <a:endParaRPr b="0" lang="en-US" sz="2800" spc="-1" strike="noStrike">
              <a:solidFill>
                <a:srgbClr val="000000"/>
              </a:solidFill>
              <a:latin typeface="Arial"/>
            </a:endParaRPr>
          </a:p>
          <a:p>
            <a:pPr marL="430920" indent="-321480">
              <a:lnSpc>
                <a:spcPct val="100000"/>
              </a:lnSpc>
              <a:spcBef>
                <a:spcPts val="1417"/>
              </a:spcBef>
              <a:buClr>
                <a:srgbClr val="000000"/>
              </a:buClr>
              <a:buSzPct val="45000"/>
              <a:buFont typeface="Wingdings" charset="2"/>
              <a:buChar char=""/>
            </a:pPr>
            <a:r>
              <a:rPr b="0" lang="en-US" sz="2600" spc="-1" strike="noStrike">
                <a:solidFill>
                  <a:srgbClr val="d8090f"/>
                </a:solidFill>
                <a:latin typeface="Arial"/>
                <a:ea typeface="Arial"/>
              </a:rPr>
              <a:t>Uses ACK (rcvd OK) and NAK (error detected – retransmit previous packet) messages to the sending station</a:t>
            </a: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CustomShape 1"/>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36" name="CustomShape 2"/>
          <p:cNvSpPr/>
          <p:nvPr/>
        </p:nvSpPr>
        <p:spPr>
          <a:xfrm>
            <a:off x="504000" y="568080"/>
            <a:ext cx="9059040" cy="4485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37" name="CustomShape 3"/>
          <p:cNvSpPr/>
          <p:nvPr/>
        </p:nvSpPr>
        <p:spPr>
          <a:xfrm>
            <a:off x="3443760" y="5255280"/>
            <a:ext cx="3178800" cy="2890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38" name="CustomShape 4"/>
          <p:cNvSpPr/>
          <p:nvPr/>
        </p:nvSpPr>
        <p:spPr>
          <a:xfrm>
            <a:off x="504000" y="226080"/>
            <a:ext cx="9060840" cy="93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39" name="CustomShape 5"/>
          <p:cNvSpPr/>
          <p:nvPr/>
        </p:nvSpPr>
        <p:spPr>
          <a:xfrm>
            <a:off x="504000" y="1326600"/>
            <a:ext cx="9060840" cy="327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40" name="CustomShape 6"/>
          <p:cNvSpPr/>
          <p:nvPr/>
        </p:nvSpPr>
        <p:spPr>
          <a:xfrm>
            <a:off x="504000" y="226080"/>
            <a:ext cx="9065880" cy="9403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Microsoft YaHei"/>
              </a:rPr>
              <a:t>Packet - </a:t>
            </a:r>
            <a:r>
              <a:rPr b="0" lang="en-US" sz="4400" spc="-1" strike="noStrike">
                <a:solidFill>
                  <a:srgbClr val="000000"/>
                </a:solidFill>
                <a:latin typeface="Arial"/>
                <a:ea typeface="Arial"/>
              </a:rPr>
              <a:t>Error Correction</a:t>
            </a:r>
            <a:endParaRPr b="0" lang="en-US" sz="4400" spc="-1" strike="noStrike">
              <a:solidFill>
                <a:srgbClr val="000000"/>
              </a:solidFill>
              <a:latin typeface="Arial"/>
            </a:endParaRPr>
          </a:p>
        </p:txBody>
      </p:sp>
      <p:sp>
        <p:nvSpPr>
          <p:cNvPr id="741" name="CustomShape 7"/>
          <p:cNvSpPr/>
          <p:nvPr/>
        </p:nvSpPr>
        <p:spPr>
          <a:xfrm>
            <a:off x="182880" y="1326600"/>
            <a:ext cx="9686520" cy="3282480"/>
          </a:xfrm>
          <a:prstGeom prst="rect">
            <a:avLst/>
          </a:prstGeom>
          <a:noFill/>
          <a:ln w="0">
            <a:noFill/>
          </a:ln>
        </p:spPr>
        <p:style>
          <a:lnRef idx="0"/>
          <a:fillRef idx="0"/>
          <a:effectRef idx="0"/>
          <a:fontRef idx="minor"/>
        </p:style>
        <p:txBody>
          <a:bodyPr lIns="0" rIns="0" tIns="0" bIns="0" anchor="t">
            <a:normAutofit/>
          </a:bodyPr>
          <a:p>
            <a:pPr marL="432000" indent="-321480">
              <a:lnSpc>
                <a:spcPct val="100000"/>
              </a:lnSpc>
              <a:spcBef>
                <a:spcPts val="598"/>
              </a:spcBef>
              <a:spcAft>
                <a:spcPts val="1199"/>
              </a:spcAft>
              <a:buClr>
                <a:srgbClr val="000000"/>
              </a:buClr>
              <a:buSzPct val="45000"/>
              <a:buFont typeface="Wingdings" charset="2"/>
              <a:buChar char=""/>
            </a:pPr>
            <a:r>
              <a:rPr b="0" lang="en-US" sz="2800" spc="-1" strike="noStrike">
                <a:solidFill>
                  <a:srgbClr val="000000"/>
                </a:solidFill>
                <a:latin typeface="Arial"/>
                <a:ea typeface="SimSun"/>
              </a:rPr>
              <a:t>ARQ protocols are designed to transfer data between </a:t>
            </a:r>
            <a:r>
              <a:rPr b="0" lang="en-US" sz="2800" spc="-1" strike="noStrike" u="sng">
                <a:solidFill>
                  <a:srgbClr val="000000"/>
                </a:solidFill>
                <a:uFillTx/>
                <a:latin typeface="Arial"/>
                <a:ea typeface="SimSun"/>
              </a:rPr>
              <a:t>two</a:t>
            </a:r>
            <a:r>
              <a:rPr b="0" lang="en-US" sz="2800" spc="-1" strike="noStrike">
                <a:solidFill>
                  <a:srgbClr val="000000"/>
                </a:solidFill>
                <a:latin typeface="Arial"/>
                <a:ea typeface="SimSun"/>
              </a:rPr>
              <a:t> stations</a:t>
            </a:r>
            <a:endParaRPr b="0" lang="en-US" sz="2800" spc="-1" strike="noStrike">
              <a:solidFill>
                <a:srgbClr val="000000"/>
              </a:solidFill>
              <a:latin typeface="Arial"/>
            </a:endParaRPr>
          </a:p>
          <a:p>
            <a:pPr marL="432000" indent="-321480">
              <a:lnSpc>
                <a:spcPct val="100000"/>
              </a:lnSpc>
              <a:spcBef>
                <a:spcPts val="598"/>
              </a:spcBef>
              <a:spcAft>
                <a:spcPts val="1199"/>
              </a:spcAft>
              <a:buClr>
                <a:srgbClr val="000000"/>
              </a:buClr>
              <a:buSzPct val="45000"/>
              <a:buFont typeface="Wingdings" charset="2"/>
              <a:buChar char=""/>
            </a:pPr>
            <a:r>
              <a:rPr b="0" lang="en-US" sz="2800" spc="-1" strike="noStrike">
                <a:solidFill>
                  <a:srgbClr val="000000"/>
                </a:solidFill>
                <a:latin typeface="Arial"/>
                <a:ea typeface="SimSun"/>
              </a:rPr>
              <a:t>An </a:t>
            </a:r>
            <a:r>
              <a:rPr b="0" i="1" lang="en-US" sz="2800" spc="-1" strike="noStrike">
                <a:solidFill>
                  <a:srgbClr val="000000"/>
                </a:solidFill>
                <a:latin typeface="Arial"/>
                <a:ea typeface="SimSun"/>
              </a:rPr>
              <a:t>ACK</a:t>
            </a:r>
            <a:r>
              <a:rPr b="0" lang="en-US" sz="2800" spc="-1" strike="noStrike">
                <a:solidFill>
                  <a:srgbClr val="000000"/>
                </a:solidFill>
                <a:latin typeface="Arial"/>
                <a:ea typeface="SimSun"/>
              </a:rPr>
              <a:t> or </a:t>
            </a:r>
            <a:r>
              <a:rPr b="0" i="1" lang="en-US" sz="2800" spc="-1" strike="noStrike">
                <a:solidFill>
                  <a:srgbClr val="000000"/>
                </a:solidFill>
                <a:latin typeface="Arial"/>
                <a:ea typeface="SimSun"/>
              </a:rPr>
              <a:t>NAK</a:t>
            </a:r>
            <a:r>
              <a:rPr b="0" lang="en-US" sz="2800" spc="-1" strike="noStrike">
                <a:solidFill>
                  <a:srgbClr val="000000"/>
                </a:solidFill>
                <a:latin typeface="Arial"/>
                <a:ea typeface="SimSun"/>
              </a:rPr>
              <a:t> response to the sending station can only be received from one receiving station</a:t>
            </a:r>
            <a:endParaRPr b="0" lang="en-US" sz="2800" spc="-1" strike="noStrike">
              <a:solidFill>
                <a:srgbClr val="000000"/>
              </a:solidFill>
              <a:latin typeface="Arial"/>
            </a:endParaRPr>
          </a:p>
          <a:p>
            <a:pPr marL="432000" indent="-321480">
              <a:lnSpc>
                <a:spcPct val="100000"/>
              </a:lnSpc>
              <a:spcBef>
                <a:spcPts val="1417"/>
              </a:spcBef>
              <a:buClr>
                <a:srgbClr val="000000"/>
              </a:buClr>
              <a:buSzPct val="45000"/>
              <a:buFont typeface="Wingdings" charset="2"/>
              <a:buChar char=""/>
            </a:pPr>
            <a:r>
              <a:rPr b="0" lang="en-US" sz="2800" spc="-1" strike="noStrike">
                <a:solidFill>
                  <a:srgbClr val="d8090f"/>
                </a:solidFill>
                <a:latin typeface="Arial"/>
                <a:ea typeface="SimSun"/>
              </a:rPr>
              <a:t>You can't  “break in” to an ongoing contact between two    stations using an ARQ mode</a:t>
            </a:r>
            <a:r>
              <a:rPr b="0" lang="en-US" sz="2800" spc="-1" strike="noStrike">
                <a:solidFill>
                  <a:srgbClr val="d8090f"/>
                </a:solidFill>
                <a:latin typeface="Arial"/>
                <a:ea typeface="Arial"/>
              </a:rPr>
              <a:t> (PACTOR or WINMOR)</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2" name="CustomShape 1"/>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43" name="CustomShape 2"/>
          <p:cNvSpPr/>
          <p:nvPr/>
        </p:nvSpPr>
        <p:spPr>
          <a:xfrm>
            <a:off x="504000" y="568080"/>
            <a:ext cx="9059040" cy="4485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44" name="CustomShape 3"/>
          <p:cNvSpPr/>
          <p:nvPr/>
        </p:nvSpPr>
        <p:spPr>
          <a:xfrm>
            <a:off x="3443760" y="5255280"/>
            <a:ext cx="3178800" cy="2890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45" name="CustomShape 4"/>
          <p:cNvSpPr/>
          <p:nvPr/>
        </p:nvSpPr>
        <p:spPr>
          <a:xfrm>
            <a:off x="504000" y="226080"/>
            <a:ext cx="9060840" cy="93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46" name="CustomShape 5"/>
          <p:cNvSpPr/>
          <p:nvPr/>
        </p:nvSpPr>
        <p:spPr>
          <a:xfrm>
            <a:off x="504000" y="1326600"/>
            <a:ext cx="9060840" cy="327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47" name="CustomShape 6"/>
          <p:cNvSpPr/>
          <p:nvPr/>
        </p:nvSpPr>
        <p:spPr>
          <a:xfrm>
            <a:off x="504000" y="226080"/>
            <a:ext cx="9065880" cy="9403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Microsoft YaHei"/>
              </a:rPr>
              <a:t>Packet - </a:t>
            </a:r>
            <a:r>
              <a:rPr b="0" lang="en-US" sz="4400" spc="-1" strike="noStrike">
                <a:solidFill>
                  <a:srgbClr val="000000"/>
                </a:solidFill>
                <a:latin typeface="Arial"/>
                <a:ea typeface="Arial"/>
              </a:rPr>
              <a:t>Error Correction</a:t>
            </a:r>
            <a:endParaRPr b="0" lang="en-US" sz="4400" spc="-1" strike="noStrike">
              <a:solidFill>
                <a:srgbClr val="000000"/>
              </a:solidFill>
              <a:latin typeface="Arial"/>
            </a:endParaRPr>
          </a:p>
        </p:txBody>
      </p:sp>
      <p:sp>
        <p:nvSpPr>
          <p:cNvPr id="748" name="CustomShape 7"/>
          <p:cNvSpPr/>
          <p:nvPr/>
        </p:nvSpPr>
        <p:spPr>
          <a:xfrm>
            <a:off x="504000" y="1326600"/>
            <a:ext cx="9065880" cy="3282480"/>
          </a:xfrm>
          <a:prstGeom prst="rect">
            <a:avLst/>
          </a:prstGeom>
          <a:noFill/>
          <a:ln w="0">
            <a:noFill/>
          </a:ln>
        </p:spPr>
        <p:style>
          <a:lnRef idx="0"/>
          <a:fillRef idx="0"/>
          <a:effectRef idx="0"/>
          <a:fontRef idx="minor"/>
        </p:style>
        <p:txBody>
          <a:bodyPr lIns="0" rIns="0" tIns="0" bIns="0" anchor="t">
            <a:normAutofit fontScale="85000"/>
          </a:bodyPr>
          <a:p>
            <a:pPr marL="429120" indent="-318600">
              <a:lnSpc>
                <a:spcPct val="100000"/>
              </a:lnSpc>
              <a:spcBef>
                <a:spcPts val="598"/>
              </a:spcBef>
              <a:spcAft>
                <a:spcPts val="1199"/>
              </a:spcAft>
              <a:buClr>
                <a:srgbClr val="000000"/>
              </a:buClr>
              <a:buSzPct val="45000"/>
              <a:buFont typeface="Wingdings" charset="2"/>
              <a:buChar char=""/>
            </a:pPr>
            <a:r>
              <a:rPr b="0" lang="en-US" sz="2800" spc="-1" strike="noStrike">
                <a:solidFill>
                  <a:srgbClr val="000000"/>
                </a:solidFill>
                <a:latin typeface="Arial"/>
                <a:ea typeface="Arial"/>
              </a:rPr>
              <a:t>Monitoring or “MON” mode – stations can listen to the ARQ conversation (without connecting) and receive the data without retransmission of “bad” packets</a:t>
            </a:r>
            <a:endParaRPr b="0" lang="en-US" sz="2800" spc="-1" strike="noStrike">
              <a:solidFill>
                <a:srgbClr val="000000"/>
              </a:solidFill>
              <a:latin typeface="Arial"/>
            </a:endParaRPr>
          </a:p>
          <a:p>
            <a:pPr marL="429120" indent="-318600">
              <a:lnSpc>
                <a:spcPct val="100000"/>
              </a:lnSpc>
              <a:spcBef>
                <a:spcPts val="598"/>
              </a:spcBef>
              <a:spcAft>
                <a:spcPts val="1199"/>
              </a:spcAft>
              <a:buClr>
                <a:srgbClr val="000000"/>
              </a:buClr>
              <a:buSzPct val="45000"/>
              <a:buFont typeface="Wingdings" charset="2"/>
              <a:buChar char=""/>
            </a:pPr>
            <a:r>
              <a:rPr b="0" lang="en-US" sz="2800" spc="-1" strike="noStrike">
                <a:solidFill>
                  <a:srgbClr val="000000"/>
                </a:solidFill>
                <a:latin typeface="Arial"/>
                <a:ea typeface="Arial"/>
              </a:rPr>
              <a:t>Monitoring mode allows you to determine if a frequency is occupied</a:t>
            </a:r>
            <a:endParaRPr b="0" lang="en-US" sz="2800" spc="-1" strike="noStrike">
              <a:solidFill>
                <a:srgbClr val="000000"/>
              </a:solidFill>
              <a:latin typeface="Arial"/>
            </a:endParaRPr>
          </a:p>
          <a:p>
            <a:pPr marL="429120" indent="-318600">
              <a:lnSpc>
                <a:spcPct val="100000"/>
              </a:lnSpc>
              <a:spcBef>
                <a:spcPts val="598"/>
              </a:spcBef>
              <a:spcAft>
                <a:spcPts val="1199"/>
              </a:spcAft>
              <a:buClr>
                <a:srgbClr val="000000"/>
              </a:buClr>
              <a:buSzPct val="45000"/>
              <a:buFont typeface="Wingdings" charset="2"/>
              <a:buChar char=""/>
            </a:pPr>
            <a:r>
              <a:rPr b="0" lang="en-US" sz="2800" spc="-1" strike="noStrike">
                <a:solidFill>
                  <a:srgbClr val="d8090f"/>
                </a:solidFill>
                <a:latin typeface="Arial"/>
                <a:ea typeface="Arial"/>
              </a:rPr>
              <a:t>PACTOR and WINMOR are ARQ protocols – </a:t>
            </a:r>
            <a:r>
              <a:rPr b="0" lang="en-US" sz="2800" spc="-1" strike="noStrike">
                <a:solidFill>
                  <a:srgbClr val="000000"/>
                </a:solidFill>
                <a:latin typeface="Arial"/>
                <a:ea typeface="Arial"/>
              </a:rPr>
              <a:t>the preferred method of HF data transmission for the popular Winlink email system</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9" name="CustomShape 1"/>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50" name="CustomShape 2"/>
          <p:cNvSpPr/>
          <p:nvPr/>
        </p:nvSpPr>
        <p:spPr>
          <a:xfrm>
            <a:off x="504000" y="568080"/>
            <a:ext cx="9059040" cy="4485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51" name="CustomShape 3"/>
          <p:cNvSpPr/>
          <p:nvPr/>
        </p:nvSpPr>
        <p:spPr>
          <a:xfrm>
            <a:off x="3443760" y="5255280"/>
            <a:ext cx="3178800" cy="2890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52" name="CustomShape 4"/>
          <p:cNvSpPr/>
          <p:nvPr/>
        </p:nvSpPr>
        <p:spPr>
          <a:xfrm>
            <a:off x="504000" y="226080"/>
            <a:ext cx="9060840" cy="93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53" name="CustomShape 5"/>
          <p:cNvSpPr/>
          <p:nvPr/>
        </p:nvSpPr>
        <p:spPr>
          <a:xfrm>
            <a:off x="504000" y="1326600"/>
            <a:ext cx="9060840" cy="327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54" name="CustomShape 6"/>
          <p:cNvSpPr/>
          <p:nvPr/>
        </p:nvSpPr>
        <p:spPr>
          <a:xfrm>
            <a:off x="504000" y="226080"/>
            <a:ext cx="9065880" cy="9403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Arial"/>
              </a:rPr>
              <a:t>PACTOR and WINLINK</a:t>
            </a:r>
            <a:endParaRPr b="0" lang="en-US" sz="3200" spc="-1" strike="noStrike">
              <a:solidFill>
                <a:srgbClr val="000000"/>
              </a:solidFill>
              <a:latin typeface="Arial"/>
            </a:endParaRPr>
          </a:p>
        </p:txBody>
      </p:sp>
      <p:sp>
        <p:nvSpPr>
          <p:cNvPr id="755" name="CustomShape 7"/>
          <p:cNvSpPr/>
          <p:nvPr/>
        </p:nvSpPr>
        <p:spPr>
          <a:xfrm>
            <a:off x="91440" y="1326600"/>
            <a:ext cx="9869400" cy="3282480"/>
          </a:xfrm>
          <a:prstGeom prst="rect">
            <a:avLst/>
          </a:prstGeom>
          <a:noFill/>
          <a:ln w="0">
            <a:noFill/>
          </a:ln>
        </p:spPr>
        <p:style>
          <a:lnRef idx="0"/>
          <a:fillRef idx="0"/>
          <a:effectRef idx="0"/>
          <a:fontRef idx="minor"/>
        </p:style>
        <p:txBody>
          <a:bodyPr lIns="0" rIns="0" tIns="0" bIns="0" anchor="t">
            <a:normAutofit/>
          </a:bodyPr>
          <a:p>
            <a:pPr marL="432000" indent="-321480">
              <a:lnSpc>
                <a:spcPct val="100000"/>
              </a:lnSpc>
              <a:spcBef>
                <a:spcPts val="598"/>
              </a:spcBef>
              <a:spcAft>
                <a:spcPts val="1199"/>
              </a:spcAft>
              <a:buClr>
                <a:srgbClr val="000000"/>
              </a:buClr>
              <a:buSzPct val="45000"/>
              <a:buFont typeface="Wingdings" charset="2"/>
              <a:buChar char=""/>
            </a:pPr>
            <a:r>
              <a:rPr b="0" lang="en-US" sz="2800" spc="-1" strike="noStrike">
                <a:solidFill>
                  <a:srgbClr val="000000"/>
                </a:solidFill>
                <a:latin typeface="Arial"/>
                <a:ea typeface="Arial"/>
              </a:rPr>
              <a:t>PACTOR stands for </a:t>
            </a:r>
            <a:r>
              <a:rPr b="0" i="1" lang="en-US" sz="2800" spc="-1" strike="noStrike">
                <a:solidFill>
                  <a:srgbClr val="000000"/>
                </a:solidFill>
                <a:latin typeface="Arial"/>
                <a:ea typeface="Arial"/>
              </a:rPr>
              <a:t>PACket Teletype Over Radio</a:t>
            </a:r>
            <a:endParaRPr b="0" lang="en-US" sz="2800" spc="-1" strike="noStrike">
              <a:solidFill>
                <a:srgbClr val="000000"/>
              </a:solidFill>
              <a:latin typeface="Arial"/>
            </a:endParaRPr>
          </a:p>
          <a:p>
            <a:pPr marL="432000" indent="-321480">
              <a:lnSpc>
                <a:spcPct val="100000"/>
              </a:lnSpc>
              <a:spcBef>
                <a:spcPts val="598"/>
              </a:spcBef>
              <a:spcAft>
                <a:spcPts val="1199"/>
              </a:spcAft>
              <a:buClr>
                <a:srgbClr val="000000"/>
              </a:buClr>
              <a:buSzPct val="45000"/>
              <a:buFont typeface="Wingdings" charset="2"/>
              <a:buChar char=""/>
            </a:pPr>
            <a:r>
              <a:rPr b="0" lang="en-US" sz="2800" spc="-1" strike="noStrike">
                <a:solidFill>
                  <a:srgbClr val="d8090f"/>
                </a:solidFill>
                <a:latin typeface="Arial"/>
                <a:ea typeface="Arial"/>
              </a:rPr>
              <a:t>WINMOR (</a:t>
            </a:r>
            <a:r>
              <a:rPr b="0" lang="en-US" sz="2800" spc="-1" strike="noStrike" u="sng">
                <a:solidFill>
                  <a:srgbClr val="d8090f"/>
                </a:solidFill>
                <a:uFillTx/>
                <a:latin typeface="Arial"/>
                <a:ea typeface="Arial"/>
              </a:rPr>
              <a:t>WINLINK</a:t>
            </a:r>
            <a:r>
              <a:rPr b="0" lang="en-US" sz="2800" spc="-1" strike="noStrike">
                <a:solidFill>
                  <a:srgbClr val="d8090f"/>
                </a:solidFill>
                <a:latin typeface="Arial"/>
                <a:ea typeface="Arial"/>
              </a:rPr>
              <a:t>) stands for </a:t>
            </a:r>
            <a:r>
              <a:rPr b="0" i="1" lang="en-US" sz="2800" spc="-1" strike="noStrike">
                <a:solidFill>
                  <a:srgbClr val="d8090f"/>
                </a:solidFill>
                <a:latin typeface="Arial"/>
                <a:ea typeface="Arial"/>
              </a:rPr>
              <a:t>Windows Messaging Over Radio</a:t>
            </a:r>
            <a:r>
              <a:rPr b="0" lang="en-US" sz="2800" spc="-1" strike="noStrike">
                <a:solidFill>
                  <a:srgbClr val="d8090f"/>
                </a:solidFill>
                <a:latin typeface="Arial"/>
                <a:ea typeface="Arial"/>
              </a:rPr>
              <a:t> and can also use the Internet if an RF pathway is not available. It’s a form to Packet Radio</a:t>
            </a:r>
            <a:endParaRPr b="0" lang="en-US" sz="2800" spc="-1" strike="noStrike">
              <a:solidFill>
                <a:srgbClr val="000000"/>
              </a:solidFill>
              <a:latin typeface="Arial"/>
            </a:endParaRPr>
          </a:p>
          <a:p>
            <a:pPr marL="432000" indent="-321480">
              <a:lnSpc>
                <a:spcPct val="100000"/>
              </a:lnSpc>
              <a:spcBef>
                <a:spcPts val="598"/>
              </a:spcBef>
              <a:spcAft>
                <a:spcPts val="1199"/>
              </a:spcAft>
              <a:buClr>
                <a:srgbClr val="000000"/>
              </a:buClr>
              <a:buSzPct val="45000"/>
              <a:buFont typeface="Wingdings" charset="2"/>
              <a:buChar char=""/>
            </a:pPr>
            <a:r>
              <a:rPr b="0" lang="en-US" sz="2600" spc="-1" strike="noStrike">
                <a:solidFill>
                  <a:srgbClr val="000000"/>
                </a:solidFill>
                <a:latin typeface="Arial"/>
                <a:ea typeface="Arial"/>
              </a:rPr>
              <a:t>Both modes use advanced modulation techniques, including     error correction and automatic communication control</a:t>
            </a: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6" name="CustomShape 14"/>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57" name="CustomShape 15"/>
          <p:cNvSpPr/>
          <p:nvPr/>
        </p:nvSpPr>
        <p:spPr>
          <a:xfrm>
            <a:off x="504000" y="568080"/>
            <a:ext cx="9059040" cy="4485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58" name="CustomShape 16"/>
          <p:cNvSpPr/>
          <p:nvPr/>
        </p:nvSpPr>
        <p:spPr>
          <a:xfrm>
            <a:off x="3443760" y="5255280"/>
            <a:ext cx="3178800" cy="2890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59" name="CustomShape 17"/>
          <p:cNvSpPr/>
          <p:nvPr/>
        </p:nvSpPr>
        <p:spPr>
          <a:xfrm>
            <a:off x="504000" y="226080"/>
            <a:ext cx="9060840" cy="93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60" name="CustomShape 18"/>
          <p:cNvSpPr/>
          <p:nvPr/>
        </p:nvSpPr>
        <p:spPr>
          <a:xfrm>
            <a:off x="504000" y="1326600"/>
            <a:ext cx="9060840" cy="327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61" name="CustomShape 19"/>
          <p:cNvSpPr/>
          <p:nvPr/>
        </p:nvSpPr>
        <p:spPr>
          <a:xfrm>
            <a:off x="497160" y="0"/>
            <a:ext cx="9065880" cy="9403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US" sz="3200" spc="-1" strike="noStrike">
                <a:solidFill>
                  <a:srgbClr val="000000"/>
                </a:solidFill>
                <a:latin typeface="Arial"/>
                <a:ea typeface="Arial"/>
              </a:rPr>
              <a:t>WINLINK</a:t>
            </a:r>
            <a:endParaRPr b="0" lang="en-US" sz="3200" spc="-1" strike="noStrike">
              <a:solidFill>
                <a:srgbClr val="000000"/>
              </a:solidFill>
              <a:latin typeface="Arial"/>
            </a:endParaRPr>
          </a:p>
        </p:txBody>
      </p:sp>
      <p:sp>
        <p:nvSpPr>
          <p:cNvPr id="762" name="CustomShape 20"/>
          <p:cNvSpPr/>
          <p:nvPr/>
        </p:nvSpPr>
        <p:spPr>
          <a:xfrm>
            <a:off x="103320" y="914400"/>
            <a:ext cx="9869400" cy="3282480"/>
          </a:xfrm>
          <a:prstGeom prst="rect">
            <a:avLst/>
          </a:prstGeom>
          <a:noFill/>
          <a:ln w="0">
            <a:noFill/>
          </a:ln>
        </p:spPr>
        <p:style>
          <a:lnRef idx="0"/>
          <a:fillRef idx="0"/>
          <a:effectRef idx="0"/>
          <a:fontRef idx="minor"/>
        </p:style>
        <p:txBody>
          <a:bodyPr lIns="0" rIns="0" tIns="0" bIns="0" anchor="t">
            <a:normAutofit fontScale="40000"/>
          </a:bodyPr>
          <a:p>
            <a:pPr algn="ctr">
              <a:lnSpc>
                <a:spcPct val="90000"/>
              </a:lnSpc>
              <a:spcBef>
                <a:spcPts val="1001"/>
              </a:spcBef>
            </a:pPr>
            <a:r>
              <a:rPr b="0" lang="en-US" sz="4800" spc="-1" strike="noStrike">
                <a:solidFill>
                  <a:srgbClr val="ff0000"/>
                </a:solidFill>
                <a:latin typeface="Arial"/>
                <a:ea typeface="Arial"/>
              </a:rPr>
              <a:t>Enables transferring of email messages &amp; digital files on HF bands</a:t>
            </a:r>
            <a:endParaRPr b="0" lang="en-US" sz="4800" spc="-1" strike="noStrike">
              <a:solidFill>
                <a:srgbClr val="000000"/>
              </a:solidFill>
              <a:latin typeface="Arial"/>
            </a:endParaRPr>
          </a:p>
          <a:p>
            <a:pPr algn="ctr">
              <a:lnSpc>
                <a:spcPct val="90000"/>
              </a:lnSpc>
              <a:spcBef>
                <a:spcPts val="1001"/>
              </a:spcBef>
            </a:pPr>
            <a:r>
              <a:rPr b="0" lang="en-US" sz="4800" spc="-1" strike="noStrike">
                <a:solidFill>
                  <a:srgbClr val="ff0000"/>
                </a:solidFill>
                <a:latin typeface="Arial"/>
                <a:ea typeface="Arial"/>
              </a:rPr>
              <a:t>Winlink isn’t a </a:t>
            </a:r>
            <a:r>
              <a:rPr b="0" i="1" lang="en-US" sz="4800" spc="-1" strike="noStrike">
                <a:solidFill>
                  <a:srgbClr val="ff0000"/>
                </a:solidFill>
                <a:latin typeface="Arial"/>
                <a:ea typeface="Arial"/>
              </a:rPr>
              <a:t>mode</a:t>
            </a:r>
            <a:r>
              <a:rPr b="0" lang="en-US" sz="4800" spc="-1" strike="noStrike">
                <a:solidFill>
                  <a:srgbClr val="ff0000"/>
                </a:solidFill>
                <a:latin typeface="Arial"/>
                <a:ea typeface="Arial"/>
              </a:rPr>
              <a:t> … it’s a </a:t>
            </a:r>
            <a:r>
              <a:rPr b="0" i="1" lang="en-US" sz="4800" spc="-1" strike="noStrike">
                <a:solidFill>
                  <a:srgbClr val="ff0000"/>
                </a:solidFill>
                <a:latin typeface="Arial"/>
                <a:ea typeface="Arial"/>
              </a:rPr>
              <a:t>gateway</a:t>
            </a:r>
            <a:r>
              <a:rPr b="0" lang="en-US" sz="4800" spc="-1" strike="noStrike">
                <a:solidFill>
                  <a:srgbClr val="ff0000"/>
                </a:solidFill>
                <a:latin typeface="Arial"/>
                <a:ea typeface="Arial"/>
              </a:rPr>
              <a:t> communication system utilizing Winlink Remote Message Servers</a:t>
            </a:r>
            <a:endParaRPr b="0" lang="en-US" sz="4800" spc="-1" strike="noStrike">
              <a:solidFill>
                <a:srgbClr val="000000"/>
              </a:solidFill>
              <a:latin typeface="Arial"/>
            </a:endParaRPr>
          </a:p>
          <a:p>
            <a:pPr algn="ctr">
              <a:lnSpc>
                <a:spcPct val="90000"/>
              </a:lnSpc>
              <a:spcBef>
                <a:spcPts val="1001"/>
              </a:spcBef>
            </a:pPr>
            <a:r>
              <a:rPr b="0" lang="en-US" sz="4800" spc="-1" strike="noStrike">
                <a:solidFill>
                  <a:srgbClr val="ff0000"/>
                </a:solidFill>
                <a:latin typeface="Arial"/>
                <a:ea typeface="Arial"/>
              </a:rPr>
              <a:t>Uses internet to connect its email servers with gateway and mailbox stations around the world on HF, VHF and UHF</a:t>
            </a:r>
            <a:endParaRPr b="0" lang="en-US" sz="4800" spc="-1" strike="noStrike">
              <a:solidFill>
                <a:srgbClr val="000000"/>
              </a:solidFill>
              <a:latin typeface="Arial"/>
            </a:endParaRPr>
          </a:p>
          <a:p>
            <a:pPr algn="ctr">
              <a:lnSpc>
                <a:spcPct val="90000"/>
              </a:lnSpc>
              <a:spcBef>
                <a:spcPts val="499"/>
              </a:spcBef>
            </a:pPr>
            <a:r>
              <a:rPr b="0" lang="en-US" sz="4800" spc="-1" strike="noStrike">
                <a:solidFill>
                  <a:srgbClr val="000000"/>
                </a:solidFill>
                <a:latin typeface="Arial"/>
                <a:ea typeface="Arial"/>
              </a:rPr>
              <a:t>Winlink stations do not connect directly with the internet, but provide a means </a:t>
            </a:r>
            <a:endParaRPr b="0" lang="en-US" sz="4800" spc="-1" strike="noStrike">
              <a:solidFill>
                <a:srgbClr val="000000"/>
              </a:solidFill>
              <a:latin typeface="Arial"/>
            </a:endParaRPr>
          </a:p>
          <a:p>
            <a:pPr algn="ctr">
              <a:lnSpc>
                <a:spcPct val="90000"/>
              </a:lnSpc>
              <a:spcBef>
                <a:spcPts val="499"/>
              </a:spcBef>
            </a:pPr>
            <a:r>
              <a:rPr b="0" lang="en-US" sz="4800" spc="-1" strike="noStrike">
                <a:solidFill>
                  <a:srgbClr val="000000"/>
                </a:solidFill>
                <a:latin typeface="Arial"/>
                <a:ea typeface="Arial"/>
              </a:rPr>
              <a:t>(via relay) for stations out of local internet connection range</a:t>
            </a:r>
            <a:endParaRPr b="0" lang="en-US" sz="4800" spc="-1" strike="noStrike">
              <a:solidFill>
                <a:srgbClr val="000000"/>
              </a:solidFill>
              <a:latin typeface="Arial"/>
            </a:endParaRPr>
          </a:p>
          <a:p>
            <a:pPr algn="ctr">
              <a:lnSpc>
                <a:spcPct val="90000"/>
              </a:lnSpc>
              <a:spcBef>
                <a:spcPts val="499"/>
              </a:spcBef>
            </a:pPr>
            <a:r>
              <a:rPr b="0" lang="en-US" sz="4800" spc="-1" strike="noStrike">
                <a:solidFill>
                  <a:srgbClr val="000000"/>
                </a:solidFill>
                <a:latin typeface="Arial"/>
                <a:ea typeface="Arial"/>
              </a:rPr>
              <a:t>Even without internet connectivity, </a:t>
            </a:r>
            <a:r>
              <a:rPr b="0" i="1" lang="en-US" sz="4800" spc="-1" strike="noStrike">
                <a:solidFill>
                  <a:srgbClr val="000000"/>
                </a:solidFill>
                <a:latin typeface="Arial"/>
                <a:ea typeface="Arial"/>
              </a:rPr>
              <a:t>Winlink Express </a:t>
            </a:r>
            <a:r>
              <a:rPr b="0" lang="en-US" sz="4800" spc="-1" strike="noStrike">
                <a:solidFill>
                  <a:srgbClr val="000000"/>
                </a:solidFill>
                <a:latin typeface="Arial"/>
                <a:ea typeface="Arial"/>
              </a:rPr>
              <a:t>can act as standalone mailbox stations or communicate directly with each other</a:t>
            </a:r>
            <a:endParaRPr b="0" lang="en-US" sz="4800" spc="-1" strike="noStrike">
              <a:solidFill>
                <a:srgbClr val="000000"/>
              </a:solidFill>
              <a:latin typeface="Arial"/>
            </a:endParaRPr>
          </a:p>
          <a:p>
            <a:pPr algn="ctr">
              <a:lnSpc>
                <a:spcPct val="90000"/>
              </a:lnSpc>
              <a:spcBef>
                <a:spcPts val="499"/>
              </a:spcBef>
            </a:pPr>
            <a:r>
              <a:rPr b="0" lang="en-US" sz="4800" spc="-1" strike="noStrike">
                <a:solidFill>
                  <a:srgbClr val="ff0000"/>
                </a:solidFill>
                <a:latin typeface="Arial"/>
                <a:ea typeface="Arial"/>
              </a:rPr>
              <a:t>On HF, WINLINK uses </a:t>
            </a:r>
            <a:r>
              <a:rPr b="0" lang="en-US" sz="4800" spc="-1" strike="noStrike">
                <a:solidFill>
                  <a:srgbClr val="000000"/>
                </a:solidFill>
                <a:latin typeface="Arial"/>
                <a:ea typeface="Arial"/>
              </a:rPr>
              <a:t>PACTOR and</a:t>
            </a:r>
            <a:r>
              <a:rPr b="0" lang="en-US" sz="4800" spc="-1" strike="noStrike">
                <a:solidFill>
                  <a:srgbClr val="ff0000"/>
                </a:solidFill>
                <a:latin typeface="Arial"/>
                <a:ea typeface="Arial"/>
              </a:rPr>
              <a:t> VARA digital protocols </a:t>
            </a:r>
            <a:endParaRPr b="0" lang="en-US" sz="4800" spc="-1" strike="noStrike">
              <a:solidFill>
                <a:srgbClr val="000000"/>
              </a:solidFill>
              <a:latin typeface="Arial"/>
            </a:endParaRPr>
          </a:p>
          <a:p>
            <a:pPr algn="ctr">
              <a:lnSpc>
                <a:spcPct val="90000"/>
              </a:lnSpc>
              <a:spcBef>
                <a:spcPts val="499"/>
              </a:spcBef>
            </a:pPr>
            <a:r>
              <a:rPr b="0" lang="en-US" sz="4800" spc="-1" strike="noStrike">
                <a:solidFill>
                  <a:srgbClr val="ff0000"/>
                </a:solidFill>
                <a:latin typeface="Arial"/>
                <a:ea typeface="Arial"/>
              </a:rPr>
              <a:t>(VARA is the more popular)</a:t>
            </a:r>
            <a:endParaRPr b="0" lang="en-US" sz="4800" spc="-1" strike="noStrike">
              <a:solidFill>
                <a:srgbClr val="000000"/>
              </a:solidFill>
              <a:latin typeface="Arial"/>
            </a:endParaRPr>
          </a:p>
          <a:p>
            <a:pPr algn="ctr">
              <a:lnSpc>
                <a:spcPct val="90000"/>
              </a:lnSpc>
              <a:spcBef>
                <a:spcPts val="499"/>
              </a:spcBef>
            </a:pPr>
            <a:r>
              <a:rPr b="0" lang="en-US" sz="2000" spc="-1" strike="noStrike">
                <a:solidFill>
                  <a:srgbClr val="000000"/>
                </a:solidFill>
                <a:latin typeface="Calibri"/>
                <a:ea typeface="Arial"/>
              </a:rPr>
              <a:t>VARA is software developed by EA5HVK Software</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3" name="CustomShape 1"/>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64" name="CustomShape 2"/>
          <p:cNvSpPr/>
          <p:nvPr/>
        </p:nvSpPr>
        <p:spPr>
          <a:xfrm>
            <a:off x="504000" y="568080"/>
            <a:ext cx="9059040" cy="4485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65" name="CustomShape 3"/>
          <p:cNvSpPr/>
          <p:nvPr/>
        </p:nvSpPr>
        <p:spPr>
          <a:xfrm>
            <a:off x="3443760" y="5255280"/>
            <a:ext cx="3178800" cy="2890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66" name="CustomShape 4"/>
          <p:cNvSpPr/>
          <p:nvPr/>
        </p:nvSpPr>
        <p:spPr>
          <a:xfrm>
            <a:off x="504000" y="226080"/>
            <a:ext cx="9060840" cy="93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67" name="CustomShape 5"/>
          <p:cNvSpPr/>
          <p:nvPr/>
        </p:nvSpPr>
        <p:spPr>
          <a:xfrm>
            <a:off x="504000" y="1326600"/>
            <a:ext cx="9060840" cy="327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68" name="CustomShape 6"/>
          <p:cNvSpPr/>
          <p:nvPr/>
        </p:nvSpPr>
        <p:spPr>
          <a:xfrm>
            <a:off x="504000" y="226080"/>
            <a:ext cx="9065880" cy="9403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Newer Packet Modes</a:t>
            </a:r>
            <a:endParaRPr b="0" lang="en-US" sz="4400" spc="-1" strike="noStrike">
              <a:solidFill>
                <a:srgbClr val="000000"/>
              </a:solidFill>
              <a:latin typeface="Arial"/>
            </a:endParaRPr>
          </a:p>
        </p:txBody>
      </p:sp>
      <p:sp>
        <p:nvSpPr>
          <p:cNvPr id="769" name="CustomShape 7"/>
          <p:cNvSpPr/>
          <p:nvPr/>
        </p:nvSpPr>
        <p:spPr>
          <a:xfrm>
            <a:off x="504000" y="1326600"/>
            <a:ext cx="9065880" cy="3282480"/>
          </a:xfrm>
          <a:prstGeom prst="rect">
            <a:avLst/>
          </a:prstGeom>
          <a:noFill/>
          <a:ln w="0">
            <a:noFill/>
          </a:ln>
        </p:spPr>
        <p:style>
          <a:lnRef idx="0"/>
          <a:fillRef idx="0"/>
          <a:effectRef idx="0"/>
          <a:fontRef idx="minor"/>
        </p:style>
        <p:txBody>
          <a:bodyPr lIns="0" rIns="0" tIns="0" bIns="0" anchor="t">
            <a:normAutofit fontScale="93000"/>
          </a:bodyPr>
          <a:p>
            <a:pPr marL="429120" indent="-318600">
              <a:lnSpc>
                <a:spcPct val="100000"/>
              </a:lnSpc>
              <a:spcBef>
                <a:spcPts val="1417"/>
              </a:spcBef>
              <a:buClr>
                <a:srgbClr val="000000"/>
              </a:buClr>
              <a:buSzPct val="45000"/>
              <a:buFont typeface="Wingdings" charset="2"/>
              <a:buChar char=""/>
            </a:pPr>
            <a:r>
              <a:rPr b="0" lang="en-US" sz="3600" spc="-1" strike="noStrike">
                <a:solidFill>
                  <a:srgbClr val="ff0000"/>
                </a:solidFill>
                <a:latin typeface="Arial"/>
                <a:ea typeface="DejaVu Sans"/>
              </a:rPr>
              <a:t>FT8* and WSPR (from WSJT-X family) use precisely timed 8-tone FSK modulation and sophisticated error correction to permit use at very low signal-to-noise ratios</a:t>
            </a:r>
            <a:endParaRPr b="0" lang="en-US" sz="3600" spc="-1" strike="noStrike">
              <a:solidFill>
                <a:srgbClr val="000000"/>
              </a:solidFill>
              <a:latin typeface="Arial"/>
            </a:endParaRPr>
          </a:p>
          <a:p>
            <a:pPr marL="429120" indent="-318600">
              <a:lnSpc>
                <a:spcPct val="100000"/>
              </a:lnSpc>
              <a:spcBef>
                <a:spcPts val="1417"/>
              </a:spcBef>
              <a:buClr>
                <a:srgbClr val="000000"/>
              </a:buClr>
              <a:buSzPct val="45000"/>
              <a:buFont typeface="Wingdings" charset="2"/>
              <a:buChar char=""/>
            </a:pPr>
            <a:r>
              <a:rPr b="0" lang="en-US" sz="3600" spc="-1" strike="noStrike">
                <a:solidFill>
                  <a:srgbClr val="ff0000"/>
                </a:solidFill>
                <a:latin typeface="Arial"/>
                <a:ea typeface="DejaVu Sans"/>
              </a:rPr>
              <a:t>This requires computer time accuracy within ~1 second of standard time</a:t>
            </a:r>
            <a:endParaRPr b="0" lang="en-US" sz="3600" spc="-1" strike="noStrike">
              <a:solidFill>
                <a:srgbClr val="000000"/>
              </a:solidFill>
              <a:latin typeface="Arial"/>
            </a:endParaRPr>
          </a:p>
        </p:txBody>
      </p:sp>
      <p:sp>
        <p:nvSpPr>
          <p:cNvPr id="770" name="TextShape 8"/>
          <p:cNvSpPr/>
          <p:nvPr/>
        </p:nvSpPr>
        <p:spPr>
          <a:xfrm>
            <a:off x="4580640" y="4919040"/>
            <a:ext cx="4568400" cy="426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400" spc="-1" strike="noStrike">
                <a:solidFill>
                  <a:srgbClr val="ff0000"/>
                </a:solidFill>
                <a:latin typeface="Arial"/>
                <a:ea typeface="DejaVu Sans"/>
              </a:rPr>
              <a:t>*FT8 = 8-tone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1" name="CustomShape 21"/>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72" name="CustomShape 22"/>
          <p:cNvSpPr/>
          <p:nvPr/>
        </p:nvSpPr>
        <p:spPr>
          <a:xfrm>
            <a:off x="504000" y="568080"/>
            <a:ext cx="9059040" cy="4485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73" name="CustomShape 23"/>
          <p:cNvSpPr/>
          <p:nvPr/>
        </p:nvSpPr>
        <p:spPr>
          <a:xfrm>
            <a:off x="3443760" y="5255280"/>
            <a:ext cx="3178800" cy="2890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74" name="CustomShape 24"/>
          <p:cNvSpPr/>
          <p:nvPr/>
        </p:nvSpPr>
        <p:spPr>
          <a:xfrm>
            <a:off x="504000" y="226080"/>
            <a:ext cx="9060840" cy="93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75" name="CustomShape 25"/>
          <p:cNvSpPr/>
          <p:nvPr/>
        </p:nvSpPr>
        <p:spPr>
          <a:xfrm>
            <a:off x="504000" y="1326600"/>
            <a:ext cx="9060840" cy="327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76" name="CustomShape 26"/>
          <p:cNvSpPr/>
          <p:nvPr/>
        </p:nvSpPr>
        <p:spPr>
          <a:xfrm>
            <a:off x="504000" y="226080"/>
            <a:ext cx="9065880" cy="9403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Newer Packet Modes</a:t>
            </a:r>
            <a:endParaRPr b="0" lang="en-US" sz="4400" spc="-1" strike="noStrike">
              <a:solidFill>
                <a:srgbClr val="000000"/>
              </a:solidFill>
              <a:latin typeface="Arial"/>
            </a:endParaRPr>
          </a:p>
        </p:txBody>
      </p:sp>
      <p:sp>
        <p:nvSpPr>
          <p:cNvPr id="777" name="CustomShape 27"/>
          <p:cNvSpPr/>
          <p:nvPr/>
        </p:nvSpPr>
        <p:spPr>
          <a:xfrm>
            <a:off x="504000" y="1326600"/>
            <a:ext cx="9065880" cy="3282480"/>
          </a:xfrm>
          <a:prstGeom prst="rect">
            <a:avLst/>
          </a:prstGeom>
          <a:noFill/>
          <a:ln w="0">
            <a:noFill/>
          </a:ln>
        </p:spPr>
        <p:style>
          <a:lnRef idx="0"/>
          <a:fillRef idx="0"/>
          <a:effectRef idx="0"/>
          <a:fontRef idx="minor"/>
        </p:style>
        <p:txBody>
          <a:bodyPr lIns="0" rIns="0" tIns="0" bIns="0" anchor="t">
            <a:normAutofit fontScale="99000"/>
          </a:bodyPr>
          <a:p>
            <a:pPr marL="457200" indent="-339480">
              <a:lnSpc>
                <a:spcPct val="100000"/>
              </a:lnSpc>
              <a:spcBef>
                <a:spcPts val="1417"/>
              </a:spcBef>
              <a:buClr>
                <a:srgbClr val="000000"/>
              </a:buClr>
              <a:buSzPct val="45000"/>
              <a:buFont typeface="Wingdings" charset="2"/>
              <a:buChar char=""/>
            </a:pPr>
            <a:r>
              <a:rPr b="0" lang="en-US" sz="2400" spc="-1" strike="noStrike">
                <a:solidFill>
                  <a:srgbClr val="ff0000"/>
                </a:solidFill>
                <a:latin typeface="Arial"/>
                <a:ea typeface="DejaVu Sans"/>
              </a:rPr>
              <a:t>An FT8 signal report of “+3” represents a signal-to-noise ratio of +3 dB in a 2.5kHz bandwidth</a:t>
            </a:r>
            <a:endParaRPr b="0" lang="en-US" sz="2400" spc="-1" strike="noStrike">
              <a:solidFill>
                <a:srgbClr val="000000"/>
              </a:solidFill>
              <a:latin typeface="Arial"/>
            </a:endParaRPr>
          </a:p>
          <a:p>
            <a:pPr marL="457200" indent="-339480">
              <a:lnSpc>
                <a:spcPct val="100000"/>
              </a:lnSpc>
              <a:spcBef>
                <a:spcPts val="1417"/>
              </a:spcBef>
              <a:buClr>
                <a:srgbClr val="000000"/>
              </a:buClr>
              <a:buSzPct val="45000"/>
              <a:buFont typeface="Wingdings" charset="2"/>
              <a:buChar char=""/>
            </a:pPr>
            <a:r>
              <a:rPr b="0" lang="en-US" sz="2400" spc="-1" strike="noStrike">
                <a:solidFill>
                  <a:srgbClr val="ff0000"/>
                </a:solidFill>
                <a:latin typeface="Arial"/>
                <a:ea typeface="DejaVu Sans"/>
              </a:rPr>
              <a:t>FT8 is commonly found between 14.074-14.077 MHz on 20 meters</a:t>
            </a:r>
            <a:endParaRPr b="0" lang="en-US" sz="2400" spc="-1" strike="noStrike">
              <a:solidFill>
                <a:srgbClr val="000000"/>
              </a:solidFill>
              <a:latin typeface="Arial"/>
            </a:endParaRPr>
          </a:p>
          <a:p>
            <a:pPr marL="457200" indent="-339480">
              <a:lnSpc>
                <a:spcPct val="100000"/>
              </a:lnSpc>
              <a:spcBef>
                <a:spcPts val="1417"/>
              </a:spcBef>
              <a:buClr>
                <a:srgbClr val="000000"/>
              </a:buClr>
              <a:buSzPct val="45000"/>
              <a:buFont typeface="Wingdings" charset="2"/>
              <a:buChar char=""/>
            </a:pPr>
            <a:r>
              <a:rPr b="0" lang="en-US" sz="2400" spc="-1" strike="noStrike">
                <a:solidFill>
                  <a:srgbClr val="ff0000"/>
                </a:solidFill>
                <a:latin typeface="Arial"/>
                <a:ea typeface="DejaVu Sans"/>
              </a:rPr>
              <a:t>When on FT8 observe the waterfall display and select an unused audio frequency on which to transmit. When answering a CQ, be sure to call during the alternate (opposite) time slot to the station being called. </a:t>
            </a:r>
            <a:endParaRPr b="0" lang="en-US" sz="2400" spc="-1" strike="noStrike">
              <a:solidFill>
                <a:srgbClr val="000000"/>
              </a:solidFill>
              <a:latin typeface="Arial"/>
            </a:endParaRPr>
          </a:p>
        </p:txBody>
      </p:sp>
      <p:sp>
        <p:nvSpPr>
          <p:cNvPr id="778" name="TextShape 2"/>
          <p:cNvSpPr/>
          <p:nvPr/>
        </p:nvSpPr>
        <p:spPr>
          <a:xfrm>
            <a:off x="4580640" y="4919040"/>
            <a:ext cx="4568400" cy="426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79" name=""/>
          <p:cNvSpPr/>
          <p:nvPr/>
        </p:nvSpPr>
        <p:spPr>
          <a:xfrm>
            <a:off x="5029200" y="4604760"/>
            <a:ext cx="3885480" cy="345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i="1" lang="en-US" sz="1800" spc="-1" strike="noStrike">
                <a:solidFill>
                  <a:srgbClr val="000000"/>
                </a:solidFill>
                <a:latin typeface="Arial"/>
                <a:ea typeface="DejaVu Sans"/>
              </a:rPr>
              <a:t>FT8 Video – coming soon!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4" dur="indefinite" restart="never" nodeType="tmRoot">
          <p:childTnLst>
            <p:seq>
              <p:cTn id="65" dur="indefinite" nodeType="mainSeq">
                <p:childTnLst>
                  <p:par>
                    <p:cTn id="66" fill="hold">
                      <p:stCondLst>
                        <p:cond delay="0"/>
                      </p:stCondLst>
                      <p:childTnLst>
                        <p:par>
                          <p:cTn id="67" fill="hold">
                            <p:stCondLst>
                              <p:cond delay="0"/>
                            </p:stCondLst>
                            <p:childTnLst>
                              <p:par>
                                <p:cTn id="68" nodeType="afterEffect" fill="hold" presetClass="entr" presetID="6" presetSubtype="16">
                                  <p:stCondLst>
                                    <p:cond delay="10000"/>
                                  </p:stCondLst>
                                  <p:childTnLst>
                                    <p:set>
                                      <p:cBhvr>
                                        <p:cTn id="69" fill="hold">
                                          <p:stCondLst>
                                            <p:cond delay="0"/>
                                          </p:stCondLst>
                                        </p:cTn>
                                        <p:tgtEl>
                                          <p:spTgt spid="779">
                                            <p:txEl>
                                              <p:pRg st="0" end="0"/>
                                            </p:txEl>
                                          </p:spTgt>
                                        </p:tgtEl>
                                        <p:attrNameLst>
                                          <p:attrName>style.visibility</p:attrName>
                                        </p:attrNameLst>
                                      </p:cBhvr>
                                      <p:to>
                                        <p:strVal val="visible"/>
                                      </p:to>
                                    </p:set>
                                    <p:animEffect filter="circle(in)" transition="in">
                                      <p:cBhvr additive="repl">
                                        <p:cTn id="70" dur="800"/>
                                        <p:tgtEl>
                                          <p:spTgt spid="779">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0" name="CustomShape 1"/>
          <p:cNvSpPr/>
          <p:nvPr/>
        </p:nvSpPr>
        <p:spPr>
          <a:xfrm>
            <a:off x="504000" y="2393640"/>
            <a:ext cx="9059040" cy="932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81" name="CustomShape 2"/>
          <p:cNvSpPr/>
          <p:nvPr/>
        </p:nvSpPr>
        <p:spPr>
          <a:xfrm>
            <a:off x="504000" y="568080"/>
            <a:ext cx="9059040" cy="4485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82" name="CustomShape 3"/>
          <p:cNvSpPr/>
          <p:nvPr/>
        </p:nvSpPr>
        <p:spPr>
          <a:xfrm>
            <a:off x="3443760" y="5255280"/>
            <a:ext cx="3178800" cy="2890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83" name="CustomShape 4"/>
          <p:cNvSpPr/>
          <p:nvPr/>
        </p:nvSpPr>
        <p:spPr>
          <a:xfrm>
            <a:off x="504000" y="226080"/>
            <a:ext cx="9060840" cy="93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84" name="CustomShape 5"/>
          <p:cNvSpPr/>
          <p:nvPr/>
        </p:nvSpPr>
        <p:spPr>
          <a:xfrm>
            <a:off x="504000" y="1326600"/>
            <a:ext cx="9060840" cy="327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85" name="CustomShape 6"/>
          <p:cNvSpPr/>
          <p:nvPr/>
        </p:nvSpPr>
        <p:spPr>
          <a:xfrm>
            <a:off x="497160" y="91440"/>
            <a:ext cx="9065880" cy="9403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Newer Packet Modes</a:t>
            </a:r>
            <a:endParaRPr b="0" lang="en-US" sz="4400" spc="-1" strike="noStrike">
              <a:solidFill>
                <a:srgbClr val="000000"/>
              </a:solidFill>
              <a:latin typeface="Arial"/>
            </a:endParaRPr>
          </a:p>
        </p:txBody>
      </p:sp>
      <p:sp>
        <p:nvSpPr>
          <p:cNvPr id="786" name="CustomShape 7"/>
          <p:cNvSpPr/>
          <p:nvPr/>
        </p:nvSpPr>
        <p:spPr>
          <a:xfrm>
            <a:off x="182880" y="1037880"/>
            <a:ext cx="9686520" cy="3710880"/>
          </a:xfrm>
          <a:prstGeom prst="rect">
            <a:avLst/>
          </a:prstGeom>
          <a:noFill/>
          <a:ln w="0">
            <a:noFill/>
          </a:ln>
        </p:spPr>
        <p:style>
          <a:lnRef idx="0"/>
          <a:fillRef idx="0"/>
          <a:effectRef idx="0"/>
          <a:fontRef idx="minor"/>
        </p:style>
        <p:txBody>
          <a:bodyPr lIns="0" rIns="0" tIns="0" bIns="0" anchor="t">
            <a:normAutofit/>
          </a:bodyPr>
          <a:p>
            <a:pPr marL="432000" indent="-321480">
              <a:lnSpc>
                <a:spcPct val="100000"/>
              </a:lnSpc>
              <a:spcBef>
                <a:spcPts val="1417"/>
              </a:spcBef>
              <a:buClr>
                <a:srgbClr val="000000"/>
              </a:buClr>
              <a:buSzPct val="45000"/>
              <a:buFont typeface="Wingdings" charset="2"/>
              <a:buChar char=""/>
            </a:pPr>
            <a:r>
              <a:rPr b="0" lang="en-US" sz="2800" spc="-1" strike="noStrike">
                <a:solidFill>
                  <a:srgbClr val="ff0000"/>
                </a:solidFill>
                <a:latin typeface="Arial"/>
                <a:ea typeface="DejaVu Sans"/>
              </a:rPr>
              <a:t>Because of time and bandwidth considerations, FT8 can exchange a limited amount of information, generally call signs, grid locators and signal reports. </a:t>
            </a:r>
            <a:r>
              <a:rPr b="0" lang="en-US" sz="2400" spc="-1" strike="noStrike">
                <a:solidFill>
                  <a:srgbClr val="000000"/>
                </a:solidFill>
                <a:latin typeface="Arial"/>
                <a:ea typeface="DejaVu Sans"/>
              </a:rPr>
              <a:t>It is an open-source mode, so variations other than WSJT may behave differently</a:t>
            </a:r>
            <a:endParaRPr b="0" lang="en-US" sz="2400" spc="-1" strike="noStrike">
              <a:solidFill>
                <a:srgbClr val="000000"/>
              </a:solidFill>
              <a:latin typeface="Arial"/>
            </a:endParaRPr>
          </a:p>
          <a:p>
            <a:pPr marL="432000" indent="-321480">
              <a:lnSpc>
                <a:spcPct val="100000"/>
              </a:lnSpc>
              <a:spcBef>
                <a:spcPts val="1417"/>
              </a:spcBef>
              <a:buClr>
                <a:srgbClr val="000000"/>
              </a:buClr>
              <a:buSzPct val="45000"/>
              <a:buFont typeface="Wingdings" charset="2"/>
              <a:buChar char=""/>
            </a:pPr>
            <a:r>
              <a:rPr b="0" lang="en-US" sz="2800" spc="-1" strike="noStrike">
                <a:solidFill>
                  <a:srgbClr val="ff0000"/>
                </a:solidFill>
                <a:latin typeface="Arial"/>
                <a:ea typeface="Microsoft YaHei"/>
              </a:rPr>
              <a:t>WSPR (Whisper) is designed to assess HF propagation at very low signal-to-noise ratios. It does not support two-way communication and acts as a beacon. </a:t>
            </a:r>
            <a:r>
              <a:rPr b="0" lang="en-US" sz="2400" spc="-1" strike="noStrike">
                <a:solidFill>
                  <a:srgbClr val="000000"/>
                </a:solidFill>
                <a:latin typeface="Arial"/>
                <a:ea typeface="Microsoft YaHei"/>
              </a:rPr>
              <a:t>Successful reception can be reported on websites such as </a:t>
            </a:r>
            <a:r>
              <a:rPr b="0" lang="en-US" sz="2400" spc="-1" strike="noStrike" u="sng">
                <a:solidFill>
                  <a:srgbClr val="000000"/>
                </a:solidFill>
                <a:uFillTx/>
                <a:latin typeface="Arial"/>
                <a:ea typeface="Microsoft YaHei"/>
              </a:rPr>
              <a:t>wsprnet.org</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7" name=""/>
          <p:cNvSpPr/>
          <p:nvPr/>
        </p:nvSpPr>
        <p:spPr>
          <a:xfrm>
            <a:off x="1828800" y="228600"/>
            <a:ext cx="6856200" cy="4849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2800" spc="-1" strike="noStrike">
                <a:solidFill>
                  <a:srgbClr val="000000"/>
                </a:solidFill>
                <a:latin typeface="Arial"/>
                <a:ea typeface="DejaVu Sans"/>
              </a:rPr>
              <a:t>Amateur Radio Wireless Networks</a:t>
            </a:r>
            <a:endParaRPr b="0" lang="en-US" sz="2800" spc="-1" strike="noStrike">
              <a:solidFill>
                <a:srgbClr val="000000"/>
              </a:solidFill>
              <a:latin typeface="Arial"/>
            </a:endParaRPr>
          </a:p>
        </p:txBody>
      </p:sp>
      <p:sp>
        <p:nvSpPr>
          <p:cNvPr id="788" name=""/>
          <p:cNvSpPr/>
          <p:nvPr/>
        </p:nvSpPr>
        <p:spPr>
          <a:xfrm>
            <a:off x="673920" y="769680"/>
            <a:ext cx="8685000" cy="3970800"/>
          </a:xfrm>
          <a:prstGeom prst="rect">
            <a:avLst/>
          </a:prstGeom>
          <a:noFill/>
          <a:ln w="0">
            <a:noFill/>
          </a:ln>
        </p:spPr>
        <p:style>
          <a:lnRef idx="0"/>
          <a:fillRef idx="0"/>
          <a:effectRef idx="0"/>
          <a:fontRef idx="minor"/>
        </p:style>
        <p:txBody>
          <a:bodyPr lIns="90000" rIns="90000" tIns="45000" bIns="45000" anchor="t">
            <a:noAutofit/>
          </a:bodyPr>
          <a:p>
            <a:pPr>
              <a:lnSpc>
                <a:spcPct val="90000"/>
              </a:lnSpc>
              <a:spcBef>
                <a:spcPts val="1001"/>
              </a:spcBef>
            </a:pPr>
            <a:r>
              <a:rPr b="0" lang="en-US" sz="2200" spc="-1" strike="noStrike">
                <a:solidFill>
                  <a:srgbClr val="000000"/>
                </a:solidFill>
                <a:latin typeface="Arial"/>
                <a:ea typeface="DejaVu Sans"/>
              </a:rPr>
              <a:t>Certain wireless networking frequencies overlap with amateur bands (see Table 6.2) </a:t>
            </a:r>
            <a:endParaRPr b="0" lang="en-US" sz="2200" spc="-1" strike="noStrike">
              <a:solidFill>
                <a:srgbClr val="000000"/>
              </a:solidFill>
              <a:latin typeface="Arial"/>
            </a:endParaRPr>
          </a:p>
          <a:p>
            <a:pPr>
              <a:lnSpc>
                <a:spcPct val="90000"/>
              </a:lnSpc>
              <a:spcBef>
                <a:spcPts val="1001"/>
              </a:spcBef>
            </a:pPr>
            <a:r>
              <a:rPr b="0" lang="en-US" sz="2200" spc="-1" strike="noStrike">
                <a:solidFill>
                  <a:srgbClr val="000000"/>
                </a:solidFill>
                <a:latin typeface="Arial"/>
                <a:ea typeface="DejaVu Sans"/>
              </a:rPr>
              <a:t>Amateurs are able to use them for many of the same purposes that unlicensed users are able to (text messages, Voice Over IP, email, etc.)</a:t>
            </a:r>
            <a:endParaRPr b="0" lang="en-US" sz="2200" spc="-1" strike="noStrike">
              <a:solidFill>
                <a:srgbClr val="000000"/>
              </a:solidFill>
              <a:latin typeface="Arial"/>
            </a:endParaRPr>
          </a:p>
          <a:p>
            <a:pPr>
              <a:lnSpc>
                <a:spcPct val="90000"/>
              </a:lnSpc>
              <a:spcBef>
                <a:spcPts val="1001"/>
              </a:spcBef>
            </a:pPr>
            <a:r>
              <a:rPr b="0" lang="en-US" sz="2200" spc="-1" strike="noStrike">
                <a:solidFill>
                  <a:srgbClr val="000000"/>
                </a:solidFill>
                <a:latin typeface="Arial"/>
                <a:ea typeface="DejaVu Sans"/>
              </a:rPr>
              <a:t>If you operate a wireless network on FCC Part 97 frequencies, you must comply with the prohibitions on encryption</a:t>
            </a:r>
            <a:endParaRPr b="0" lang="en-US" sz="2200" spc="-1" strike="noStrike">
              <a:solidFill>
                <a:srgbClr val="000000"/>
              </a:solidFill>
              <a:latin typeface="Arial"/>
            </a:endParaRPr>
          </a:p>
          <a:p>
            <a:pPr>
              <a:lnSpc>
                <a:spcPct val="90000"/>
              </a:lnSpc>
              <a:spcBef>
                <a:spcPts val="1001"/>
              </a:spcBef>
            </a:pPr>
            <a:r>
              <a:rPr b="0" lang="en-US" sz="2200" spc="-1" strike="noStrike">
                <a:solidFill>
                  <a:srgbClr val="000000"/>
                </a:solidFill>
                <a:latin typeface="Arial"/>
                <a:ea typeface="DejaVu Sans"/>
              </a:rPr>
              <a:t>Hams use two basic network topologies; mesh and star configurations</a:t>
            </a:r>
            <a:endParaRPr b="0" lang="en-US" sz="2200" spc="-1" strike="noStrike">
              <a:solidFill>
                <a:srgbClr val="000000"/>
              </a:solidFill>
              <a:latin typeface="Arial"/>
            </a:endParaRPr>
          </a:p>
          <a:p>
            <a:pPr>
              <a:lnSpc>
                <a:spcPct val="90000"/>
              </a:lnSpc>
              <a:spcBef>
                <a:spcPts val="1001"/>
              </a:spcBef>
            </a:pPr>
            <a:r>
              <a:rPr b="0" lang="en-US" sz="2200" spc="-1" strike="noStrike">
                <a:solidFill>
                  <a:srgbClr val="ff0000"/>
                </a:solidFill>
                <a:latin typeface="Arial"/>
                <a:ea typeface="DejaVu Sans"/>
              </a:rPr>
              <a:t>An advantage of the mesh networking topology is that if one node fails, a packet may be able to find its destination by routing through another available node</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1136</TotalTime>
  <Application>LibreOffice/7.4.6.2$Windows_X86_64 LibreOffice_project/5b1f5509c2decdade7fda905e3e1429a67acd63d</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2020-01-18T10:27:47Z</dcterms:created>
  <dc:creator/>
  <dc:description/>
  <dc:language>en-US</dc:language>
  <cp:lastModifiedBy/>
  <dcterms:modified xsi:type="dcterms:W3CDTF">2024-08-12T13:30:05Z</dcterms:modified>
  <cp:revision>326</cp:revision>
  <dc:subject/>
  <dc:title/>
</cp:coreProperties>
</file>

<file path=docProps/custom.xml><?xml version="1.0" encoding="utf-8"?>
<Properties xmlns="http://schemas.openxmlformats.org/officeDocument/2006/custom-properties" xmlns:vt="http://schemas.openxmlformats.org/officeDocument/2006/docPropsVTypes"/>
</file>