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6.jpeg" ContentType="image/jpeg"/>
  <Override PartName="/ppt/media/image5.jpeg" ContentType="image/jpeg"/>
  <Override PartName="/ppt/media/image7.jpeg" ContentType="image/jpeg"/>
  <Override PartName="/ppt/media/image9.wmf" ContentType="image/x-wmf"/>
  <Override PartName="/ppt/media/image10.png" ContentType="image/png"/>
  <Override PartName="/ppt/media/image11.jpeg" ContentType="image/jpeg"/>
  <Override PartName="/ppt/media/image12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slides/_rels/slide101.xml.rels" ContentType="application/vnd.openxmlformats-package.relationships+xml"/>
  <Override PartName="/ppt/slides/_rels/slide102.xml.rels" ContentType="application/vnd.openxmlformats-package.relationships+xml"/>
  <Override PartName="/ppt/slides/_rels/slide103.xml.rels" ContentType="application/vnd.openxmlformats-package.relationships+xml"/>
  <Override PartName="/ppt/slides/_rels/slide104.xml.rels" ContentType="application/vnd.openxmlformats-package.relationships+xml"/>
  <Override PartName="/ppt/slides/_rels/slide105.xml.rels" ContentType="application/vnd.openxmlformats-package.relationships+xml"/>
  <Override PartName="/ppt/slides/_rels/slide106.xml.rels" ContentType="application/vnd.openxmlformats-package.relationships+xml"/>
  <Override PartName="/ppt/slides/_rels/slide107.xml.rels" ContentType="application/vnd.openxmlformats-package.relationships+xml"/>
  <Override PartName="/ppt/slides/_rels/slide108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ppt/slides/_rels/slide111.xml.rels" ContentType="application/vnd.openxmlformats-package.relationships+xml"/>
  <Override PartName="/ppt/slides/_rels/slide112.xml.rels" ContentType="application/vnd.openxmlformats-package.relationships+xml"/>
  <Override PartName="/ppt/slides/_rels/slide113.xml.rels" ContentType="application/vnd.openxmlformats-package.relationships+xml"/>
  <Override PartName="/ppt/slides/_rels/slide114.xml.rels" ContentType="application/vnd.openxmlformats-package.relationships+xml"/>
  <Override PartName="/ppt/slides/_rels/slide115.xml.rels" ContentType="application/vnd.openxmlformats-package.relationships+xml"/>
  <Override PartName="/ppt/slides/_rels/slide116.xml.rels" ContentType="application/vnd.openxmlformats-package.relationships+xml"/>
  <Override PartName="/ppt/slides/_rels/slide117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121.xml.rels" ContentType="application/vnd.openxmlformats-package.relationships+xml"/>
  <Override PartName="/ppt/slides/_rels/slide122.xml.rels" ContentType="application/vnd.openxmlformats-package.relationships+xml"/>
  <Override PartName="/ppt/slides/_rels/slide123.xml.rels" ContentType="application/vnd.openxmlformats-package.relationships+xml"/>
  <Override PartName="/ppt/slides/_rels/slide124.xml.rels" ContentType="application/vnd.openxmlformats-package.relationships+xml"/>
  <Override PartName="/ppt/slides/_rels/slide125.xml.rels" ContentType="application/vnd.openxmlformats-package.relationships+xml"/>
  <Override PartName="/ppt/slides/_rels/slide126.xml.rels" ContentType="application/vnd.openxmlformats-package.relationships+xml"/>
  <Override PartName="/ppt/slides/_rels/slide127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13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9135000" cy="684900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9135000" cy="684900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9135000" cy="6849000"/>
          </a:xfrm>
          <a:prstGeom prst="rect">
            <a:avLst/>
          </a:prstGeom>
          <a:ln w="936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9135000" cy="6849000"/>
          </a:xfrm>
          <a:prstGeom prst="rect">
            <a:avLst/>
          </a:prstGeom>
          <a:ln w="936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9135000" cy="6849000"/>
          </a:xfrm>
          <a:prstGeom prst="rect">
            <a:avLst/>
          </a:prstGeom>
          <a:ln w="936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Split_Mode_Demo.wmv" TargetMode="External"/><Relationship Id="rId2" Type="http://schemas.openxmlformats.org/officeDocument/2006/relationships/slideLayout" Target="../slideLayouts/slideLayout25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file:///C:/Users/ai2n/Videos/General%20Course%20-%20Videos/Chirp%20-%20HA5LV.wmv" TargetMode="External"/><Relationship Id="rId3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QSK_Demo.wmv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Zero_Beat_Demo.wmv" TargetMode="External"/><Relationship Id="rId2" Type="http://schemas.openxmlformats.org/officeDocument/2006/relationships/slideLayout" Target="../slideLayouts/slideLayout3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9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2130480"/>
            <a:ext cx="7763400" cy="14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General License Course</a:t>
            </a:r>
            <a:br>
              <a:rPr sz="1800"/>
            </a:b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Chapter 2</a:t>
            </a:r>
            <a:br>
              <a:rPr sz="4000"/>
            </a:b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371600" y="3886200"/>
            <a:ext cx="6391800" cy="174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HF Operating Techniques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Procedures and Practices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Transceiver Split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0" y="1732320"/>
            <a:ext cx="9137160" cy="11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5J0X (San Andres Island) calling CQ on 28007 KHz – listening UP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Several stations calling -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GA3YOR responding on 28008.31 Khz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(it took a while for me to find him; the DX station also had trouble with QRM)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186120" y="3831480"/>
            <a:ext cx="884304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Videos\Split_Mode_Demo.wmv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9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CustomShape 6"/>
          <p:cNvSpPr/>
          <p:nvPr/>
        </p:nvSpPr>
        <p:spPr>
          <a:xfrm>
            <a:off x="457200" y="27360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Distress Calls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CustomShape 7"/>
          <p:cNvSpPr/>
          <p:nvPr/>
        </p:nvSpPr>
        <p:spPr>
          <a:xfrm>
            <a:off x="457200" y="1828800"/>
            <a:ext cx="8222760" cy="37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1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MS PGothic"/>
              </a:rPr>
              <a:t>What do you do if you hear a distress call?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Immediately suspend your existing contact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d8090f"/>
                </a:solidFill>
                <a:uFillTx/>
                <a:latin typeface="Arial"/>
                <a:ea typeface="MS PGothic"/>
              </a:rPr>
              <a:t>Immediately contact the station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 calling for help to let them know that you hear them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Do your best to obtain assistance for the station in distress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457200" y="27360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Distress Calls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457200" y="1604520"/>
            <a:ext cx="822276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1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MS PGothic"/>
              </a:rPr>
              <a:t>Stand by to receive: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The location of the emergency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The nature of the emergency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What assistance is required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Relay the information to the proper authorities and stay on frequency for further information or until help arrives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457200" y="27360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Distress Calls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7"/>
          <p:cNvSpPr/>
          <p:nvPr/>
        </p:nvSpPr>
        <p:spPr>
          <a:xfrm>
            <a:off x="184320" y="1528920"/>
            <a:ext cx="849744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 marL="428760" indent="-320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What do you do if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you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 are the station in distress?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076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On a voice mode say “Mayday Mayday Mayday” or on CW send “SOS SOS SOS” followed by “any station come in please”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076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Identify your transmission with your call sign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076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Give your location with enough detail to be located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076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State the nature of the situation/emergency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076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Describe the type of assistance you require and provide any other pertinent information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457200" y="18288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Distress Calls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CustomShape 7"/>
          <p:cNvSpPr/>
          <p:nvPr/>
        </p:nvSpPr>
        <p:spPr>
          <a:xfrm>
            <a:off x="457200" y="1326240"/>
            <a:ext cx="822276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424080" indent="-316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Unidentified transmissions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outside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 the amateur bands are permitted if required to provide the necessary emergency communications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5104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i="1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Use whichever frequency has the best chance of communicating the distress message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5104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The same rules apply to you if you hear a distress call - answer if you can, whatever the frequency 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5104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The risk of immediate loss of life and property overrides rules for normal operation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36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4" name="CustomShape 37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5" name="CustomShape 38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6" name="CustomShape 39"/>
          <p:cNvSpPr/>
          <p:nvPr/>
        </p:nvSpPr>
        <p:spPr>
          <a:xfrm>
            <a:off x="1280160" y="2468880"/>
            <a:ext cx="7032960" cy="17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Take Quiz 4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G2A10 - Which of the following statements is true of VOX operation versus PTT operation?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The received signal is more natural sounding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It allows "hands free" operation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It occupies less bandwidth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It provides more power output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G2A10 - Which of the following statements is true of VOX operation versus PTT operation?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The received signal is more natural sounding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B. It allows "hands free" operation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It occupies less bandwidth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It provides more power output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G2B11 - How often may RACES training drills and tests be routinely conducted without special authorization?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No more than 1 hour per month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No more than 2 hours per month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No more than 1 hour per week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No more than 2 hours per week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G2B11 - How often may RACES training drills and tests be routinely conducted without special authorization?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No more than 1 hour per month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No more than 2 hours per month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C. No more than 1 hour per week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No more than 2 hours per week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"/>
          <p:cNvSpPr/>
          <p:nvPr/>
        </p:nvSpPr>
        <p:spPr>
          <a:xfrm>
            <a:off x="731520" y="640080"/>
            <a:ext cx="7771320" cy="45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G2C01 - Which of the following describes full break-in CW operation (QSK)?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Breaking stations send the Morse code prosign "BK"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Automatic keyers, instead of hand keys, are used to send Morse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An operator must activate a manual send/receive switch before and after every transmission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Transmitting stations can receive between code characters and elements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0" y="54864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Good Practices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Picture 6" descr="Emission Bandwidths-3.jpg"/>
          <p:cNvPicPr/>
          <p:nvPr/>
        </p:nvPicPr>
        <p:blipFill>
          <a:blip r:embed="rId1"/>
          <a:stretch/>
        </p:blipFill>
        <p:spPr>
          <a:xfrm>
            <a:off x="4572000" y="3200400"/>
            <a:ext cx="3845880" cy="1972440"/>
          </a:xfrm>
          <a:prstGeom prst="rect">
            <a:avLst/>
          </a:prstGeom>
          <a:ln w="9360">
            <a:noFill/>
          </a:ln>
        </p:spPr>
      </p:pic>
      <p:sp>
        <p:nvSpPr>
          <p:cNvPr id="249" name="CustomShape 5"/>
          <p:cNvSpPr/>
          <p:nvPr/>
        </p:nvSpPr>
        <p:spPr>
          <a:xfrm>
            <a:off x="0" y="1737360"/>
            <a:ext cx="9136440" cy="8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Try to put enough separation between your signal and adjacent signals to minimize interference.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731520" y="3474720"/>
            <a:ext cx="356364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On CW – 150 to 500 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On SSB – 2 to 3 kHz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"/>
          <p:cNvSpPr/>
          <p:nvPr/>
        </p:nvSpPr>
        <p:spPr>
          <a:xfrm>
            <a:off x="731520" y="640080"/>
            <a:ext cx="7771320" cy="45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G2C01 - Which of the following describes full break-in CW operation (QSK)?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Breaking stations send the Morse code prosign "BK"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Automatic keyers, instead of hand keys, are used to send Morse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An operator must activate a manual send/receive switch before and after every transmission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D. Transmitting stations can receive between code characters and elements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G2C02 - What should you do if a CW station sends "QRS?"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Send slower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Change frequency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Increase your power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Arial"/>
                <a:ea typeface="NSimSun"/>
              </a:rPr>
              <a:t>D. Repeat everything twice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G2C02 - What should you do if a CW station sends "QRS?"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A. Send slower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Change frequency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Increase your power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Arial"/>
                <a:ea typeface="NSimSun"/>
              </a:rPr>
              <a:t>D. Repeat everything twice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G2C03 - What does it mean when a CW operator sends "KN" at the end of a transmission?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No US stations should call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Operating full break-in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Listening only for a specific station or stations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Closing station now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G2C03 - What does it mean when a CW operator sends "KN" at the end of a transmission?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No US stations should call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Operating full break-in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C. Listening only for a specific station or stations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Closing station now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"/>
          <p:cNvSpPr/>
          <p:nvPr/>
        </p:nvSpPr>
        <p:spPr>
          <a:xfrm>
            <a:off x="731520" y="640080"/>
            <a:ext cx="7771320" cy="41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G2C05 - What is the best speed to use when answering a CQ in Morse code?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The fastest speed at which you are comfortable copying, but no slower than the CQ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The fastest speed at which you are comfortable copying, but no faster than the CQ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At the standard calling speed of 10 wpm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At the standard calling speed of 5 wpm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"/>
          <p:cNvSpPr/>
          <p:nvPr/>
        </p:nvSpPr>
        <p:spPr>
          <a:xfrm>
            <a:off x="731520" y="640080"/>
            <a:ext cx="7771320" cy="41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G2C05 - What is the best speed to use when answering a CQ in Morse code?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The fastest speed at which you are comfortable copying, but no slower than the CQ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B. The fastest speed at which you are comfortable copying, but no faster than the CQ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At the standard calling speed of 10 wpm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At the standard calling speed of 5 wpm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"/>
          <p:cNvSpPr/>
          <p:nvPr/>
        </p:nvSpPr>
        <p:spPr>
          <a:xfrm>
            <a:off x="731520" y="640080"/>
            <a:ext cx="7771320" cy="38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G2C06 - What does the term "zero beat" mean in CW operation?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Matching the speed of the transmitting station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Operating split to avoid interference on frequency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Sending without error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Matching the transmit frequency to the frequency of a received signal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"/>
          <p:cNvSpPr/>
          <p:nvPr/>
        </p:nvSpPr>
        <p:spPr>
          <a:xfrm>
            <a:off x="731520" y="640080"/>
            <a:ext cx="7771320" cy="38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G2C06 - What does the term "zero beat" mean in CW operation?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Matching the speed of the transmitting station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Operating split to avoid interference on frequency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Sending without error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D. Matching the transmit frequency to the frequency of a received signal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G2C08 - What prosign is sent to indicate the end of a formal message when using CW?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BK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KN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9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CustomShape 14"/>
          <p:cNvSpPr/>
          <p:nvPr/>
        </p:nvSpPr>
        <p:spPr>
          <a:xfrm>
            <a:off x="1280160" y="2468880"/>
            <a:ext cx="7032960" cy="17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Take Quiz 1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"/>
          <p:cNvSpPr/>
          <p:nvPr/>
        </p:nvSpPr>
        <p:spPr>
          <a:xfrm>
            <a:off x="731520" y="640080"/>
            <a:ext cx="77713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G2C08 - What prosign is sent to indicate the end of a formal message when using CW?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BK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C. AR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KN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"/>
          <p:cNvSpPr/>
          <p:nvPr/>
        </p:nvSpPr>
        <p:spPr>
          <a:xfrm>
            <a:off x="731520" y="640080"/>
            <a:ext cx="7771320" cy="31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G2C09 - What does the Q signal "QSL"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Send slower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We have already confirmed the contact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 have received and understood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We have worked before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"/>
          <p:cNvSpPr/>
          <p:nvPr/>
        </p:nvSpPr>
        <p:spPr>
          <a:xfrm>
            <a:off x="731520" y="640080"/>
            <a:ext cx="7771320" cy="31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G2C09 - What does the Q signal "QSL"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Send slower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We have already confirmed the contact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C. I have received and understood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We have worked before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"/>
          <p:cNvSpPr/>
          <p:nvPr/>
        </p:nvSpPr>
        <p:spPr>
          <a:xfrm>
            <a:off x="731520" y="640080"/>
            <a:ext cx="7771320" cy="31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G2C11 - What does the Q signal "QRV"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You are sending too fast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There is interference on the frequency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 am quitting for the day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I am ready to receive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"/>
          <p:cNvSpPr/>
          <p:nvPr/>
        </p:nvSpPr>
        <p:spPr>
          <a:xfrm>
            <a:off x="731520" y="640080"/>
            <a:ext cx="7771320" cy="31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G2C11 - What does the Q signal "QRV"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You are sending too fast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There is interference on the frequency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 am quitting for the day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D. I am ready to receive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731520" y="640080"/>
            <a:ext cx="7771320" cy="38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G4A10 - What is the function of an electronic keyer?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Automatic transmit/receive switching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Automatic generation of dots and dashes for CW operation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To allow time for switching the antenna from the receiver to the transmitter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Computer interface for PSK and RTTY operation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"/>
          <p:cNvSpPr/>
          <p:nvPr/>
        </p:nvSpPr>
        <p:spPr>
          <a:xfrm>
            <a:off x="731520" y="640080"/>
            <a:ext cx="7771320" cy="38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G4A10 - What is the function of an electronic keyer?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Automatic transmit/receive switching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B. Automatic generation of dots and dashes for CW operation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To allow time for switching the antenna from the receiver to the transmitter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Computer interface for PSK and RTTY operation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"/>
          <p:cNvSpPr/>
          <p:nvPr/>
        </p:nvSpPr>
        <p:spPr>
          <a:xfrm>
            <a:off x="731520" y="640080"/>
            <a:ext cx="7771320" cy="45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G2B02 - What is the first thing you should do if you are communicating with another amateur station and hear a station in distress break in?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Inform your local emergency coordinator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Acknowledge the station in distress and determine what assistance may be needed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Immediately decrease power to avoid interfering with the station in distress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Immediately cease all transmissions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"/>
          <p:cNvSpPr/>
          <p:nvPr/>
        </p:nvSpPr>
        <p:spPr>
          <a:xfrm>
            <a:off x="731520" y="640080"/>
            <a:ext cx="7771320" cy="45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G2B02 - What is the first thing you should do if you are communicating with another amateur station and hear a station in distress break in?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Inform your local emergency coordinator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B. Acknowledge the station in distress and determine what assistance may be needed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Immediately decrease power to avoid interfering with the station in distress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Immediately cease all transmissions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"/>
          <p:cNvSpPr/>
          <p:nvPr/>
        </p:nvSpPr>
        <p:spPr>
          <a:xfrm>
            <a:off x="731520" y="640080"/>
            <a:ext cx="7771320" cy="48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G2B09  - Who may be the control operator of an amateur station transmitting in RACES to assist relief operations during a disaster?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Only a person holding an FCC-issued amateur operator license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Only a RACES net control operator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 person holding an FCC-issued amateur operator license or an appropriate government official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Any control operator when normal communication systems are operational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182880" y="548640"/>
            <a:ext cx="8776080" cy="41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G2B01 - Which of the following is true concerning access to frequencies?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Nets have priority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QSOs in progress have priority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Except during emergencies, no amateur station has priority access to any frequency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Contest operations should yield to non-contest use of frequencies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"/>
          <p:cNvSpPr/>
          <p:nvPr/>
        </p:nvSpPr>
        <p:spPr>
          <a:xfrm>
            <a:off x="731520" y="640080"/>
            <a:ext cx="7771320" cy="48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G2B09  - Who may be the control operator of an amateur station transmitting in RACES to assist relief operations during a disaster?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A. Only a person holding an FCC-issued amateur operator license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Only a RACES net control operator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 person holding an FCC-issued amateur operator license or an appropriate government official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Any control operator when normal communication systems are operational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32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Next Week - Chapter 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CustomShape 33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5" name="CustomShape 34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6" name="CustomShape 35"/>
          <p:cNvSpPr/>
          <p:nvPr/>
        </p:nvSpPr>
        <p:spPr>
          <a:xfrm>
            <a:off x="0" y="4389120"/>
            <a:ext cx="91389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bf0041"/>
                </a:solidFill>
                <a:latin typeface="Arial"/>
                <a:ea typeface="DejaVu Sans"/>
              </a:rPr>
              <a:t>Start learning to identify the bands, wavelength vs. frequency!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>
            <a:off x="182880" y="548640"/>
            <a:ext cx="8776080" cy="41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G2B01 - Which of the following is true concerning access to frequencies?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Nets have priority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QSOs in progress have priority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C. Except during emergencies, no amateur station has priority access to any frequency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Contest operations should yield to non-contest use of frequencies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182880" y="548640"/>
            <a:ext cx="8776080" cy="45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G2B03 - What is good amateur practice if propagation changes during a contact creating interference from other stations using the frequency?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Advise the interfering stations that you are on the frequency and that you have priority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Decrease power and continue to transmit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Attempt to resolve the interference problem with the other stations in a mutually acceptable manner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Switch to the opposite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"/>
          <p:cNvSpPr/>
          <p:nvPr/>
        </p:nvSpPr>
        <p:spPr>
          <a:xfrm>
            <a:off x="182880" y="548640"/>
            <a:ext cx="8776080" cy="45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G2B03 - What is good amateur practice if propagation changes during a contact creating interference from other stations using the frequency?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Advise the interfering stations that you are on the frequency and that you have priority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Decrease power and continue to transmit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C. Attempt to resolve the interference problem with the other stations in a mutually acceptable manner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Switch to the opposite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82880" y="548640"/>
            <a:ext cx="8776080" cy="38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G2B04 - When selecting a CW transmitting frequency, what minimum separation from other stations should be used to minimize interference to stations on adjacent frequencies?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5 Hz to 50 Hz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150 Hz to 500 Hz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1 kHz to 3 kHz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3 kHz to 6 kHz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"/>
          <p:cNvSpPr/>
          <p:nvPr/>
        </p:nvSpPr>
        <p:spPr>
          <a:xfrm>
            <a:off x="182880" y="548640"/>
            <a:ext cx="8776080" cy="38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G2B04 - When selecting a CW transmitting frequency, what minimum separation from other stations should be used to minimize interference to stations on adjacent frequencies?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5 Hz to 50 Hz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B. 150 Hz to 500 Hz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1 kHz to 3 kHz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3 kHz to 6 kHz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"/>
          <p:cNvSpPr/>
          <p:nvPr/>
        </p:nvSpPr>
        <p:spPr>
          <a:xfrm>
            <a:off x="182880" y="548640"/>
            <a:ext cx="8776080" cy="38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G2B05 - When selecting an SSB transmitting frequency, what minimum separation should be used to minimize interference to stations on adjacent frequencies?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5 Hz to 50 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150 Hz to 500 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2 kHz to 3 kHz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Approximately 6 kHz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0" y="64008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Good Practices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274320" y="1463040"/>
            <a:ext cx="8587800" cy="43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The FCC regulations help stations using compatible modes stay together by dividing the amateur frequency bands.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Additional divisions of the band have been created by radio amateurs and are used on a strictly voluntary basis.  These are called “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Band Plans.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When choosing a frequency for SSTV, RTTY, FT4/8, or PSK31 operation, check the band plan for recommended frequencies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182880" y="548640"/>
            <a:ext cx="8776080" cy="38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G2B05 - When selecting an SSB transmitting frequency, what minimum separation should be used to minimize interference to stations on adjacent frequencies?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5 Hz to 50 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150 Hz to 500 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C. 2 kHz to 3 kHz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Approximately 6 kHz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"/>
          <p:cNvSpPr/>
          <p:nvPr/>
        </p:nvSpPr>
        <p:spPr>
          <a:xfrm>
            <a:off x="182880" y="548640"/>
            <a:ext cx="877608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G2B06 - How can you avoid harmful interference on an apparently clear frequency before calling CQ on CW or phone?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Send "QRL?" on CW, followed by your call sign; or, if using phone, ask if the frequency is in use, followed by your call 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Listen for 2 minutes before calling CQ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Send the letter "V" in Morse code several times and listen for a response, or say "test" several times and listen for a response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Liberation Serif;Times New Roman"/>
                <a:ea typeface="NSimSun"/>
              </a:rPr>
              <a:t>D. Send "QSY" on CW or if using phone, announce "the frequency is in use," then give your call sign and listen for a response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"/>
          <p:cNvSpPr/>
          <p:nvPr/>
        </p:nvSpPr>
        <p:spPr>
          <a:xfrm>
            <a:off x="182880" y="548640"/>
            <a:ext cx="877608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G2B06 - How can you avoid harmful interference on an apparently clear frequency before calling CQ on CW or phone?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A. Send "QRL?" on CW, followed by your call sign; or, if using phone, ask if the frequency is in use, followed by your call 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Listen for 2 minutes before calling CQ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Send the letter "V" in Morse code several times and listen for a response, or say "test" several times and listen for a response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Liberation Serif;Times New Roman"/>
                <a:ea typeface="NSimSun"/>
              </a:rPr>
              <a:t>D. Send "QSY" on CW or if using phone, announce "the frequency is in use," then give your call sign and listen for a response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"/>
          <p:cNvSpPr/>
          <p:nvPr/>
        </p:nvSpPr>
        <p:spPr>
          <a:xfrm>
            <a:off x="182880" y="548640"/>
            <a:ext cx="8776080" cy="45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G2B07 - Which of the following complies with commonly accepted amateur practice when choosing a frequency on which to initiate a call?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Listen on the frequency for at least two minutes to be sure it is clear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Identify your station by transmitting your call sign at least 3 times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Follow the voluntary band plan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"/>
          <p:cNvSpPr/>
          <p:nvPr/>
        </p:nvSpPr>
        <p:spPr>
          <a:xfrm>
            <a:off x="182880" y="548640"/>
            <a:ext cx="8776080" cy="45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G2B07 - Which of the following complies with commonly accepted amateur practice when choosing a frequency on which to initiate a call?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Listen on the frequency for at least two minutes to be sure it is clear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Identify your station by transmitting your call sign at least 3 times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C. Follow the voluntary band plan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3291840" y="5486400"/>
            <a:ext cx="557568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 practice all these answers are -partly-correct...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/>
          <p:nvPr/>
        </p:nvSpPr>
        <p:spPr>
          <a:xfrm>
            <a:off x="182880" y="548640"/>
            <a:ext cx="877608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G2C04 - What does the Q signal "QRL?"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"Will you keep the frequency clear?"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"Are you operating full break-in?" or "Can you operate full break-in?"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"Are you listening only for a specific station?"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"Are you busy?" or "Is this frequency in use?"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>
          <a:xfrm>
            <a:off x="182880" y="548640"/>
            <a:ext cx="877608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G2C04 - What does the Q signal "QRL?"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"Will you keep the frequency clear?"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"Are you operating full break-in?" or "Can you operate full break-in?"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"Are you listening only for a specific station?"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D. "Are you busy?" or "Is this frequency in use?"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/>
          <p:nvPr/>
        </p:nvSpPr>
        <p:spPr>
          <a:xfrm>
            <a:off x="182880" y="548640"/>
            <a:ext cx="877608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G2D07 - Which of the following are examples of the NATO Phonetic Alphabet?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Able, Baker, Charlie, Dog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Adam, Boy, Charles, David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America, Boston, Canada, Denmark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Alpha, Bravo, Charlie, Delta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>
            <a:off x="182880" y="548640"/>
            <a:ext cx="8776080" cy="34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G2D07 - Which of the following are examples of the NATO Phonetic Alphabet?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Able, Baker, Charlie, Dog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Adam, Boy, Charles, David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America, Boston, Canada, Denmark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D. Alpha, Bravo, Charlie, Delta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"/>
          <p:cNvSpPr/>
          <p:nvPr/>
        </p:nvSpPr>
        <p:spPr>
          <a:xfrm>
            <a:off x="457200" y="548640"/>
            <a:ext cx="8318880" cy="41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G4A12 - Which of the following is a common use of the dual-VFO feature on a transceiver?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To allow transmitting on two frequencies at once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To permit full duplex operation -- that is, transmitting and receiving at the same time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To transmit on one frequency and listen on another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To improve frequency accuracy by allowing variable frequency output (VFO) operation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0" y="274320"/>
            <a:ext cx="9136440" cy="7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bf0041"/>
                </a:solidFill>
                <a:latin typeface="Times New Roman"/>
                <a:ea typeface="MS PGothic"/>
              </a:rPr>
              <a:t>Meters vs. Frequency: 300 ÷ Freq (MHz) = Wavelength (Meters)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bf0041"/>
                </a:solidFill>
                <a:latin typeface="Times New Roman"/>
                <a:ea typeface="MS PGothic"/>
              </a:rPr>
              <a:t>300 ÷ 14.2 MHz ≈ 20 Meters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330200" y="1127520"/>
            <a:ext cx="6404400" cy="473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6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nodeType="afterEffect" fill="hold" presetClass="entr" presetID="6" presetSubtype="16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/>
          <p:nvPr/>
        </p:nvSpPr>
        <p:spPr>
          <a:xfrm>
            <a:off x="457200" y="548640"/>
            <a:ext cx="8318880" cy="41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G4A12 - Which of the following is a common use of the dual-VFO feature on a transceiver?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To allow transmitting on two frequencies at once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To permit full duplex operation -- that is, transmitting and receiving at the same time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C. To transmit on one frequency and listen on another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To improve frequency accuracy by allowing variable frequency output (VFO) operation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0" y="45720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Making Contacts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Picture 6" descr="pg 34-b"/>
          <p:cNvPicPr/>
          <p:nvPr/>
        </p:nvPicPr>
        <p:blipFill>
          <a:blip r:embed="rId1"/>
          <a:stretch/>
        </p:blipFill>
        <p:spPr>
          <a:xfrm>
            <a:off x="5715360" y="1219680"/>
            <a:ext cx="3169440" cy="2201040"/>
          </a:xfrm>
          <a:prstGeom prst="rect">
            <a:avLst/>
          </a:prstGeom>
          <a:ln w="9360">
            <a:noFill/>
          </a:ln>
        </p:spPr>
      </p:pic>
      <p:sp>
        <p:nvSpPr>
          <p:cNvPr id="279" name="CustomShape 5"/>
          <p:cNvSpPr/>
          <p:nvPr/>
        </p:nvSpPr>
        <p:spPr>
          <a:xfrm>
            <a:off x="457200" y="1303920"/>
            <a:ext cx="4930200" cy="17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8090f"/>
                </a:solidFill>
                <a:latin typeface="Times New Roman"/>
                <a:ea typeface="MS PGothic"/>
              </a:rPr>
              <a:t>Many amateurs keep a written or electronic log, even though the FCC does not require it, </a:t>
            </a:r>
            <a:r>
              <a:rPr b="0" i="1" lang="en-US" sz="2400" spc="-1" strike="noStrike">
                <a:solidFill>
                  <a:srgbClr val="d8090f"/>
                </a:solidFill>
                <a:latin typeface="Times New Roman"/>
                <a:ea typeface="MS PGothic"/>
              </a:rPr>
              <a:t>to help with a reply if the FCC requests information</a:t>
            </a:r>
            <a:r>
              <a:rPr b="0" lang="en-US" sz="2400" spc="-1" strike="noStrike">
                <a:solidFill>
                  <a:srgbClr val="d8090f"/>
                </a:solidFill>
                <a:latin typeface="Times New Roman"/>
                <a:ea typeface="MS PGothic"/>
              </a:rPr>
              <a:t>.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It's also handy to keep track of awards or QSLs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Many types of digital logging software are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5760720" y="5943600"/>
            <a:ext cx="246132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304560" y="4148640"/>
            <a:ext cx="858780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following information is traditionally contained in a station log: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- Date and time of contact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- Band and/or frequency of the contact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- Call sign of station contacted and the signal report given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fill="hold" presetClass="entr" presetID="5" presetSubtype="1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77440" y="182880"/>
            <a:ext cx="438156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Basic Operating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548640" y="922680"/>
            <a:ext cx="8129160" cy="48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Operating techniques on HF are different from VHF and UHF FM operation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Not “channelized” (usually) - you choose the frequency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Often not as clear/audible, more prone to fading/QRM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200" spc="-1" strike="noStrike">
                <a:solidFill>
                  <a:srgbClr val="bf0041"/>
                </a:solidFill>
                <a:latin typeface="Arial"/>
                <a:ea typeface="MS PGothic"/>
              </a:rPr>
              <a:t>CQ – Calling any station - anyone </a:t>
            </a:r>
            <a:r>
              <a:rPr b="0" lang="en-US" sz="2200" spc="-1" strike="noStrike" u="sng">
                <a:solidFill>
                  <a:srgbClr val="bf0041"/>
                </a:solidFill>
                <a:uFillTx/>
                <a:latin typeface="Arial"/>
                <a:ea typeface="MS PGothic"/>
              </a:rPr>
              <a:t>anywhere</a:t>
            </a:r>
            <a:r>
              <a:rPr b="0" lang="en-US" sz="2200" spc="-1" strike="noStrike">
                <a:solidFill>
                  <a:srgbClr val="bf0041"/>
                </a:solidFill>
                <a:latin typeface="Arial"/>
                <a:ea typeface="MS PGothic"/>
              </a:rPr>
              <a:t> could answer. Repeat “CQ” several times, say “this is”, says your call sign a couple times, then listen.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200" spc="-1" strike="noStrike">
                <a:solidFill>
                  <a:srgbClr val="bf0041"/>
                </a:solidFill>
                <a:latin typeface="Arial"/>
                <a:ea typeface="MS PGothic"/>
              </a:rPr>
              <a:t>CQ DX means calling stations other than in one’s own country (for us, outside the lower 48 States)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f0041"/>
                </a:solidFill>
                <a:latin typeface="Arial"/>
                <a:ea typeface="MS PGothic"/>
              </a:rPr>
              <a:t>To join an on-going QSO, give your call sign once during a pause in the conversation</a:t>
            </a:r>
            <a:r>
              <a:rPr b="0" lang="en-US" sz="2200" spc="-1" strike="noStrike">
                <a:solidFill>
                  <a:srgbClr val="d8090f"/>
                </a:solidFill>
                <a:latin typeface="Arial"/>
                <a:ea typeface="MS PGothic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(do NOT say “Break”!)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"/>
          <p:cNvSpPr/>
          <p:nvPr/>
        </p:nvSpPr>
        <p:spPr>
          <a:xfrm>
            <a:off x="548640" y="1696320"/>
            <a:ext cx="804600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Also: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During contests, you’ll generally hear …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CQ Contest”, “CQ test”, or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CQ from special event station”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CQ for stations from certain areas …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CQ North America” or “CQ California”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1005840" y="365760"/>
            <a:ext cx="73144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Basic Operating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0" y="19980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Band Plans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457200" y="1095840"/>
            <a:ext cx="8039160" cy="31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Example of the 20 meter band plan: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803160" indent="-34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14.060 QRP CW calling frequency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03160" indent="-34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14.070-14.095 RTTY/Data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03160" indent="-34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14.074 – FT8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03160" indent="-34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14.080 - FT4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03160" indent="-34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14.095-14.0995 Automatically controlled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03160" indent="-34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14.100 IBP/NCDXF beacons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03160" indent="-34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14.1005-14.112 Automatically controlled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03160" indent="-34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14.230 SSTV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3600" y="4587840"/>
            <a:ext cx="9136440" cy="11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bf0041"/>
                </a:solidFill>
                <a:latin typeface="Arial"/>
                <a:ea typeface="Microsoft YaHei"/>
              </a:rPr>
              <a:t>On 6 meters, the voluntary band plan sets aside from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bf0041"/>
                </a:solidFill>
                <a:latin typeface="Arial"/>
                <a:ea typeface="Microsoft YaHei"/>
              </a:rPr>
              <a:t>50.1 to 50.125 MHz as a “DX” window.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bf0041"/>
                </a:solidFill>
                <a:latin typeface="Arial"/>
                <a:ea typeface="Microsoft YaHei"/>
              </a:rPr>
              <a:t>(in our case, for stations outside the lower 48 States)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Procedures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7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424080" indent="-3168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DejaVu Sans"/>
              </a:rPr>
              <a:t>FCC rules require records be kept of the gain of your antenna on the 60 meter band </a:t>
            </a:r>
            <a:r>
              <a:rPr b="1" i="1" lang="en-US" sz="3200" spc="-1" strike="noStrike">
                <a:solidFill>
                  <a:srgbClr val="c9091e"/>
                </a:solidFill>
                <a:latin typeface="Arial"/>
                <a:ea typeface="DejaVu Sans"/>
              </a:rPr>
              <a:t>if</a:t>
            </a: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DejaVu Sans"/>
              </a:rPr>
              <a:t> your antenna is other than a dipole.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MS PGothic"/>
              </a:rPr>
              <a:t>Dipole gain is used as baseline (reference)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4080" indent="-3168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MS PGothic"/>
              </a:rPr>
              <a:t>Must not exceed 100 watts </a:t>
            </a:r>
            <a:r>
              <a:rPr b="1" lang="en-US" sz="2800" spc="-1" strike="noStrike">
                <a:solidFill>
                  <a:srgbClr val="c9091e"/>
                </a:solidFill>
                <a:latin typeface="Arial"/>
                <a:ea typeface="MS PGothic"/>
              </a:rPr>
              <a:t>effective radiated power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MS PGothic"/>
              </a:rPr>
              <a:t> output.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4080" indent="-3168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Notes kept in station logbook as permanent record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408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Logs are just plain handy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Procedures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000"/>
          </a:bodyPr>
          <a:p>
            <a:pPr marL="430560" indent="-31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bf0041"/>
                </a:solidFill>
                <a:latin typeface="Arial"/>
                <a:ea typeface="DejaVu Sans"/>
              </a:rPr>
              <a:t>You must always identify your station per normal FCC regulations, </a:t>
            </a:r>
            <a:r>
              <a:rPr b="0" lang="en-US" sz="3200" spc="-1" strike="noStrike" u="sng">
                <a:solidFill>
                  <a:srgbClr val="bf0041"/>
                </a:solidFill>
                <a:uFillTx/>
                <a:latin typeface="Arial"/>
                <a:ea typeface="DejaVu Sans"/>
              </a:rPr>
              <a:t>including during participation in a contest.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560" indent="-31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bf0041"/>
                </a:solidFill>
                <a:latin typeface="Arial"/>
                <a:ea typeface="DejaVu Sans"/>
              </a:rPr>
              <a:t>97.119 Station identification: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560" indent="-31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bf0041"/>
                </a:solidFill>
                <a:latin typeface="Arial"/>
                <a:ea typeface="DejaVu Sans"/>
              </a:rPr>
              <a:t>(a) Each amateur station...must transmit its assigned call sign on its transmitting channel at the end of each communication, and at least every 10 minutes during a communication...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45720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Managing Interference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365760" y="1645920"/>
            <a:ext cx="8404920" cy="36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Interference occurs for several reasons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QRM – Interference from other signals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QRN – Static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(storms, motors, power lines,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Harmful interference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– Seriously degrades, obstructs, or repeatedly interrupts communication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Deliberate interference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– Malicious, willful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Rare – don’t engage, just avoid 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548640" y="640080"/>
            <a:ext cx="7954560" cy="41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Types of Interference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Harmful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Defined by FCC 97.3(a)(23) as “interference which … seriously degrades, obstructs or repeatedly interrupts a radio communication service operating in accordance with the Radio Regulations”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It’s not always illegal, but needs to be resolved to keep communicating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Malicious, deliberate or willful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Specifically forbidden by FCC 97.101(d)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5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CustomShape 16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CustomShape 20"/>
          <p:cNvSpPr/>
          <p:nvPr/>
        </p:nvSpPr>
        <p:spPr>
          <a:xfrm>
            <a:off x="0" y="27432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Managing Interference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23"/>
          <p:cNvSpPr/>
          <p:nvPr/>
        </p:nvSpPr>
        <p:spPr>
          <a:xfrm>
            <a:off x="457200" y="1193760"/>
            <a:ext cx="8313480" cy="43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Know the strengths and weaknesses of your station and how to use your filtering and noise reduction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Keep your transmitted signal clean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Reacting to Interference: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No one owns any frequency, be flexible. Change your frequency (QSY) if 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MS PGothic"/>
              </a:rPr>
              <a:t>During scheduled contacts or nets, identify a backup frequency in case of interference or poor band conditions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Keep a cool head … don’t allow </a:t>
            </a:r>
            <a:r>
              <a:rPr b="0" i="1" lang="en-US" sz="2200" spc="-1" strike="noStrike">
                <a:solidFill>
                  <a:srgbClr val="c00000"/>
                </a:solidFill>
                <a:latin typeface="Arial"/>
                <a:ea typeface="MS PGothic"/>
              </a:rPr>
              <a:t>harmful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 interference to turn into </a:t>
            </a:r>
            <a:r>
              <a:rPr b="0" i="1" lang="en-US" sz="2200" spc="-1" strike="noStrike">
                <a:solidFill>
                  <a:srgbClr val="c00000"/>
                </a:solidFill>
                <a:latin typeface="Arial"/>
                <a:ea typeface="MS PGothic"/>
              </a:rPr>
              <a:t>deliberate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 interference!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915480" y="280080"/>
            <a:ext cx="7221960" cy="547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24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CustomShape 25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CustomShape 26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CustomShape 27"/>
          <p:cNvSpPr/>
          <p:nvPr/>
        </p:nvSpPr>
        <p:spPr>
          <a:xfrm>
            <a:off x="1280160" y="2468880"/>
            <a:ext cx="7032960" cy="17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Take Quiz 2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"/>
          <p:cNvSpPr/>
          <p:nvPr/>
        </p:nvSpPr>
        <p:spPr>
          <a:xfrm>
            <a:off x="731520" y="731520"/>
            <a:ext cx="7770960" cy="45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G1C04 - Which of the following is required by the FCC rules when operating in the 60-meter band?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If you are using an antenna other than a dipole, you must keep a record of the gain of your antenna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You must keep a record of the date, time, frequency, power level, and stations worked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You must keep a record of all third-party traffic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You must keep a record of the manufacturer of your equipment and the antenna used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"/>
          <p:cNvSpPr/>
          <p:nvPr/>
        </p:nvSpPr>
        <p:spPr>
          <a:xfrm>
            <a:off x="731520" y="731520"/>
            <a:ext cx="7770960" cy="45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G1C04 - Which of the following is required by the FCC rules when operating in the 60-meter band?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A. If you are using an antenna other than a dipole, you must keep a record of the gain of your antenna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You must keep a record of the date, time, frequency, power level, and stations worked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You must keep a record of all third-party traffic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You must keep a record of the manufacturer of your equipment and the antenna used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731520" y="731520"/>
            <a:ext cx="77709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G2A08 - What is the recommended way to break into a phone contact?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Say "QRZ" several times, followed by your call 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Say your call sign once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Say "Breaker Breaker"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Say "CQ" followed by the call sign of either station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731520" y="731520"/>
            <a:ext cx="77709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G2A08 - What is the recommended way to break into a phone contact?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Say "QRZ" several times, followed by your call 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B. Say your call sign once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Say "Breaker Breaker"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Say "CQ" followed by the call sign of either station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"/>
          <p:cNvSpPr/>
          <p:nvPr/>
        </p:nvSpPr>
        <p:spPr>
          <a:xfrm>
            <a:off x="731520" y="731520"/>
            <a:ext cx="7770960" cy="34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80808"/>
                </a:solidFill>
                <a:latin typeface="Liberation Serif;Times New Roman"/>
                <a:ea typeface="NSimSun"/>
              </a:rPr>
              <a:t>G2A11 - Generally, who should respond to a station in the contiguous 48 states calling "CQ DX"?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A. Any caller is welcome to respond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B. Only stations in Germany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C. Any stations outside the lower 48 states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D. Only contest stations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"/>
          <p:cNvSpPr/>
          <p:nvPr/>
        </p:nvSpPr>
        <p:spPr>
          <a:xfrm>
            <a:off x="731520" y="731520"/>
            <a:ext cx="7770960" cy="34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80808"/>
                </a:solidFill>
                <a:latin typeface="Liberation Serif;Times New Roman"/>
                <a:ea typeface="NSimSun"/>
              </a:rPr>
              <a:t>G2A11 - Generally, who should respond to a station in the contiguous 48 states calling "CQ DX"?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A. Any caller is welcome to respond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B. Only stations in Germany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NSimSun"/>
              </a:rPr>
              <a:t>C. Any stations outside the lower 48 states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D. Only contest stations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/>
          <p:nvPr/>
        </p:nvSpPr>
        <p:spPr>
          <a:xfrm>
            <a:off x="731520" y="731520"/>
            <a:ext cx="7770960" cy="45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G2B08 - What is the voluntary band plan restriction for US stations transmitting within the 48 contiguous states in the 50.1 MHz to 50.125 MHz band segment?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Only contacts with stations not within the 48 contiguous states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Only contacts with other stations within the 48 contiguous states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Only digital contacts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Only SSTV contacts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731520" y="731520"/>
            <a:ext cx="7770960" cy="45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G2B08 - What is the voluntary band plan restriction for US stations transmitting within the 48 contiguous states in the 50.1 MHz to 50.125 MHz band segment?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A. Only contacts with stations not within the 48 contiguous states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Only contacts with other stations within the 48 contiguous states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Only digital contacts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Only SSTV contacts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"/>
          <p:cNvSpPr/>
          <p:nvPr/>
        </p:nvSpPr>
        <p:spPr>
          <a:xfrm>
            <a:off x="731520" y="731520"/>
            <a:ext cx="7770960" cy="41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G2B10 - Which of the following is good amateur practice for net management?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Always use multiple sets of phonetics during check-in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Have a backup frequency in case of interference or poor conditions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Transmit the full net roster at the beginning of every session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560320" y="274320"/>
            <a:ext cx="401580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Good Practices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731520" y="1097280"/>
            <a:ext cx="7764840" cy="40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Choosing a frequency is critical - generally high bands during the day, low bands at night (AND day for local) On HF, perfectly clear channels are rare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Be sure the chosen frequency (and mode)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within your license privileges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 and</a:t>
            </a:r>
            <a:r>
              <a:rPr b="0" lang="en-US" sz="2400" spc="-1" strike="noStrike">
                <a:solidFill>
                  <a:srgbClr val="bf0041"/>
                </a:solidFill>
                <a:latin typeface="Arial"/>
                <a:ea typeface="MS PGothic"/>
              </a:rPr>
              <a:t> </a:t>
            </a:r>
            <a:r>
              <a:rPr b="0" i="1" lang="en-US" sz="2400" spc="-1" strike="noStrike" u="sng">
                <a:solidFill>
                  <a:srgbClr val="bf0041"/>
                </a:solidFill>
                <a:uFillTx/>
                <a:latin typeface="Arial"/>
                <a:ea typeface="MS PGothic"/>
              </a:rPr>
              <a:t>agrees with the accepted voluntary band plan</a:t>
            </a:r>
            <a:r>
              <a:rPr b="0" lang="en-US" sz="2400" spc="-1" strike="noStrike">
                <a:solidFill>
                  <a:srgbClr val="bf0041"/>
                </a:solidFill>
                <a:latin typeface="Arial"/>
                <a:ea typeface="MS PGothic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then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listen, listen, listen to be sure the frequency is open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bf0041"/>
                </a:solidFill>
                <a:latin typeface="Arial"/>
                <a:ea typeface="MS PGothic"/>
              </a:rPr>
              <a:t>Ask if the frequency is in use (“</a:t>
            </a:r>
            <a:r>
              <a:rPr b="0" i="1" lang="en-US" sz="2400" spc="-1" strike="noStrike">
                <a:solidFill>
                  <a:srgbClr val="bf0041"/>
                </a:solidFill>
                <a:latin typeface="Arial"/>
                <a:ea typeface="MS PGothic"/>
              </a:rPr>
              <a:t>Is the frequency in use? This is AI2N</a:t>
            </a:r>
            <a:r>
              <a:rPr b="0" lang="en-US" sz="2400" spc="-1" strike="noStrike">
                <a:solidFill>
                  <a:srgbClr val="bf0041"/>
                </a:solidFill>
                <a:latin typeface="Arial"/>
                <a:ea typeface="MS PGothic"/>
              </a:rPr>
              <a:t>”) twice.  If using CW or digital modes, send: “</a:t>
            </a:r>
            <a:r>
              <a:rPr b="1" i="1" lang="en-US" sz="2400" spc="-1" strike="noStrike">
                <a:solidFill>
                  <a:srgbClr val="bf0041"/>
                </a:solidFill>
                <a:latin typeface="Arial"/>
                <a:ea typeface="MS PGothic"/>
              </a:rPr>
              <a:t>QRL</a:t>
            </a:r>
            <a:r>
              <a:rPr b="0" i="1" lang="en-US" sz="2400" spc="-1" strike="noStrike">
                <a:solidFill>
                  <a:srgbClr val="bf0041"/>
                </a:solidFill>
                <a:latin typeface="Arial"/>
                <a:ea typeface="MS PGothic"/>
              </a:rPr>
              <a:t>? DE AI2N”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Tune around, listen to others operating, emulate them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"/>
          <p:cNvSpPr/>
          <p:nvPr/>
        </p:nvSpPr>
        <p:spPr>
          <a:xfrm>
            <a:off x="731520" y="731520"/>
            <a:ext cx="7770960" cy="41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G2B10 - Which of the following is good amateur practice for net management?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Always use multiple sets of phonetics during check-in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B. Have a backup frequency in case of interference or poor conditions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Transmit the full net roster at the beginning of every session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380880" y="135000"/>
            <a:ext cx="8593920" cy="58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G2D05 - Which of the following indicates that you are looking for an HF contact with any station?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Sign your call sign once, followed by the words "listening for a call" -- if no answer, change frequency and repeat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Say "QTC" followed by "this is" and your call sign -- if no answer, change frequency and repeat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Repeat "CQ" a few times, followed by "this is," then your call sign a few times, then pause to listen, repeat as necessary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Transmit an unmodulated carried for approximately 10 seconds, followed by "this is" and your call sign, and pause to listen -- repeat as necessary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"/>
          <p:cNvSpPr/>
          <p:nvPr/>
        </p:nvSpPr>
        <p:spPr>
          <a:xfrm>
            <a:off x="380880" y="135000"/>
            <a:ext cx="8593920" cy="58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G2D05 - Which of the following indicates that you are looking for an HF contact with any station?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Sign your call sign once, followed by the words "listening for a call" -- if no answer, change frequency and repeat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Say "QTC" followed by "this is" and your call sign -- if no answer, change frequency and repeat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DejaVu Sans"/>
              </a:rPr>
              <a:t>C. Repeat "CQ" a few times, followed by "this is," then your call sign a few times, then pause to listen, repeat as necessary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Transmit an unmodulated carried for approximately 10 seconds, followed by "this is" and your call sign, and pause to listen -- repeat as necessary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>
            <a:off x="731520" y="731520"/>
            <a:ext cx="7770960" cy="41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G2D08 - Why do many amateurs keep a station log?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The FCC requires a log of all international contacts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The FCC requires a log of all international third-party traffic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The log provides evidence of operation needed to renew a license without retest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To help with a reply if the FCC requests information about your station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>
            <a:off x="731520" y="731520"/>
            <a:ext cx="7770960" cy="41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G2D08 - Why do many amateurs keep a station log?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The FCC requires a log of all international contacts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The FCC requires a log of all international third-party traffic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The log provides evidence of operation needed to renew a license without retest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D. To help with a reply if the FCC requests information about your station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731520" y="731520"/>
            <a:ext cx="7770960" cy="41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G2D09 - Which of the following is required when participating in a contest on HF frequencies?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Submit a log to the contest sponsor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Send a QSL card to the stations worked, or QSL via Logbook of The World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Identify your station according to normal FCC regulations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"/>
          <p:cNvSpPr/>
          <p:nvPr/>
        </p:nvSpPr>
        <p:spPr>
          <a:xfrm>
            <a:off x="731520" y="731520"/>
            <a:ext cx="7770960" cy="41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G2D09 - Which of the following is required when participating in a contest on HF frequencies?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Submit a log to the contest sponsor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Send a QSL card to the stations worked, or QSL via Logbook of The World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C. Identify your station according to normal FCC regulations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0" y="18288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AM &amp; SSB Modes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5"/>
          <p:cNvSpPr/>
          <p:nvPr/>
        </p:nvSpPr>
        <p:spPr>
          <a:xfrm>
            <a:off x="274320" y="1005840"/>
            <a:ext cx="8403480" cy="25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Amplitude Modulation (AM) and Single Sideband (SSB) Radiotelephone (voice)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On </a:t>
            </a:r>
            <a:r>
              <a:rPr b="1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HF</a:t>
            </a: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, </a:t>
            </a:r>
            <a:r>
              <a:rPr b="0" lang="en-US" sz="2400" spc="-1" strike="noStrike" u="sng">
                <a:solidFill>
                  <a:srgbClr val="d8090f"/>
                </a:solidFill>
                <a:uFillTx/>
                <a:latin typeface="Arial"/>
                <a:ea typeface="MS PGothic"/>
              </a:rPr>
              <a:t>SSB</a:t>
            </a: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 is the most common voice (phone) mode.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SSB (3 kHz) uses </a:t>
            </a:r>
            <a:r>
              <a:rPr b="0" lang="en-US" sz="2400" spc="-1" strike="noStrike" u="sng">
                <a:solidFill>
                  <a:srgbClr val="d8090f"/>
                </a:solidFill>
                <a:uFillTx/>
                <a:latin typeface="Arial"/>
                <a:ea typeface="MS PGothic"/>
              </a:rPr>
              <a:t>less bandwidth</a:t>
            </a: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 than AM (6 kHz) because only one sideband is transmitted; the carrier and the other sideband are suppressed.  SSB also offers </a:t>
            </a:r>
            <a:r>
              <a:rPr b="0" lang="en-US" sz="2400" spc="-1" strike="noStrike" u="sng">
                <a:solidFill>
                  <a:srgbClr val="d8090f"/>
                </a:solidFill>
                <a:uFillTx/>
                <a:latin typeface="Arial"/>
                <a:ea typeface="MS PGothic"/>
              </a:rPr>
              <a:t>greater power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Picture 5" descr="USB-LSB.jpg"/>
          <p:cNvPicPr/>
          <p:nvPr/>
        </p:nvPicPr>
        <p:blipFill>
          <a:blip r:embed="rId1"/>
          <a:stretch/>
        </p:blipFill>
        <p:spPr>
          <a:xfrm>
            <a:off x="1472040" y="4010400"/>
            <a:ext cx="2652120" cy="1895400"/>
          </a:xfrm>
          <a:prstGeom prst="rect">
            <a:avLst/>
          </a:prstGeom>
          <a:ln w="9360">
            <a:noFill/>
          </a:ln>
        </p:spPr>
      </p:pic>
      <p:pic>
        <p:nvPicPr>
          <p:cNvPr id="346" name="Picture 11" descr="LSB.png"/>
          <p:cNvPicPr/>
          <p:nvPr/>
        </p:nvPicPr>
        <p:blipFill>
          <a:blip r:embed="rId2"/>
          <a:stretch/>
        </p:blipFill>
        <p:spPr>
          <a:xfrm>
            <a:off x="4754880" y="4017240"/>
            <a:ext cx="2644200" cy="22518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fill="hold" presetClass="entr" presetID="7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nodeType="afterEffect" fill="hold" presetClass="entr" presetID="7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57200" y="1170360"/>
            <a:ext cx="8220600" cy="357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0" y="45720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AM &amp; SSB Modes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274320" y="1341000"/>
            <a:ext cx="8587800" cy="35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Upper sideband (USB) is used on 14 MHz and higher (20 meters – 10 meters) </a:t>
            </a:r>
            <a:r>
              <a:rPr b="0" i="1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and on 60 meters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Lower sideband (LSB) is used on and below 7 MHz (160 meters, 80 meters, and 40 meters)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Upper sideband is used on VHF and UHF bands (6 meters and up)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These conventions are </a:t>
            </a:r>
            <a:r>
              <a:rPr b="0" i="1" lang="en-US" sz="2600" spc="-1" strike="noStrike" u="sng">
                <a:solidFill>
                  <a:srgbClr val="d8090f"/>
                </a:solidFill>
                <a:uFillTx/>
                <a:latin typeface="Arial"/>
                <a:ea typeface="MS PGothic"/>
              </a:rPr>
              <a:t>commonly accepted amateur practice</a:t>
            </a:r>
            <a:r>
              <a:rPr b="0" i="1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 </a:t>
            </a: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(not rules)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Picture 602" descr="Picture2"/>
          <p:cNvPicPr/>
          <p:nvPr/>
        </p:nvPicPr>
        <p:blipFill>
          <a:blip r:embed="rId1"/>
          <a:stretch/>
        </p:blipFill>
        <p:spPr>
          <a:xfrm>
            <a:off x="3197880" y="5086800"/>
            <a:ext cx="5782680" cy="980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fill="hold" presetClass="entr" presetID="2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45" dur="3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"/>
          <p:cNvSpPr/>
          <p:nvPr/>
        </p:nvSpPr>
        <p:spPr>
          <a:xfrm>
            <a:off x="731520" y="365760"/>
            <a:ext cx="7771680" cy="57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Digital Voice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Relatively new on HF bands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Operator’s voice converted to and from a digital stream via modem or sound card. Modem connects to a regular SSB transceiver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Fidelity comparable to regular SSB signals, but less affected by fading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Most popular digital voice modes: FreeDV and protocol developed by G4GUO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-69840" y="381240"/>
            <a:ext cx="922788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Nets and Schedules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274320" y="1371600"/>
            <a:ext cx="8587800" cy="34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Many on-the-air activities are scheduled in advance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Courtesy and flexibility are required by everyone – have a backup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If you’re in a QSO and another station requests the use of the frequency for a regularly-scheduled activity or net, try to accommodate the request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If you’re the net control and the net’s chosen frequency is busy, find a clear frequency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152280" y="455760"/>
            <a:ext cx="8777520" cy="56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Image Modes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Image mode transmissions on HF encode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photos and graphics to tones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These tones are reconstructed as an image on a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Allowed on same frequencies as voice, except for 60 meters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 common image mode: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Slow-scan television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(SSTV)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Called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slow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because each image takes several 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Fast-scan amateur television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(ATV) allows full motion 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Restricted to 432 MHz and higher frequency bands (due to wide bandwidth)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895480"/>
            <a:ext cx="8220600" cy="94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72320" y="152640"/>
            <a:ext cx="822204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HF Receiving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455760" y="1005840"/>
            <a:ext cx="82220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423360" indent="-312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MS PGothic"/>
              </a:rPr>
              <a:t>Exchange signal reports at the beginning of a contact. Adjust controls, frequencies, procedures, etc. according to conditions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23360" indent="-312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MS PGothic"/>
              </a:rPr>
              <a:t>Also report any QRN (static) or QRM (interference) present.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23360" indent="-312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RST” Readability, Strength, and Tone (CW only). The higher the number the better (e.g., 489, 579, 599, or 5NN) - Readability (1-5) – Strength (1-9) – Tone (1-9)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23360" indent="-31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d8090f"/>
                </a:solidFill>
                <a:latin typeface="Arial"/>
                <a:ea typeface="MS PGothic"/>
              </a:rPr>
              <a:t>On CW, add “C” to indicate that a signal is “chirpy” or unstable – example: 579C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(more on CW soon)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0" name="Picture 6" descr="CWop"/>
          <p:cNvPicPr/>
          <p:nvPr/>
        </p:nvPicPr>
        <p:blipFill>
          <a:blip r:embed="rId1"/>
          <a:stretch/>
        </p:blipFill>
        <p:spPr>
          <a:xfrm>
            <a:off x="5593320" y="5211000"/>
            <a:ext cx="1717200" cy="1382040"/>
          </a:xfrm>
          <a:prstGeom prst="rect">
            <a:avLst/>
          </a:prstGeom>
          <a:ln w="9360">
            <a:noFill/>
          </a:ln>
        </p:spPr>
      </p:pic>
      <p:sp>
        <p:nvSpPr>
          <p:cNvPr id="361" name="CustomShape 6"/>
          <p:cNvSpPr/>
          <p:nvPr/>
        </p:nvSpPr>
        <p:spPr>
          <a:xfrm>
            <a:off x="365760" y="4206240"/>
            <a:ext cx="84520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2"/>
              </a:rPr>
              <a:t>C:\Users\ai2n\Videos\General Course - Videos\Chirp - HA5LV.wmv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afterEffect" fill="hold" presetClass="entr" presetID="55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28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CustomShape 29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CustomShape 30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CustomShape 31"/>
          <p:cNvSpPr/>
          <p:nvPr/>
        </p:nvSpPr>
        <p:spPr>
          <a:xfrm>
            <a:off x="1280160" y="2468880"/>
            <a:ext cx="7032960" cy="17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Take Quiz 3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"/>
          <p:cNvSpPr/>
          <p:nvPr/>
        </p:nvSpPr>
        <p:spPr>
          <a:xfrm>
            <a:off x="640080" y="457200"/>
            <a:ext cx="804528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G2A01 - Which mode is most commonly used for voice communications on frequencies of 14 MHz or higher?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Upper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Lower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Suppressed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Double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"/>
          <p:cNvSpPr/>
          <p:nvPr/>
        </p:nvSpPr>
        <p:spPr>
          <a:xfrm>
            <a:off x="640080" y="457200"/>
            <a:ext cx="804528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G2A01 - Which mode is most commonly used for voice communications on frequencies of 14 MHz or higher?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A. Upper sideband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Lower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Suppressed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D. Double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640080" y="457200"/>
            <a:ext cx="8045280" cy="34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G2A02 - Which mode is most commonly used for voice communications on the 160-, 75-, and 40-meter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Upper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B. Lower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Suppressed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Double sideband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640080" y="457200"/>
            <a:ext cx="8045280" cy="34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G2A02 - Which mode is most commonly used for voice communications on the 160-, 75-, and 40-meter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A. Upper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B. Lower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 Suppressed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Double sideband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"/>
          <p:cNvSpPr/>
          <p:nvPr/>
        </p:nvSpPr>
        <p:spPr>
          <a:xfrm>
            <a:off x="640080" y="457200"/>
            <a:ext cx="8045280" cy="34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G2A03 - Which mode is most commonly used for SSB voice communications in the VHF and UHF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Upper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Lower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Suppressed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Double sideband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>
          <a:xfrm>
            <a:off x="640080" y="457200"/>
            <a:ext cx="8045280" cy="34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G2A03 - Which mode is most commonly used for SSB voice communications in the VHF and UHF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A. Upper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Lower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Suppressed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Double sideband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"/>
          <p:cNvSpPr/>
          <p:nvPr/>
        </p:nvSpPr>
        <p:spPr>
          <a:xfrm>
            <a:off x="640080" y="457200"/>
            <a:ext cx="8045280" cy="37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G2A04 - Which mode is most commonly used for voice communications on the 17- and 12-meter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Upper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Lower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Suppressed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Double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0" y="36576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Good Practices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182880" y="1280160"/>
            <a:ext cx="8770680" cy="40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800" spc="-1" strike="noStrike">
                <a:solidFill>
                  <a:srgbClr val="bf0041"/>
                </a:solidFill>
                <a:latin typeface="Arial"/>
                <a:ea typeface="MS PGothic"/>
              </a:rPr>
              <a:t>Except during FCC-declared emergencies no one “owns” a frequency – have a “Plan B”, practice common courtesy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800" spc="-1" strike="noStrike">
                <a:solidFill>
                  <a:srgbClr val="bf0041"/>
                </a:solidFill>
                <a:latin typeface="Arial"/>
                <a:ea typeface="MS PGothic"/>
              </a:rPr>
              <a:t>If propagation changes during your contact and you notice increasing interference from other activity on the same frequency, attempt to resolve the problem to everyone’s satisfaction.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Operation with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some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QRM present IS a valuable skill to acquire.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640080" y="457200"/>
            <a:ext cx="8045280" cy="37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G2A04 - Which mode is most commonly used for voice communications on the 17- and 12-meter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A. Upper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Lower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Suppressed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Double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"/>
          <p:cNvSpPr/>
          <p:nvPr/>
        </p:nvSpPr>
        <p:spPr>
          <a:xfrm>
            <a:off x="640080" y="457200"/>
            <a:ext cx="8045280" cy="34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G2A05 - Which mode of voice communication is most commonly used on the HF amateur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Frequency modulation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Double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Single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Single phase modulation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640080" y="457200"/>
            <a:ext cx="8045280" cy="34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G2A05 - Which mode of voice communication is most commonly used on the HF amateur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Frequency modulation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Double sideband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C. Single sideband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Single phase modulation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640080" y="457200"/>
            <a:ext cx="8045280" cy="37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G2A06 - Which of the following is an advantage of using single sideband, as compared to other analog voice modes on the HF amateur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Very high-fidelity voice modulation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Less subject to interference from atmospheric static crashes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Ease of tuning on receive and immunity to impulse noise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Less bandwidth used and greater power efficiency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"/>
          <p:cNvSpPr/>
          <p:nvPr/>
        </p:nvSpPr>
        <p:spPr>
          <a:xfrm>
            <a:off x="640080" y="457200"/>
            <a:ext cx="8045280" cy="37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G2A06 - Which of the following is an advantage of using single sideband, as compared to other analog voice modes on the HF amateur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Very high-fidelity voice modulation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Less subject to interference from atmospheric static crashes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Ease of tuning on receive and immunity to impulse noise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D. Less bandwidth used and greater power efficiency</a:t>
            </a: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640080" y="457200"/>
            <a:ext cx="8045280" cy="48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G2A07 - Which of the following statements is true of single sideband (SSB)?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Only one sideband and the carrier are transmitted; the other sideband is suppressed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Only one sideband is transmitted; the other sideband and carrier are suppressed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SSB is the only voice mode authorized on the 20-, 15-, and 10-meter amateur bands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SSB is the only voice mode authorized on the 160-, 75-, and 40-meter amateur bands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"/>
          <p:cNvSpPr/>
          <p:nvPr/>
        </p:nvSpPr>
        <p:spPr>
          <a:xfrm>
            <a:off x="640080" y="457200"/>
            <a:ext cx="8045280" cy="48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G2A07 - Which of the following statements is true of single sideband (SSB)?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Only one sideband and the carrier are transmitted; the other sideband is suppressed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B. Only one sideband is transmitted; the other sideband and carrier are suppressed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SSB is the only voice mode authorized on the 20-, 15-, and 10-meter amateur bands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SSB is the only voice mode authorized on the 160-, 75-, and 40-meter amateur bands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640080" y="457200"/>
            <a:ext cx="8045280" cy="41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G2A09 - Why do most amateur stations use lower sideband on the 160-, 75-, and 40-meter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Lower sideband is more efficient than upper sideband at these frequencies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Lower sideband is the only sideband legal on these frequency bands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Because it is fully compatible with an AM detector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It is commonly accepted amateur practice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"/>
          <p:cNvSpPr/>
          <p:nvPr/>
        </p:nvSpPr>
        <p:spPr>
          <a:xfrm>
            <a:off x="640080" y="457200"/>
            <a:ext cx="8045280" cy="41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G2A09 - Why do most amateur stations use lower sideband on the 160-, 75-, and 40-meter bands?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Lower sideband is more efficient than upper sideband at these frequencies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Lower sideband is the only sideband legal on these frequency bands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Because it is fully compatible with an AM detector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D. It is commonly accepted amateur practice </a:t>
            </a: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"/>
          <p:cNvSpPr/>
          <p:nvPr/>
        </p:nvSpPr>
        <p:spPr>
          <a:xfrm>
            <a:off x="640080" y="457200"/>
            <a:ext cx="8045280" cy="34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 </a:t>
            </a: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G2C07 - When sending CW, what does a "C" mean when added to the RST report?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Chirpy or unstable signal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Report was read from an S meter rather than estimated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100 percent copy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Key clicks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0" y="2423880"/>
            <a:ext cx="3650040" cy="19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bf0041"/>
                </a:solidFill>
                <a:latin typeface="Arial"/>
                <a:ea typeface="MS PGothic"/>
              </a:rPr>
              <a:t>Standardized phonetics are important on HF!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3710160" y="457200"/>
            <a:ext cx="4694760" cy="5880960"/>
          </a:xfrm>
          <a:prstGeom prst="rect">
            <a:avLst/>
          </a:prstGeom>
          <a:ln w="0">
            <a:noFill/>
          </a:ln>
        </p:spPr>
      </p:pic>
      <p:sp>
        <p:nvSpPr>
          <p:cNvPr id="228" name="CustomShape 5"/>
          <p:cNvSpPr/>
          <p:nvPr/>
        </p:nvSpPr>
        <p:spPr>
          <a:xfrm>
            <a:off x="3755520" y="1401840"/>
            <a:ext cx="2317320" cy="1546560"/>
          </a:xfrm>
          <a:prstGeom prst="rect">
            <a:avLst/>
          </a:prstGeom>
          <a:noFill/>
          <a:ln w="54720">
            <a:solidFill>
              <a:srgbClr val="d62e4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12" presetSubtype="4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8" dur="3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"/>
          <p:cNvSpPr/>
          <p:nvPr/>
        </p:nvSpPr>
        <p:spPr>
          <a:xfrm>
            <a:off x="640080" y="457200"/>
            <a:ext cx="8045280" cy="34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 </a:t>
            </a: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G2C07 - When sending CW, what does a "C" mean when added to the RST report?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A. Chirpy or unstable signal</a:t>
            </a: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Report was read from an S meter rather than estimated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100 percent copy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Key clicks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"/>
          <p:cNvSpPr/>
          <p:nvPr/>
        </p:nvSpPr>
        <p:spPr>
          <a:xfrm>
            <a:off x="640080" y="457200"/>
            <a:ext cx="8045280" cy="31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G2C10 - What does the Q signal "QRN"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Send more slowly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Stop sending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Zero beat my signal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I am troubled by static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"/>
          <p:cNvSpPr/>
          <p:nvPr/>
        </p:nvSpPr>
        <p:spPr>
          <a:xfrm>
            <a:off x="640080" y="457200"/>
            <a:ext cx="8045280" cy="31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G2C10 - What does the Q signal "QRN"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Send more slowly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Stop sending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Zero beat my signal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D. I am troubled by static</a:t>
            </a: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"/>
          <p:cNvSpPr/>
          <p:nvPr/>
        </p:nvSpPr>
        <p:spPr>
          <a:xfrm>
            <a:off x="640080" y="457200"/>
            <a:ext cx="8045280" cy="34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G2D11 - Why are signal reports typically exchanged at the beginning of an HF contact?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A. To allow each station to operate according to conditions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To be sure the contact will count for award programs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To follow standard radiogram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To allow each station to calibrate their frequency display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640080" y="457200"/>
            <a:ext cx="8045280" cy="34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G2D11 - Why are signal reports typically exchanged at the beginning of an HF contact?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9211e"/>
                </a:solidFill>
                <a:latin typeface="Times New Roman"/>
                <a:ea typeface="NSimSun"/>
              </a:rPr>
              <a:t>A. To allow each station to operate according to conditions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B. To be sure the contact will count for award programs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C. To follow standard radiogram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Times New Roman"/>
                <a:ea typeface="NSimSun"/>
              </a:rPr>
              <a:t>D. To allow each station to calibrate their frequency display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0" y="54864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HF Transmitting – Phone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365760" y="1828800"/>
            <a:ext cx="831204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Push-to-talk – Just like on VHF/UHF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MS PGothic"/>
              </a:rPr>
              <a:t>Voice-operated-transmit (VOX)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- Hands-free operation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- Possible false triggering due to background noise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- Adjust VOX gain, delay, and anti-VOX controls to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minimize problems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0" y="365760"/>
            <a:ext cx="9136440" cy="12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HF Phone Procedures and Abbreviations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365760" y="2194560"/>
            <a:ext cx="8404920" cy="23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CQ, Break, Over, Clear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Q-Signals – Heard on SSB/FM even though they were designed as shorthand for CW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Avoid “CB Talk” and 10-codes (“10-4”)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- Plain speech is more effective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0" y="365760"/>
            <a:ext cx="91364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HF CW Transmitting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0" y="1188720"/>
            <a:ext cx="913644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Morse code is alive and well in Amateur Radio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MS PGothic"/>
              </a:rPr>
              <a:t>Though usually from at the low end of each band,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MS PGothic"/>
              </a:rPr>
              <a:t>CW operation is permitted </a:t>
            </a:r>
            <a:r>
              <a:rPr b="0" lang="en-US" sz="2000" spc="-1" strike="noStrike" u="sng">
                <a:solidFill>
                  <a:srgbClr val="ff0000"/>
                </a:solidFill>
                <a:uFillTx/>
                <a:latin typeface="Arial"/>
                <a:ea typeface="MS PGothic"/>
              </a:rPr>
              <a:t>throughout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MS PGothic"/>
              </a:rPr>
              <a:t> all amateur bands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Picture 5" descr="Morse Keys.jpg"/>
          <p:cNvPicPr/>
          <p:nvPr/>
        </p:nvPicPr>
        <p:blipFill>
          <a:blip r:embed="rId1"/>
          <a:stretch/>
        </p:blipFill>
        <p:spPr>
          <a:xfrm>
            <a:off x="3657600" y="2753280"/>
            <a:ext cx="5113080" cy="3829680"/>
          </a:xfrm>
          <a:prstGeom prst="rect">
            <a:avLst/>
          </a:prstGeom>
          <a:ln w="9360">
            <a:noFill/>
          </a:ln>
        </p:spPr>
      </p:pic>
      <p:sp>
        <p:nvSpPr>
          <p:cNvPr id="404" name="CustomShape 6"/>
          <p:cNvSpPr/>
          <p:nvPr/>
        </p:nvSpPr>
        <p:spPr>
          <a:xfrm>
            <a:off x="823320" y="2651400"/>
            <a:ext cx="2918520" cy="24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Morse ops use: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- Straight keys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- Iambic paddles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- Bugs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- Computers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457200" y="4480560"/>
            <a:ext cx="8313480" cy="12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afterEffect" fill="hold" presetClass="entr" presetID="3" presetSubtype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1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3" presetSubtype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CW Mode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marL="428760" indent="-317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CW (Morse code) – Found at the bottom of each HF band, but allowed to be transmitted on almost any amateur frequency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8760" indent="-317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Speeds vary from 5 to 50 WPM - 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answer a CQ at the fastest speed you can copy, but NOT faster than the 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8760" indent="-317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Most CW ops will slow down if you send “QRS” (send slower)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876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An electronic keyer can be used for automatic generation of strings of dots and dashes for CW operation.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0" y="182880"/>
            <a:ext cx="9136440" cy="110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QSK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491760" y="4485600"/>
            <a:ext cx="800892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Videos\QSK_Demo.wmv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0" y="1828800"/>
            <a:ext cx="9136800" cy="127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Most radios offer full break-in (QSK) capability;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the transmitting station can receive between transmitted code characters and elements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91440" y="3383280"/>
            <a:ext cx="913860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video shows a series of simulated dashes being sent.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Another signal can be heard between dashes.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Transceiver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0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bf0041"/>
                </a:solidFill>
                <a:latin typeface="Arial"/>
                <a:ea typeface="DejaVu Sans"/>
              </a:rPr>
              <a:t>Operating a transceiver in "split" mode means that the transceiver is set to different transmit and receive frequencies.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bf0041"/>
                </a:solidFill>
                <a:latin typeface="Arial"/>
                <a:ea typeface="DejaVu Sans"/>
              </a:rPr>
              <a:t>A common use for the dual VFO feature on a transceiver is to permit ease of monitoring of two  different receive frequencies simultaneously.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Only one frequency will be selected for transmit. Both receivers will be off during transmit.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HF CW Transmitting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Zero beating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 is adjusting your transmit frequency to the frequency of a received signal, producing the same audio tone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6"/>
          <p:cNvSpPr/>
          <p:nvPr/>
        </p:nvSpPr>
        <p:spPr>
          <a:xfrm>
            <a:off x="182880" y="4422960"/>
            <a:ext cx="877500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Videos\Zero_Beat_Demo.wmv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7"/>
          <p:cNvSpPr/>
          <p:nvPr/>
        </p:nvSpPr>
        <p:spPr>
          <a:xfrm>
            <a:off x="0" y="3200400"/>
            <a:ext cx="9138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CW signal will be heard. Depressing the SPOT key emits a tone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compare your transmit frequency to the receive frequency.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8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CW Procedures / Abbreviations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5"/>
          <p:cNvSpPr/>
          <p:nvPr/>
        </p:nvSpPr>
        <p:spPr>
          <a:xfrm>
            <a:off x="547920" y="1468440"/>
            <a:ext cx="8222040" cy="22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0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Procedural signals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like “K” (over) control the flow of the contact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Prosigns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are two letters run together as a single Morse character, written with an overscore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0" name="Group 6"/>
          <p:cNvGrpSpPr/>
          <p:nvPr/>
        </p:nvGrpSpPr>
        <p:grpSpPr>
          <a:xfrm>
            <a:off x="897120" y="3840480"/>
            <a:ext cx="4218480" cy="424440"/>
            <a:chOff x="897120" y="3840480"/>
            <a:chExt cx="4218480" cy="424440"/>
          </a:xfrm>
        </p:grpSpPr>
        <p:sp>
          <p:nvSpPr>
            <p:cNvPr id="431" name="CustomShape 7"/>
            <p:cNvSpPr/>
            <p:nvPr/>
          </p:nvSpPr>
          <p:spPr>
            <a:xfrm>
              <a:off x="1371600" y="3840480"/>
              <a:ext cx="566640" cy="4244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d8090f"/>
                  </a:solidFill>
                  <a:latin typeface="Arial"/>
                  <a:ea typeface="MS PGothic"/>
                </a:rPr>
                <a:t>AR</a:t>
              </a:r>
              <a:endParaRPr b="0" lang="en-US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2" name="CustomShape 8"/>
            <p:cNvSpPr/>
            <p:nvPr/>
          </p:nvSpPr>
          <p:spPr>
            <a:xfrm>
              <a:off x="897120" y="3840480"/>
              <a:ext cx="4218480" cy="4244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d8090f"/>
                  </a:solidFill>
                  <a:latin typeface="Arial"/>
                  <a:ea typeface="MS PGothic"/>
                </a:rPr>
                <a:t>             </a:t>
              </a:r>
              <a:r>
                <a:rPr b="0" lang="en-US" sz="2200" spc="-1" strike="noStrike">
                  <a:solidFill>
                    <a:srgbClr val="d8090f"/>
                  </a:solidFill>
                  <a:latin typeface="Arial"/>
                  <a:ea typeface="MS PGothic"/>
                </a:rPr>
                <a:t>End of formal Message</a:t>
              </a: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  </a:t>
              </a:r>
              <a:endParaRPr b="0" lang="en-US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3" name="Line 9"/>
          <p:cNvSpPr/>
          <p:nvPr/>
        </p:nvSpPr>
        <p:spPr>
          <a:xfrm>
            <a:off x="1463040" y="3931920"/>
            <a:ext cx="38088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34" name="Group 10"/>
          <p:cNvGrpSpPr/>
          <p:nvPr/>
        </p:nvGrpSpPr>
        <p:grpSpPr>
          <a:xfrm>
            <a:off x="1371600" y="4330080"/>
            <a:ext cx="3546360" cy="424800"/>
            <a:chOff x="1371600" y="4330080"/>
            <a:chExt cx="3546360" cy="424800"/>
          </a:xfrm>
        </p:grpSpPr>
        <p:sp>
          <p:nvSpPr>
            <p:cNvPr id="435" name="CustomShape 11"/>
            <p:cNvSpPr/>
            <p:nvPr/>
          </p:nvSpPr>
          <p:spPr>
            <a:xfrm>
              <a:off x="1371600" y="4330080"/>
              <a:ext cx="551520" cy="4248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SK</a:t>
              </a:r>
              <a:endParaRPr b="0" lang="en-US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CustomShape 12"/>
            <p:cNvSpPr/>
            <p:nvPr/>
          </p:nvSpPr>
          <p:spPr>
            <a:xfrm>
              <a:off x="1912680" y="4330080"/>
              <a:ext cx="3005280" cy="4248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End of Communication</a:t>
              </a:r>
              <a:endParaRPr b="0" lang="en-US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7" name="Line 13"/>
          <p:cNvSpPr/>
          <p:nvPr/>
        </p:nvSpPr>
        <p:spPr>
          <a:xfrm>
            <a:off x="1463040" y="4389120"/>
            <a:ext cx="38088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Line 14"/>
          <p:cNvSpPr/>
          <p:nvPr/>
        </p:nvSpPr>
        <p:spPr>
          <a:xfrm>
            <a:off x="1493280" y="5514840"/>
            <a:ext cx="38088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39" name="Group 15"/>
          <p:cNvGrpSpPr/>
          <p:nvPr/>
        </p:nvGrpSpPr>
        <p:grpSpPr>
          <a:xfrm>
            <a:off x="1343160" y="4754880"/>
            <a:ext cx="7457040" cy="759960"/>
            <a:chOff x="1343160" y="4754880"/>
            <a:chExt cx="7457040" cy="759960"/>
          </a:xfrm>
        </p:grpSpPr>
        <p:grpSp>
          <p:nvGrpSpPr>
            <p:cNvPr id="440" name="Group 16"/>
            <p:cNvGrpSpPr/>
            <p:nvPr/>
          </p:nvGrpSpPr>
          <p:grpSpPr>
            <a:xfrm>
              <a:off x="1343160" y="4831200"/>
              <a:ext cx="536400" cy="424800"/>
              <a:chOff x="1343160" y="4831200"/>
              <a:chExt cx="536400" cy="424800"/>
            </a:xfrm>
          </p:grpSpPr>
          <p:sp>
            <p:nvSpPr>
              <p:cNvPr id="441" name="CustomShape 17"/>
              <p:cNvSpPr/>
              <p:nvPr/>
            </p:nvSpPr>
            <p:spPr>
              <a:xfrm>
                <a:off x="1343160" y="4831200"/>
                <a:ext cx="536400" cy="424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22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BT</a:t>
                </a:r>
                <a:endParaRPr b="0" lang="en-US" sz="2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2" name="Line 18"/>
              <p:cNvSpPr/>
              <p:nvPr/>
            </p:nvSpPr>
            <p:spPr>
              <a:xfrm>
                <a:off x="1416600" y="4906800"/>
                <a:ext cx="38124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443" name="CustomShape 19"/>
            <p:cNvSpPr/>
            <p:nvPr/>
          </p:nvSpPr>
          <p:spPr>
            <a:xfrm>
              <a:off x="1874160" y="4754880"/>
              <a:ext cx="6926040" cy="759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Separation (between message text and other information)</a:t>
              </a:r>
              <a:endParaRPr b="0" lang="en-US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4" name="Group 20"/>
          <p:cNvGrpSpPr/>
          <p:nvPr/>
        </p:nvGrpSpPr>
        <p:grpSpPr>
          <a:xfrm>
            <a:off x="1386000" y="5412240"/>
            <a:ext cx="8014680" cy="424800"/>
            <a:chOff x="1386000" y="5412240"/>
            <a:chExt cx="8014680" cy="424800"/>
          </a:xfrm>
        </p:grpSpPr>
        <p:sp>
          <p:nvSpPr>
            <p:cNvPr id="445" name="CustomShape 21"/>
            <p:cNvSpPr/>
            <p:nvPr/>
          </p:nvSpPr>
          <p:spPr>
            <a:xfrm>
              <a:off x="1386000" y="5412240"/>
              <a:ext cx="566640" cy="4248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d8090f"/>
                  </a:solidFill>
                  <a:latin typeface="Arial"/>
                  <a:ea typeface="MS PGothic"/>
                </a:rPr>
                <a:t>KN</a:t>
              </a:r>
              <a:endParaRPr b="0" lang="en-US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6" name="CustomShape 22"/>
            <p:cNvSpPr/>
            <p:nvPr/>
          </p:nvSpPr>
          <p:spPr>
            <a:xfrm>
              <a:off x="1911960" y="5412240"/>
              <a:ext cx="7488720" cy="4248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d8090f"/>
                  </a:solidFill>
                  <a:latin typeface="Arial"/>
                  <a:ea typeface="MS PGothic"/>
                </a:rPr>
                <a:t>Listening only for specific station(s)                                      </a:t>
              </a:r>
              <a:endParaRPr b="0" lang="en-US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CW Procedures / Abbreviations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442080" y="1418400"/>
            <a:ext cx="3924720" cy="34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6000"/>
          </a:bodyPr>
          <a:p>
            <a:pPr marL="339840" indent="-336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Abbreviations: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WX – Weather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CUL – See you later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TU – Thank you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73 – Best wishes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AGN –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FB - Fine Business (OK)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DE - From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4389120" y="1371600"/>
            <a:ext cx="4656240" cy="34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384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Q-Signals: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QRN – Atmospheric noise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                </a:t>
            </a: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(static)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QRM – Man-made noise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QRV – Ready to receive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QSL – Acknowledge receipt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8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QRL – Frequency is in 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84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QRP – Low power, 5 W or less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7"/>
          <p:cNvSpPr/>
          <p:nvPr/>
        </p:nvSpPr>
        <p:spPr>
          <a:xfrm>
            <a:off x="0" y="5029200"/>
            <a:ext cx="9136800" cy="7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Q-Signals can be a statement or made into a question by adding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Example: QSL?  QSL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457200" y="27360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Emergency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7"/>
          <p:cNvSpPr/>
          <p:nvPr/>
        </p:nvSpPr>
        <p:spPr>
          <a:xfrm>
            <a:off x="457200" y="1604520"/>
            <a:ext cx="822276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0000"/>
          </a:bodyPr>
          <a:p>
            <a:pPr marL="430920" indent="-32076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Events around world have demonstrated the value of Amateur Radio in times of disaster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0920" indent="-32076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All Amateur Radio operators should be familiar with emergency rules and procedures so they can contribute effectively when normal communications are unavailable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092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Emergency communications in any form take priority over all other types of amateur communication - it's why we exist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CustomShape 6"/>
          <p:cNvSpPr/>
          <p:nvPr/>
        </p:nvSpPr>
        <p:spPr>
          <a:xfrm>
            <a:off x="457200" y="27360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Nets and Emergency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7"/>
          <p:cNvSpPr/>
          <p:nvPr/>
        </p:nvSpPr>
        <p:spPr>
          <a:xfrm>
            <a:off x="457200" y="1604520"/>
            <a:ext cx="401688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1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S PGothic"/>
              </a:rPr>
              <a:t>Three basic net (Network) types: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Traffic (relaying messages – shown at right)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Emergency communications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Social or topical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8" name="Picture 5" descr="Traffic Net.jpg"/>
          <p:cNvPicPr/>
          <p:nvPr/>
        </p:nvPicPr>
        <p:blipFill>
          <a:blip r:embed="rId1"/>
          <a:stretch/>
        </p:blipFill>
        <p:spPr>
          <a:xfrm>
            <a:off x="4646880" y="1446840"/>
            <a:ext cx="4030920" cy="4307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afterEffect" fill="hold" presetClass="entr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1" dur="5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CustomShape 6"/>
          <p:cNvSpPr/>
          <p:nvPr/>
        </p:nvSpPr>
        <p:spPr>
          <a:xfrm>
            <a:off x="457200" y="27360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Nets and Emergency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ustomShape 7"/>
          <p:cNvSpPr/>
          <p:nvPr/>
        </p:nvSpPr>
        <p:spPr>
          <a:xfrm>
            <a:off x="457200" y="1604520"/>
            <a:ext cx="822276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 marL="428760" indent="-31788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Net Control Station (NCS) – the operator in charge of a directed net.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8760" indent="-31788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The NCS runs the net. A “directed net” means all contacts are routed through the NCS.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8760" indent="-31788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Joining and leaving a net – checking in and checking out.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876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Before joining a net, listen for a while to learn the procedures of the net.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0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1" name="CustomShape 6"/>
          <p:cNvSpPr/>
          <p:nvPr/>
        </p:nvSpPr>
        <p:spPr>
          <a:xfrm>
            <a:off x="442080" y="9144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Emergency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CustomShape 7"/>
          <p:cNvSpPr/>
          <p:nvPr/>
        </p:nvSpPr>
        <p:spPr>
          <a:xfrm>
            <a:off x="1280160" y="2194560"/>
            <a:ext cx="703440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Any licensed ham can be a member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ARRL membership is required for official appointments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Teams are lead by Emergency Coordinators (ECs) at the local level, District Emergency Coordinators (DECs) in larger areas like counties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Leadership is handled by the ARRL Section Emergency Coordinator (SEC)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The mission is to provide communication assistance to local and regional government and relief agencies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CustomShape 8"/>
          <p:cNvSpPr/>
          <p:nvPr/>
        </p:nvSpPr>
        <p:spPr>
          <a:xfrm>
            <a:off x="335520" y="1236240"/>
            <a:ext cx="831348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ARES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– Amateur Radio Emergency Service is organized by the American Radio Relay League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9" name="CustomShape 6"/>
          <p:cNvSpPr/>
          <p:nvPr/>
        </p:nvSpPr>
        <p:spPr>
          <a:xfrm>
            <a:off x="488160" y="18144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Emergency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455040" y="1188720"/>
            <a:ext cx="822276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9000"/>
          </a:bodyPr>
          <a:p>
            <a:pPr marL="345600" indent="-2563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RACES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– Radio Amateur Civil Emergency Service is sponsored through government agencies (City, County, State)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93720" indent="-256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RACES is a specific part of the Amateur Service and is governed by the FCC rules to provide essential communications for State and local governments in time of emergency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3720" indent="-256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S PGothic"/>
              </a:rPr>
              <a:t>To participate, you must register with a local Civil Defense or Emergency Management organization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3720" indent="-256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i="1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Only</a:t>
            </a: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 an FCC licensed amateur may be a control operator of a RACES station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693720" indent="-256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MS PGothic"/>
              </a:rPr>
              <a:t>RACES training drills/tests maybe conducted for a maximum of 1 hour per week without special authorization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457200" y="27360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Emergency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CustomShape 7"/>
          <p:cNvSpPr/>
          <p:nvPr/>
        </p:nvSpPr>
        <p:spPr>
          <a:xfrm>
            <a:off x="457200" y="1604520"/>
            <a:ext cx="822276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000"/>
          </a:bodyPr>
          <a:p>
            <a:pPr marL="424080" indent="-314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The FCC rules state that during an emergency or disaster, an amateur station may make “transmissions necessary to meet essential communication needs and to facilitate relief actions.”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52840" indent="-314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Routine emergency communications are conducted on any frequencies authorized to the station control operator.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52840" indent="-314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There are exceptions to the rules that allow amateurs to use any means and any frequency necessary to provide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emergency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 communication.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57200" y="2895480"/>
            <a:ext cx="8220600" cy="113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457200" y="687240"/>
            <a:ext cx="8220600" cy="543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3124080" y="6356520"/>
            <a:ext cx="2886480" cy="3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457200" y="273600"/>
            <a:ext cx="8222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457200" y="1604520"/>
            <a:ext cx="822204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3" name="CustomShape 6"/>
          <p:cNvSpPr/>
          <p:nvPr/>
        </p:nvSpPr>
        <p:spPr>
          <a:xfrm>
            <a:off x="457200" y="273600"/>
            <a:ext cx="822276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MS PGothic"/>
              </a:rPr>
              <a:t>Emergency Operation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ustomShape 7"/>
          <p:cNvSpPr/>
          <p:nvPr/>
        </p:nvSpPr>
        <p:spPr>
          <a:xfrm>
            <a:off x="457200" y="1604520"/>
            <a:ext cx="822276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428760" indent="-317880" algn="ctr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MS PGothic"/>
              </a:rPr>
              <a:t>FCC Rule Exception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8760" indent="-317880" algn="ctr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MS PGothic"/>
              </a:rPr>
              <a:t>When there is an immediate threat to the safety of life or property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876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MS PGothic"/>
              </a:rPr>
              <a:t>“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MS PGothic"/>
              </a:rPr>
              <a:t>No provision of these rules prevents the use by an amateur station of any means of radio communication at its disposal to provide essential communication needs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Arial"/>
              </a:rPr>
              <a:t>…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MS PGothic"/>
              </a:rPr>
              <a:t>”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Application>LibreOffice/7.4.6.2$Windows_X86_64 LibreOffice_project/5b1f5509c2decdade7fda905e3e1429a67acd63d</Application>
  <AppVersion>15.0000</AppVersion>
  <Company>ARRL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2020-01-17T13:50:34Z</dcterms:created>
  <dc:creator/>
  <dc:description/>
  <dc:language>en-US</dc:language>
  <cp:lastModifiedBy/>
  <dcterms:modified xsi:type="dcterms:W3CDTF">2024-07-31T11:20:27Z</dcterms:modified>
  <cp:revision>289</cp:revision>
  <dc:subject/>
  <dc:title>General Class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KSOProductBuildVer">
    <vt:lpwstr>1033-10.2.0.7635</vt:lpwstr>
  </property>
  <property fmtid="{D5CDD505-2E9C-101B-9397-08002B2CF9AE}" pid="5" name="LinksUpToDate">
    <vt:bool>0</vt:bool>
  </property>
  <property fmtid="{D5CDD505-2E9C-101B-9397-08002B2CF9AE}" pid="6" name="MMClips">
    <vt:r8>3</vt:r8>
  </property>
  <property fmtid="{D5CDD505-2E9C-101B-9397-08002B2CF9AE}" pid="7" name="Notes">
    <vt:r8>39</vt:r8>
  </property>
  <property fmtid="{D5CDD505-2E9C-101B-9397-08002B2CF9AE}" pid="8" name="PresentationFormat">
    <vt:lpwstr>On-screen Show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r8>123</vt:r8>
  </property>
</Properties>
</file>