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7.png" ContentType="image/png"/>
  <Override PartName="/ppt/media/image6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png" ContentType="image/png"/>
  <Override PartName="/ppt/media/image14.jpeg" ContentType="image/jpeg"/>
  <Override PartName="/ppt/media/image15.jpeg" ContentType="image/jpeg"/>
  <Override PartName="/ppt/media/image16.png" ContentType="image/png"/>
  <Override PartName="/ppt/media/image17.jpeg" ContentType="image/jpe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168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169.xml.rels" ContentType="application/vnd.openxmlformats-package.relationships+xml"/>
  <Override PartName="/ppt/slides/_rels/slide3.xml.rels" ContentType="application/vnd.openxmlformats-package.relationships+xml"/>
  <Override PartName="/ppt/slides/_rels/slide37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slides/_rels/slide68.xml.rels" ContentType="application/vnd.openxmlformats-package.relationships+xml"/>
  <Override PartName="/ppt/slides/_rels/slide69.xml.rels" ContentType="application/vnd.openxmlformats-package.relationships+xml"/>
  <Override PartName="/ppt/slides/_rels/slide70.xml.rels" ContentType="application/vnd.openxmlformats-package.relationships+xml"/>
  <Override PartName="/ppt/slides/_rels/slide71.xml.rels" ContentType="application/vnd.openxmlformats-package.relationships+xml"/>
  <Override PartName="/ppt/slides/_rels/slide72.xml.rels" ContentType="application/vnd.openxmlformats-package.relationships+xml"/>
  <Override PartName="/ppt/slides/_rels/slide73.xml.rels" ContentType="application/vnd.openxmlformats-package.relationships+xml"/>
  <Override PartName="/ppt/slides/_rels/slide74.xml.rels" ContentType="application/vnd.openxmlformats-package.relationships+xml"/>
  <Override PartName="/ppt/slides/_rels/slide75.xml.rels" ContentType="application/vnd.openxmlformats-package.relationships+xml"/>
  <Override PartName="/ppt/slides/_rels/slide76.xml.rels" ContentType="application/vnd.openxmlformats-package.relationships+xml"/>
  <Override PartName="/ppt/slides/_rels/slide77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0.xml.rels" ContentType="application/vnd.openxmlformats-package.relationships+xml"/>
  <Override PartName="/ppt/slides/_rels/slide81.xml.rels" ContentType="application/vnd.openxmlformats-package.relationships+xml"/>
  <Override PartName="/ppt/slides/_rels/slide82.xml.rels" ContentType="application/vnd.openxmlformats-package.relationships+xml"/>
  <Override PartName="/ppt/slides/_rels/slide83.xml.rels" ContentType="application/vnd.openxmlformats-package.relationships+xml"/>
  <Override PartName="/ppt/slides/_rels/slide84.xml.rels" ContentType="application/vnd.openxmlformats-package.relationships+xml"/>
  <Override PartName="/ppt/slides/_rels/slide85.xml.rels" ContentType="application/vnd.openxmlformats-package.relationships+xml"/>
  <Override PartName="/ppt/slides/_rels/slide86.xml.rels" ContentType="application/vnd.openxmlformats-package.relationships+xml"/>
  <Override PartName="/ppt/slides/_rels/slide87.xml.rels" ContentType="application/vnd.openxmlformats-package.relationships+xml"/>
  <Override PartName="/ppt/slides/_rels/slide88.xml.rels" ContentType="application/vnd.openxmlformats-package.relationships+xml"/>
  <Override PartName="/ppt/slides/_rels/slide89.xml.rels" ContentType="application/vnd.openxmlformats-package.relationships+xml"/>
  <Override PartName="/ppt/slides/_rels/slide90.xml.rels" ContentType="application/vnd.openxmlformats-package.relationships+xml"/>
  <Override PartName="/ppt/slides/_rels/slide91.xml.rels" ContentType="application/vnd.openxmlformats-package.relationships+xml"/>
  <Override PartName="/ppt/slides/_rels/slide92.xml.rels" ContentType="application/vnd.openxmlformats-package.relationships+xml"/>
  <Override PartName="/ppt/slides/_rels/slide93.xml.rels" ContentType="application/vnd.openxmlformats-package.relationships+xml"/>
  <Override PartName="/ppt/slides/_rels/slide94.xml.rels" ContentType="application/vnd.openxmlformats-package.relationships+xml"/>
  <Override PartName="/ppt/slides/_rels/slide95.xml.rels" ContentType="application/vnd.openxmlformats-package.relationships+xml"/>
  <Override PartName="/ppt/slides/_rels/slide96.xml.rels" ContentType="application/vnd.openxmlformats-package.relationships+xml"/>
  <Override PartName="/ppt/slides/_rels/slide97.xml.rels" ContentType="application/vnd.openxmlformats-package.relationships+xml"/>
  <Override PartName="/ppt/slides/_rels/slide98.xml.rels" ContentType="application/vnd.openxmlformats-package.relationships+xml"/>
  <Override PartName="/ppt/slides/_rels/slide99.xml.rels" ContentType="application/vnd.openxmlformats-package.relationships+xml"/>
  <Override PartName="/ppt/slides/_rels/slide100.xml.rels" ContentType="application/vnd.openxmlformats-package.relationships+xml"/>
  <Override PartName="/ppt/slides/_rels/slide101.xml.rels" ContentType="application/vnd.openxmlformats-package.relationships+xml"/>
  <Override PartName="/ppt/slides/_rels/slide102.xml.rels" ContentType="application/vnd.openxmlformats-package.relationships+xml"/>
  <Override PartName="/ppt/slides/_rels/slide103.xml.rels" ContentType="application/vnd.openxmlformats-package.relationships+xml"/>
  <Override PartName="/ppt/slides/_rels/slide104.xml.rels" ContentType="application/vnd.openxmlformats-package.relationships+xml"/>
  <Override PartName="/ppt/slides/_rels/slide105.xml.rels" ContentType="application/vnd.openxmlformats-package.relationships+xml"/>
  <Override PartName="/ppt/slides/_rels/slide106.xml.rels" ContentType="application/vnd.openxmlformats-package.relationships+xml"/>
  <Override PartName="/ppt/slides/_rels/slide107.xml.rels" ContentType="application/vnd.openxmlformats-package.relationships+xml"/>
  <Override PartName="/ppt/slides/_rels/slide108.xml.rels" ContentType="application/vnd.openxmlformats-package.relationships+xml"/>
  <Override PartName="/ppt/slides/_rels/slide109.xml.rels" ContentType="application/vnd.openxmlformats-package.relationships+xml"/>
  <Override PartName="/ppt/slides/_rels/slide110.xml.rels" ContentType="application/vnd.openxmlformats-package.relationships+xml"/>
  <Override PartName="/ppt/slides/_rels/slide111.xml.rels" ContentType="application/vnd.openxmlformats-package.relationships+xml"/>
  <Override PartName="/ppt/slides/_rels/slide112.xml.rels" ContentType="application/vnd.openxmlformats-package.relationships+xml"/>
  <Override PartName="/ppt/slides/_rels/slide113.xml.rels" ContentType="application/vnd.openxmlformats-package.relationships+xml"/>
  <Override PartName="/ppt/slides/_rels/slide114.xml.rels" ContentType="application/vnd.openxmlformats-package.relationships+xml"/>
  <Override PartName="/ppt/slides/_rels/slide115.xml.rels" ContentType="application/vnd.openxmlformats-package.relationships+xml"/>
  <Override PartName="/ppt/slides/_rels/slide116.xml.rels" ContentType="application/vnd.openxmlformats-package.relationships+xml"/>
  <Override PartName="/ppt/slides/_rels/slide117.xml.rels" ContentType="application/vnd.openxmlformats-package.relationships+xml"/>
  <Override PartName="/ppt/slides/_rels/slide118.xml.rels" ContentType="application/vnd.openxmlformats-package.relationships+xml"/>
  <Override PartName="/ppt/slides/_rels/slide119.xml.rels" ContentType="application/vnd.openxmlformats-package.relationships+xml"/>
  <Override PartName="/ppt/slides/_rels/slide120.xml.rels" ContentType="application/vnd.openxmlformats-package.relationships+xml"/>
  <Override PartName="/ppt/slides/_rels/slide121.xml.rels" ContentType="application/vnd.openxmlformats-package.relationships+xml"/>
  <Override PartName="/ppt/slides/_rels/slide122.xml.rels" ContentType="application/vnd.openxmlformats-package.relationships+xml"/>
  <Override PartName="/ppt/slides/_rels/slide123.xml.rels" ContentType="application/vnd.openxmlformats-package.relationships+xml"/>
  <Override PartName="/ppt/slides/_rels/slide124.xml.rels" ContentType="application/vnd.openxmlformats-package.relationships+xml"/>
  <Override PartName="/ppt/slides/_rels/slide125.xml.rels" ContentType="application/vnd.openxmlformats-package.relationships+xml"/>
  <Override PartName="/ppt/slides/_rels/slide126.xml.rels" ContentType="application/vnd.openxmlformats-package.relationships+xml"/>
  <Override PartName="/ppt/slides/_rels/slide127.xml.rels" ContentType="application/vnd.openxmlformats-package.relationships+xml"/>
  <Override PartName="/ppt/slides/_rels/slide128.xml.rels" ContentType="application/vnd.openxmlformats-package.relationships+xml"/>
  <Override PartName="/ppt/slides/_rels/slide129.xml.rels" ContentType="application/vnd.openxmlformats-package.relationships+xml"/>
  <Override PartName="/ppt/slides/_rels/slide130.xml.rels" ContentType="application/vnd.openxmlformats-package.relationships+xml"/>
  <Override PartName="/ppt/slides/_rels/slide131.xml.rels" ContentType="application/vnd.openxmlformats-package.relationships+xml"/>
  <Override PartName="/ppt/slides/_rels/slide132.xml.rels" ContentType="application/vnd.openxmlformats-package.relationships+xml"/>
  <Override PartName="/ppt/slides/_rels/slide133.xml.rels" ContentType="application/vnd.openxmlformats-package.relationships+xml"/>
  <Override PartName="/ppt/slides/_rels/slide134.xml.rels" ContentType="application/vnd.openxmlformats-package.relationships+xml"/>
  <Override PartName="/ppt/slides/_rels/slide135.xml.rels" ContentType="application/vnd.openxmlformats-package.relationships+xml"/>
  <Override PartName="/ppt/slides/_rels/slide136.xml.rels" ContentType="application/vnd.openxmlformats-package.relationships+xml"/>
  <Override PartName="/ppt/slides/_rels/slide137.xml.rels" ContentType="application/vnd.openxmlformats-package.relationships+xml"/>
  <Override PartName="/ppt/slides/_rels/slide138.xml.rels" ContentType="application/vnd.openxmlformats-package.relationships+xml"/>
  <Override PartName="/ppt/slides/_rels/slide139.xml.rels" ContentType="application/vnd.openxmlformats-package.relationships+xml"/>
  <Override PartName="/ppt/slides/_rels/slide140.xml.rels" ContentType="application/vnd.openxmlformats-package.relationships+xml"/>
  <Override PartName="/ppt/slides/_rels/slide141.xml.rels" ContentType="application/vnd.openxmlformats-package.relationships+xml"/>
  <Override PartName="/ppt/slides/_rels/slide142.xml.rels" ContentType="application/vnd.openxmlformats-package.relationships+xml"/>
  <Override PartName="/ppt/slides/_rels/slide143.xml.rels" ContentType="application/vnd.openxmlformats-package.relationships+xml"/>
  <Override PartName="/ppt/slides/_rels/slide144.xml.rels" ContentType="application/vnd.openxmlformats-package.relationships+xml"/>
  <Override PartName="/ppt/slides/_rels/slide145.xml.rels" ContentType="application/vnd.openxmlformats-package.relationships+xml"/>
  <Override PartName="/ppt/slides/_rels/slide146.xml.rels" ContentType="application/vnd.openxmlformats-package.relationships+xml"/>
  <Override PartName="/ppt/slides/_rels/slide147.xml.rels" ContentType="application/vnd.openxmlformats-package.relationships+xml"/>
  <Override PartName="/ppt/slides/_rels/slide148.xml.rels" ContentType="application/vnd.openxmlformats-package.relationships+xml"/>
  <Override PartName="/ppt/slides/_rels/slide149.xml.rels" ContentType="application/vnd.openxmlformats-package.relationships+xml"/>
  <Override PartName="/ppt/slides/_rels/slide150.xml.rels" ContentType="application/vnd.openxmlformats-package.relationships+xml"/>
  <Override PartName="/ppt/slides/_rels/slide151.xml.rels" ContentType="application/vnd.openxmlformats-package.relationships+xml"/>
  <Override PartName="/ppt/slides/_rels/slide152.xml.rels" ContentType="application/vnd.openxmlformats-package.relationships+xml"/>
  <Override PartName="/ppt/slides/_rels/slide153.xml.rels" ContentType="application/vnd.openxmlformats-package.relationships+xml"/>
  <Override PartName="/ppt/slides/_rels/slide154.xml.rels" ContentType="application/vnd.openxmlformats-package.relationships+xml"/>
  <Override PartName="/ppt/slides/_rels/slide155.xml.rels" ContentType="application/vnd.openxmlformats-package.relationships+xml"/>
  <Override PartName="/ppt/slides/_rels/slide156.xml.rels" ContentType="application/vnd.openxmlformats-package.relationships+xml"/>
  <Override PartName="/ppt/slides/_rels/slide157.xml.rels" ContentType="application/vnd.openxmlformats-package.relationships+xml"/>
  <Override PartName="/ppt/slides/_rels/slide158.xml.rels" ContentType="application/vnd.openxmlformats-package.relationships+xml"/>
  <Override PartName="/ppt/slides/_rels/slide159.xml.rels" ContentType="application/vnd.openxmlformats-package.relationships+xml"/>
  <Override PartName="/ppt/slides/_rels/slide160.xml.rels" ContentType="application/vnd.openxmlformats-package.relationships+xml"/>
  <Override PartName="/ppt/slides/_rels/slide161.xml.rels" ContentType="application/vnd.openxmlformats-package.relationships+xml"/>
  <Override PartName="/ppt/slides/_rels/slide162.xml.rels" ContentType="application/vnd.openxmlformats-package.relationships+xml"/>
  <Override PartName="/ppt/slides/_rels/slide163.xml.rels" ContentType="application/vnd.openxmlformats-package.relationships+xml"/>
  <Override PartName="/ppt/slides/_rels/slide164.xml.rels" ContentType="application/vnd.openxmlformats-package.relationships+xml"/>
  <Override PartName="/ppt/slides/_rels/slide165.xml.rels" ContentType="application/vnd.openxmlformats-package.relationships+xml"/>
  <Override PartName="/ppt/slides/_rels/slide166.xml.rels" ContentType="application/vnd.openxmlformats-package.relationships+xml"/>
  <Override PartName="/ppt/slides/_rels/slide167.xml.rels" ContentType="application/vnd.openxmlformats-package.relationships+xml"/>
  <Override PartName="/ppt/slides/_rels/slide170.xml.rels" ContentType="application/vnd.openxmlformats-package.relationships+xml"/>
  <Override PartName="/ppt/slides/_rels/slide171.xml.rels" ContentType="application/vnd.openxmlformats-package.relationships+xml"/>
  <Override PartName="/ppt/slides/_rels/slide172.xml.rels" ContentType="application/vnd.openxmlformats-package.relationships+xml"/>
  <Override PartName="/ppt/slides/_rels/slide173.xml.rels" ContentType="application/vnd.openxmlformats-package.relationships+xml"/>
  <Override PartName="/ppt/slides/_rels/slide174.xml.rels" ContentType="application/vnd.openxmlformats-package.relationships+xml"/>
  <Override PartName="/ppt/slides/_rels/slide175.xml.rels" ContentType="application/vnd.openxmlformats-package.relationships+xml"/>
  <Override PartName="/ppt/slides/_rels/slide176.xml.rels" ContentType="application/vnd.openxmlformats-package.relationships+xml"/>
  <Override PartName="/ppt/slides/_rels/slide177.xml.rels" ContentType="application/vnd.openxmlformats-package.relationships+xml"/>
  <Override PartName="/ppt/slides/_rels/slide178.xml.rels" ContentType="application/vnd.openxmlformats-package.relationships+xml"/>
  <Override PartName="/ppt/slides/_rels/slide179.xml.rels" ContentType="application/vnd.openxmlformats-package.relationships+xml"/>
  <Override PartName="/ppt/slides/_rels/slide180.xml.rels" ContentType="application/vnd.openxmlformats-package.relationships+xml"/>
  <Override PartName="/ppt/slides/_rels/slide181.xml.rels" ContentType="application/vnd.openxmlformats-package.relationships+xml"/>
  <Override PartName="/ppt/slides/_rels/slide182.xml.rels" ContentType="application/vnd.openxmlformats-package.relationships+xml"/>
  <Override PartName="/ppt/slides/_rels/slide183.xml.rels" ContentType="application/vnd.openxmlformats-package.relationships+xml"/>
  <Override PartName="/ppt/slides/_rels/slide184.xml.rels" ContentType="application/vnd.openxmlformats-package.relationships+xml"/>
  <Override PartName="/ppt/slides/_rels/slide185.xml.rels" ContentType="application/vnd.openxmlformats-package.relationships+xml"/>
  <Override PartName="/ppt/slides/_rels/slide186.xml.rels" ContentType="application/vnd.openxmlformats-package.relationships+xml"/>
  <Override PartName="/ppt/slides/_rels/slide187.xml.rels" ContentType="application/vnd.openxmlformats-package.relationships+xml"/>
  <Override PartName="/ppt/slides/_rels/slide188.xml.rels" ContentType="application/vnd.openxmlformats-package.relationships+xml"/>
  <Override PartName="/ppt/slides/_rels/slide189.xml.rels" ContentType="application/vnd.openxmlformats-package.relationships+xml"/>
  <Override PartName="/ppt/slides/_rels/slide190.xml.rels" ContentType="application/vnd.openxmlformats-package.relationships+xml"/>
  <Override PartName="/ppt/slides/_rels/slide191.xml.rels" ContentType="application/vnd.openxmlformats-package.relationships+xml"/>
  <Override PartName="/ppt/slides/_rels/slide192.xml.rels" ContentType="application/vnd.openxmlformats-package.relationships+xml"/>
  <Override PartName="/ppt/slides/_rels/slide193.xml.rels" ContentType="application/vnd.openxmlformats-package.relationships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28" r:id="rId85"/>
    <p:sldId id="329" r:id="rId86"/>
    <p:sldId id="330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  <p:sldId id="385" r:id="rId142"/>
    <p:sldId id="386" r:id="rId143"/>
    <p:sldId id="387" r:id="rId144"/>
    <p:sldId id="388" r:id="rId145"/>
    <p:sldId id="389" r:id="rId146"/>
    <p:sldId id="390" r:id="rId147"/>
    <p:sldId id="391" r:id="rId148"/>
    <p:sldId id="392" r:id="rId149"/>
    <p:sldId id="393" r:id="rId150"/>
    <p:sldId id="394" r:id="rId151"/>
    <p:sldId id="395" r:id="rId152"/>
    <p:sldId id="396" r:id="rId153"/>
    <p:sldId id="397" r:id="rId154"/>
    <p:sldId id="398" r:id="rId155"/>
    <p:sldId id="399" r:id="rId156"/>
    <p:sldId id="400" r:id="rId157"/>
    <p:sldId id="401" r:id="rId158"/>
    <p:sldId id="402" r:id="rId159"/>
    <p:sldId id="403" r:id="rId160"/>
    <p:sldId id="404" r:id="rId161"/>
    <p:sldId id="405" r:id="rId162"/>
    <p:sldId id="406" r:id="rId163"/>
    <p:sldId id="407" r:id="rId164"/>
    <p:sldId id="408" r:id="rId165"/>
    <p:sldId id="409" r:id="rId166"/>
    <p:sldId id="410" r:id="rId167"/>
    <p:sldId id="411" r:id="rId168"/>
    <p:sldId id="412" r:id="rId169"/>
    <p:sldId id="413" r:id="rId170"/>
    <p:sldId id="414" r:id="rId171"/>
    <p:sldId id="415" r:id="rId172"/>
    <p:sldId id="416" r:id="rId173"/>
    <p:sldId id="417" r:id="rId174"/>
    <p:sldId id="418" r:id="rId175"/>
    <p:sldId id="419" r:id="rId176"/>
    <p:sldId id="420" r:id="rId177"/>
    <p:sldId id="421" r:id="rId178"/>
    <p:sldId id="422" r:id="rId179"/>
    <p:sldId id="423" r:id="rId180"/>
    <p:sldId id="424" r:id="rId181"/>
    <p:sldId id="425" r:id="rId182"/>
    <p:sldId id="426" r:id="rId183"/>
    <p:sldId id="427" r:id="rId184"/>
    <p:sldId id="428" r:id="rId185"/>
    <p:sldId id="429" r:id="rId186"/>
    <p:sldId id="430" r:id="rId187"/>
    <p:sldId id="431" r:id="rId188"/>
    <p:sldId id="432" r:id="rId189"/>
    <p:sldId id="433" r:id="rId190"/>
    <p:sldId id="434" r:id="rId191"/>
    <p:sldId id="435" r:id="rId192"/>
    <p:sldId id="436" r:id="rId193"/>
    <p:sldId id="437" r:id="rId194"/>
    <p:sldId id="438" r:id="rId195"/>
    <p:sldId id="439" r:id="rId196"/>
    <p:sldId id="440" r:id="rId197"/>
    <p:sldId id="441" r:id="rId198"/>
    <p:sldId id="442" r:id="rId199"/>
    <p:sldId id="443" r:id="rId200"/>
    <p:sldId id="444" r:id="rId201"/>
    <p:sldId id="445" r:id="rId202"/>
    <p:sldId id="446" r:id="rId203"/>
    <p:sldId id="447" r:id="rId204"/>
    <p:sldId id="448" r:id="rId20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Relationship Id="rId79" Type="http://schemas.openxmlformats.org/officeDocument/2006/relationships/slide" Target="slides/slide67.xml"/><Relationship Id="rId80" Type="http://schemas.openxmlformats.org/officeDocument/2006/relationships/slide" Target="slides/slide68.xml"/><Relationship Id="rId81" Type="http://schemas.openxmlformats.org/officeDocument/2006/relationships/slide" Target="slides/slide69.xml"/><Relationship Id="rId82" Type="http://schemas.openxmlformats.org/officeDocument/2006/relationships/slide" Target="slides/slide70.xml"/><Relationship Id="rId83" Type="http://schemas.openxmlformats.org/officeDocument/2006/relationships/slide" Target="slides/slide71.xml"/><Relationship Id="rId84" Type="http://schemas.openxmlformats.org/officeDocument/2006/relationships/slide" Target="slides/slide72.xml"/><Relationship Id="rId85" Type="http://schemas.openxmlformats.org/officeDocument/2006/relationships/slide" Target="slides/slide73.xml"/><Relationship Id="rId86" Type="http://schemas.openxmlformats.org/officeDocument/2006/relationships/slide" Target="slides/slide74.xml"/><Relationship Id="rId87" Type="http://schemas.openxmlformats.org/officeDocument/2006/relationships/slide" Target="slides/slide75.xml"/><Relationship Id="rId88" Type="http://schemas.openxmlformats.org/officeDocument/2006/relationships/slide" Target="slides/slide76.xml"/><Relationship Id="rId89" Type="http://schemas.openxmlformats.org/officeDocument/2006/relationships/slide" Target="slides/slide77.xml"/><Relationship Id="rId90" Type="http://schemas.openxmlformats.org/officeDocument/2006/relationships/slide" Target="slides/slide78.xml"/><Relationship Id="rId91" Type="http://schemas.openxmlformats.org/officeDocument/2006/relationships/slide" Target="slides/slide79.xml"/><Relationship Id="rId92" Type="http://schemas.openxmlformats.org/officeDocument/2006/relationships/slide" Target="slides/slide80.xml"/><Relationship Id="rId93" Type="http://schemas.openxmlformats.org/officeDocument/2006/relationships/slide" Target="slides/slide81.xml"/><Relationship Id="rId94" Type="http://schemas.openxmlformats.org/officeDocument/2006/relationships/slide" Target="slides/slide82.xml"/><Relationship Id="rId95" Type="http://schemas.openxmlformats.org/officeDocument/2006/relationships/slide" Target="slides/slide83.xml"/><Relationship Id="rId96" Type="http://schemas.openxmlformats.org/officeDocument/2006/relationships/slide" Target="slides/slide84.xml"/><Relationship Id="rId97" Type="http://schemas.openxmlformats.org/officeDocument/2006/relationships/slide" Target="slides/slide85.xml"/><Relationship Id="rId98" Type="http://schemas.openxmlformats.org/officeDocument/2006/relationships/slide" Target="slides/slide86.xml"/><Relationship Id="rId99" Type="http://schemas.openxmlformats.org/officeDocument/2006/relationships/slide" Target="slides/slide87.xml"/><Relationship Id="rId100" Type="http://schemas.openxmlformats.org/officeDocument/2006/relationships/slide" Target="slides/slide88.xml"/><Relationship Id="rId101" Type="http://schemas.openxmlformats.org/officeDocument/2006/relationships/slide" Target="slides/slide89.xml"/><Relationship Id="rId102" Type="http://schemas.openxmlformats.org/officeDocument/2006/relationships/slide" Target="slides/slide90.xml"/><Relationship Id="rId103" Type="http://schemas.openxmlformats.org/officeDocument/2006/relationships/slide" Target="slides/slide91.xml"/><Relationship Id="rId104" Type="http://schemas.openxmlformats.org/officeDocument/2006/relationships/slide" Target="slides/slide92.xml"/><Relationship Id="rId105" Type="http://schemas.openxmlformats.org/officeDocument/2006/relationships/slide" Target="slides/slide93.xml"/><Relationship Id="rId106" Type="http://schemas.openxmlformats.org/officeDocument/2006/relationships/slide" Target="slides/slide94.xml"/><Relationship Id="rId107" Type="http://schemas.openxmlformats.org/officeDocument/2006/relationships/slide" Target="slides/slide95.xml"/><Relationship Id="rId108" Type="http://schemas.openxmlformats.org/officeDocument/2006/relationships/slide" Target="slides/slide96.xml"/><Relationship Id="rId109" Type="http://schemas.openxmlformats.org/officeDocument/2006/relationships/slide" Target="slides/slide97.xml"/><Relationship Id="rId110" Type="http://schemas.openxmlformats.org/officeDocument/2006/relationships/slide" Target="slides/slide98.xml"/><Relationship Id="rId111" Type="http://schemas.openxmlformats.org/officeDocument/2006/relationships/slide" Target="slides/slide99.xml"/><Relationship Id="rId112" Type="http://schemas.openxmlformats.org/officeDocument/2006/relationships/slide" Target="slides/slide100.xml"/><Relationship Id="rId113" Type="http://schemas.openxmlformats.org/officeDocument/2006/relationships/slide" Target="slides/slide101.xml"/><Relationship Id="rId114" Type="http://schemas.openxmlformats.org/officeDocument/2006/relationships/slide" Target="slides/slide102.xml"/><Relationship Id="rId115" Type="http://schemas.openxmlformats.org/officeDocument/2006/relationships/slide" Target="slides/slide103.xml"/><Relationship Id="rId116" Type="http://schemas.openxmlformats.org/officeDocument/2006/relationships/slide" Target="slides/slide104.xml"/><Relationship Id="rId117" Type="http://schemas.openxmlformats.org/officeDocument/2006/relationships/slide" Target="slides/slide105.xml"/><Relationship Id="rId118" Type="http://schemas.openxmlformats.org/officeDocument/2006/relationships/slide" Target="slides/slide106.xml"/><Relationship Id="rId119" Type="http://schemas.openxmlformats.org/officeDocument/2006/relationships/slide" Target="slides/slide107.xml"/><Relationship Id="rId120" Type="http://schemas.openxmlformats.org/officeDocument/2006/relationships/slide" Target="slides/slide108.xml"/><Relationship Id="rId121" Type="http://schemas.openxmlformats.org/officeDocument/2006/relationships/slide" Target="slides/slide109.xml"/><Relationship Id="rId122" Type="http://schemas.openxmlformats.org/officeDocument/2006/relationships/slide" Target="slides/slide110.xml"/><Relationship Id="rId123" Type="http://schemas.openxmlformats.org/officeDocument/2006/relationships/slide" Target="slides/slide111.xml"/><Relationship Id="rId124" Type="http://schemas.openxmlformats.org/officeDocument/2006/relationships/slide" Target="slides/slide112.xml"/><Relationship Id="rId125" Type="http://schemas.openxmlformats.org/officeDocument/2006/relationships/slide" Target="slides/slide113.xml"/><Relationship Id="rId126" Type="http://schemas.openxmlformats.org/officeDocument/2006/relationships/slide" Target="slides/slide114.xml"/><Relationship Id="rId127" Type="http://schemas.openxmlformats.org/officeDocument/2006/relationships/slide" Target="slides/slide115.xml"/><Relationship Id="rId128" Type="http://schemas.openxmlformats.org/officeDocument/2006/relationships/slide" Target="slides/slide116.xml"/><Relationship Id="rId129" Type="http://schemas.openxmlformats.org/officeDocument/2006/relationships/slide" Target="slides/slide117.xml"/><Relationship Id="rId130" Type="http://schemas.openxmlformats.org/officeDocument/2006/relationships/slide" Target="slides/slide118.xml"/><Relationship Id="rId131" Type="http://schemas.openxmlformats.org/officeDocument/2006/relationships/slide" Target="slides/slide119.xml"/><Relationship Id="rId132" Type="http://schemas.openxmlformats.org/officeDocument/2006/relationships/slide" Target="slides/slide120.xml"/><Relationship Id="rId133" Type="http://schemas.openxmlformats.org/officeDocument/2006/relationships/slide" Target="slides/slide121.xml"/><Relationship Id="rId134" Type="http://schemas.openxmlformats.org/officeDocument/2006/relationships/slide" Target="slides/slide122.xml"/><Relationship Id="rId135" Type="http://schemas.openxmlformats.org/officeDocument/2006/relationships/slide" Target="slides/slide123.xml"/><Relationship Id="rId136" Type="http://schemas.openxmlformats.org/officeDocument/2006/relationships/slide" Target="slides/slide124.xml"/><Relationship Id="rId137" Type="http://schemas.openxmlformats.org/officeDocument/2006/relationships/slide" Target="slides/slide125.xml"/><Relationship Id="rId138" Type="http://schemas.openxmlformats.org/officeDocument/2006/relationships/slide" Target="slides/slide126.xml"/><Relationship Id="rId139" Type="http://schemas.openxmlformats.org/officeDocument/2006/relationships/slide" Target="slides/slide127.xml"/><Relationship Id="rId140" Type="http://schemas.openxmlformats.org/officeDocument/2006/relationships/slide" Target="slides/slide128.xml"/><Relationship Id="rId141" Type="http://schemas.openxmlformats.org/officeDocument/2006/relationships/slide" Target="slides/slide129.xml"/><Relationship Id="rId142" Type="http://schemas.openxmlformats.org/officeDocument/2006/relationships/slide" Target="slides/slide130.xml"/><Relationship Id="rId143" Type="http://schemas.openxmlformats.org/officeDocument/2006/relationships/slide" Target="slides/slide131.xml"/><Relationship Id="rId144" Type="http://schemas.openxmlformats.org/officeDocument/2006/relationships/slide" Target="slides/slide132.xml"/><Relationship Id="rId145" Type="http://schemas.openxmlformats.org/officeDocument/2006/relationships/slide" Target="slides/slide133.xml"/><Relationship Id="rId146" Type="http://schemas.openxmlformats.org/officeDocument/2006/relationships/slide" Target="slides/slide134.xml"/><Relationship Id="rId147" Type="http://schemas.openxmlformats.org/officeDocument/2006/relationships/slide" Target="slides/slide135.xml"/><Relationship Id="rId148" Type="http://schemas.openxmlformats.org/officeDocument/2006/relationships/slide" Target="slides/slide136.xml"/><Relationship Id="rId149" Type="http://schemas.openxmlformats.org/officeDocument/2006/relationships/slide" Target="slides/slide137.xml"/><Relationship Id="rId150" Type="http://schemas.openxmlformats.org/officeDocument/2006/relationships/slide" Target="slides/slide138.xml"/><Relationship Id="rId151" Type="http://schemas.openxmlformats.org/officeDocument/2006/relationships/slide" Target="slides/slide139.xml"/><Relationship Id="rId152" Type="http://schemas.openxmlformats.org/officeDocument/2006/relationships/slide" Target="slides/slide140.xml"/><Relationship Id="rId153" Type="http://schemas.openxmlformats.org/officeDocument/2006/relationships/slide" Target="slides/slide141.xml"/><Relationship Id="rId154" Type="http://schemas.openxmlformats.org/officeDocument/2006/relationships/slide" Target="slides/slide142.xml"/><Relationship Id="rId155" Type="http://schemas.openxmlformats.org/officeDocument/2006/relationships/slide" Target="slides/slide143.xml"/><Relationship Id="rId156" Type="http://schemas.openxmlformats.org/officeDocument/2006/relationships/slide" Target="slides/slide144.xml"/><Relationship Id="rId157" Type="http://schemas.openxmlformats.org/officeDocument/2006/relationships/slide" Target="slides/slide145.xml"/><Relationship Id="rId158" Type="http://schemas.openxmlformats.org/officeDocument/2006/relationships/slide" Target="slides/slide146.xml"/><Relationship Id="rId159" Type="http://schemas.openxmlformats.org/officeDocument/2006/relationships/slide" Target="slides/slide147.xml"/><Relationship Id="rId160" Type="http://schemas.openxmlformats.org/officeDocument/2006/relationships/slide" Target="slides/slide148.xml"/><Relationship Id="rId161" Type="http://schemas.openxmlformats.org/officeDocument/2006/relationships/slide" Target="slides/slide149.xml"/><Relationship Id="rId162" Type="http://schemas.openxmlformats.org/officeDocument/2006/relationships/slide" Target="slides/slide150.xml"/><Relationship Id="rId163" Type="http://schemas.openxmlformats.org/officeDocument/2006/relationships/slide" Target="slides/slide151.xml"/><Relationship Id="rId164" Type="http://schemas.openxmlformats.org/officeDocument/2006/relationships/slide" Target="slides/slide152.xml"/><Relationship Id="rId165" Type="http://schemas.openxmlformats.org/officeDocument/2006/relationships/slide" Target="slides/slide153.xml"/><Relationship Id="rId166" Type="http://schemas.openxmlformats.org/officeDocument/2006/relationships/slide" Target="slides/slide154.xml"/><Relationship Id="rId167" Type="http://schemas.openxmlformats.org/officeDocument/2006/relationships/slide" Target="slides/slide155.xml"/><Relationship Id="rId168" Type="http://schemas.openxmlformats.org/officeDocument/2006/relationships/slide" Target="slides/slide156.xml"/><Relationship Id="rId169" Type="http://schemas.openxmlformats.org/officeDocument/2006/relationships/slide" Target="slides/slide157.xml"/><Relationship Id="rId170" Type="http://schemas.openxmlformats.org/officeDocument/2006/relationships/slide" Target="slides/slide158.xml"/><Relationship Id="rId171" Type="http://schemas.openxmlformats.org/officeDocument/2006/relationships/slide" Target="slides/slide159.xml"/><Relationship Id="rId172" Type="http://schemas.openxmlformats.org/officeDocument/2006/relationships/slide" Target="slides/slide160.xml"/><Relationship Id="rId173" Type="http://schemas.openxmlformats.org/officeDocument/2006/relationships/slide" Target="slides/slide161.xml"/><Relationship Id="rId174" Type="http://schemas.openxmlformats.org/officeDocument/2006/relationships/slide" Target="slides/slide162.xml"/><Relationship Id="rId175" Type="http://schemas.openxmlformats.org/officeDocument/2006/relationships/slide" Target="slides/slide163.xml"/><Relationship Id="rId176" Type="http://schemas.openxmlformats.org/officeDocument/2006/relationships/slide" Target="slides/slide164.xml"/><Relationship Id="rId177" Type="http://schemas.openxmlformats.org/officeDocument/2006/relationships/slide" Target="slides/slide165.xml"/><Relationship Id="rId178" Type="http://schemas.openxmlformats.org/officeDocument/2006/relationships/slide" Target="slides/slide166.xml"/><Relationship Id="rId179" Type="http://schemas.openxmlformats.org/officeDocument/2006/relationships/slide" Target="slides/slide167.xml"/><Relationship Id="rId180" Type="http://schemas.openxmlformats.org/officeDocument/2006/relationships/slide" Target="slides/slide168.xml"/><Relationship Id="rId181" Type="http://schemas.openxmlformats.org/officeDocument/2006/relationships/slide" Target="slides/slide169.xml"/><Relationship Id="rId182" Type="http://schemas.openxmlformats.org/officeDocument/2006/relationships/slide" Target="slides/slide170.xml"/><Relationship Id="rId183" Type="http://schemas.openxmlformats.org/officeDocument/2006/relationships/slide" Target="slides/slide171.xml"/><Relationship Id="rId184" Type="http://schemas.openxmlformats.org/officeDocument/2006/relationships/slide" Target="slides/slide172.xml"/><Relationship Id="rId185" Type="http://schemas.openxmlformats.org/officeDocument/2006/relationships/slide" Target="slides/slide173.xml"/><Relationship Id="rId186" Type="http://schemas.openxmlformats.org/officeDocument/2006/relationships/slide" Target="slides/slide174.xml"/><Relationship Id="rId187" Type="http://schemas.openxmlformats.org/officeDocument/2006/relationships/slide" Target="slides/slide175.xml"/><Relationship Id="rId188" Type="http://schemas.openxmlformats.org/officeDocument/2006/relationships/slide" Target="slides/slide176.xml"/><Relationship Id="rId189" Type="http://schemas.openxmlformats.org/officeDocument/2006/relationships/slide" Target="slides/slide177.xml"/><Relationship Id="rId190" Type="http://schemas.openxmlformats.org/officeDocument/2006/relationships/slide" Target="slides/slide178.xml"/><Relationship Id="rId191" Type="http://schemas.openxmlformats.org/officeDocument/2006/relationships/slide" Target="slides/slide179.xml"/><Relationship Id="rId192" Type="http://schemas.openxmlformats.org/officeDocument/2006/relationships/slide" Target="slides/slide180.xml"/><Relationship Id="rId193" Type="http://schemas.openxmlformats.org/officeDocument/2006/relationships/slide" Target="slides/slide181.xml"/><Relationship Id="rId194" Type="http://schemas.openxmlformats.org/officeDocument/2006/relationships/slide" Target="slides/slide182.xml"/><Relationship Id="rId195" Type="http://schemas.openxmlformats.org/officeDocument/2006/relationships/slide" Target="slides/slide183.xml"/><Relationship Id="rId196" Type="http://schemas.openxmlformats.org/officeDocument/2006/relationships/slide" Target="slides/slide184.xml"/><Relationship Id="rId197" Type="http://schemas.openxmlformats.org/officeDocument/2006/relationships/slide" Target="slides/slide185.xml"/><Relationship Id="rId198" Type="http://schemas.openxmlformats.org/officeDocument/2006/relationships/slide" Target="slides/slide186.xml"/><Relationship Id="rId199" Type="http://schemas.openxmlformats.org/officeDocument/2006/relationships/slide" Target="slides/slide187.xml"/><Relationship Id="rId200" Type="http://schemas.openxmlformats.org/officeDocument/2006/relationships/slide" Target="slides/slide188.xml"/><Relationship Id="rId201" Type="http://schemas.openxmlformats.org/officeDocument/2006/relationships/slide" Target="slides/slide189.xml"/><Relationship Id="rId202" Type="http://schemas.openxmlformats.org/officeDocument/2006/relationships/slide" Target="slides/slide190.xml"/><Relationship Id="rId203" Type="http://schemas.openxmlformats.org/officeDocument/2006/relationships/slide" Target="slides/slide191.xml"/><Relationship Id="rId204" Type="http://schemas.openxmlformats.org/officeDocument/2006/relationships/slide" Target="slides/slide192.xml"/><Relationship Id="rId205" Type="http://schemas.openxmlformats.org/officeDocument/2006/relationships/slide" Target="slides/slide193.xml"/><Relationship Id="rId20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2" descr="HORIZ NO SCREENED DIAMOND copy"/>
          <p:cNvPicPr/>
          <p:nvPr/>
        </p:nvPicPr>
        <p:blipFill>
          <a:blip r:embed="rId2"/>
          <a:stretch/>
        </p:blipFill>
        <p:spPr>
          <a:xfrm>
            <a:off x="0" y="0"/>
            <a:ext cx="10068840" cy="5659200"/>
          </a:xfrm>
          <a:prstGeom prst="rect">
            <a:avLst/>
          </a:prstGeom>
          <a:ln w="9360">
            <a:noFill/>
          </a:ln>
        </p:spPr>
      </p:pic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1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Heathkit_SB-220_Linear_Amplifier%20Tuning.wmv" TargetMode="External"/><Relationship Id="rId2" Type="http://schemas.openxmlformats.org/officeDocument/2006/relationships/slideLayout" Target="../slideLayouts/slideLayout89.xml"/>
</Relationships>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
</Relationships>
</file>

<file path=ppt/slides/_rels/slide1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25.xml"/>
</Relationships>
</file>

<file path=ppt/slides/_rels/slide1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5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9.xml"/>
</Relationships>
</file>

<file path=ppt/slides/_rels/slide153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Notch_Filter_Demo.wmv" TargetMode="External"/><Relationship Id="rId2" Type="http://schemas.openxmlformats.org/officeDocument/2006/relationships/slideLayout" Target="../slideLayouts/slideLayout125.xml"/>
</Relationships>
</file>

<file path=ppt/slides/_rels/slide15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09.xml"/>
</Relationships>
</file>

<file path=ppt/slides/_rels/slide155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IF_Shift_Demo.wmv" TargetMode="External"/><Relationship Id="rId2" Type="http://schemas.openxmlformats.org/officeDocument/2006/relationships/slideLayout" Target="../slideLayouts/slideLayout125.xml"/>
</Relationships>
</file>

<file path=ppt/slides/_rels/slide156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RL3A%20Filter%20Demo.wmv" TargetMode="External"/><Relationship Id="rId2" Type="http://schemas.openxmlformats.org/officeDocument/2006/relationships/slideLayout" Target="../slideLayouts/slideLayout125.xml"/>
</Relationships>
</file>

<file path=ppt/slides/_rels/slide1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58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CW_Reverse_Demo.wmv" TargetMode="External"/><Relationship Id="rId2" Type="http://schemas.openxmlformats.org/officeDocument/2006/relationships/slideLayout" Target="../slideLayouts/slideLayout109.xml"/>
</Relationships>
</file>

<file path=ppt/slides/_rels/slide1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0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09.xml"/>
</Relationships>
</file>

<file path=ppt/slides/_rels/slide1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_rels/slide1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Visualizing%20Beat%20Frequencies.wmv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5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hyperlink" Target="file:///C:/Users/ai2n/Videos/General%20Course%20-%20Videos/AM_and_SSB_Waveforms.wmv" TargetMode="External"/><Relationship Id="rId2" Type="http://schemas.openxmlformats.org/officeDocument/2006/relationships/slideLayout" Target="../slideLayouts/slideLayout6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6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4" name="CustomShape 6"/>
          <p:cNvSpPr/>
          <p:nvPr/>
        </p:nvSpPr>
        <p:spPr>
          <a:xfrm>
            <a:off x="0" y="1463040"/>
            <a:ext cx="1007352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General License Course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Chapter 5.1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Basic Modes and Bandwidth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G8A03 - What is the name of the process that changes the instantaneous frequency of an RF wave to convey information?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Frequency convolution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Frequency transformation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conversion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Frequency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G4D11 - How close to the upper edge of a band's phone segment should your displayed carrier frequency be when using 3 kHz wide USB?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At least 3 kHz above the edge of the 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At least 3 kHz below the edge of the 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At least 1 kHz above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At least 1 kHz below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G7B10 - Which of the following describes a linear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Any RF power amplifier used in conjunction with an amateur transceiver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An amplifier in which the output preserves the input waveform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 Class C high efficiency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An amplifier used as a frequency multiplier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G7B10 - Which of the following describes a linear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Any RF power amplifier used in conjunction with an amateur transceiver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An amplifier in which the output preserves the input waveform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 Class C high efficiency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An amplifier used as a frequency multiplier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G7C01 - What circuit is used to select one of the sidebands from a balanced modulator?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Carrier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Filter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IF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RF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G7C01 - What circuit is used to select one of the sidebands from a balanced modulator?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Carrier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Filter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IF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RF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G7C02 - What output is produced by a balanced modulator?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Frequency modulated RF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Audio with equalized frequency response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Audio extracted from the modulation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Double-sideband modulated RF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G7C02 - What output is produced by a balanced modulator?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Frequency modulated RF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Audio with equalized frequency response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Audio extracted from the modulation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Double-sideband modulated RF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G8A08 - Which of the following is an effect of overmodulation?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Insufficient audio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Insufficient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drift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Excessive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G8A08 - Which of the following is an effect of overmodulation?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Insufficient audio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Insufficient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drift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Excessive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G8A10 - What is meant by the term "flat-topping," when referring to an amplitude-modulated phone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Signal distortion caused by insufficient collector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transmitter's automatic level control (ALC) is properly adjusted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Signal distortion caused by excessive drive or speech levels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transmitter's carrier is properly suppressed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G8A03 - What is the name of the process that changes the instantaneous frequency of an RF wave to convey information?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Frequency convolution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Frequency transformation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conversion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Frequency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G8A10 - What is meant by the term "flat-topping," when referring to an amplitude-modulated phone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Signal distortion caused by insufficient collector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transmitter's automatic level control (ALC) is properly adjusted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Signal distortion caused by excessive drive or speech levels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transmitter's carrier is properly suppressed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G8A11 - What is the modulation envelope of an AM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waveform created by connecting the peak values of the modulated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carrier frequency that contains the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Spurious signals that envelop nearby frequencies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bandwidth of the modulated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G8A11 - What is the modulation envelope of an AM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The waveform created by connecting the peak values of the modulated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carrier frequency that contains the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Spurious signals that envelop nearby frequencies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bandwidth of the modulated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G8B06 - What is the total bandwidth of an FM phone transmission having 5 kHz deviation and 3 kHz modulating frequency?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3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5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8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16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G8B06 - What is the total bandwidth of an FM phone transmission having 5 kHz deviation and 3 kHz modulating frequency?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3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5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8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16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"/>
          <p:cNvSpPr/>
          <p:nvPr/>
        </p:nvSpPr>
        <p:spPr>
          <a:xfrm>
            <a:off x="548640" y="54864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G8B07 - What is the frequency deviation for a 12.21 MHz reactance modulated oscillator in a 5 kHz deviation, 146.52 MHz FM phone transmitter?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101.75 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416.7 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5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60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"/>
          <p:cNvSpPr/>
          <p:nvPr/>
        </p:nvSpPr>
        <p:spPr>
          <a:xfrm>
            <a:off x="548640" y="54864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G8B07 - What is the frequency deviation for a 12.21 MHz reactance modulated oscillator in a 5 kHz deviation, 146.52 MHz FM phone transmitter?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101.75 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416.7 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5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60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9" name="CustomShape 6"/>
          <p:cNvSpPr/>
          <p:nvPr/>
        </p:nvSpPr>
        <p:spPr>
          <a:xfrm>
            <a:off x="498240" y="5940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Chapter 5.3 (con’t) - Amplifiers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CustomShape 7"/>
          <p:cNvSpPr/>
          <p:nvPr/>
        </p:nvSpPr>
        <p:spPr>
          <a:xfrm>
            <a:off x="504000" y="1127520"/>
            <a:ext cx="9066600" cy="369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76280" indent="-35352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High-power HF amplifiers often use vacuum tube circuits that require operator adjustment (more to come)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6280" indent="-35352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Solid-state RF power amps are becoming more common - USE CAUTION: excessive drive power can damage them: use automatic level control (ALC) to prevent this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6280" indent="-3535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Review: Amplitude Modulation modes such as SSB require </a:t>
            </a:r>
            <a:r>
              <a:rPr b="0" i="1" lang="en-US" sz="28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linear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 amplifiers </a:t>
            </a:r>
            <a:r>
              <a:rPr b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whose outputs preserve the input signal waveform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3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4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5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6" name="CustomShape 6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Amplifier Classes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CustomShape 7"/>
          <p:cNvSpPr/>
          <p:nvPr/>
        </p:nvSpPr>
        <p:spPr>
          <a:xfrm>
            <a:off x="182880" y="1167840"/>
            <a:ext cx="9687960" cy="34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527760" indent="-392400">
              <a:lnSpc>
                <a:spcPct val="100000"/>
              </a:lnSpc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Class A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 – The most linear - it amplifies the entire waveform (never turns off)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527760" indent="-392400">
              <a:lnSpc>
                <a:spcPct val="100000"/>
              </a:lnSpc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Lowest signal distortion,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Least efficient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7760" indent="-392400">
              <a:lnSpc>
                <a:spcPct val="100000"/>
              </a:lnSpc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Class AB -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amplifying devices on &gt;50% but &lt;100% of the waveform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27760" indent="-392400">
              <a:lnSpc>
                <a:spcPct val="100000"/>
              </a:lnSpc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Class B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SimSun"/>
              </a:rPr>
              <a:t> – a pair of amplifying devices each on 50% of the time - cross-over distortion is a possibility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27760" indent="-392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SimSun"/>
              </a:rPr>
              <a:t>Class C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SimSun"/>
              </a:rPr>
              <a:t> – amplifying devices are active for less than one-half of the signal’s cycle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527760" indent="-392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SimSun"/>
              </a:rPr>
              <a:t>Class C has the highest efficiency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SimSun"/>
              </a:rPr>
              <a:t> but poor linearity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27760" indent="-392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 u="sng">
                <a:solidFill>
                  <a:srgbClr val="d8090f"/>
                </a:solidFill>
                <a:uFillTx/>
                <a:latin typeface="Arial"/>
                <a:ea typeface="SimSun"/>
              </a:rPr>
              <a:t>Class C is only suitable for CW and FM</a:t>
            </a: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SimSun"/>
              </a:rPr>
              <a:t> because those modes don't require good linearity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9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0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1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2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3" name="CustomShape 6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Amateur Amplifiers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4" name="CustomShape 7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Most linear amplifiers can be operated in either Class AB for SSB operation or in Class C for CW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The efficiency of an amplifier is defined as the </a:t>
            </a:r>
            <a:r>
              <a:rPr b="0" i="1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RF output power divided by the DC input power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 (both in watts)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G8A05 - What type of modulation varies the instantaneous power level of the RF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Power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Amplitude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0" name="CustomShape 6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Manual Amplifier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CustomShape 7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505440" indent="-375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 the band switch to proper frequency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05440" indent="-375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Apply a small amount of drive power while adjusting the TUNE (Plate) control to minimum (“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dip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”) plate current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05440" indent="-3758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Adjust the LOAD (Coupling) control to maximize (or “peak”) output power WITHOUT exceeding maximum rated plate current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05440" indent="-375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DIP the Plate (</a:t>
            </a:r>
            <a:r>
              <a:rPr b="0" i="1" lang="en-US" sz="28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Tune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), PEAK the Load (</a:t>
            </a:r>
            <a:r>
              <a:rPr b="0" i="1" lang="en-US" sz="28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Coupling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" dur="indefinite" restart="never" nodeType="tmRoot">
          <p:childTnLst>
            <p:seq>
              <p:cTn id="110" dur="indefinite" nodeType="mainSeq"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withEffect" fill="hold" presetClass="entr" presetID="53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14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2000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2000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117" dur="2000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3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4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5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6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7" name="CustomShape 6"/>
          <p:cNvSpPr/>
          <p:nvPr/>
        </p:nvSpPr>
        <p:spPr>
          <a:xfrm>
            <a:off x="1097280" y="2688840"/>
            <a:ext cx="7310520" cy="4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Videos\Heathkit_SB-220_Linear_Amplifier Tuning.wmv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8" name="CustomShape 7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Amplifier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4" name="CustomShape 6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Amplifier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CustomShape 7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40640" indent="-3272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Continue to adjust drive, tune, load for desired output power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40640" indent="-3272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Watch meters to prevent exceeding the maximum grid and plate current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40640" indent="-3272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Input power may also be adjusted during the process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40640" indent="-327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Continue adjustments until desired output power is reached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1" name="CustomShape 6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Neutralization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2" name="CustomShape 7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77720" indent="-3564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HF amplifiers are susceptible to oscillation (called 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self-oscillation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) due to positive feedback from stray capacitance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7720" indent="-3564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Self-oscillation creates spurious output signals and may damage the tube or amplifier components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7720" indent="-356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The technique of preventing self-oscillation by providing carefully-phased negative feedback is called 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neutralization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CustomShape 1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4" name="CustomShape 2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5" name="CustomShape 3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Neutralization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6" name="Picture 38915" descr="http://www.w8ji.com/images/Neutralization/neutra1.gif"/>
          <p:cNvPicPr/>
          <p:nvPr/>
        </p:nvPicPr>
        <p:blipFill>
          <a:blip r:embed="rId1"/>
          <a:stretch/>
        </p:blipFill>
        <p:spPr>
          <a:xfrm>
            <a:off x="2292840" y="1072440"/>
            <a:ext cx="5292000" cy="3586320"/>
          </a:xfrm>
          <a:prstGeom prst="rect">
            <a:avLst/>
          </a:prstGeom>
          <a:ln w="0">
            <a:noFill/>
          </a:ln>
        </p:spPr>
      </p:pic>
      <p:sp>
        <p:nvSpPr>
          <p:cNvPr id="867" name="CustomShape 4"/>
          <p:cNvSpPr/>
          <p:nvPr/>
        </p:nvSpPr>
        <p:spPr>
          <a:xfrm flipH="1" flipV="1">
            <a:off x="6157440" y="3634560"/>
            <a:ext cx="1697760" cy="1751760"/>
          </a:xfrm>
          <a:custGeom>
            <a:avLst/>
            <a:gdLst>
              <a:gd name="textAreaLeft" fmla="*/ 1440 w 1697760"/>
              <a:gd name="textAreaRight" fmla="*/ 1701720 w 1697760"/>
              <a:gd name="textAreaTop" fmla="*/ 1440 h 1751760"/>
              <a:gd name="textAreaBottom" fmla="*/ 1755720 h 1751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sq" w="38160">
            <a:solidFill>
              <a:srgbClr val="d8090f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2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0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1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2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3" name="CustomShape 6"/>
          <p:cNvSpPr/>
          <p:nvPr/>
        </p:nvSpPr>
        <p:spPr>
          <a:xfrm>
            <a:off x="504000" y="226080"/>
            <a:ext cx="9067320" cy="9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Amplifiers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CustomShape 7"/>
          <p:cNvSpPr/>
          <p:nvPr/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07520" indent="-3027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Transceivers often include a delay in the keying circuit that is used to key the amplifier (and other devices)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07520" indent="-3027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The delay assures that the Transmit/Receive (T/R) relay is completely switched before the transceiver is allowed to supply any RF 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07520" indent="-3027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delay prevents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hot-switching,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which can damage the   T/R relay or other external devices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0" name="CustomShape 6"/>
          <p:cNvSpPr/>
          <p:nvPr/>
        </p:nvSpPr>
        <p:spPr>
          <a:xfrm>
            <a:off x="3465000" y="2499480"/>
            <a:ext cx="323784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1" name="CustomShape 7"/>
          <p:cNvSpPr/>
          <p:nvPr/>
        </p:nvSpPr>
        <p:spPr>
          <a:xfrm>
            <a:off x="6217920" y="2926080"/>
            <a:ext cx="2372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2" name="CustomShape 8"/>
          <p:cNvSpPr/>
          <p:nvPr/>
        </p:nvSpPr>
        <p:spPr>
          <a:xfrm>
            <a:off x="0" y="2286000"/>
            <a:ext cx="100731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Take Quiz 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G4A04 - What is the effect on plate current of the correct setting of a vacuum-tube RF power amplifier's TUNE control?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 pronounced peak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 pronounced dip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No change will be observed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 slow, rhythmic oscillation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G4A04 - What is the effect on plate current of the correct setting of a vacuum-tube RF power amplifier's TUNE control?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 pronounced peak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A pronounced dip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No change will be observed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 slow, rhythmic oscillation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G4A05 - Why is automatic level control (ALC) used with an RF power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balance the transmitter audio frequency response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reduce harmonic radiation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prevent excessive drive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increase overall efficiency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G8A05 - What type of modulation varies the instantaneous power level of the RF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Power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Amplitude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G4A05 - Why is automatic level control (ALC) used with an RF power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balance the transmitter audio frequency response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reduce harmonic radiation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To prevent excessive drive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increase overall efficiency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"/>
          <p:cNvSpPr/>
          <p:nvPr/>
        </p:nvSpPr>
        <p:spPr>
          <a:xfrm>
            <a:off x="457200" y="457200"/>
            <a:ext cx="9050400" cy="38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G4A08 - What is the correct adjustment for the LOAD or COUPLING control of a vacuum tube RF power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Minimum SWR on the antenna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Minimum plate current without exceeding maximum allowable grid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Highest plate voltage while minimizing grid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Desired power output without exceeding maximum allowable plate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"/>
          <p:cNvSpPr/>
          <p:nvPr/>
        </p:nvSpPr>
        <p:spPr>
          <a:xfrm>
            <a:off x="457200" y="457200"/>
            <a:ext cx="9050400" cy="38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G4A08 - What is the correct adjustment for the LOAD or COUPLING control of a vacuum tube RF power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Minimum SWR on the antenna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Minimum plate current without exceeding maximum allowable grid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Highest plate voltage while minimizing grid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Desired power output without exceeding maximum allowable plate current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3886200" y="4572000"/>
            <a:ext cx="5714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TERRIBLE wording! PEAK the load/coupling control without exceeding...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afterEffect" fill="hold" presetClass="entr" presetID="2" presetSubtype="4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"/>
          <p:cNvSpPr/>
          <p:nvPr/>
        </p:nvSpPr>
        <p:spPr>
          <a:xfrm>
            <a:off x="457200" y="457200"/>
            <a:ext cx="905040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G4A09 - What is the purpose of delaying RF output after activating a transmitter's keying line to an external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prevent key clicks on CW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prevent transient overmodulation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allow time for the amplifier to switch the antenna between the transceiver and the amplifier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allow time for the amplifier power supply to reach operating level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"/>
          <p:cNvSpPr/>
          <p:nvPr/>
        </p:nvSpPr>
        <p:spPr>
          <a:xfrm>
            <a:off x="457200" y="457200"/>
            <a:ext cx="905040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G4A09 - What is the purpose of delaying RF output after activating a transmitter's keying line to an external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prevent key clicks on CW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prevent transient overmodulation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To allow time for the amplifier to switch the antenna between the transceiver and the amplifier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allow time for the amplifier power supply to reach operating level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"/>
          <p:cNvSpPr/>
          <p:nvPr/>
        </p:nvSpPr>
        <p:spPr>
          <a:xfrm>
            <a:off x="457200" y="457200"/>
            <a:ext cx="905040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G7B01 - What is the purpose of neutralizing an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limit the modulation index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eliminate self-oscillations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cut off the final amplifier during standby periods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keep the carrier on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"/>
          <p:cNvSpPr/>
          <p:nvPr/>
        </p:nvSpPr>
        <p:spPr>
          <a:xfrm>
            <a:off x="457200" y="457200"/>
            <a:ext cx="905040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G7B01 - What is the purpose of neutralizing an amplifier?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limit the modulation index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To eliminate self-oscillations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cut off the final amplifier during standby periods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keep the carrier on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G7B02 - Which of these classes of amplifiers has the highest efficiency?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Class 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Class 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Class AB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Class 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G7B02 - Which of these classes of amplifiers has the highest efficiency?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Class A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Class 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Class AB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Class 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G7B04 - In a Class A amplifier, what percentage of the time does the amplifying device conduct?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100%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More than 50% but less than 100%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50%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Less than 50%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G8A07 - Which of the following phone emissions uses the narrowest bandwidth?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Single sideband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Vestigial sideband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Frequency modulation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G7B04 - In a Class A amplifier, what percentage of the time does the amplifying device conduct?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100%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More than 50% but less than 100%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50%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Less than 50%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"/>
          <p:cNvSpPr/>
          <p:nvPr/>
        </p:nvSpPr>
        <p:spPr>
          <a:xfrm>
            <a:off x="457200" y="457200"/>
            <a:ext cx="905040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G7B08 - How is the efficiency of an RF power amplifier determined?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Divide the DC input power by the DC output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Divide the RF output power by the DC input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Multiply the RF input power by the reciprocal of the RF output power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Add the RF input power to the DC output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"/>
          <p:cNvSpPr/>
          <p:nvPr/>
        </p:nvSpPr>
        <p:spPr>
          <a:xfrm>
            <a:off x="457200" y="457200"/>
            <a:ext cx="905040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G7B08 - How is the efficiency of an RF power amplifier determined?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Divide the DC input power by the DC output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Divide the RF output power by the DC input power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Multiply the RF input power by the reciprocal of the RF output power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Add the RF input power to the DC output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G7B11 - For which of the following modes is a Class C power stage appropriate for amplifying a modulated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SSB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FM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AM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"/>
          <p:cNvSpPr/>
          <p:nvPr/>
        </p:nvSpPr>
        <p:spPr>
          <a:xfrm>
            <a:off x="457200" y="457200"/>
            <a:ext cx="905040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G7B11 - For which of the following modes is a Class C power stage appropriate for amplifying a modulated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SSB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FM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AM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3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4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5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6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7" name="CustomShape 6"/>
          <p:cNvSpPr/>
          <p:nvPr/>
        </p:nvSpPr>
        <p:spPr>
          <a:xfrm>
            <a:off x="0" y="1554480"/>
            <a:ext cx="1007352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General License Course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Chapter 5.4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Receivers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0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1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2" name="CustomShape 5"/>
          <p:cNvSpPr/>
          <p:nvPr/>
        </p:nvSpPr>
        <p:spPr>
          <a:xfrm>
            <a:off x="498960" y="9144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Superheterodyne Receiver – Walk-through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3" name="Picture 5" descr="SSB Superhet"/>
          <p:cNvPicPr/>
          <p:nvPr/>
        </p:nvPicPr>
        <p:blipFill>
          <a:blip r:embed="rId1"/>
          <a:stretch/>
        </p:blipFill>
        <p:spPr>
          <a:xfrm>
            <a:off x="915480" y="1819800"/>
            <a:ext cx="8314920" cy="2900520"/>
          </a:xfrm>
          <a:prstGeom prst="rect">
            <a:avLst/>
          </a:prstGeom>
          <a:ln w="0">
            <a:noFill/>
          </a:ln>
        </p:spPr>
      </p:pic>
      <p:sp>
        <p:nvSpPr>
          <p:cNvPr id="914" name="CustomShape 6"/>
          <p:cNvSpPr/>
          <p:nvPr/>
        </p:nvSpPr>
        <p:spPr>
          <a:xfrm>
            <a:off x="5486400" y="4937760"/>
            <a:ext cx="383436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= Intermediate Frequency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CustomShape 7"/>
          <p:cNvSpPr/>
          <p:nvPr/>
        </p:nvSpPr>
        <p:spPr>
          <a:xfrm>
            <a:off x="0" y="1280160"/>
            <a:ext cx="1005336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Received signals are incredibly weak – on the order of nano or picowatts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1" name="CustomShape 6"/>
          <p:cNvSpPr/>
          <p:nvPr/>
        </p:nvSpPr>
        <p:spPr>
          <a:xfrm>
            <a:off x="504000" y="226080"/>
            <a:ext cx="906696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Superhetrodyne Receiver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2" name="CustomShape 7"/>
          <p:cNvSpPr/>
          <p:nvPr/>
        </p:nvSpPr>
        <p:spPr>
          <a:xfrm>
            <a:off x="504000" y="1326600"/>
            <a:ext cx="9066960" cy="32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3" name=""/>
          <p:cNvSpPr/>
          <p:nvPr/>
        </p:nvSpPr>
        <p:spPr>
          <a:xfrm>
            <a:off x="646200" y="1165320"/>
            <a:ext cx="8924760" cy="33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Received signals are first boosted by the RF amplifier, then applied to the RF input of a mixer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The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local oscillator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(LO) is adjusted so that the desired signal creates a mixing product at the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intermediate frequency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(IF)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A </a:t>
            </a: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product detector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(demodulator) stage follows the IF amplifier to extract (recover) the modulating information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99"/>
              </a:spcBef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Input amplifier gain, demodulator stage bandwidth, and input amplifier noise can all affect receiver sensitivity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9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Simplest Superhet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0" name="CustomShape 7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000"/>
          </a:bodyPr>
          <a:p>
            <a:pPr marL="480600" indent="-3582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simplest possible superheterodyne receiver consists of a mixer connected to the antenna, an HF oscillator to act as a LO, and a detector that operates directly on the resulting IF signal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80600" indent="-358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Once amplified to a more usable level, SSB and CW signals are demodulated by a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product detector -</a:t>
            </a:r>
            <a:r>
              <a:rPr b="0" i="1" lang="en-US" sz="26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A type of mixer that combines the IF signal with the output of a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beat frequency oscillator 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(BFO) to produce an audio frequency (AF) mixing product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2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4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Image Signals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000"/>
          </a:bodyPr>
          <a:p>
            <a:pPr marL="550080" indent="-4100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If the IF is 455 kHz and the LO frequency is 13.800 MHz, signals at both 14.255 and 13.345 MHz will create a mixing product at 455 kHz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50080" indent="-4100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Assuming the receiver is supposed to receive the 14.255 MHz signal, the undesired signal at 13.345 MHz is called an 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image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50080" indent="-410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Filters in the RF Front End 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(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the RF amplifier and first mixer)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remove image signals to eliminate this interference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G8A07 - Which of the following phone emissions uses the narrowest bandwidth?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Single sideband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Vestigial sideband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Frequency modulation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9" name="CustomShape 2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0" name="CustomShape 3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Digital Signal Processing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1" name="CustomShape 4"/>
          <p:cNvSpPr/>
          <p:nvPr/>
        </p:nvSpPr>
        <p:spPr>
          <a:xfrm>
            <a:off x="0" y="1188720"/>
            <a:ext cx="1007676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general term for converting signals from analog to digital form, operating on them with a microprocessor, and converting them back to analog is digital signal processing (DSP)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2" name="Picture 2" descr="Fig5-19.jpg"/>
          <p:cNvPicPr/>
          <p:nvPr/>
        </p:nvPicPr>
        <p:blipFill>
          <a:blip r:embed="rId1"/>
          <a:stretch/>
        </p:blipFill>
        <p:spPr>
          <a:xfrm>
            <a:off x="1202040" y="1924560"/>
            <a:ext cx="7539840" cy="1899360"/>
          </a:xfrm>
          <a:prstGeom prst="rect">
            <a:avLst/>
          </a:prstGeom>
          <a:ln w="0">
            <a:noFill/>
          </a:ln>
        </p:spPr>
      </p:pic>
      <p:sp>
        <p:nvSpPr>
          <p:cNvPr id="943" name="CustomShape 5"/>
          <p:cNvSpPr/>
          <p:nvPr/>
        </p:nvSpPr>
        <p:spPr>
          <a:xfrm>
            <a:off x="1188720" y="4114800"/>
            <a:ext cx="758556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DSP IF Filter consists of an analog to digital converter,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digital to analog converter, and a digital processor chip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3" dur="indefinite" restart="never" nodeType="tmRoot">
          <p:childTnLst>
            <p:seq>
              <p:cTn id="134" dur="indefinite" nodeType="mainSeq"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2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9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Common DSP Functions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0" name="CustomShape 7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000"/>
          </a:bodyPr>
          <a:p>
            <a:pPr marL="45900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Signal filtering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– offers a </a:t>
            </a: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wide range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of filters with adjustable bandwidth and shape, such as </a:t>
            </a: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notch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filters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900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Noise reduction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– DSP can distinguish and remove some kinds of noise, leaving only the desired speech or CW for the operator to copy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900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Audio frequency equalization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– Adjustable receive or transmit audio frequency response to suit preferences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59000" indent="-34272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600" spc="-1" strike="noStrike" u="sng">
                <a:solidFill>
                  <a:srgbClr val="ff0000"/>
                </a:solidFill>
                <a:uFillTx/>
                <a:latin typeface="Arial"/>
                <a:ea typeface="SimSun"/>
              </a:rPr>
              <a:t>DSP advantage: A wide range of filter bandwidths and shapes can be created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2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3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4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5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6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Common Manual or DSP Functions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7" name="CustomShape 7"/>
          <p:cNvSpPr/>
          <p:nvPr/>
        </p:nvSpPr>
        <p:spPr>
          <a:xfrm>
            <a:off x="504000" y="1326600"/>
            <a:ext cx="9068040" cy="15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000"/>
          </a:bodyPr>
          <a:p>
            <a:pPr marL="813960" indent="-6066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Notch filtering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 – Interfering carrier signals in the receiver’s passband can be sensed and removed by DSP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13960" indent="-6066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An </a:t>
            </a:r>
            <a:r>
              <a:rPr b="0" i="1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automatic notch filter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 can track interfering signals as they change frequency and eliminate more than one at a time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8" name="Picture 7" descr=""/>
          <p:cNvPicPr/>
          <p:nvPr/>
        </p:nvPicPr>
        <p:blipFill>
          <a:blip r:embed="rId1"/>
          <a:stretch/>
        </p:blipFill>
        <p:spPr>
          <a:xfrm>
            <a:off x="1554480" y="3032640"/>
            <a:ext cx="6945480" cy="1759680"/>
          </a:xfrm>
          <a:prstGeom prst="rect">
            <a:avLst/>
          </a:prstGeom>
          <a:ln w="0">
            <a:noFill/>
          </a:ln>
        </p:spPr>
      </p:pic>
      <p:sp>
        <p:nvSpPr>
          <p:cNvPr id="959" name="Line 8"/>
          <p:cNvSpPr/>
          <p:nvPr/>
        </p:nvSpPr>
        <p:spPr>
          <a:xfrm flipH="1" flipV="1">
            <a:off x="8229600" y="4114800"/>
            <a:ext cx="1371600" cy="1005840"/>
          </a:xfrm>
          <a:prstGeom prst="line">
            <a:avLst/>
          </a:prstGeom>
          <a:ln w="54720">
            <a:solidFill>
              <a:srgbClr val="a4343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" dur="indefinite" restart="never" nodeType="tmRoot">
          <p:childTnLst>
            <p:seq>
              <p:cTn id="141" dur="indefinite" nodeType="mainSeq"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2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nodeType="withEffect" fill="hold" presetClass="entr" presetID="2" presetSubtype="4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8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9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1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2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3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4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5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Notch Filter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6" name="CustomShape 7"/>
          <p:cNvSpPr/>
          <p:nvPr/>
        </p:nvSpPr>
        <p:spPr>
          <a:xfrm>
            <a:off x="91440" y="2688840"/>
            <a:ext cx="998532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Videos\Notch_Filter_Demo.wmv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8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9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0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1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2" name="CustomShape 6"/>
          <p:cNvSpPr/>
          <p:nvPr/>
        </p:nvSpPr>
        <p:spPr>
          <a:xfrm>
            <a:off x="504000" y="5940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Common Manual or DSP Functions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3" name="CustomShape 7"/>
          <p:cNvSpPr/>
          <p:nvPr/>
        </p:nvSpPr>
        <p:spPr>
          <a:xfrm>
            <a:off x="504000" y="1005840"/>
            <a:ext cx="9068040" cy="177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 marL="712080" indent="-5310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One use for the IF shift control on a receiver is to avoid interference from stations very close to the receive frequency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712080" indent="-531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Matching the receiver bandwidth to the bandwidth of the        operating mode results in the best signal to noise ratio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4" name="Picture 7" descr=""/>
          <p:cNvPicPr/>
          <p:nvPr/>
        </p:nvPicPr>
        <p:blipFill>
          <a:blip r:embed="rId1"/>
          <a:stretch/>
        </p:blipFill>
        <p:spPr>
          <a:xfrm>
            <a:off x="1371600" y="2834640"/>
            <a:ext cx="7311240" cy="1916280"/>
          </a:xfrm>
          <a:prstGeom prst="rect">
            <a:avLst/>
          </a:prstGeom>
          <a:ln w="0">
            <a:noFill/>
          </a:ln>
        </p:spPr>
      </p:pic>
      <p:sp>
        <p:nvSpPr>
          <p:cNvPr id="975" name="Line 8"/>
          <p:cNvSpPr/>
          <p:nvPr/>
        </p:nvSpPr>
        <p:spPr>
          <a:xfrm flipH="1" flipV="1">
            <a:off x="4937760" y="4389120"/>
            <a:ext cx="365760" cy="1005840"/>
          </a:xfrm>
          <a:prstGeom prst="line">
            <a:avLst/>
          </a:prstGeom>
          <a:ln w="54720">
            <a:solidFill>
              <a:srgbClr val="a4343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6" name="Line 9"/>
          <p:cNvSpPr/>
          <p:nvPr/>
        </p:nvSpPr>
        <p:spPr>
          <a:xfrm>
            <a:off x="365760" y="3749040"/>
            <a:ext cx="1188720" cy="548640"/>
          </a:xfrm>
          <a:prstGeom prst="line">
            <a:avLst/>
          </a:prstGeom>
          <a:ln w="54720">
            <a:solidFill>
              <a:srgbClr val="a4343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7" name=""/>
          <p:cNvSpPr/>
          <p:nvPr/>
        </p:nvSpPr>
        <p:spPr>
          <a:xfrm>
            <a:off x="6400800" y="5029200"/>
            <a:ext cx="29710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Next two videos….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2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nodeType="withEffect" fill="hold" presetClass="entr" presetID="2" presetSubtype="4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9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0" dur="2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1" dur="200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2" presetSubtype="4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3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2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2000" fill="hold"/>
                                        <p:tgtEl>
                                          <p:spTgt spid="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000"/>
                            </p:stCondLst>
                            <p:childTnLst>
                              <p:par>
                                <p:cTn id="167" nodeType="afterEffect" fill="hold" presetClass="entr" presetID="3" presetSubtype="1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9" dur="500"/>
                                        <p:tgtEl>
                                          <p:spTgt spid="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9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1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2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3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IF Shift - Width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4" name="CustomShape 7"/>
          <p:cNvSpPr/>
          <p:nvPr/>
        </p:nvSpPr>
        <p:spPr>
          <a:xfrm>
            <a:off x="0" y="2688840"/>
            <a:ext cx="1007676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Videos\IF_Shift_Demo.wmv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0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Bandwidth Demo - RL3A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CustomShape 7"/>
          <p:cNvSpPr/>
          <p:nvPr/>
        </p:nvSpPr>
        <p:spPr>
          <a:xfrm>
            <a:off x="0" y="2688840"/>
            <a:ext cx="1007676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Videos\RL3A Filter 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CustomShape 1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Common DSP Functions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CustomShape 2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A DSP noise blanker temporarily reduces receiver gain during noise pulses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As noise reduction level is increased received signals may become distorted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– nothing is perfect; the noise blanker may interpret some signal components as noise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5" name="CustomShape 2"/>
          <p:cNvSpPr/>
          <p:nvPr/>
        </p:nvSpPr>
        <p:spPr>
          <a:xfrm>
            <a:off x="504000" y="568080"/>
            <a:ext cx="9060840" cy="2536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9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Use Opposite Sideband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0" name="CustomShape 7"/>
          <p:cNvSpPr/>
          <p:nvPr/>
        </p:nvSpPr>
        <p:spPr>
          <a:xfrm>
            <a:off x="504000" y="1326600"/>
            <a:ext cx="9068040" cy="20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0000"/>
          </a:bodyPr>
          <a:p>
            <a:pPr marL="479520" indent="-356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An advantage of selecting the opposite or "reverse" sideband when receiving CW signals on a typical HF transceiver is that it may be possible to reduce or eliminate interference from other signals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1" name="CustomShape 8"/>
          <p:cNvSpPr/>
          <p:nvPr/>
        </p:nvSpPr>
        <p:spPr>
          <a:xfrm>
            <a:off x="0" y="3413160"/>
            <a:ext cx="10076760" cy="4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Videos\CW_Reverse_Demo.wmv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CustomShape 9"/>
          <p:cNvSpPr/>
          <p:nvPr/>
        </p:nvSpPr>
        <p:spPr>
          <a:xfrm>
            <a:off x="5303520" y="4609800"/>
            <a:ext cx="365364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SO2R (Poland) calling CQ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7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8" name="CustomShape 6"/>
          <p:cNvSpPr/>
          <p:nvPr/>
        </p:nvSpPr>
        <p:spPr>
          <a:xfrm>
            <a:off x="504000" y="22608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Receiver Linearity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9" name="CustomShape 7"/>
          <p:cNvSpPr/>
          <p:nvPr/>
        </p:nvSpPr>
        <p:spPr>
          <a:xfrm>
            <a:off x="504000" y="1326600"/>
            <a:ext cx="9068040" cy="328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7000"/>
          </a:bodyPr>
          <a:p>
            <a:pPr marL="876960" indent="-6566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If the received signal is distorted, spurious signals will appear just as if a transmitting station were emitting them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876960" indent="-6566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 common form of receiver nonlinearity is caused by </a:t>
            </a:r>
            <a:r>
              <a:rPr b="0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front-end overload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876960" indent="-6566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d8090f"/>
                </a:solidFill>
                <a:latin typeface="Arial"/>
                <a:ea typeface="DejaVu Sans"/>
              </a:rPr>
              <a:t>The </a:t>
            </a:r>
            <a:r>
              <a:rPr b="0" i="1" lang="en-US" sz="4400" spc="-1" strike="noStrike">
                <a:solidFill>
                  <a:srgbClr val="d8090f"/>
                </a:solidFill>
                <a:latin typeface="Arial"/>
                <a:ea typeface="DejaVu Sans"/>
              </a:rPr>
              <a:t>attenuator</a:t>
            </a:r>
            <a:r>
              <a:rPr b="0" lang="en-US" sz="4400" spc="-1" strike="noStrike">
                <a:solidFill>
                  <a:srgbClr val="d8090f"/>
                </a:solidFill>
                <a:latin typeface="Arial"/>
                <a:ea typeface="DejaVu Sans"/>
              </a:rPr>
              <a:t> and RF gain controls can reduce received noise and distortion caused by strong incoming signals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G8A13 - What is a link budget?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financial costs associated with operating a radio link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sum of antenna gains minus system losses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The sum of transmit power and antenna gains minus system losses as seen at the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difference between transmit power and receiver sensitivity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1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2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3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4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5" name="CustomShape 6"/>
          <p:cNvSpPr/>
          <p:nvPr/>
        </p:nvSpPr>
        <p:spPr>
          <a:xfrm>
            <a:off x="504000" y="11340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 Meter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CustomShape 7"/>
          <p:cNvSpPr/>
          <p:nvPr/>
        </p:nvSpPr>
        <p:spPr>
          <a:xfrm>
            <a:off x="504000" y="1009080"/>
            <a:ext cx="9068040" cy="27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25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S meters are found in receivers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The AGC circuit adjusts receiver gain by changing a voltage that controls the RF and IF amplifier gain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25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MS PGothic"/>
              </a:rPr>
              <a:t>This voltage is read by the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MS PGothic"/>
              </a:rPr>
              <a:t>S meter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MS PGothic"/>
              </a:rPr>
              <a:t> of the receiver, which is used to measure received signal strength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7" name="Picture 4" descr="Pmeter-t"/>
          <p:cNvPicPr/>
          <p:nvPr/>
        </p:nvPicPr>
        <p:blipFill>
          <a:blip r:embed="rId1"/>
          <a:stretch/>
        </p:blipFill>
        <p:spPr>
          <a:xfrm>
            <a:off x="3433680" y="3657600"/>
            <a:ext cx="3332880" cy="1685160"/>
          </a:xfrm>
          <a:prstGeom prst="rect">
            <a:avLst/>
          </a:prstGeom>
          <a:ln w="0">
            <a:noFill/>
          </a:ln>
        </p:spPr>
      </p:pic>
      <p:sp>
        <p:nvSpPr>
          <p:cNvPr id="1018" name="CustomShape 8"/>
          <p:cNvSpPr/>
          <p:nvPr/>
        </p:nvSpPr>
        <p:spPr>
          <a:xfrm>
            <a:off x="7406640" y="4297680"/>
            <a:ext cx="2282040" cy="5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(Note: S9, +20, etc)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2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2000"/>
                                        <p:tgtEl>
                                          <p:spTgt spid="1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4" name="CustomShape 6"/>
          <p:cNvSpPr/>
          <p:nvPr/>
        </p:nvSpPr>
        <p:spPr>
          <a:xfrm>
            <a:off x="504000" y="91440"/>
            <a:ext cx="90680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 Meter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5" name="CustomShape 7"/>
          <p:cNvSpPr/>
          <p:nvPr/>
        </p:nvSpPr>
        <p:spPr>
          <a:xfrm>
            <a:off x="504000" y="1005840"/>
            <a:ext cx="9068040" cy="33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9000"/>
          </a:bodyPr>
          <a:p>
            <a:pPr marL="675000" indent="-503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S meters are calibrated in </a:t>
            </a:r>
            <a:r>
              <a:rPr b="0" i="1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S units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, equal to about 6 dB change per S unit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75000" indent="-503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S9 is at the midpoint of the S meter display – a very good signal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75000" indent="-503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Additional markings +20, +40, and +60 correspond to </a:t>
            </a:r>
            <a:r>
              <a:rPr b="0" i="1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dB above S9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75000" indent="-503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A reading of S9 + 20 dB, therefore corresponds to a signal 20 dB (100 times) stronger than an S9 signal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75000" indent="-50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To go from S8 to S9 on a distant receiver, transmitter output must  rise by a factor of 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6" name="CustomShape 8"/>
          <p:cNvSpPr/>
          <p:nvPr/>
        </p:nvSpPr>
        <p:spPr>
          <a:xfrm>
            <a:off x="6309360" y="4297680"/>
            <a:ext cx="3105360" cy="10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d8090f"/>
                </a:solidFill>
                <a:latin typeface="Arial"/>
                <a:ea typeface="DejaVu Sans"/>
              </a:rPr>
              <a:t>3 dB = 2x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d8090f"/>
                </a:solidFill>
                <a:latin typeface="Arial"/>
                <a:ea typeface="DejaVu Sans"/>
              </a:rPr>
              <a:t>6 dB = 4x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d8090f"/>
                </a:solidFill>
                <a:latin typeface="Arial"/>
                <a:ea typeface="DejaVu Sans"/>
              </a:rPr>
              <a:t>10 dB = 10x change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0" dur="indefinite" restart="never" nodeType="tmRoot">
          <p:childTnLst>
            <p:seq>
              <p:cTn id="181" dur="indefinite" nodeType="mainSeq"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6" dur="20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nodeType="withEffect" fill="hold" presetClass="entr" presetID="1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2000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10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2" dur="2000"/>
                                        <p:tgtEl>
                                          <p:spTgt spid="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8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9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0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1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2" name="CustomShape 6"/>
          <p:cNvSpPr/>
          <p:nvPr/>
        </p:nvSpPr>
        <p:spPr>
          <a:xfrm>
            <a:off x="3465000" y="2499480"/>
            <a:ext cx="323784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3" name="CustomShape 7"/>
          <p:cNvSpPr/>
          <p:nvPr/>
        </p:nvSpPr>
        <p:spPr>
          <a:xfrm>
            <a:off x="6217920" y="2926080"/>
            <a:ext cx="2372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CustomShape 8"/>
          <p:cNvSpPr/>
          <p:nvPr/>
        </p:nvSpPr>
        <p:spPr>
          <a:xfrm>
            <a:off x="0" y="2286000"/>
            <a:ext cx="100731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Take Quiz 5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"/>
          <p:cNvSpPr/>
          <p:nvPr/>
        </p:nvSpPr>
        <p:spPr>
          <a:xfrm>
            <a:off x="36576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G4A01 - What is the purpose of the notch filter found on many HF transceivers?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restrict the transmitter voice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reduce interference from carriers in the receiver passband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eliminate receiver interference from impulse noise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remove interfering splatter generated by signals on adjacent frequencies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"/>
          <p:cNvSpPr/>
          <p:nvPr/>
        </p:nvSpPr>
        <p:spPr>
          <a:xfrm>
            <a:off x="36576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G4A01 - What is the purpose of the notch filter found on many HF transceivers?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restrict the transmitter voice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To reduce interference from carriers in the receiver passband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eliminate receiver interference from impulse noise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remove interfering splatter generated by signals on adjacent frequencies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"/>
          <p:cNvSpPr/>
          <p:nvPr/>
        </p:nvSpPr>
        <p:spPr>
          <a:xfrm>
            <a:off x="36576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G4A02 - What is the benefit of using the opposite or "reverse" sideband when receiving CW?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Interference from impulse noise will be eliminated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More stations can be accommodated within a given signal passband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may be possible to reduce or eliminate interference from other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Accidental out-of-band operation can be prevented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"/>
          <p:cNvSpPr/>
          <p:nvPr/>
        </p:nvSpPr>
        <p:spPr>
          <a:xfrm>
            <a:off x="36576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G4A02 - What is the benefit of using the opposite or "reverse" sideband when receiving CW?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Interference from impulse noise will be eliminated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More stations can be accommodated within a given signal passband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It may be possible to reduce or eliminate interference from other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Accidental out-of-band operation can be prevented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G4A03 - How does a noise blanker work?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By temporarily increasing received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By redirecting noise pulses into a filter capacitor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By reducing receiver gain during a noise pulse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By clipping noise peaks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G4A03 - How does a noise blanker work?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By temporarily increasing received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By redirecting noise pulses into a filter capacitor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By reducing receiver gain during a noise pulse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By clipping noise peaks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G4A07 - What happens as a receiver's noise reduction control level is increased?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Received signals may become distorted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Received frequency may become unstable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CW signals may become severely attenuated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Received frequency may shift several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G8A13 - What is a link budget?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financial costs associated with operating a radio link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sum of antenna gains minus system losses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The sum of transmit power and antenna gains minus system losses as seen at the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difference between transmit power and receiver sensitivity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G4A07 - What happens as a receiver's noise reduction control level is increased?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Received signals may become distorted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Received frequency may become unstable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CW signals may become severely attenuated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Received frequency may shift several kHz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G4A13 - What is the purpose of using a receive attenuator?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To prevent receiver overload from strong incoming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reduce the transmitter power when driving a linear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reduce power consumption when operating from batteries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reduce excessive audio level on strong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G4A13 - What is the purpose of using a receive attenuator?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To prevent receiver overload from strong incoming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To reduce the transmitter power when driving a linear amplifier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To reduce power consumption when operating from batteries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To reduce excessive audio level on strong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G4D04 - What does an S meter measure?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Carrier suppression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Impedance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Received signal strength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Transmitter power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G4D04 - What does an S meter measure?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Carrier suppression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Impedance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Received signal strength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Transmitter power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G4D05 - How does a signal that reads 20 dB over S9 compare to one that reads S9 on a receiver, assuming a properly calibrated S meter?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is 10 times less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is 20 times less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is 20 times more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It is 100 times more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G4D05 - How does a signal that reads 20 dB over S9 compare to one that reads S9 on a receiver, assuming a properly calibrated S meter?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is 10 times less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is 20 times less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is 20 times more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It is 100 times more powerful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G4D06 - How much change in signal strength is typically represented by one S unit?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6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15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18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G4D06 - How much change in signal strength is typically represented by one S unit?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6 dB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12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15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18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G4D07 - How much must the power output of a transmitter be raised to change the S meter reading on a distant receiver from S8 to S9?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Approximately 1.5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Approximately 2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Approximately 4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8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G8A14 - What is link margin?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A. The opposite of fade margin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B. The difference between received power level and minimum required signal level at the input to the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C. Transmit power minus receiver sensitivity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D. Receiver sensitivity plus 3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G4D07 - How much must the power output of a transmitter be raised to change the S meter reading on a distant receiver from S8 to S9?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Approximately 1.5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Approximately 2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Approximately 4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Approximately 8 times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G7C04 - How is a product detector used?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Used in test gear to detect spurious mixing products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Used in transmitter to perform frequency multiplication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Used in an FM receiver to filter out unwanted sidebands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Used in a single sideband receiver to extract the modulated signal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G7C04 - How is a product detector used?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Used in test gear to detect spurious mixing products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Used in transmitter to perform frequency multiplication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Used in an FM receiver to filter out unwanted sidebands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Used in a single sideband receiver to extract the modulated </a:t>
            </a:r>
            <a:r>
              <a:rPr b="0" lang="en-US" sz="2200" spc="-1" strike="noStrike">
                <a:solidFill>
                  <a:srgbClr val="c9211e"/>
                </a:solidFill>
                <a:latin typeface="Arial"/>
                <a:ea typeface="DejaVu Sans"/>
              </a:rPr>
              <a:t>signal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G7C06 - Which of the following is an advantage of a digital signal processing (DSP) filter compared to an analog filter?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 wide range of filter bandwidths and shapes can be created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Fewer digital components are required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Mixing products are greatly reduced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DSP filter is much more effective at VHF frequencies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G7C06 - Which of the following is an advantage of a digital signal processing (DSP) filter compared to an analog filter?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A wide range of filter bandwidths and shapes can be created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Fewer digital components are required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Mixing products are greatly reduced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DSP filter is much more effective at VHF frequencies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G7C08 - Which parameter affects receiver sensitivity?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Input amplifier gain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Demodulator stage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Input amplifier noise figure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"/>
          <p:cNvSpPr/>
          <p:nvPr/>
        </p:nvSpPr>
        <p:spPr>
          <a:xfrm>
            <a:off x="36576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G7C08 - Which parameter affects receiver sensitivity?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Input amplifier gain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Demodulator stage bandwidth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Input amplifier noise figure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G8B01 - Which mixer input is varied or tuned to convert signals of different frequencies to an intermediate frequency (IF)?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Image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Local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RF input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Beat frequency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G8B01 - Which mixer input is varied or tuned to convert signals of different frequencies to an intermediate frequency (IF)?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Image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Local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RF input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Beat frequency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G8B02 - What is the term for interference from a signal at twice the IF frequency from the desired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Quadrature response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Image response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Mixer interference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Intermediate interference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G8A14 - What is link margin?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A. The opposite of fade margin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The difference between received power level and minimum required signal level at the input to the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C. Transmit power minus receiver sensitivity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30303"/>
                </a:solidFill>
                <a:latin typeface="Arial"/>
                <a:ea typeface="DejaVu Sans"/>
              </a:rPr>
              <a:t>D. Receiver sensitivity plus 3 dB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G8B02 - What is the term for interference from a signal at twice the IF frequency from the desired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Quadrature response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Image response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Mixer interference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Intermediate interference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G8B09 - Why is it good to match receiver bandwidth to the bandwidth of the operating mode?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is required by FCC rules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minimizes power consumption in the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improves impedance matching of the antenna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It results in the best signal-to-noise ratio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"/>
          <p:cNvSpPr/>
          <p:nvPr/>
        </p:nvSpPr>
        <p:spPr>
          <a:xfrm>
            <a:off x="36576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G8B09 - Why is it good to match receiver bandwidth to the bandwidth of the operating mode?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is required by FCC rules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minimizes power consumption in the receiver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improves impedance matching of the antenna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It results in the best signal-to-noise ratio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0" name="CustomShape 6"/>
          <p:cNvSpPr/>
          <p:nvPr/>
        </p:nvSpPr>
        <p:spPr>
          <a:xfrm>
            <a:off x="0" y="1920240"/>
            <a:ext cx="10072080" cy="16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Next Week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Arial"/>
                <a:ea typeface="DejaVu Sans"/>
              </a:rPr>
              <a:t>Chapters 5.5, 6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 Review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1000"/>
          </a:bodyPr>
          <a:p>
            <a:pPr marL="482760" indent="-357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Continuous wave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(CW) – A radio signal at one frequency - a pure sine wave (unmodulated carrier - demo later)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82760" indent="-35748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Modulation –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superimposing information (digital, analog) on a signal by changing its frequency, phase angle, or amplitude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82760" indent="-357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Demodulation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– recovering the information from a modulated signal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CustomShape 6"/>
          <p:cNvSpPr/>
          <p:nvPr/>
        </p:nvSpPr>
        <p:spPr>
          <a:xfrm>
            <a:off x="0" y="1336320"/>
            <a:ext cx="1007352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General License Course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Chapter 5.2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Radios Building Blocks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4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5" name="CustomShape 6"/>
          <p:cNvSpPr/>
          <p:nvPr/>
        </p:nvSpPr>
        <p:spPr>
          <a:xfrm>
            <a:off x="685800" y="457200"/>
            <a:ext cx="900108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the following chapters we’ll learn about the fundamental circuits from which radios are built.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modern radios, many of these functions can be performed on digitized signal data by software developed for digital signal processing (DSP)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A Software-Defined Radio (SDR) is one in which most signal processing functions (such as filtering, detection, modulation) are performed by software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1" name="CustomShape 6"/>
          <p:cNvSpPr/>
          <p:nvPr/>
        </p:nvSpPr>
        <p:spPr>
          <a:xfrm>
            <a:off x="504000" y="9144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Filters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182880" y="1191960"/>
            <a:ext cx="977832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641520" indent="-475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Filters are used to attenuate or pass signals within a defined range of frequencies.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641520" indent="-475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Classified by </a:t>
            </a: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response,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how they act on signals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lvl="1" marL="1285560" indent="-475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Passband – the range of signals passed 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1285560" indent="-475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Stopband – the range of signals attenuated or rejected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4572000" y="281880"/>
            <a:ext cx="5114880" cy="5069520"/>
          </a:xfrm>
          <a:prstGeom prst="rect">
            <a:avLst/>
          </a:prstGeom>
          <a:ln w="0">
            <a:noFill/>
          </a:ln>
        </p:spPr>
      </p:pic>
      <p:sp>
        <p:nvSpPr>
          <p:cNvPr id="519" name="CustomShape 6"/>
          <p:cNvSpPr/>
          <p:nvPr/>
        </p:nvSpPr>
        <p:spPr>
          <a:xfrm>
            <a:off x="0" y="274320"/>
            <a:ext cx="4474800" cy="88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rial"/>
                <a:ea typeface="DejaVu Sans"/>
              </a:rPr>
              <a:t>Filters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7"/>
          <p:cNvSpPr/>
          <p:nvPr/>
        </p:nvSpPr>
        <p:spPr>
          <a:xfrm>
            <a:off x="5029200" y="1645920"/>
            <a:ext cx="817200" cy="6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 Pass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CustomShape 8"/>
          <p:cNvSpPr/>
          <p:nvPr/>
        </p:nvSpPr>
        <p:spPr>
          <a:xfrm>
            <a:off x="8503920" y="1683720"/>
            <a:ext cx="72576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 Pass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ustomShape 9"/>
          <p:cNvSpPr/>
          <p:nvPr/>
        </p:nvSpPr>
        <p:spPr>
          <a:xfrm>
            <a:off x="5590080" y="4514760"/>
            <a:ext cx="725760" cy="6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Band Pass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ustomShape 10"/>
          <p:cNvSpPr/>
          <p:nvPr/>
        </p:nvSpPr>
        <p:spPr>
          <a:xfrm>
            <a:off x="8277480" y="3453120"/>
            <a:ext cx="268560" cy="13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11"/>
          <p:cNvSpPr/>
          <p:nvPr/>
        </p:nvSpPr>
        <p:spPr>
          <a:xfrm>
            <a:off x="182880" y="1302120"/>
            <a:ext cx="4291920" cy="330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Low Pass – passes frequencies below the cutoff frequency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High Pass - passes frequencies above the cutoff frequency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0000"/>
                </a:solidFill>
                <a:latin typeface="Arial"/>
                <a:ea typeface="Microsoft YaHei"/>
              </a:rPr>
              <a:t>Band Pass - passes frequencies between high and low cutoff frequencies (half-power points – next slide)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Microsoft YaHei"/>
              </a:rPr>
              <a:t>Band Stop (or Notch, if very narrow) – attenuates frequencies between high and low cutoff frequencies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Line 12"/>
          <p:cNvSpPr/>
          <p:nvPr/>
        </p:nvSpPr>
        <p:spPr>
          <a:xfrm>
            <a:off x="2377440" y="3566160"/>
            <a:ext cx="3108960" cy="548640"/>
          </a:xfrm>
          <a:prstGeom prst="line">
            <a:avLst/>
          </a:prstGeom>
          <a:ln w="1836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" dur="indefinite" restart="never" nodeType="tmRoot">
          <p:childTnLst>
            <p:seq>
              <p:cTn id="17" dur="indefinite" nodeType="mainSeq"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afterEffect" fill="hold" presetClass="entr" presetID="10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1" name="CustomShape 6"/>
          <p:cNvSpPr/>
          <p:nvPr/>
        </p:nvSpPr>
        <p:spPr>
          <a:xfrm>
            <a:off x="491400" y="12564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Filters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ustomShape 7"/>
          <p:cNvSpPr/>
          <p:nvPr/>
        </p:nvSpPr>
        <p:spPr>
          <a:xfrm>
            <a:off x="182880" y="1009080"/>
            <a:ext cx="977832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1000"/>
          </a:bodyPr>
          <a:p>
            <a:pPr marL="612360" indent="-453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Cutoff frequency – the frequency at which the output signal power is reduced to one-half the input signal power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(-3 dB)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12360" indent="-453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Bandwidth – the frequency range between a filters upper and lower cutoff (</a:t>
            </a: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half-power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) frequencies (bandpass, notch)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12360" indent="-453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Insertion Loss – signal loss or </a:t>
            </a:r>
            <a:r>
              <a:rPr b="0" lang="en-US" sz="32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attenuation</a:t>
            </a: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 within the passband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612360" indent="-4532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Ultimate rejection – maximum attenuation outside of the passband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657600" y="4293360"/>
            <a:ext cx="5484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 on filters (including demos) later...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afterEffect" fill="hold" presetClass="entr" presetID="53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28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0" fill="hold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0" fill="hold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31" dur="5000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9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Oscillators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ustomShape 7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532800" indent="-3949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An oscillator consists of an amplifier that increases signal amplitude (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gain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) and a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feedback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circuit to route some of the amplifier’s output signal back to its input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2800" indent="-3949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Oscillator circuits must include a filter so that feedback is present at only the intended frequency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2800" indent="-3949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Oscillator = amplifier + filter + feedback loop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32800" indent="-39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oscillator output frequency can be fixed or variable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5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6" name="CustomShape 6"/>
          <p:cNvSpPr/>
          <p:nvPr/>
        </p:nvSpPr>
        <p:spPr>
          <a:xfrm>
            <a:off x="498960" y="-3024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Oscillators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CustomShape 7"/>
          <p:cNvSpPr/>
          <p:nvPr/>
        </p:nvSpPr>
        <p:spPr>
          <a:xfrm>
            <a:off x="504000" y="905040"/>
            <a:ext cx="9065880" cy="35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The filter of an LC oscillator is a resonant circuit made from inductors and capacitors. It sets the oscillator’s frequency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0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Parallel LC circuits are sometimes called </a:t>
            </a:r>
            <a:r>
              <a:rPr b="0" i="1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tank circuits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because they “store” energy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The output frequency of a </a:t>
            </a:r>
            <a:r>
              <a:rPr b="0" i="1" lang="en-US" sz="2200" spc="-1" strike="noStrike">
                <a:solidFill>
                  <a:srgbClr val="ff0000"/>
                </a:solidFill>
                <a:latin typeface="Arial"/>
                <a:ea typeface="MS PGothic"/>
              </a:rPr>
              <a:t>variable-frequency oscillator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MS PGothic"/>
              </a:rPr>
              <a:t> (VFO)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MS PGothic"/>
              </a:rPr>
              <a:t>can be adjusted by changing the value of L or C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8" name="Picture 6" descr="Tank Circuit"/>
          <p:cNvPicPr/>
          <p:nvPr/>
        </p:nvPicPr>
        <p:blipFill>
          <a:blip r:embed="rId1"/>
          <a:stretch/>
        </p:blipFill>
        <p:spPr>
          <a:xfrm>
            <a:off x="6400800" y="4019400"/>
            <a:ext cx="2289960" cy="146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2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Oscillators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CustomShape 7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2000"/>
          </a:bodyPr>
          <a:p>
            <a:pPr marL="422280" indent="-3110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Two other widely used VFO circuits: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22280" indent="-3110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Phase-locked loop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(PLL)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2280" indent="-3110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MS PGothic"/>
              </a:rPr>
              <a:t>Direct digital synthesizer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MS PGothic"/>
              </a:rPr>
              <a:t> (DDS)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44560" indent="-3110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MS PGothic"/>
              </a:rPr>
              <a:t>The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SimSun"/>
              </a:rPr>
              <a:t>Direct digital synthesizer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MS PGothic"/>
              </a:rPr>
              <a:t> has the advantage of being controllable by software and having stability comparable to a crystal oscillator – commonly used as the VFO in modern transceivers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1" name="CustomShape 6"/>
          <p:cNvSpPr/>
          <p:nvPr/>
        </p:nvSpPr>
        <p:spPr>
          <a:xfrm>
            <a:off x="498960" y="9144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Mixers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CustomShape 7"/>
          <p:cNvSpPr/>
          <p:nvPr/>
        </p:nvSpPr>
        <p:spPr>
          <a:xfrm>
            <a:off x="274320" y="1037880"/>
            <a:ext cx="9686520" cy="35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A mixer circuit combines signals (local oscillator, RF input) with two frequencies, f</a:t>
            </a:r>
            <a:r>
              <a:rPr b="0" lang="en-US" sz="2800" spc="-1" strike="noStrike" baseline="-25000">
                <a:solidFill>
                  <a:srgbClr val="ff0000"/>
                </a:solidFill>
                <a:latin typeface="Arial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and f</a:t>
            </a:r>
            <a:r>
              <a:rPr b="0" lang="en-US" sz="2800" spc="-1" strike="noStrike" baseline="-25000">
                <a:solidFill>
                  <a:srgbClr val="ff0000"/>
                </a:solidFill>
                <a:latin typeface="Arial"/>
                <a:ea typeface="DejaVu Sans"/>
              </a:rPr>
              <a:t>2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, and produces signals with the sum and difference frequencies at its output. This mixing of two signals is also called </a:t>
            </a: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heterodyning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Example: If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= 14.250 MHz and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= 13.795 MHz, the output of the mixer will contain signals at both 455 KHz   (f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–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) and at 28.045 MHz (f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+ f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2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: this will be filtered out)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7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8" name="CustomShape 6"/>
          <p:cNvSpPr/>
          <p:nvPr/>
        </p:nvSpPr>
        <p:spPr>
          <a:xfrm>
            <a:off x="35280" y="2262960"/>
            <a:ext cx="1009944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Videos\Visualizing Beat Frequencies.wmv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498960" y="9144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Amplitude Modulated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182880" y="960840"/>
            <a:ext cx="9224280" cy="12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641880" indent="-47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AM signal is composed of a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carrier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and two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sidebands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– one higher than the carrier frequency (upper sideband – USB) and one lower (lower sideband – LSB)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9" name="Picture 2" descr="AM-SSB Graphic"/>
          <p:cNvPicPr/>
          <p:nvPr/>
        </p:nvPicPr>
        <p:blipFill>
          <a:blip r:embed="rId1"/>
          <a:stretch/>
        </p:blipFill>
        <p:spPr>
          <a:xfrm>
            <a:off x="5970600" y="2236680"/>
            <a:ext cx="3716280" cy="3152520"/>
          </a:xfrm>
          <a:prstGeom prst="rect">
            <a:avLst/>
          </a:prstGeom>
          <a:ln w="0">
            <a:noFill/>
          </a:ln>
        </p:spPr>
      </p:pic>
      <p:sp>
        <p:nvSpPr>
          <p:cNvPr id="450" name="CustomShape 8"/>
          <p:cNvSpPr/>
          <p:nvPr/>
        </p:nvSpPr>
        <p:spPr>
          <a:xfrm>
            <a:off x="365760" y="2468880"/>
            <a:ext cx="5206320" cy="19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sideband contains a copy of the modulating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ingle sideband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(SSB) signal is an AM signal with the carrier and one sideband removed/suppressed.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Line 9"/>
          <p:cNvSpPr/>
          <p:nvPr/>
        </p:nvSpPr>
        <p:spPr>
          <a:xfrm flipV="1">
            <a:off x="5577840" y="4744440"/>
            <a:ext cx="1552680" cy="313560"/>
          </a:xfrm>
          <a:prstGeom prst="line">
            <a:avLst/>
          </a:prstGeom>
          <a:ln w="36720">
            <a:solidFill>
              <a:srgbClr val="c9211e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CustomShape 10"/>
          <p:cNvSpPr/>
          <p:nvPr/>
        </p:nvSpPr>
        <p:spPr>
          <a:xfrm>
            <a:off x="3483720" y="4596120"/>
            <a:ext cx="1917360" cy="9374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spectrum occupied vs. carrier frequency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2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4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Multipliers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CustomShape 7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Multipliers 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create harmonics of an input signal to reach a desired operating frequency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Multipliers are often used when a stable VHF or UHF signal is required that cannot easily be generated directly at VHF/UHF (more later...)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1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Modulators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7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Modulator circuits add information to a carrier signal by varying its amplitude, frequency, or phase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modulating information can be speech, data, or images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7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8" name="CustomShape 6"/>
          <p:cNvSpPr/>
          <p:nvPr/>
        </p:nvSpPr>
        <p:spPr>
          <a:xfrm>
            <a:off x="498960" y="9144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Amplitude Modulated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CustomShape 7"/>
          <p:cNvSpPr/>
          <p:nvPr/>
        </p:nvSpPr>
        <p:spPr>
          <a:xfrm>
            <a:off x="182880" y="960840"/>
            <a:ext cx="9224280" cy="12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2000"/>
          </a:bodyPr>
          <a:p>
            <a:pPr marL="641880" indent="-475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An AM signal is composed of a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carrier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and two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sidebands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– one higher than the carrier frequency (upper sideband – USB) and one lower (lower sideband – LSB)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0" name="Picture 2" descr="AM-SSB Graphic"/>
          <p:cNvPicPr/>
          <p:nvPr/>
        </p:nvPicPr>
        <p:blipFill>
          <a:blip r:embed="rId1"/>
          <a:stretch/>
        </p:blipFill>
        <p:spPr>
          <a:xfrm>
            <a:off x="5970600" y="2236680"/>
            <a:ext cx="3716280" cy="3152520"/>
          </a:xfrm>
          <a:prstGeom prst="rect">
            <a:avLst/>
          </a:prstGeom>
          <a:ln w="0">
            <a:noFill/>
          </a:ln>
        </p:spPr>
      </p:pic>
      <p:sp>
        <p:nvSpPr>
          <p:cNvPr id="591" name="CustomShape 8"/>
          <p:cNvSpPr/>
          <p:nvPr/>
        </p:nvSpPr>
        <p:spPr>
          <a:xfrm>
            <a:off x="365760" y="2468880"/>
            <a:ext cx="5206320" cy="19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sideband contains a copy of the modulating information.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ingle sideband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(SSB) signal is an AM signal with the carrier and one sideband removed/suppressed.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CustomShape 9"/>
          <p:cNvSpPr/>
          <p:nvPr/>
        </p:nvSpPr>
        <p:spPr>
          <a:xfrm>
            <a:off x="3308040" y="4600440"/>
            <a:ext cx="25844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Notice the bandwidth occupied vs. the carrier frequency!!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Line 10"/>
          <p:cNvSpPr/>
          <p:nvPr/>
        </p:nvSpPr>
        <p:spPr>
          <a:xfrm flipV="1">
            <a:off x="5852160" y="4846320"/>
            <a:ext cx="1463040" cy="211680"/>
          </a:xfrm>
          <a:prstGeom prst="line">
            <a:avLst/>
          </a:prstGeom>
          <a:ln w="0">
            <a:solidFill>
              <a:srgbClr val="c921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2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nodeType="afterEffect" fill="hold" presetClass="entr" presetID="1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2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9" name="CustomShape 6"/>
          <p:cNvSpPr/>
          <p:nvPr/>
        </p:nvSpPr>
        <p:spPr>
          <a:xfrm>
            <a:off x="504000" y="22608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Frequency &amp; Phase Modulation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CustomShape 7"/>
          <p:cNvSpPr/>
          <p:nvPr/>
        </p:nvSpPr>
        <p:spPr>
          <a:xfrm>
            <a:off x="504000" y="1326600"/>
            <a:ext cx="9066240" cy="32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 marL="423360" indent="-312120">
              <a:lnSpc>
                <a:spcPct val="100000"/>
              </a:lnSpc>
              <a:spcBef>
                <a:spcPts val="11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Frequency modulation (FM) – the signal frequency varies (deviates) in proportion to the modulating signal’s amplitude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3360" indent="-312120">
              <a:lnSpc>
                <a:spcPct val="100000"/>
              </a:lnSpc>
              <a:spcBef>
                <a:spcPts val="1199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Phase modulation (PM) – deviation varies with both amplitude and frequency of the modulating signal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23360" indent="-312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MS PGothic"/>
              </a:rPr>
              <a:t>Phase modulation is produced by a 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  <a:ea typeface="MS PGothic"/>
              </a:rPr>
              <a:t>reactance modulator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MS PGothic"/>
              </a:rPr>
              <a:t> connected to a tuned RF amplifier following the oscillator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5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6" name="CustomShape 6"/>
          <p:cNvSpPr/>
          <p:nvPr/>
        </p:nvSpPr>
        <p:spPr>
          <a:xfrm>
            <a:off x="504000" y="91440"/>
            <a:ext cx="90662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Quadrature or I/Q Modulation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CustomShape 7"/>
          <p:cNvSpPr/>
          <p:nvPr/>
        </p:nvSpPr>
        <p:spPr>
          <a:xfrm>
            <a:off x="504000" y="1009080"/>
            <a:ext cx="9066240" cy="21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 marL="371520" indent="-275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Uses In-phase and Quadrature (shifted by 90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°) signals – can produce signals with any form of modulation by varying the state (inverted or not) and modulation of the input signals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71520" indent="-275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Well-suited to DSP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71520" indent="-2750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Widely used in SDRs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1"/>
          <a:stretch/>
        </p:blipFill>
        <p:spPr>
          <a:xfrm>
            <a:off x="4343400" y="2393640"/>
            <a:ext cx="5373360" cy="293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4" name="CustomShape 6"/>
          <p:cNvSpPr/>
          <p:nvPr/>
        </p:nvSpPr>
        <p:spPr>
          <a:xfrm>
            <a:off x="3465000" y="2499480"/>
            <a:ext cx="323784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5" name="CustomShape 7"/>
          <p:cNvSpPr/>
          <p:nvPr/>
        </p:nvSpPr>
        <p:spPr>
          <a:xfrm>
            <a:off x="6217920" y="2926080"/>
            <a:ext cx="2372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CustomShape 8"/>
          <p:cNvSpPr/>
          <p:nvPr/>
        </p:nvSpPr>
        <p:spPr>
          <a:xfrm>
            <a:off x="0" y="2286000"/>
            <a:ext cx="100731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Take Quiz 2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G7B07 - Which of the following are basic components of a sine wave oscillator?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An amplifier and a divider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 frequency multiplier and a mixer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 circulator and a filter operating in a feed-forward loop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 filter and an amplifier operating in a feedback loop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G7B07 - Which of the following are basic components of a sine wave oscillator?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An amplifier and a divider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 frequency multiplier and a mixer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 circulator and a filter operating in a feed-forward loop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 filter and an amplifier operating in a feedback loop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"/>
          <p:cNvSpPr/>
          <p:nvPr/>
        </p:nvSpPr>
        <p:spPr>
          <a:xfrm>
            <a:off x="45720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G7B09 - What determines the frequency of an LC oscillator?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number of stages in the counter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number of stages in the divider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The inductance and capacitance in the tank circuit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time delay of the lag circuit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"/>
          <p:cNvSpPr/>
          <p:nvPr/>
        </p:nvSpPr>
        <p:spPr>
          <a:xfrm>
            <a:off x="45720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G7B09 - What determines the frequency of an LC oscillator?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number of stages in the counter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number of stages in the divider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The inductance and capacitance in the tank circuit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time delay of the lag circuit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8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Moduation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7"/>
          <p:cNvSpPr/>
          <p:nvPr/>
        </p:nvSpPr>
        <p:spPr>
          <a:xfrm>
            <a:off x="274320" y="1097280"/>
            <a:ext cx="9686520" cy="351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35000"/>
          </a:bodyPr>
          <a:p>
            <a:pPr marL="2159640" indent="-16002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Amplitude Modulation </a:t>
            </a:r>
            <a:r>
              <a:rPr b="0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(AM) is a mode that varies the instantaneous </a:t>
            </a:r>
            <a:r>
              <a:rPr b="0" i="1" lang="en-US" sz="66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power level</a:t>
            </a:r>
            <a:r>
              <a:rPr b="0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 of the RF signal to add speech or data information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2159640" indent="-16002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Frequency Modulation </a:t>
            </a:r>
            <a:r>
              <a:rPr b="0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(FM) is a mode that varies the </a:t>
            </a:r>
            <a:r>
              <a:rPr b="0" i="1" lang="en-US" sz="66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frequency</a:t>
            </a:r>
            <a:r>
              <a:rPr b="0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 of a signal to add speech or data information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2159640" indent="-16002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Deviation </a:t>
            </a:r>
            <a:r>
              <a:rPr b="0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is the amount that an FM signal’s frequency varies when modulated (5 kHz standard on VHF/UHF FM) 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  <a:p>
            <a:pPr marL="2159640" indent="-1600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Phase modulation</a:t>
            </a:r>
            <a:r>
              <a:rPr b="0" lang="en-US" sz="6600" spc="-1" strike="noStrike">
                <a:solidFill>
                  <a:srgbClr val="d8090f"/>
                </a:solidFill>
                <a:latin typeface="Arial"/>
                <a:ea typeface="DejaVu Sans"/>
              </a:rPr>
              <a:t> (PM) is created by varying a signal’s </a:t>
            </a:r>
            <a:r>
              <a:rPr b="0" i="1" lang="en-US" sz="66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phase angle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G7C05 - Which of the following is characteristic of a direct digital synthesizer (DDS)?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Extremely narrow tuning range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Relatively high-power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Pure sine wave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Variable output frequency with the stability of a crystal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G7C05 - Which of the following is characteristic of a direct digital synthesizer (DDS)?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Extremely narrow tuning range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Relatively high-power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Pure sine wave output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Variable output frequency with the stability of a crystal oscillator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"/>
          <p:cNvSpPr/>
          <p:nvPr/>
        </p:nvSpPr>
        <p:spPr>
          <a:xfrm>
            <a:off x="45720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G7C07 - What term specifies a filter's attenuation inside its passband?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Insertion loss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Return loss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Q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Ultimate rejection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"/>
          <p:cNvSpPr/>
          <p:nvPr/>
        </p:nvSpPr>
        <p:spPr>
          <a:xfrm>
            <a:off x="45720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G7C07 - What term specifies a filter's attenuation inside its passband?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Insertion loss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Return loss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Q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Ultimate rejection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"/>
          <p:cNvSpPr/>
          <p:nvPr/>
        </p:nvSpPr>
        <p:spPr>
          <a:xfrm>
            <a:off x="45720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G7C09 - What is the phase difference between the I and Q RF signals that software-defined radio (SDR) equipment uses for modulation and demodulation?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Zero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90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180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45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"/>
          <p:cNvSpPr/>
          <p:nvPr/>
        </p:nvSpPr>
        <p:spPr>
          <a:xfrm>
            <a:off x="45720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G7C09 - What is the phase difference between the I and Q RF signals that software-defined radio (SDR) equipment uses for modulation and demodulation?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Zero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90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180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45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G7C10 - What is an advantage of using I-Q modulation with software-defined radios (SDRs)?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need for high resolution analog-to-digital converters is eliminated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All types of modulation can be created with appropriate processing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Minimum detectible signal level is reduced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Automatic conversion of the signal from digital to analog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G7C10 - What is an advantage of using I-Q modulation with software-defined radios (SDRs)?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need for high resolution analog-to-digital converters is eliminated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All types of modulation can be created with appropriate processing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Minimum detectible signal level is reduced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Automatic conversion of the signal from digital to analog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G7C11 - Which of these functions is performed by software in a software-defined radio (SDR)?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Filtering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Detection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G7C11 - Which of these functions is performed by software in a software-defined radio (SDR)?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Filtering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Detection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CustomShape 6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Bandwidth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504000" y="1326600"/>
            <a:ext cx="90658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040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MS PGothic"/>
              </a:rPr>
              <a:t>The FCC limits signal bandwidth so that many stations and types of signals can share the limited amount of spectrum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d8090f"/>
                </a:solidFill>
                <a:latin typeface="Arial"/>
                <a:ea typeface="MS PGothic"/>
              </a:rPr>
              <a:t>Single sideband is the </a:t>
            </a:r>
            <a:r>
              <a:rPr b="0" lang="en-US" sz="36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phone</a:t>
            </a:r>
            <a:r>
              <a:rPr b="0" lang="en-US" sz="3600" spc="-1" strike="noStrike">
                <a:solidFill>
                  <a:srgbClr val="d8090f"/>
                </a:solidFill>
                <a:latin typeface="Arial"/>
                <a:ea typeface="MS PGothic"/>
              </a:rPr>
              <a:t> emission which uses the narrowest bandwidth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G7C12 - What is the frequency above which a low-pass filter's output power is less than half the input power?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Notch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Neper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Cutoff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Rolloff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G7C12 - What is the frequency above which a low-pass filter's output power is less than half the input power?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Notch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Neper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Cutoff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Rolloff frequency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G7C13 - What term specifies a filter's maximum ability to reject signals outside its passband?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Notch depth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Rolloff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Insertion loss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Ultimate rejection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G7C13 - What term specifies a filter's maximum ability to reject signals outside its passband?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Notch depth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Rolloff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Insertion loss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Ultimate rejection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G7C14 - The bandwidth of a band-pass filter is measured between what two frequencies?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Upper and lower half-power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Cutoff and rolloff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Pole and zero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Image and harmonic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G7C14 - The bandwidth of a band-pass filter is measured between what two frequencies?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Upper and lower half-power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Cutoff and rolloff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Pole and zero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Image and harmonic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G8A04 - What emission is produced by a reactance modulator connected to a transmitter RF amplifier stage?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Multiplex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Amplitude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Pulse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G8A04 - What emission is produced by a reactance modulator connected to a transmitter RF amplifier stage?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Multiplex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Amplitude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Pulse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"/>
          <p:cNvSpPr/>
          <p:nvPr/>
        </p:nvSpPr>
        <p:spPr>
          <a:xfrm>
            <a:off x="45720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G8B03 - What is another term for the mixing of two RF signals?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Heterodyning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Synthesizing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inversion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Phase inversion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"/>
          <p:cNvSpPr/>
          <p:nvPr/>
        </p:nvSpPr>
        <p:spPr>
          <a:xfrm>
            <a:off x="457200" y="45720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G8B03 - What is another term for the mixing of two RF signals?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Heterodyning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Synthesizing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Frequency inversion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Phase inversion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CustomShape 29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CustomShape 30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CustomShape 31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CustomShape 32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CustomShape 33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CustomShape 34"/>
          <p:cNvSpPr/>
          <p:nvPr/>
        </p:nvSpPr>
        <p:spPr>
          <a:xfrm>
            <a:off x="504000" y="22608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Link Budgets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35"/>
          <p:cNvSpPr/>
          <p:nvPr/>
        </p:nvSpPr>
        <p:spPr>
          <a:xfrm>
            <a:off x="1097280" y="1326600"/>
            <a:ext cx="7861680" cy="328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8000"/>
          </a:bodyPr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Link Budgets account for all the power gains and losses a signal experiences within a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MS PGothic"/>
              </a:rPr>
              <a:t>In amateur radio, this is generally the transmit power and antenna gains from the sending station minus any system losses the receiving station experiences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MS PGothic"/>
              </a:rPr>
              <a:t>Losses result from ionospheric refraction, attenuation, or a variety of other causes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1" i="1" lang="en-US" sz="2800" spc="-1" strike="noStrike">
                <a:solidFill>
                  <a:srgbClr val="ff0000"/>
                </a:solidFill>
                <a:latin typeface="Calibri"/>
                <a:ea typeface="MS PGothic"/>
              </a:rPr>
              <a:t>Link margin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  <a:ea typeface="MS PGothic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  <a:ea typeface="MS PGothic"/>
              </a:rPr>
              <a:t>is the difference between the minimum power level needed to receive a signal (sensitivity) and the actual power level of the received signal, measured in dB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"/>
          <p:cNvSpPr/>
          <p:nvPr/>
        </p:nvSpPr>
        <p:spPr>
          <a:xfrm>
            <a:off x="45720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G8B04 - What is the stage in a VHF FM transmitter that generates a harmonic of a lower frequency signal to reach the desired operating frequency?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Mixer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Reactance modulator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Balanced converter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Multiplier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"/>
          <p:cNvSpPr/>
          <p:nvPr/>
        </p:nvSpPr>
        <p:spPr>
          <a:xfrm>
            <a:off x="457200" y="45720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G8B04 - What is the stage in a VHF FM transmitter that generates a harmonic of a lower frequency signal to reach the desired operating frequency?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Mixer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Reactance modulator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Balanced converter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Multiplier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G8B11 - What combination of a mixer's Local Oscillator (LO) and RF input frequencies is found in the output?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ratio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average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The sum and difference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arithmetic product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G8B11 - What combination of a mixer's Local Oscillator (LO) and RF input frequencies is found in the output?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The ratio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The average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The sum and difference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The arithmetic product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0" name="CustomShape 6"/>
          <p:cNvSpPr/>
          <p:nvPr/>
        </p:nvSpPr>
        <p:spPr>
          <a:xfrm>
            <a:off x="0" y="1336320"/>
            <a:ext cx="10073520" cy="12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General License Course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br>
              <a:rPr sz="1800"/>
            </a:b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Chapter 5.3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MS PGothic"/>
              </a:rPr>
              <a:t>Transmitters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2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3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4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5" name="CustomShape 5"/>
          <p:cNvSpPr/>
          <p:nvPr/>
        </p:nvSpPr>
        <p:spPr>
          <a:xfrm>
            <a:off x="504000" y="8820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CW/SSB Phone Transmitter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6" name="Picture 2" descr="Fig5-13.jpg"/>
          <p:cNvPicPr/>
          <p:nvPr/>
        </p:nvPicPr>
        <p:blipFill>
          <a:blip r:embed="rId1"/>
          <a:stretch/>
        </p:blipFill>
        <p:spPr>
          <a:xfrm>
            <a:off x="4754880" y="2560320"/>
            <a:ext cx="4974480" cy="2763360"/>
          </a:xfrm>
          <a:prstGeom prst="rect">
            <a:avLst/>
          </a:prstGeom>
          <a:ln w="0">
            <a:noFill/>
          </a:ln>
        </p:spPr>
      </p:pic>
      <p:sp>
        <p:nvSpPr>
          <p:cNvPr id="657" name="CustomShape 6"/>
          <p:cNvSpPr/>
          <p:nvPr/>
        </p:nvSpPr>
        <p:spPr>
          <a:xfrm>
            <a:off x="6309360" y="4611240"/>
            <a:ext cx="451800" cy="44388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8" name="CustomShape 7"/>
          <p:cNvSpPr/>
          <p:nvPr/>
        </p:nvSpPr>
        <p:spPr>
          <a:xfrm>
            <a:off x="6271920" y="4717440"/>
            <a:ext cx="5432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Arial"/>
                <a:ea typeface="DejaVu Sans"/>
              </a:rPr>
              <a:t>VFO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Line 8"/>
          <p:cNvSpPr/>
          <p:nvPr/>
        </p:nvSpPr>
        <p:spPr>
          <a:xfrm flipV="1">
            <a:off x="6675120" y="3474720"/>
            <a:ext cx="731520" cy="11365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0" name="CustomShape 9"/>
          <p:cNvSpPr/>
          <p:nvPr/>
        </p:nvSpPr>
        <p:spPr>
          <a:xfrm>
            <a:off x="365760" y="914400"/>
            <a:ext cx="9504360" cy="14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a CW transmitter (components in blue) the VFO feeds the mixer directly. The amplifier is keyed to generate CW. The local oscillator and crystals enable three band coverage.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In a SSB transmitter a </a:t>
            </a:r>
            <a:r>
              <a:rPr b="1" i="1" lang="en-US" sz="1800" spc="-1" strike="noStrike" u="sng">
                <a:solidFill>
                  <a:srgbClr val="ff0000"/>
                </a:solidFill>
                <a:uFillTx/>
                <a:latin typeface="Arial"/>
                <a:ea typeface="Microsoft YaHei"/>
              </a:rPr>
              <a:t>balanced</a:t>
            </a:r>
            <a:r>
              <a:rPr b="0" i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 modulator</a:t>
            </a: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 stage combines signals from the carrier oscillator and speech amplifier to produce </a:t>
            </a:r>
            <a:r>
              <a:rPr b="1" lang="en-US" sz="1800" spc="-1" strike="noStrike" u="sng">
                <a:solidFill>
                  <a:srgbClr val="ff0000"/>
                </a:solidFill>
                <a:uFillTx/>
                <a:latin typeface="Arial"/>
                <a:ea typeface="Microsoft YaHei"/>
              </a:rPr>
              <a:t>double</a:t>
            </a:r>
            <a:r>
              <a:rPr b="1" lang="en-US" sz="1800" spc="-1" strike="noStrike">
                <a:solidFill>
                  <a:srgbClr val="ff0000"/>
                </a:solidFill>
                <a:latin typeface="Arial"/>
                <a:ea typeface="Microsoft YaHei"/>
              </a:rPr>
              <a:t> sideband (DSB)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10"/>
          <p:cNvSpPr/>
          <p:nvPr/>
        </p:nvSpPr>
        <p:spPr>
          <a:xfrm>
            <a:off x="8778240" y="4154400"/>
            <a:ext cx="505440" cy="5036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2" name="CustomShape 11"/>
          <p:cNvSpPr/>
          <p:nvPr/>
        </p:nvSpPr>
        <p:spPr>
          <a:xfrm>
            <a:off x="8794440" y="4297680"/>
            <a:ext cx="48924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2a6099"/>
                </a:solidFill>
                <a:latin typeface="Arial"/>
                <a:ea typeface="DejaVu Sans"/>
              </a:rPr>
              <a:t>KEY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Line 12"/>
          <p:cNvSpPr/>
          <p:nvPr/>
        </p:nvSpPr>
        <p:spPr>
          <a:xfrm flipH="1" flipV="1">
            <a:off x="8961120" y="3657600"/>
            <a:ext cx="91440" cy="496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4" name="CustomShape 13"/>
          <p:cNvSpPr/>
          <p:nvPr/>
        </p:nvSpPr>
        <p:spPr>
          <a:xfrm>
            <a:off x="378720" y="2482920"/>
            <a:ext cx="3971160" cy="12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The first filter removes the unwanted sideband, producing SSB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DejaVu Sans"/>
              </a:rPr>
              <a:t>The output of the first filter goes to the mixer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0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FM Transmitters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1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7000"/>
          </a:bodyPr>
          <a:p>
            <a:pPr marL="419040" indent="-3092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 a 2 meter FM transmitter, the modulated oscillator frequency is approximately 12 MHz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19040" indent="-3092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A </a:t>
            </a:r>
            <a:r>
              <a:rPr b="0" lang="en-US" sz="2800" spc="-1" strike="noStrike" u="sng">
                <a:solidFill>
                  <a:srgbClr val="ff0000"/>
                </a:solidFill>
                <a:uFillTx/>
                <a:latin typeface="Arial"/>
                <a:ea typeface="DejaVu Sans"/>
              </a:rPr>
              <a:t>Multiplier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then provides the 12</a:t>
            </a:r>
            <a:r>
              <a:rPr b="0" lang="en-US" sz="2800" spc="-1" strike="noStrike" baseline="30000">
                <a:solidFill>
                  <a:srgbClr val="ff0000"/>
                </a:solidFill>
                <a:latin typeface="Arial"/>
                <a:ea typeface="DejaVu Sans"/>
              </a:rPr>
              <a:t>th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 harmonic for transmission (12 x 12 = 144 MHz)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19040" indent="-30924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For example, for an output on 146.52 MHz, the oscillator must produce a 146.52 ÷ 12 = 12.21 MHz signal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3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4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5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6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7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FM Transmitters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1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Deviation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of the 12 MHz modulated oscillator output is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also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multiplied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Example: 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If the 146.52  FM signal (produced from the 12 MHz oscillator) is to have the standard deviation of 5 kHz, the maximum deviation of the oscillator is: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5 kHz ÷ 12</a:t>
            </a:r>
            <a:r>
              <a:rPr b="0" lang="en-US" sz="2800" spc="-1" strike="noStrike" baseline="30000">
                <a:solidFill>
                  <a:srgbClr val="d8090f"/>
                </a:solidFill>
                <a:latin typeface="Arial"/>
                <a:ea typeface="MS PGothic"/>
              </a:rPr>
              <a:t> 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= 416.7 Hz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4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FM Transmitters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511200" indent="-3801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Carson’s Rule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is a formula that gives an approximation of an FM signal’s bandwidth (BW):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05000" indent="-40392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BW = 2 × (peak deviation + highest modulating frequency)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1200" indent="-38016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Example: If an FM phone signal’s peak deviation is limited to 5 kHz and the highest modulating frequency is 3 kHz, then: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11200" indent="-3801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BW = 2 × (5 + 3) = 16 kHz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1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Amplitude Modulated Modes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CustomShape 7"/>
          <p:cNvSpPr/>
          <p:nvPr/>
        </p:nvSpPr>
        <p:spPr>
          <a:xfrm>
            <a:off x="504000" y="1326600"/>
            <a:ext cx="9066600" cy="22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0000"/>
          </a:bodyPr>
          <a:p>
            <a:pPr marL="447840" indent="-33264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Amplitude modulation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 (AM) is the instantaneous varying of the power or amplitude of a signal by adding speech or data information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47840" indent="-33264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The AM signal’s unmodulated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carrier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is a continuous wave whose amplitude does not change and contains no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47840" indent="-33264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d8090f"/>
                </a:solidFill>
                <a:latin typeface="Arial"/>
                <a:ea typeface="MS PGothic"/>
              </a:rPr>
              <a:t>The AM signal’s </a:t>
            </a:r>
            <a:r>
              <a:rPr b="0" i="1" lang="en-US" sz="2000" spc="-1" strike="noStrike">
                <a:solidFill>
                  <a:srgbClr val="d8090f"/>
                </a:solidFill>
                <a:latin typeface="Arial"/>
                <a:ea typeface="MS PGothic"/>
              </a:rPr>
              <a:t>modulation envelope</a:t>
            </a:r>
            <a:r>
              <a:rPr b="0" lang="en-US" sz="2000" spc="-1" strike="noStrike">
                <a:solidFill>
                  <a:srgbClr val="d8090f"/>
                </a:solidFill>
                <a:latin typeface="Arial"/>
                <a:ea typeface="MS PGothic"/>
              </a:rPr>
              <a:t> follows the modulating signal.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2000" spc="-1" strike="noStrike">
                <a:solidFill>
                  <a:srgbClr val="d8090f"/>
                </a:solidFill>
                <a:latin typeface="Arial"/>
                <a:ea typeface="MS PGothic"/>
              </a:rPr>
              <a:t>It is the waveform created by connecting the peak values of the modulated signal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3" name="Picture 6" descr="AM Envelope"/>
          <p:cNvPicPr/>
          <p:nvPr/>
        </p:nvPicPr>
        <p:blipFill>
          <a:blip r:embed="rId1"/>
          <a:stretch/>
        </p:blipFill>
        <p:spPr>
          <a:xfrm>
            <a:off x="4937760" y="3474720"/>
            <a:ext cx="3743640" cy="1993320"/>
          </a:xfrm>
          <a:prstGeom prst="rect">
            <a:avLst/>
          </a:prstGeom>
          <a:ln w="0">
            <a:noFill/>
          </a:ln>
        </p:spPr>
      </p:pic>
      <p:sp>
        <p:nvSpPr>
          <p:cNvPr id="694" name="Line 8"/>
          <p:cNvSpPr/>
          <p:nvPr/>
        </p:nvSpPr>
        <p:spPr>
          <a:xfrm>
            <a:off x="3657600" y="3200400"/>
            <a:ext cx="1188720" cy="548640"/>
          </a:xfrm>
          <a:prstGeom prst="line">
            <a:avLst/>
          </a:prstGeom>
          <a:ln w="0">
            <a:solidFill>
              <a:srgbClr val="a4343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5" name=""/>
          <p:cNvSpPr/>
          <p:nvPr/>
        </p:nvSpPr>
        <p:spPr>
          <a:xfrm>
            <a:off x="822960" y="3384720"/>
            <a:ext cx="328968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pc="-1" strike="noStrike">
                <a:solidFill>
                  <a:srgbClr val="d8090f"/>
                </a:solidFill>
                <a:latin typeface="Arial"/>
                <a:ea typeface="DejaVu Sans"/>
              </a:rPr>
              <a:t>Note: to prevent distortion Amplitude Modulation modes such as SSB require </a:t>
            </a:r>
            <a:r>
              <a:rPr b="0" i="1" lang="en-US" sz="16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linear</a:t>
            </a:r>
            <a:r>
              <a:rPr b="0" lang="en-US" sz="1600" spc="-1" strike="noStrike">
                <a:solidFill>
                  <a:srgbClr val="d8090f"/>
                </a:solidFill>
                <a:latin typeface="Arial"/>
                <a:ea typeface="DejaVu Sans"/>
              </a:rPr>
              <a:t> amplifiers whose outputs </a:t>
            </a:r>
            <a:r>
              <a:rPr b="1" lang="en-US" sz="1600" spc="-1" strike="noStrike">
                <a:solidFill>
                  <a:srgbClr val="d8090f"/>
                </a:solidFill>
                <a:latin typeface="Arial"/>
                <a:ea typeface="DejaVu Sans"/>
              </a:rPr>
              <a:t>preserve the input signal waveform</a:t>
            </a:r>
            <a:r>
              <a:rPr b="0" lang="en-US" sz="1600" spc="-1" strike="noStrike">
                <a:solidFill>
                  <a:srgbClr val="d8090f"/>
                </a:solidFill>
                <a:latin typeface="Arial"/>
                <a:ea typeface="DejaVu Sans"/>
              </a:rPr>
              <a:t> (more later...)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2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2" presetSubtype="4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2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20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8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9" name="CustomShape 6"/>
          <p:cNvSpPr/>
          <p:nvPr/>
        </p:nvSpPr>
        <p:spPr>
          <a:xfrm>
            <a:off x="3465000" y="2499480"/>
            <a:ext cx="323784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0" name="CustomShape 7"/>
          <p:cNvSpPr/>
          <p:nvPr/>
        </p:nvSpPr>
        <p:spPr>
          <a:xfrm>
            <a:off x="6217920" y="2926080"/>
            <a:ext cx="2372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8"/>
          <p:cNvSpPr/>
          <p:nvPr/>
        </p:nvSpPr>
        <p:spPr>
          <a:xfrm>
            <a:off x="0" y="2286000"/>
            <a:ext cx="100731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Take Quiz 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1" name="CustomShape 6"/>
          <p:cNvSpPr/>
          <p:nvPr/>
        </p:nvSpPr>
        <p:spPr>
          <a:xfrm>
            <a:off x="498240" y="9144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Signal Quality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CustomShape 7"/>
          <p:cNvSpPr/>
          <p:nvPr/>
        </p:nvSpPr>
        <p:spPr>
          <a:xfrm>
            <a:off x="504000" y="100908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6000"/>
          </a:bodyPr>
          <a:p>
            <a:pPr marL="473760" indent="-3513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Overmodulation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– AM Modes: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3760" indent="-3513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Distorts the transmitted audio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3760" indent="-3513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MS PGothic"/>
              </a:rPr>
              <a:t>Results in excessive bandwidth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by creating unwanted spurious signals called splatter or buckshot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73760" indent="-3513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Often caused by misadjustment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50040" indent="-351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Microphone gain set too high (reduce mic gain or speak more quietly)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50040" indent="-35136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Speech processor set too high (turn it down or off)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07" name="Picture 2" descr="Fig5-15.jpg"/>
          <p:cNvPicPr/>
          <p:nvPr/>
        </p:nvPicPr>
        <p:blipFill>
          <a:blip r:embed="rId1"/>
          <a:stretch/>
        </p:blipFill>
        <p:spPr>
          <a:xfrm>
            <a:off x="810360" y="226080"/>
            <a:ext cx="4471560" cy="4529880"/>
          </a:xfrm>
          <a:prstGeom prst="rect">
            <a:avLst/>
          </a:prstGeom>
          <a:ln w="0">
            <a:noFill/>
          </a:ln>
        </p:spPr>
      </p:pic>
      <p:sp>
        <p:nvSpPr>
          <p:cNvPr id="708" name="CustomShape 5"/>
          <p:cNvSpPr/>
          <p:nvPr/>
        </p:nvSpPr>
        <p:spPr>
          <a:xfrm>
            <a:off x="5852160" y="822960"/>
            <a:ext cx="3926520" cy="45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Modulation Envelope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CustomShape 6"/>
          <p:cNvSpPr/>
          <p:nvPr/>
        </p:nvSpPr>
        <p:spPr>
          <a:xfrm>
            <a:off x="6309360" y="1737360"/>
            <a:ext cx="3377880" cy="12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d8090f"/>
                </a:solidFill>
                <a:latin typeface="Arial"/>
                <a:ea typeface="DejaVu Sans"/>
              </a:rPr>
              <a:t>The waveform created by   connecting the peak values of the modulated signal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Line 7"/>
          <p:cNvSpPr/>
          <p:nvPr/>
        </p:nvSpPr>
        <p:spPr>
          <a:xfrm flipH="1">
            <a:off x="2286000" y="1084320"/>
            <a:ext cx="3833280" cy="378720"/>
          </a:xfrm>
          <a:prstGeom prst="line">
            <a:avLst/>
          </a:prstGeom>
          <a:ln w="0">
            <a:solidFill>
              <a:srgbClr val="a4343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1" name="CustomShape 8"/>
          <p:cNvSpPr/>
          <p:nvPr/>
        </p:nvSpPr>
        <p:spPr>
          <a:xfrm>
            <a:off x="6400800" y="3566160"/>
            <a:ext cx="3164040" cy="34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Overmodulation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2" name="Line 9"/>
          <p:cNvSpPr/>
          <p:nvPr/>
        </p:nvSpPr>
        <p:spPr>
          <a:xfrm flipH="1" flipV="1">
            <a:off x="4937760" y="2286000"/>
            <a:ext cx="1371600" cy="12801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3" name="Line 10"/>
          <p:cNvSpPr/>
          <p:nvPr/>
        </p:nvSpPr>
        <p:spPr>
          <a:xfrm flipH="1">
            <a:off x="4754880" y="3749040"/>
            <a:ext cx="1554480" cy="274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4" name="Line 11"/>
          <p:cNvSpPr/>
          <p:nvPr/>
        </p:nvSpPr>
        <p:spPr>
          <a:xfrm>
            <a:off x="1554480" y="1167480"/>
            <a:ext cx="360" cy="569880"/>
          </a:xfrm>
          <a:prstGeom prst="line">
            <a:avLst/>
          </a:prstGeom>
          <a:ln w="0">
            <a:solidFill>
              <a:srgbClr val="a4343a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" dur="indefinite" restart="never" nodeType="tmRoot">
          <p:childTnLst>
            <p:seq>
              <p:cTn id="65" dur="indefinite" nodeType="mainSeq"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0" dur="2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3" dur="2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nodeType="withEffect" fill="hold" presetClass="entr" presetID="1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6" dur="2000"/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"/>
          <p:cNvSpPr/>
          <p:nvPr/>
        </p:nvSpPr>
        <p:spPr>
          <a:xfrm>
            <a:off x="133560" y="2678400"/>
            <a:ext cx="98636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ff"/>
                </a:solidFill>
                <a:uFillTx/>
                <a:latin typeface="Times New Roman"/>
                <a:ea typeface="DejaVu Sans"/>
                <a:hlinkClick r:id="rId1"/>
              </a:rPr>
              <a:t>C:\Users\ai2n\Videos\General Course - Videos\AM_and_SSB_Waveforms.wmv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"/>
          <p:cNvSpPr/>
          <p:nvPr/>
        </p:nvSpPr>
        <p:spPr>
          <a:xfrm>
            <a:off x="-49680" y="853200"/>
            <a:ext cx="1005732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Demo Video: AM Carrier, AM w/ Tone Modulation,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AM w/ Voice Modulation, SSB Modulation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8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9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0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1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2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Overmodulation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CustomShape 7"/>
          <p:cNvSpPr/>
          <p:nvPr/>
        </p:nvSpPr>
        <p:spPr>
          <a:xfrm>
            <a:off x="504000" y="1326600"/>
            <a:ext cx="9066600" cy="23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410400" indent="-3027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If the </a:t>
            </a:r>
            <a:r>
              <a:rPr b="0" lang="en-US" sz="26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drive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 or </a:t>
            </a:r>
            <a:r>
              <a:rPr b="0" lang="en-US" sz="26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speech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 levels to transmitter output stages or external amplifiers is increased beyond the point of maximum output power level, the result is </a:t>
            </a: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flat-topping</a:t>
            </a:r>
            <a:r>
              <a:rPr b="0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 or </a:t>
            </a: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clipping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10400" indent="-3027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Use normal speech or audio levels during both testing and operation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10400" indent="-30276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Under difficult conditions it’s natural to raise your voice (only reduces intelligibility and causes excessive bandwidth)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4" name="Picture 1" descr="Clipping"/>
          <p:cNvPicPr/>
          <p:nvPr/>
        </p:nvPicPr>
        <p:blipFill>
          <a:blip r:embed="rId1"/>
          <a:stretch/>
        </p:blipFill>
        <p:spPr>
          <a:xfrm>
            <a:off x="6217920" y="3394440"/>
            <a:ext cx="2920680" cy="207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withEffect" fill="hold" presetClass="entr" presetID="53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85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7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8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9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0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Overmodulation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1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4000"/>
          </a:bodyPr>
          <a:p>
            <a:pPr marL="521640" indent="-3870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Automatic level control (ALC) system helps prevent overmodulation and excessive drive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21640" indent="-3870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ALC reduces output power on voice peaks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21640" indent="-3870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Mic gain (or transmit audio) should be adjusted to cause the ALC to activate only on voice peaks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21640" indent="-38700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A </a:t>
            </a: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Two-tone test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 for transmitter </a:t>
            </a:r>
            <a:r>
              <a:rPr b="1" i="1" lang="en-US" sz="2800" spc="-1" strike="noStrike" u="sng">
                <a:solidFill>
                  <a:srgbClr val="d8090f"/>
                </a:solidFill>
                <a:uFillTx/>
                <a:latin typeface="Arial"/>
                <a:ea typeface="MS PGothic"/>
              </a:rPr>
              <a:t>linearity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 is very helpful in keeping your signal clean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21640" indent="-387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Test consists of modulating your transmitter with </a:t>
            </a:r>
            <a:r>
              <a:rPr b="0" lang="en-US" sz="2400" spc="-1" strike="noStrike">
                <a:solidFill>
                  <a:srgbClr val="d8090f"/>
                </a:solidFill>
                <a:latin typeface="Arial"/>
                <a:ea typeface="MS PGothic"/>
              </a:rPr>
              <a:t>a pair of audio tones that are not harmonically related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(usually 700 and 1900 Hz)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3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4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5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6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7" name="CustomShape 6"/>
          <p:cNvSpPr/>
          <p:nvPr/>
        </p:nvSpPr>
        <p:spPr>
          <a:xfrm>
            <a:off x="491400" y="8820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Two-Tone Test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8" name="Picture 1" descr="Two Tone Test Diagram"/>
          <p:cNvPicPr/>
          <p:nvPr/>
        </p:nvPicPr>
        <p:blipFill>
          <a:blip r:embed="rId1"/>
          <a:stretch/>
        </p:blipFill>
        <p:spPr>
          <a:xfrm>
            <a:off x="566640" y="957240"/>
            <a:ext cx="4780800" cy="2499480"/>
          </a:xfrm>
          <a:prstGeom prst="rect">
            <a:avLst/>
          </a:prstGeom>
          <a:ln w="0">
            <a:noFill/>
          </a:ln>
        </p:spPr>
      </p:pic>
      <p:pic>
        <p:nvPicPr>
          <p:cNvPr id="739" name="Picture 6" descr="pg 94-a"/>
          <p:cNvPicPr/>
          <p:nvPr/>
        </p:nvPicPr>
        <p:blipFill>
          <a:blip r:embed="rId2"/>
          <a:stretch/>
        </p:blipFill>
        <p:spPr>
          <a:xfrm>
            <a:off x="5663160" y="953280"/>
            <a:ext cx="3841200" cy="2525040"/>
          </a:xfrm>
          <a:prstGeom prst="rect">
            <a:avLst/>
          </a:prstGeom>
          <a:ln w="0">
            <a:noFill/>
          </a:ln>
        </p:spPr>
      </p:pic>
      <p:pic>
        <p:nvPicPr>
          <p:cNvPr id="740" name="Picture 2" descr="Two Tone Test Output"/>
          <p:cNvPicPr/>
          <p:nvPr/>
        </p:nvPicPr>
        <p:blipFill>
          <a:blip r:embed="rId3"/>
          <a:stretch/>
        </p:blipFill>
        <p:spPr>
          <a:xfrm>
            <a:off x="5669280" y="3682080"/>
            <a:ext cx="2342520" cy="1864080"/>
          </a:xfrm>
          <a:prstGeom prst="rect">
            <a:avLst/>
          </a:prstGeom>
          <a:ln w="0">
            <a:noFill/>
          </a:ln>
        </p:spPr>
      </p:pic>
      <p:sp>
        <p:nvSpPr>
          <p:cNvPr id="741" name="CustomShape 7"/>
          <p:cNvSpPr/>
          <p:nvPr/>
        </p:nvSpPr>
        <p:spPr>
          <a:xfrm>
            <a:off x="2279160" y="3727080"/>
            <a:ext cx="2196000" cy="102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2200" spc="-1" strike="noStrike">
                <a:solidFill>
                  <a:srgbClr val="d8090f"/>
                </a:solidFill>
                <a:latin typeface="Arial"/>
                <a:ea typeface="SimSun"/>
              </a:rPr>
              <a:t>LINEARITY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d8090f"/>
                </a:solidFill>
                <a:latin typeface="Arial"/>
                <a:ea typeface="SimSun"/>
              </a:rPr>
              <a:t>(vs Distortion)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3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4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5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6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7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Overdeviation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8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12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Overmodulated FM signals: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Arial"/>
                <a:ea typeface="MS PGothic"/>
              </a:rPr>
              <a:t>Overdeviation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is caused by speaking too loudly or       setting mic gain too high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598"/>
              </a:spcBef>
              <a:spcAft>
                <a:spcPts val="11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The received signal is distorted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11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Creates interference to adjacent channels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0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1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2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3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4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Speech Processing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8000"/>
          </a:bodyPr>
          <a:p>
            <a:pPr marL="415080" indent="-3088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Speech processing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increases the </a:t>
            </a:r>
            <a:r>
              <a:rPr b="1" lang="en-US" sz="2800" spc="-1" strike="noStrike" u="sng">
                <a:solidFill>
                  <a:srgbClr val="d8090f"/>
                </a:solidFill>
                <a:uFillTx/>
                <a:latin typeface="Arial"/>
                <a:ea typeface="DejaVu Sans"/>
              </a:rPr>
              <a:t>average power</a:t>
            </a:r>
            <a:r>
              <a:rPr b="1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 (apparent loudness) of the signal</a:t>
            </a: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 without excessively distorting the signal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15080" indent="-3088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The result is improved intelligibility of the received signal in poor conditions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15080" indent="-3088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DejaVu Sans"/>
              </a:rPr>
              <a:t>Speech processors can also amplify low-level background noise, reducing intelligibility (balance average power improvement against reduction in intelligibility)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7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8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9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0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1" name="CustomShape 6"/>
          <p:cNvSpPr/>
          <p:nvPr/>
        </p:nvSpPr>
        <p:spPr>
          <a:xfrm>
            <a:off x="504000" y="226080"/>
            <a:ext cx="9066600" cy="9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Speech Processing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CustomShape 7"/>
          <p:cNvSpPr/>
          <p:nvPr/>
        </p:nvSpPr>
        <p:spPr>
          <a:xfrm>
            <a:off x="504000" y="1326600"/>
            <a:ext cx="9066600" cy="32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9000"/>
          </a:bodyPr>
          <a:p>
            <a:pPr marL="427680" indent="-31572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Review: </a:t>
            </a: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An incorrectly adjusted speech processor can cause: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Distorted speech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Excessive intermodulation products (Splatter)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55360" indent="-3157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Excessive background pickup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83040" indent="-2800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2800" spc="-1" strike="noStrike">
                <a:solidFill>
                  <a:srgbClr val="d8090f"/>
                </a:solidFill>
                <a:latin typeface="Arial"/>
                <a:ea typeface="MS PGothic"/>
              </a:rPr>
              <a:t>All of these choices are correct.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" dur="indefinite" restart="never" nodeType="tmRoot">
          <p:childTnLst>
            <p:seq>
              <p:cTn id="87" dur="indefinite" nodeType="mainSeq"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withEffect" fill="hold" presetClass="entr" presetID="53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1" dur="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2" dur="2000" fill="hold"/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2000" fill="hold"/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filter="fade" transition="in">
                                      <p:cBhvr additive="repl">
                                        <p:cTn id="94" dur="2000"/>
                                        <p:tgtEl>
                                          <p:spTgt spid="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CustomShape 1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4" name="CustomShape 2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5" name="CustomShape 3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6" name="CustomShape 4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7" name="CustomShape 5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8" name="CustomShape 6"/>
          <p:cNvSpPr/>
          <p:nvPr/>
        </p:nvSpPr>
        <p:spPr>
          <a:xfrm>
            <a:off x="498960" y="91440"/>
            <a:ext cx="90658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SSB Bandwidth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CustomShape 7"/>
          <p:cNvSpPr/>
          <p:nvPr/>
        </p:nvSpPr>
        <p:spPr>
          <a:xfrm>
            <a:off x="504000" y="1037880"/>
            <a:ext cx="9065880" cy="35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2000"/>
          </a:bodyPr>
          <a:p>
            <a:pPr marL="861480" indent="-638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With the displayed carrier frequency set to 14.347 MHz, a 3 kHz USB signal occupies 14.347 to 14.350 MHz. </a:t>
            </a:r>
            <a:r>
              <a:rPr b="0" i="1" lang="en-US" sz="2600" spc="-1" strike="noStrike">
                <a:solidFill>
                  <a:srgbClr val="d8090f"/>
                </a:solidFill>
                <a:latin typeface="Arial"/>
                <a:ea typeface="DejaVu Sans"/>
              </a:rPr>
              <a:t>When operating USB, your signal occupies a space starting at the displayed carrier frequency and extending up 3 kHz.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861480" indent="-638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When the displayed carrier frequency is set to 7.178 MHz, a 3 kHz LSB signal occupies 7.175 to 7.178 MHz.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1480" indent="-638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When operating in a General Class phone segment when using 3 kHz wide LSB, your displayed carrier frequency should be at least 3 kHz above the edge of the segment.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1480" indent="-638280">
              <a:lnSpc>
                <a:spcPct val="100000"/>
              </a:lnSpc>
              <a:spcBef>
                <a:spcPts val="598"/>
              </a:spcBef>
              <a:spcAft>
                <a:spcPts val="59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d8090f"/>
                </a:solidFill>
                <a:latin typeface="Arial"/>
                <a:ea typeface="DejaVu Sans"/>
              </a:rPr>
              <a:t>When operating in a General Class band, your displayed carrier frequency should be at least 3 kHz below the edge of the band when using 3 kHz wide USB.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G8A02 - What is the name of the process that changes the phase angle of an RF signal to convey information?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Phase convolution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Phase transformation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Phase inversion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6"/>
          <p:cNvSpPr/>
          <p:nvPr/>
        </p:nvSpPr>
        <p:spPr>
          <a:xfrm>
            <a:off x="504000" y="2393640"/>
            <a:ext cx="9060840" cy="934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1" name="CustomShape 17"/>
          <p:cNvSpPr/>
          <p:nvPr/>
        </p:nvSpPr>
        <p:spPr>
          <a:xfrm>
            <a:off x="504000" y="568080"/>
            <a:ext cx="9060840" cy="448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2" name="CustomShape 18"/>
          <p:cNvSpPr/>
          <p:nvPr/>
        </p:nvSpPr>
        <p:spPr>
          <a:xfrm>
            <a:off x="3443760" y="5255280"/>
            <a:ext cx="3180600" cy="290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3" name="CustomShape 19"/>
          <p:cNvSpPr/>
          <p:nvPr/>
        </p:nvSpPr>
        <p:spPr>
          <a:xfrm>
            <a:off x="504000" y="226080"/>
            <a:ext cx="9062640" cy="93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4" name="CustomShape 20"/>
          <p:cNvSpPr/>
          <p:nvPr/>
        </p:nvSpPr>
        <p:spPr>
          <a:xfrm>
            <a:off x="504000" y="1326600"/>
            <a:ext cx="9062640" cy="32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5" name="CustomShape 21"/>
          <p:cNvSpPr/>
          <p:nvPr/>
        </p:nvSpPr>
        <p:spPr>
          <a:xfrm>
            <a:off x="3465000" y="2499480"/>
            <a:ext cx="323784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6" name="CustomShape 22"/>
          <p:cNvSpPr/>
          <p:nvPr/>
        </p:nvSpPr>
        <p:spPr>
          <a:xfrm>
            <a:off x="6217920" y="2926080"/>
            <a:ext cx="23724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CustomShape 23"/>
          <p:cNvSpPr/>
          <p:nvPr/>
        </p:nvSpPr>
        <p:spPr>
          <a:xfrm>
            <a:off x="0" y="2286000"/>
            <a:ext cx="10073160" cy="7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Take Quiz 3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G2A12 - What control is typically adjusted for proper ALC setting on a single sideband transceiver?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RF clipping level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Transmit audio or microphone gain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Antenna inductance or capacitance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Attenuator level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G2A12 - What control is typically adjusted for proper ALC setting on a single sideband transceiver?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RF clipping level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Transmit audio or microphone gain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Antenna inductance or capacitance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Attenuator level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G4B07 - What signals are used to conduct a two-tone test?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Two audio signals of the same frequency shifted 90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Two non-harmonically related audio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Two swept frequency tones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Two audio frequency range square wave signals of equal amplitude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G4B07 - What signals are used to conduct a two-tone test?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Two audio signals of the same frequency shifted 90 degrees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Two non-harmonically related audio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Two swept frequency tones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Two audio frequency range square wave signals of equal amplitude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"/>
          <p:cNvSpPr/>
          <p:nvPr/>
        </p:nvSpPr>
        <p:spPr>
          <a:xfrm>
            <a:off x="548640" y="54864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G4B08 - What transmitter performance parameter does a two-tone test analyze?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Linearity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Percentage of suppression of the carrier and undesired sideband for SSB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Percentage of frequency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Percentage of carrier phase shift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"/>
          <p:cNvSpPr/>
          <p:nvPr/>
        </p:nvSpPr>
        <p:spPr>
          <a:xfrm>
            <a:off x="548640" y="54864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G4B08 - What transmitter performance parameter does a two-tone test analyze?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Linearity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Percentage of suppression of the carrier and undesired sideband for SSB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Percentage of frequency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Percentage of carrier phase shift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"/>
          <p:cNvSpPr/>
          <p:nvPr/>
        </p:nvSpPr>
        <p:spPr>
          <a:xfrm>
            <a:off x="548640" y="54864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G4D01 - What is the purpose of a speech processor in a transceiver?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Increase the apparent loudness of transmitted voice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Increase transmitter bass response for more natural-sounding SSB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Prevent distortion of voice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Decrease high-frequency voice output to prevent out-of-band operation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"/>
          <p:cNvSpPr/>
          <p:nvPr/>
        </p:nvSpPr>
        <p:spPr>
          <a:xfrm>
            <a:off x="548640" y="548640"/>
            <a:ext cx="9233280" cy="352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G4D01 - What is the purpose of a speech processor in a transceiver?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Increase the apparent loudness of transmitted voice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Increase transmitter bass response for more natural-sounding SSB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Prevent distortion of voice signals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Decrease high-frequency voice output to prevent out-of-band operation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G4D02 - How does a speech processor affect a single sideband phone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increases peak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It increases average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reduces harmonic distortion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It reduces intermodulation distortion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"/>
          <p:cNvSpPr/>
          <p:nvPr/>
        </p:nvSpPr>
        <p:spPr>
          <a:xfrm>
            <a:off x="457200" y="45720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G8A02 - What is the name of the process that changes the phase angle of an RF signal to convey information?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Phase convolution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Phase modulation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Phase transformation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Phase inversion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G4D02 - How does a speech processor affect a single sideband phone signal?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It increases peak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It increases average power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It reduces harmonic distortion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It reduces intermodulation distortion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G4D03 - What is the effect of an incorrectly adjusted speech processor?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Distorted speech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Excess intermodulation products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Excessive background noise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"/>
          <p:cNvSpPr/>
          <p:nvPr/>
        </p:nvSpPr>
        <p:spPr>
          <a:xfrm>
            <a:off x="548640" y="548640"/>
            <a:ext cx="9233280" cy="29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G4D03 - What is the effect of an incorrectly adjusted speech processor?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Distorted speech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Excess intermodulation products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Excessive background noise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D. All these choices are correct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G4D08 - What frequency range is occupied by a 3 kHz LSB signal when the displayed carrier frequency is set to 7.178 MHz?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7.178 MHz to 7.181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7.178 MHz to 7.184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7.175 MHz to 7.178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7.1765 MHz to 7.1795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G4D08 - What frequency range is occupied by a 3 kHz LSB signal when the displayed carrier frequency is set to 7.178 MHz?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7.178 MHz to 7.181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7.178 MHz to 7.184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C. 7.175 MHz to 7.178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7.1765 MHz to 7.1795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G4D09 - What frequency range is occupied by a 3 kHz USB signal with the displayed carrier frequency set to 14.347 MHz?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14.347 MHz to 14.647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14.347 MHz to 14.350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14.344 MHz to 14.347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14.3455 MHz to 14.3485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G4D09 - What frequency range is occupied by a 3 kHz USB signal with the displayed carrier frequency set to 14.347 MHz?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14.347 MHz to 14.647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B. 14.347 MHz to 14.350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14.344 MHz to 14.347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14.3455 MHz to 14.3485 MHz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G4D10 - How close to the lower edge of a band's phone segment should your displayed carrier frequency be when using 3 kHz wide LSB?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At least 3 kHz above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At least 3 kHz below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At least 1 kHz below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At least 1 kHz above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G4D10 - How close to the lower edge of a band's phone segment should your displayed carrier frequency be when using 3 kHz wide LSB?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A. At least 3 kHz above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At least 3 kHz below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At least 1 kHz below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At least 1 kHz above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"/>
          <p:cNvSpPr/>
          <p:nvPr/>
        </p:nvSpPr>
        <p:spPr>
          <a:xfrm>
            <a:off x="548640" y="548640"/>
            <a:ext cx="9233280" cy="32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G4D11 - How close to the upper edge of a band's phone segment should your displayed carrier frequency be when using 3 kHz wide USB?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 At least 3 kHz above the edge of the band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B. At least 3 kHz below the edge of the band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C. At least 1 kHz above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D. At least 1 kHz below the edge of the segment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Application>LibreOffice/7.4.6.2$Windows_X86_64 LibreOffice_project/5b1f5509c2decdade7fda905e3e1429a67acd63d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2020-01-18T10:27:47Z</dcterms:created>
  <dc:creator/>
  <dc:description/>
  <dc:language>en-US</dc:language>
  <cp:lastModifiedBy/>
  <dcterms:modified xsi:type="dcterms:W3CDTF">2024-08-11T13:15:07Z</dcterms:modified>
  <cp:revision>374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