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FBBB-9DC2-4B43-8822-8870344630BF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C31A-A611-48BA-B73F-F7D7DAB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90153" y="193183"/>
            <a:ext cx="11861442" cy="6598050"/>
            <a:chOff x="2331077" y="1034104"/>
            <a:chExt cx="6068028" cy="4364589"/>
          </a:xfrm>
        </p:grpSpPr>
        <p:grpSp>
          <p:nvGrpSpPr>
            <p:cNvPr id="45" name="Group 44"/>
            <p:cNvGrpSpPr/>
            <p:nvPr/>
          </p:nvGrpSpPr>
          <p:grpSpPr>
            <a:xfrm>
              <a:off x="2331077" y="1034104"/>
              <a:ext cx="6068028" cy="4364589"/>
              <a:chOff x="2331077" y="1034104"/>
              <a:chExt cx="6068028" cy="43645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331077" y="1034104"/>
                <a:ext cx="6068028" cy="2934259"/>
                <a:chOff x="0" y="0"/>
                <a:chExt cx="5629275" cy="192405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0"/>
                  <a:ext cx="5629275" cy="1924050"/>
                  <a:chOff x="0" y="0"/>
                  <a:chExt cx="5629275" cy="1924050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0" y="71193"/>
                    <a:ext cx="933450" cy="1767132"/>
                    <a:chOff x="0" y="42618"/>
                    <a:chExt cx="933450" cy="1767132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9050" y="42618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 1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9525" y="514350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 2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9525" y="1000125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 3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1476375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 4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695823" y="61710"/>
                    <a:ext cx="933452" cy="1767090"/>
                    <a:chOff x="-2" y="33135"/>
                    <a:chExt cx="933452" cy="176709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-2" y="33135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 1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9525" y="504825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 2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9525" y="990600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 3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9050" y="1466850"/>
                      <a:ext cx="914400" cy="333375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 4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162175" y="143636"/>
                    <a:ext cx="1190625" cy="1599439"/>
                    <a:chOff x="0" y="-27814"/>
                    <a:chExt cx="1190625" cy="1599439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0" y="-27814"/>
                      <a:ext cx="1162050" cy="55245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 1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9525" y="523872"/>
                      <a:ext cx="1162051" cy="523876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 </a:t>
                      </a: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8575" y="1047749"/>
                      <a:ext cx="1162050" cy="523876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 </a:t>
                      </a: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p:txBody>
                </p: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955714" y="19050"/>
                    <a:ext cx="1128157" cy="1905000"/>
                    <a:chOff x="-92036" y="0"/>
                    <a:chExt cx="1128157" cy="1905000"/>
                  </a:xfrm>
                </p:grpSpPr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0" y="0"/>
                      <a:ext cx="1019175" cy="1905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  <a:softEdge rad="12700"/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2036" y="837711"/>
                      <a:ext cx="1128157" cy="89005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Assignments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14725" y="0"/>
                    <a:ext cx="1033462" cy="1905000"/>
                    <a:chOff x="0" y="0"/>
                    <a:chExt cx="1033462" cy="190500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0" y="0"/>
                      <a:ext cx="1019175" cy="1905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  <a:softEdge rad="31750"/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62" y="804255"/>
                      <a:ext cx="990600" cy="85785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Policy 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Rules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324225" y="219075"/>
                  <a:ext cx="1390650" cy="1524000"/>
                  <a:chOff x="0" y="0"/>
                  <a:chExt cx="1390650" cy="1524000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0" y="0"/>
                    <a:ext cx="1352550" cy="142875"/>
                  </a:xfrm>
                  <a:prstGeom prst="straightConnector1">
                    <a:avLst/>
                  </a:prstGeom>
                  <a:noFill/>
                  <a:ln w="317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9525" y="161925"/>
                    <a:ext cx="1381125" cy="34290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0" y="76200"/>
                    <a:ext cx="1343025" cy="60960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9525" y="704850"/>
                    <a:ext cx="1362075" cy="77152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47625" y="1019175"/>
                    <a:ext cx="1333500" cy="19050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8100" y="1219200"/>
                    <a:ext cx="1343025" cy="30480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914400" y="190500"/>
                  <a:ext cx="1314450" cy="1514475"/>
                  <a:chOff x="0" y="0"/>
                  <a:chExt cx="1314450" cy="1514475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9525" y="0"/>
                    <a:ext cx="1238250" cy="19050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38100" y="19050"/>
                    <a:ext cx="1276350" cy="113347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0" y="266700"/>
                    <a:ext cx="1238250" cy="27622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9525" y="990600"/>
                    <a:ext cx="1257300" cy="25019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9525" y="771525"/>
                    <a:ext cx="1228725" cy="71437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19050" y="1314450"/>
                    <a:ext cx="1257300" cy="20002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</p:grpSp>
          </p:grp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4577367" y="4752769"/>
                <a:ext cx="2364235" cy="645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Figure </a:t>
                </a:r>
                <a:r>
                  <a:rPr lang="en-US" sz="1100" kern="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1: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concept of RBAC security policy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6151328" y="1091325"/>
              <a:ext cx="1098611" cy="290520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4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5155" y="167425"/>
            <a:ext cx="10676585" cy="6505844"/>
            <a:chOff x="0" y="0"/>
            <a:chExt cx="4743450" cy="3829051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4743450" cy="3009900"/>
              <a:chOff x="0" y="0"/>
              <a:chExt cx="4743450" cy="30099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7625" y="247650"/>
                <a:ext cx="4695825" cy="2762250"/>
                <a:chOff x="0" y="0"/>
                <a:chExt cx="4695825" cy="276225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0" y="700087"/>
                  <a:ext cx="4695825" cy="2062163"/>
                  <a:chOff x="0" y="-4763"/>
                  <a:chExt cx="4695825" cy="2062163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52425" y="523875"/>
                    <a:ext cx="2019300" cy="1533525"/>
                    <a:chOff x="0" y="0"/>
                    <a:chExt cx="2019300" cy="1533525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0" y="0"/>
                      <a:ext cx="2019300" cy="1476375"/>
                      <a:chOff x="0" y="0"/>
                      <a:chExt cx="2019300" cy="1476375"/>
                    </a:xfrm>
                  </p:grpSpPr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762000" y="190500"/>
                        <a:ext cx="571500" cy="12858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" name="Oval 45"/>
                      <p:cNvSpPr/>
                      <p:nvPr/>
                    </p:nvSpPr>
                    <p:spPr>
                      <a:xfrm>
                        <a:off x="1000125" y="400050"/>
                        <a:ext cx="76200" cy="142875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" name="Oval 46"/>
                      <p:cNvSpPr/>
                      <p:nvPr/>
                    </p:nvSpPr>
                    <p:spPr>
                      <a:xfrm>
                        <a:off x="1000125" y="695325"/>
                        <a:ext cx="76200" cy="142875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" name="Oval 47"/>
                      <p:cNvSpPr/>
                      <p:nvPr/>
                    </p:nvSpPr>
                    <p:spPr>
                      <a:xfrm>
                        <a:off x="1009650" y="1209675"/>
                        <a:ext cx="76200" cy="142875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1095375" y="0"/>
                        <a:ext cx="514350" cy="439420"/>
                        <a:chOff x="0" y="0"/>
                        <a:chExt cx="514350" cy="439420"/>
                      </a:xfrm>
                    </p:grpSpPr>
                    <p:cxnSp>
                      <p:nvCxnSpPr>
                        <p:cNvPr id="59" name="Straight Arrow Connector 58"/>
                        <p:cNvCxnSpPr/>
                        <p:nvPr/>
                      </p:nvCxnSpPr>
                      <p:spPr>
                        <a:xfrm flipV="1">
                          <a:off x="0" y="0"/>
                          <a:ext cx="514350" cy="438150"/>
                        </a:xfrm>
                        <a:prstGeom prst="straightConnector1">
                          <a:avLst/>
                        </a:prstGeom>
                        <a:noFill/>
                        <a:ln w="9525" cap="flat" cmpd="sng" algn="ctr">
                          <a:solidFill>
                            <a:sysClr val="windowText" lastClr="000000"/>
                          </a:solidFill>
                          <a:prstDash val="solid"/>
                          <a:tailEnd type="triangle"/>
                        </a:ln>
                        <a:effectLst/>
                      </p:spPr>
                    </p:cxnSp>
                    <p:cxnSp>
                      <p:nvCxnSpPr>
                        <p:cNvPr id="60" name="Straight Arrow Connector 59"/>
                        <p:cNvCxnSpPr/>
                        <p:nvPr/>
                      </p:nvCxnSpPr>
                      <p:spPr>
                        <a:xfrm flipV="1">
                          <a:off x="9525" y="38100"/>
                          <a:ext cx="457200" cy="401320"/>
                        </a:xfrm>
                        <a:prstGeom prst="straightConnector1">
                          <a:avLst/>
                        </a:prstGeom>
                        <a:noFill/>
                        <a:ln w="9525" cap="flat" cmpd="sng" algn="ctr">
                          <a:solidFill>
                            <a:sysClr val="windowText" lastClr="000000"/>
                          </a:solidFill>
                          <a:prstDash val="solid"/>
                          <a:tailEnd type="triangle"/>
                        </a:ln>
                        <a:effectLst/>
                      </p:spPr>
                    </p:cxnSp>
                  </p:grp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1085850" y="152400"/>
                        <a:ext cx="676275" cy="590550"/>
                        <a:chOff x="0" y="0"/>
                        <a:chExt cx="514350" cy="439420"/>
                      </a:xfrm>
                    </p:grpSpPr>
                    <p:cxnSp>
                      <p:nvCxnSpPr>
                        <p:cNvPr id="57" name="Straight Arrow Connector 56"/>
                        <p:cNvCxnSpPr/>
                        <p:nvPr/>
                      </p:nvCxnSpPr>
                      <p:spPr>
                        <a:xfrm flipV="1">
                          <a:off x="0" y="0"/>
                          <a:ext cx="514350" cy="438150"/>
                        </a:xfrm>
                        <a:prstGeom prst="straightConnector1">
                          <a:avLst/>
                        </a:prstGeom>
                        <a:noFill/>
                        <a:ln w="9525" cap="flat" cmpd="sng" algn="ctr">
                          <a:solidFill>
                            <a:sysClr val="windowText" lastClr="000000"/>
                          </a:solidFill>
                          <a:prstDash val="solid"/>
                          <a:tailEnd type="triangle"/>
                        </a:ln>
                        <a:effectLst/>
                      </p:spPr>
                    </p:cxnSp>
                    <p:cxnSp>
                      <p:nvCxnSpPr>
                        <p:cNvPr id="58" name="Straight Arrow Connector 57"/>
                        <p:cNvCxnSpPr/>
                        <p:nvPr/>
                      </p:nvCxnSpPr>
                      <p:spPr>
                        <a:xfrm flipV="1">
                          <a:off x="9525" y="38100"/>
                          <a:ext cx="457200" cy="401320"/>
                        </a:xfrm>
                        <a:prstGeom prst="straightConnector1">
                          <a:avLst/>
                        </a:prstGeom>
                        <a:noFill/>
                        <a:ln w="9525" cap="flat" cmpd="sng" algn="ctr">
                          <a:solidFill>
                            <a:sysClr val="windowText" lastClr="000000"/>
                          </a:solidFill>
                          <a:prstDash val="solid"/>
                          <a:tailEnd type="triangle"/>
                        </a:ln>
                        <a:effectLst/>
                      </p:spPr>
                    </p:cxnSp>
                  </p:grp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 flipV="1">
                        <a:off x="1104900" y="238125"/>
                        <a:ext cx="914400" cy="1017496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52" name="Straight Arrow Connector 51"/>
                      <p:cNvCxnSpPr/>
                      <p:nvPr/>
                    </p:nvCxnSpPr>
                    <p:spPr>
                      <a:xfrm flipH="1" flipV="1">
                        <a:off x="466725" y="0"/>
                        <a:ext cx="533400" cy="41910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 flipH="1" flipV="1">
                        <a:off x="361950" y="133350"/>
                        <a:ext cx="619125" cy="58801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H="1" flipV="1">
                        <a:off x="0" y="247650"/>
                        <a:ext cx="981075" cy="102870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</p:grpSp>
                <p:sp>
                  <p:nvSpPr>
                    <p:cNvPr id="42" name="Text Box 241"/>
                    <p:cNvSpPr txBox="1"/>
                    <p:nvPr/>
                  </p:nvSpPr>
                  <p:spPr>
                    <a:xfrm>
                      <a:off x="1299457" y="509588"/>
                      <a:ext cx="523875" cy="2857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roles</a:t>
                      </a:r>
                    </a:p>
                  </p:txBody>
                </p:sp>
                <p:sp>
                  <p:nvSpPr>
                    <p:cNvPr id="43" name="Text Box 242"/>
                    <p:cNvSpPr txBox="1"/>
                    <p:nvPr/>
                  </p:nvSpPr>
                  <p:spPr>
                    <a:xfrm>
                      <a:off x="342900" y="466725"/>
                      <a:ext cx="523875" cy="2857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p:txBody>
                </p:sp>
                <p:sp>
                  <p:nvSpPr>
                    <p:cNvPr id="44" name="Text Box 243"/>
                    <p:cNvSpPr txBox="1"/>
                    <p:nvPr/>
                  </p:nvSpPr>
                  <p:spPr>
                    <a:xfrm>
                      <a:off x="1081088" y="1057275"/>
                      <a:ext cx="781050" cy="4762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Sessions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0" y="-4763"/>
                    <a:ext cx="4695825" cy="766763"/>
                    <a:chOff x="0" y="-4763"/>
                    <a:chExt cx="4695825" cy="766763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0" y="85725"/>
                      <a:ext cx="828675" cy="676275"/>
                      <a:chOff x="0" y="0"/>
                      <a:chExt cx="828675" cy="676275"/>
                    </a:xfrm>
                  </p:grpSpPr>
                  <p:sp>
                    <p:nvSpPr>
                      <p:cNvPr id="39" name="Oval 38"/>
                      <p:cNvSpPr/>
                      <p:nvPr/>
                    </p:nvSpPr>
                    <p:spPr>
                      <a:xfrm>
                        <a:off x="19050" y="0"/>
                        <a:ext cx="809625" cy="6762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95250"/>
                        <a:ext cx="828675" cy="474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U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Users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1943100" y="76200"/>
                      <a:ext cx="828675" cy="676275"/>
                      <a:chOff x="0" y="0"/>
                      <a:chExt cx="828675" cy="676275"/>
                    </a:xfrm>
                  </p:grpSpPr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19050" y="0"/>
                        <a:ext cx="809625" cy="6762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95250"/>
                        <a:ext cx="828675" cy="474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Roles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3867150" y="76200"/>
                      <a:ext cx="828675" cy="676275"/>
                      <a:chOff x="0" y="0"/>
                      <a:chExt cx="828675" cy="676275"/>
                    </a:xfrm>
                  </p:grpSpPr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19050" y="0"/>
                        <a:ext cx="809625" cy="6762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95250"/>
                        <a:ext cx="828675" cy="474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P</a:t>
                        </a:r>
                        <a:endPara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Permissions</a:t>
                        </a:r>
                        <a:endPara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2771775" y="409575"/>
                      <a:ext cx="1114425" cy="0"/>
                      <a:chOff x="0" y="0"/>
                      <a:chExt cx="1114425" cy="0"/>
                    </a:xfrm>
                  </p:grpSpPr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0" y="0"/>
                        <a:ext cx="1114425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34" name="Straight Arrow Connector 33"/>
                      <p:cNvCxnSpPr/>
                      <p:nvPr/>
                    </p:nvCxnSpPr>
                    <p:spPr>
                      <a:xfrm>
                        <a:off x="47625" y="0"/>
                        <a:ext cx="100965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838200" y="409575"/>
                      <a:ext cx="1114425" cy="0"/>
                      <a:chOff x="0" y="0"/>
                      <a:chExt cx="1114425" cy="0"/>
                    </a:xfrm>
                  </p:grpSpPr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0" y="0"/>
                        <a:ext cx="1114425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32" name="Straight Arrow Connector 31"/>
                      <p:cNvCxnSpPr/>
                      <p:nvPr/>
                    </p:nvCxnSpPr>
                    <p:spPr>
                      <a:xfrm>
                        <a:off x="47625" y="0"/>
                        <a:ext cx="100965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</p:grpSp>
                <p:sp>
                  <p:nvSpPr>
                    <p:cNvPr id="29" name="Text Box 245"/>
                    <p:cNvSpPr txBox="1"/>
                    <p:nvPr/>
                  </p:nvSpPr>
                  <p:spPr>
                    <a:xfrm>
                      <a:off x="2914649" y="13735"/>
                      <a:ext cx="876300" cy="61912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Permission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Assignment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Text Box 246"/>
                    <p:cNvSpPr txBox="1"/>
                    <p:nvPr/>
                  </p:nvSpPr>
                  <p:spPr>
                    <a:xfrm>
                      <a:off x="952558" y="-4763"/>
                      <a:ext cx="876300" cy="6096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UA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Assignment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847850" y="0"/>
                  <a:ext cx="990600" cy="866775"/>
                  <a:chOff x="0" y="19050"/>
                  <a:chExt cx="990600" cy="866775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8575" y="438150"/>
                    <a:ext cx="952500" cy="447675"/>
                    <a:chOff x="0" y="0"/>
                    <a:chExt cx="952500" cy="447675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0" y="0"/>
                      <a:ext cx="952500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>
                      <a:off x="752475" y="0"/>
                      <a:ext cx="200025" cy="44767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9525" y="0"/>
                      <a:ext cx="228600" cy="42862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</p:cxnSp>
              </p:grpSp>
              <p:sp>
                <p:nvSpPr>
                  <p:cNvPr id="18" name="Text Box 293"/>
                  <p:cNvSpPr txBox="1"/>
                  <p:nvPr/>
                </p:nvSpPr>
                <p:spPr>
                  <a:xfrm>
                    <a:off x="0" y="19050"/>
                    <a:ext cx="990600" cy="4572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RH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 Hierarchy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3409950" cy="1743075"/>
                <a:chOff x="0" y="0"/>
                <a:chExt cx="3409950" cy="1743075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0" y="0"/>
                  <a:ext cx="1143000" cy="34290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Constraints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162050" y="171449"/>
                  <a:ext cx="2247900" cy="752476"/>
                  <a:chOff x="9525" y="-1"/>
                  <a:chExt cx="2247900" cy="752476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9525" y="-1"/>
                    <a:ext cx="2247900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257425" y="0"/>
                    <a:ext cx="0" cy="75247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819150" y="342900"/>
                  <a:ext cx="1085850" cy="1400175"/>
                  <a:chOff x="0" y="0"/>
                  <a:chExt cx="1085850" cy="1400175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0" y="0"/>
                    <a:ext cx="1085850" cy="28575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9525" y="9525"/>
                    <a:ext cx="485775" cy="47625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19050" y="9525"/>
                    <a:ext cx="447675" cy="139065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</p:grpSp>
          </p:grpSp>
        </p:grp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600200" y="3533776"/>
              <a:ext cx="1750852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2: 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Elements of 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RBAC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security policy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99245" y="283335"/>
            <a:ext cx="11410682" cy="6272011"/>
            <a:chOff x="4520485" y="1455313"/>
            <a:chExt cx="4237148" cy="3000777"/>
          </a:xfrm>
        </p:grpSpPr>
        <p:grpSp>
          <p:nvGrpSpPr>
            <p:cNvPr id="2" name="Group 1"/>
            <p:cNvGrpSpPr/>
            <p:nvPr/>
          </p:nvGrpSpPr>
          <p:grpSpPr>
            <a:xfrm>
              <a:off x="4520485" y="1455313"/>
              <a:ext cx="4237148" cy="3000777"/>
              <a:chOff x="0" y="0"/>
              <a:chExt cx="3981450" cy="2945659"/>
            </a:xfrm>
            <a:noFill/>
          </p:grpSpPr>
          <p:grpSp>
            <p:nvGrpSpPr>
              <p:cNvPr id="3" name="Group 2"/>
              <p:cNvGrpSpPr/>
              <p:nvPr/>
            </p:nvGrpSpPr>
            <p:grpSpPr>
              <a:xfrm>
                <a:off x="0" y="0"/>
                <a:ext cx="3981450" cy="1809750"/>
                <a:chOff x="0" y="0"/>
                <a:chExt cx="3981450" cy="1809750"/>
              </a:xfrm>
              <a:grpFill/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647950" y="9525"/>
                  <a:ext cx="1333500" cy="1800225"/>
                  <a:chOff x="0" y="0"/>
                  <a:chExt cx="1333500" cy="1800225"/>
                </a:xfrm>
                <a:grpFill/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0" y="0"/>
                    <a:ext cx="1314450" cy="3333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Permission 1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9525" y="504825"/>
                    <a:ext cx="1314450" cy="3333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Permission 2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9525" y="990600"/>
                    <a:ext cx="1314450" cy="3333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Permission 3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9050" y="1466850"/>
                    <a:ext cx="1314450" cy="3333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Permission 4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0" y="0"/>
                  <a:ext cx="1190625" cy="1737185"/>
                  <a:chOff x="0" y="0"/>
                  <a:chExt cx="1190625" cy="1737185"/>
                </a:xfrm>
                <a:grpFill/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0" y="0"/>
                    <a:ext cx="1162050" cy="528708"/>
                  </a:xfrm>
                  <a:prstGeom prst="ellips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Senior role 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28575" y="1200152"/>
                    <a:ext cx="1162050" cy="537033"/>
                  </a:xfrm>
                  <a:prstGeom prst="ellips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Junior role 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4" name="Straight Arrow Connector 13"/>
                  <p:cNvCxnSpPr>
                    <a:stCxn id="12" idx="4"/>
                  </p:cNvCxnSpPr>
                  <p:nvPr/>
                </p:nvCxnSpPr>
                <p:spPr>
                  <a:xfrm>
                    <a:off x="581025" y="528708"/>
                    <a:ext cx="19050" cy="647332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tx1"/>
                    </a:solidFill>
                    <a:prstDash val="dash"/>
                    <a:tailEnd type="triangle"/>
                  </a:ln>
                  <a:effectLst/>
                </p:spPr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162050" y="228601"/>
                  <a:ext cx="1514475" cy="1438274"/>
                  <a:chOff x="-9525" y="1"/>
                  <a:chExt cx="1514475" cy="1438274"/>
                </a:xfrm>
                <a:grpFill/>
              </p:grpSpPr>
              <p:cxnSp>
                <p:nvCxnSpPr>
                  <p:cNvPr id="8" name="Straight Arrow Connector 7"/>
                  <p:cNvCxnSpPr>
                    <a:stCxn id="12" idx="6"/>
                  </p:cNvCxnSpPr>
                  <p:nvPr/>
                </p:nvCxnSpPr>
                <p:spPr>
                  <a:xfrm flipV="1">
                    <a:off x="-9524" y="1"/>
                    <a:ext cx="1476374" cy="35754"/>
                  </a:xfrm>
                  <a:prstGeom prst="straightConnector1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9" name="Straight Arrow Connector 8"/>
                  <p:cNvCxnSpPr>
                    <a:stCxn id="12" idx="6"/>
                  </p:cNvCxnSpPr>
                  <p:nvPr/>
                </p:nvCxnSpPr>
                <p:spPr>
                  <a:xfrm>
                    <a:off x="-9525" y="35755"/>
                    <a:ext cx="1495424" cy="469070"/>
                  </a:xfrm>
                  <a:prstGeom prst="straightConnector1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0" name="Straight Arrow Connector 9"/>
                  <p:cNvCxnSpPr>
                    <a:stCxn id="13" idx="6"/>
                  </p:cNvCxnSpPr>
                  <p:nvPr/>
                </p:nvCxnSpPr>
                <p:spPr>
                  <a:xfrm>
                    <a:off x="19050" y="1240069"/>
                    <a:ext cx="1485900" cy="198206"/>
                  </a:xfrm>
                  <a:prstGeom prst="straightConnector1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1" name="Straight Arrow Connector 10"/>
                  <p:cNvCxnSpPr>
                    <a:stCxn id="13" idx="6"/>
                  </p:cNvCxnSpPr>
                  <p:nvPr/>
                </p:nvCxnSpPr>
                <p:spPr>
                  <a:xfrm flipV="1">
                    <a:off x="19050" y="1009651"/>
                    <a:ext cx="1457325" cy="230418"/>
                  </a:xfrm>
                  <a:prstGeom prst="straightConnector1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tailEnd type="triangle"/>
                  </a:ln>
                  <a:effectLst/>
                </p:spPr>
              </p:cxnSp>
            </p:grpSp>
          </p:grpSp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266700" y="2522114"/>
                <a:ext cx="3286125" cy="4235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Figure </a:t>
                </a:r>
                <a:r>
                  <a:rPr lang="en-US" sz="11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Role Hierarchy (RH)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Arrow Connector 20"/>
            <p:cNvCxnSpPr>
              <a:stCxn id="12" idx="4"/>
              <a:endCxn id="17" idx="1"/>
            </p:cNvCxnSpPr>
            <p:nvPr/>
          </p:nvCxnSpPr>
          <p:spPr>
            <a:xfrm>
              <a:off x="5138825" y="1993914"/>
              <a:ext cx="2209805" cy="6500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4"/>
              <a:endCxn id="18" idx="1"/>
            </p:cNvCxnSpPr>
            <p:nvPr/>
          </p:nvCxnSpPr>
          <p:spPr>
            <a:xfrm>
              <a:off x="5138825" y="1993914"/>
              <a:ext cx="2219941" cy="113520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2275" y="231821"/>
            <a:ext cx="11255292" cy="6361776"/>
            <a:chOff x="2490097" y="2382564"/>
            <a:chExt cx="5121317" cy="3199539"/>
          </a:xfrm>
        </p:grpSpPr>
        <p:grpSp>
          <p:nvGrpSpPr>
            <p:cNvPr id="34" name="Group 33"/>
            <p:cNvGrpSpPr/>
            <p:nvPr/>
          </p:nvGrpSpPr>
          <p:grpSpPr>
            <a:xfrm>
              <a:off x="2490097" y="2382564"/>
              <a:ext cx="5121317" cy="3199539"/>
              <a:chOff x="47625" y="1028700"/>
              <a:chExt cx="4695825" cy="287157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7625" y="1028700"/>
                <a:ext cx="4695825" cy="2052785"/>
                <a:chOff x="47625" y="1028700"/>
                <a:chExt cx="4695825" cy="2052785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47625" y="1028700"/>
                  <a:ext cx="4695825" cy="2052785"/>
                  <a:chOff x="0" y="76200"/>
                  <a:chExt cx="4695825" cy="205278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2425" y="523875"/>
                    <a:ext cx="2019300" cy="1605111"/>
                    <a:chOff x="0" y="0"/>
                    <a:chExt cx="2019300" cy="1605111"/>
                  </a:xfrm>
                </p:grpSpPr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0" y="0"/>
                      <a:ext cx="2019300" cy="1476375"/>
                      <a:chOff x="0" y="0"/>
                      <a:chExt cx="2019300" cy="1476375"/>
                    </a:xfrm>
                  </p:grpSpPr>
                  <p:sp>
                    <p:nvSpPr>
                      <p:cNvPr id="77" name="Oval 76"/>
                      <p:cNvSpPr/>
                      <p:nvPr/>
                    </p:nvSpPr>
                    <p:spPr>
                      <a:xfrm>
                        <a:off x="762000" y="190500"/>
                        <a:ext cx="571500" cy="12858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8" name="Oval 77"/>
                      <p:cNvSpPr/>
                      <p:nvPr/>
                    </p:nvSpPr>
                    <p:spPr>
                      <a:xfrm>
                        <a:off x="1000125" y="400050"/>
                        <a:ext cx="76200" cy="142875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9" name="Oval 78"/>
                      <p:cNvSpPr/>
                      <p:nvPr/>
                    </p:nvSpPr>
                    <p:spPr>
                      <a:xfrm>
                        <a:off x="1000125" y="695325"/>
                        <a:ext cx="76200" cy="142875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0" name="Oval 79"/>
                      <p:cNvSpPr/>
                      <p:nvPr/>
                    </p:nvSpPr>
                    <p:spPr>
                      <a:xfrm>
                        <a:off x="1009650" y="1209675"/>
                        <a:ext cx="76200" cy="142875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89" name="Straight Arrow Connector 88"/>
                      <p:cNvCxnSpPr/>
                      <p:nvPr/>
                    </p:nvCxnSpPr>
                    <p:spPr>
                      <a:xfrm flipV="1">
                        <a:off x="1095375" y="0"/>
                        <a:ext cx="514350" cy="43815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87" name="Straight Arrow Connector 86"/>
                      <p:cNvCxnSpPr/>
                      <p:nvPr/>
                    </p:nvCxnSpPr>
                    <p:spPr>
                      <a:xfrm flipV="1">
                        <a:off x="1085850" y="152400"/>
                        <a:ext cx="676275" cy="58884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83" name="Straight Arrow Connector 82"/>
                      <p:cNvCxnSpPr/>
                      <p:nvPr/>
                    </p:nvCxnSpPr>
                    <p:spPr>
                      <a:xfrm flipV="1">
                        <a:off x="1104900" y="238125"/>
                        <a:ext cx="914400" cy="1017496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84" name="Straight Arrow Connector 83"/>
                      <p:cNvCxnSpPr/>
                      <p:nvPr/>
                    </p:nvCxnSpPr>
                    <p:spPr>
                      <a:xfrm flipH="1" flipV="1">
                        <a:off x="466725" y="0"/>
                        <a:ext cx="533400" cy="41910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85" name="Straight Arrow Connector 84"/>
                      <p:cNvCxnSpPr/>
                      <p:nvPr/>
                    </p:nvCxnSpPr>
                    <p:spPr>
                      <a:xfrm flipH="1" flipV="1">
                        <a:off x="361950" y="133350"/>
                        <a:ext cx="619125" cy="58801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86" name="Straight Arrow Connector 85"/>
                      <p:cNvCxnSpPr/>
                      <p:nvPr/>
                    </p:nvCxnSpPr>
                    <p:spPr>
                      <a:xfrm flipH="1" flipV="1">
                        <a:off x="0" y="247650"/>
                        <a:ext cx="981075" cy="102870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</p:grpSp>
                <p:sp>
                  <p:nvSpPr>
                    <p:cNvPr id="74" name="Text Box 241"/>
                    <p:cNvSpPr txBox="1"/>
                    <p:nvPr/>
                  </p:nvSpPr>
                  <p:spPr>
                    <a:xfrm>
                      <a:off x="1375905" y="497654"/>
                      <a:ext cx="523875" cy="2857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roles</a:t>
                      </a:r>
                    </a:p>
                  </p:txBody>
                </p:sp>
                <p:sp>
                  <p:nvSpPr>
                    <p:cNvPr id="75" name="Text Box 242"/>
                    <p:cNvSpPr txBox="1"/>
                    <p:nvPr/>
                  </p:nvSpPr>
                  <p:spPr>
                    <a:xfrm>
                      <a:off x="442924" y="585734"/>
                      <a:ext cx="523875" cy="2857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Text Box 243"/>
                    <p:cNvSpPr txBox="1"/>
                    <p:nvPr/>
                  </p:nvSpPr>
                  <p:spPr>
                    <a:xfrm>
                      <a:off x="142655" y="1128861"/>
                      <a:ext cx="781050" cy="4762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Sessions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0" y="76200"/>
                    <a:ext cx="4695825" cy="685800"/>
                    <a:chOff x="0" y="76200"/>
                    <a:chExt cx="4695825" cy="685800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0" y="85725"/>
                      <a:ext cx="828675" cy="676275"/>
                      <a:chOff x="0" y="0"/>
                      <a:chExt cx="828675" cy="676275"/>
                    </a:xfrm>
                  </p:grpSpPr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19050" y="0"/>
                        <a:ext cx="809625" cy="6762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95250"/>
                        <a:ext cx="828675" cy="474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U</a:t>
                        </a:r>
                        <a:endPara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Users</a:t>
                        </a:r>
                        <a:endPara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943100" y="76200"/>
                      <a:ext cx="828675" cy="676275"/>
                      <a:chOff x="0" y="0"/>
                      <a:chExt cx="828675" cy="676275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19050" y="0"/>
                        <a:ext cx="809625" cy="6762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95250"/>
                        <a:ext cx="828675" cy="474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Roles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867150" y="76200"/>
                      <a:ext cx="828675" cy="676275"/>
                      <a:chOff x="0" y="0"/>
                      <a:chExt cx="828675" cy="676275"/>
                    </a:xfrm>
                  </p:grpSpPr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19050" y="0"/>
                        <a:ext cx="809625" cy="676275"/>
                      </a:xfrm>
                      <a:prstGeom prst="ellips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95250"/>
                        <a:ext cx="828675" cy="474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P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lvl="0" indent="0" algn="ctr" defTabSz="914400" eaLnBrk="1" fontAlgn="auto" latinLnBrk="0" hangingPunct="1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Permissions</a:t>
                        </a: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71775" y="409575"/>
                      <a:ext cx="1114425" cy="0"/>
                      <a:chOff x="0" y="0"/>
                      <a:chExt cx="1114425" cy="0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>
                        <a:off x="0" y="0"/>
                        <a:ext cx="1114425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>
                        <a:off x="47625" y="0"/>
                        <a:ext cx="100965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</p:grp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838200" y="409575"/>
                      <a:ext cx="1114425" cy="0"/>
                      <a:chOff x="0" y="0"/>
                      <a:chExt cx="1114425" cy="0"/>
                    </a:xfrm>
                  </p:grpSpPr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0" y="0"/>
                        <a:ext cx="1114425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>
                        <a:off x="47625" y="0"/>
                        <a:ext cx="100965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headEnd type="triangle"/>
                        <a:tailEnd type="triangle"/>
                      </a:ln>
                      <a:effectLst/>
                    </p:spPr>
                  </p:cxnSp>
                </p:grpSp>
                <p:sp>
                  <p:nvSpPr>
                    <p:cNvPr id="61" name="Text Box 245"/>
                    <p:cNvSpPr txBox="1"/>
                    <p:nvPr/>
                  </p:nvSpPr>
                  <p:spPr>
                    <a:xfrm>
                      <a:off x="2914649" y="123826"/>
                      <a:ext cx="876300" cy="61912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2" name="Text Box 246"/>
                    <p:cNvSpPr txBox="1"/>
                    <p:nvPr/>
                  </p:nvSpPr>
                  <p:spPr>
                    <a:xfrm>
                      <a:off x="942975" y="131024"/>
                      <a:ext cx="876300" cy="6096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UA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39" name="Rounded Rectangle 38"/>
                <p:cNvSpPr/>
                <p:nvPr/>
              </p:nvSpPr>
              <p:spPr>
                <a:xfrm>
                  <a:off x="3201312" y="2557354"/>
                  <a:ext cx="1143000" cy="34290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Constraints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Text Box 2"/>
              <p:cNvSpPr txBox="1">
                <a:spLocks noChangeArrowheads="1"/>
              </p:cNvSpPr>
              <p:nvPr/>
            </p:nvSpPr>
            <p:spPr bwMode="auto">
              <a:xfrm>
                <a:off x="1775955" y="3604996"/>
                <a:ext cx="2074569" cy="295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Figure </a:t>
                </a: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4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 RBAC model</a:t>
                </a:r>
                <a:r>
                  <a:rPr kumimoji="0" lang="en-US" sz="11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constraints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H="1" flipV="1">
              <a:off x="6146695" y="2780547"/>
              <a:ext cx="581733" cy="130526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02755" y="3560591"/>
              <a:ext cx="1725416" cy="52521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3606814" y="3656107"/>
              <a:ext cx="2322728" cy="4297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39" idx="1"/>
            </p:cNvCxnSpPr>
            <p:nvPr/>
          </p:nvCxnSpPr>
          <p:spPr>
            <a:xfrm flipH="1">
              <a:off x="3606814" y="4276840"/>
              <a:ext cx="2322728" cy="266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5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2124" y="231820"/>
            <a:ext cx="11449318" cy="6413679"/>
            <a:chOff x="0" y="0"/>
            <a:chExt cx="3656965" cy="2928968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3656965" cy="1999488"/>
              <a:chOff x="0" y="0"/>
              <a:chExt cx="3656965" cy="199948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81125" y="1209675"/>
                <a:ext cx="875665" cy="742950"/>
                <a:chOff x="483912" y="1653000"/>
                <a:chExt cx="1085850" cy="791294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83912" y="1653000"/>
                  <a:ext cx="1085850" cy="791294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93437" y="1662630"/>
                  <a:ext cx="1066800" cy="30479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ysClr val="windowText" lastClr="000000">
                            <a:alpha val="40000"/>
                          </a:sysClr>
                        </a:outerShdw>
                      </a:effectLst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Students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0" y="990600"/>
                <a:ext cx="771507" cy="1008888"/>
                <a:chOff x="771525" y="1638555"/>
                <a:chExt cx="771525" cy="1009712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771525" y="1638555"/>
                  <a:ext cx="771525" cy="1009712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76287" y="1648088"/>
                  <a:ext cx="762000" cy="56197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ysClr val="windowText" lastClr="000000">
                            <a:alpha val="40000"/>
                          </a:sysClr>
                        </a:outerShdw>
                      </a:effectLst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Student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ysClr val="windowText" lastClr="000000">
                            <a:alpha val="40000"/>
                          </a:sysClr>
                        </a:outerShdw>
                      </a:effectLst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Guardian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886075" y="990600"/>
                <a:ext cx="770890" cy="990600"/>
                <a:chOff x="-120650" y="1455703"/>
                <a:chExt cx="1085850" cy="990868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-120650" y="1455703"/>
                  <a:ext cx="1085850" cy="990868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-111125" y="1465231"/>
                  <a:ext cx="1066799" cy="3048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ysClr val="windowText" lastClr="000000">
                            <a:alpha val="40000"/>
                          </a:sysClr>
                        </a:outerShdw>
                      </a:effectLst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Staff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71575" y="0"/>
                <a:ext cx="1352550" cy="790575"/>
                <a:chOff x="0" y="0"/>
                <a:chExt cx="1352550" cy="79057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0" y="0"/>
                  <a:ext cx="1352550" cy="30416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ysClr val="windowText" lastClr="000000">
                            <a:alpha val="40000"/>
                          </a:sysClr>
                        </a:outerShdw>
                      </a:effectLst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USER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0" y="304800"/>
                  <a:ext cx="1352550" cy="485775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524125" y="200025"/>
                <a:ext cx="771525" cy="790577"/>
                <a:chOff x="0" y="0"/>
                <a:chExt cx="771525" cy="79057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71525" y="0"/>
                  <a:ext cx="0" cy="79057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0" y="9525"/>
                  <a:ext cx="771525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400050" y="200025"/>
                <a:ext cx="771525" cy="790577"/>
                <a:chOff x="0" y="0"/>
                <a:chExt cx="771525" cy="790577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0" y="0"/>
                  <a:ext cx="0" cy="79057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0" y="9525"/>
                  <a:ext cx="771525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838325" y="781050"/>
                <a:ext cx="0" cy="42862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388806" y="2661635"/>
              <a:ext cx="965928" cy="267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1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Entities of the 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EMSs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users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6975" y="309094"/>
            <a:ext cx="11378102" cy="6452188"/>
            <a:chOff x="407493" y="9287"/>
            <a:chExt cx="2817047" cy="1756783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07493" y="9287"/>
              <a:ext cx="2817047" cy="1276051"/>
              <a:chOff x="407493" y="9287"/>
              <a:chExt cx="2817047" cy="1276051"/>
            </a:xfrm>
            <a:grpFill/>
          </p:grpSpPr>
          <p:sp>
            <p:nvSpPr>
              <p:cNvPr id="5" name="Oval 4"/>
              <p:cNvSpPr/>
              <p:nvPr/>
            </p:nvSpPr>
            <p:spPr>
              <a:xfrm>
                <a:off x="407493" y="9287"/>
                <a:ext cx="2642590" cy="108585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057400" y="257174"/>
                <a:ext cx="781050" cy="50482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9600" y="257173"/>
                <a:ext cx="781050" cy="50482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627609" y="429194"/>
                <a:ext cx="676275" cy="4667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Store Report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2338715" y="429194"/>
                <a:ext cx="885825" cy="4667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SUBMISSION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1580030" y="818613"/>
                <a:ext cx="1443868" cy="4667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Permission of </a:t>
                </a:r>
                <a:r>
                  <a:rPr kumimoji="0" lang="en-US" sz="1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Add </a:t>
                </a:r>
                <a:r>
                  <a:rPr kumimoji="0" lang="en-US" sz="1000" b="1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Submission</a:t>
                </a:r>
                <a:endPara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endCxn id="6" idx="2"/>
              </p:cNvCxnSpPr>
              <p:nvPr/>
            </p:nvCxnSpPr>
            <p:spPr>
              <a:xfrm flipV="1">
                <a:off x="1390650" y="509586"/>
                <a:ext cx="666750" cy="10818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</p:grp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257300" y="1508421"/>
              <a:ext cx="1274336" cy="2576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7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“</a:t>
              </a: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Add Submission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” permission for students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3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307" y="463639"/>
            <a:ext cx="9939905" cy="5885541"/>
            <a:chOff x="723900" y="0"/>
            <a:chExt cx="4466591" cy="4173278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723900" y="0"/>
              <a:ext cx="4466591" cy="3314065"/>
              <a:chOff x="723931" y="0"/>
              <a:chExt cx="4466780" cy="3314065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1104947" y="1524000"/>
                <a:ext cx="1609678" cy="609600"/>
                <a:chOff x="523922" y="0"/>
                <a:chExt cx="1609678" cy="609600"/>
              </a:xfrm>
              <a:grpFill/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990667" y="0"/>
                  <a:ext cx="1142933" cy="609600"/>
                  <a:chOff x="209617" y="0"/>
                  <a:chExt cx="1142933" cy="609600"/>
                </a:xfrm>
                <a:grpFill/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209617" y="0"/>
                    <a:ext cx="1142933" cy="6096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255" y="161925"/>
                    <a:ext cx="819150" cy="371475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Admin</a:t>
                    </a:r>
                  </a:p>
                </p:txBody>
              </p:sp>
            </p:grp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523922" y="323850"/>
                  <a:ext cx="466745" cy="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2686050" y="352425"/>
                <a:ext cx="2504661" cy="2961640"/>
                <a:chOff x="0" y="0"/>
                <a:chExt cx="2504661" cy="2961640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714375" y="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Register user</a:t>
                    </a: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704850" y="40005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Unregister</a:t>
                    </a: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user</a:t>
                    </a: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704850" y="80010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user to role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66750" y="2400300"/>
                  <a:ext cx="1837911" cy="561340"/>
                  <a:chOff x="-18752" y="0"/>
                  <a:chExt cx="1838288" cy="266035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8752" y="18385"/>
                    <a:ext cx="1838288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student to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student’s </a:t>
                    </a:r>
                    <a:r>
                      <a:rPr kumimoji="0" lang="en-US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guardain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95325" y="1200150"/>
                  <a:ext cx="1638300" cy="359128"/>
                  <a:chOff x="0" y="0"/>
                  <a:chExt cx="1638300" cy="359128"/>
                </a:xfrm>
                <a:grpFill/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9525" y="0"/>
                    <a:ext cx="1628775" cy="3333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1590675" cy="321028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Revoke user assignment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695325" y="160020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student to unit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695325" y="2009775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unit to teacher</a:t>
                    </a:r>
                  </a:p>
                </p:txBody>
              </p: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0" y="123825"/>
                  <a:ext cx="685476" cy="126682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9050" y="571500"/>
                  <a:ext cx="666115" cy="8382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28575" y="1000125"/>
                  <a:ext cx="676275" cy="42862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38100" y="1428750"/>
                  <a:ext cx="676275" cy="952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625" y="1447800"/>
                  <a:ext cx="619125" cy="33337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57150" y="1485900"/>
                  <a:ext cx="618490" cy="66675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8100" y="1504950"/>
                  <a:ext cx="628650" cy="117157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723931" y="981075"/>
                <a:ext cx="7810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600200" y="981075"/>
                <a:ext cx="7810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Role</a:t>
                </a: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3724275" y="0"/>
                <a:ext cx="102870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Permissions</a:t>
                </a:r>
              </a:p>
            </p:txBody>
          </p:sp>
        </p:grp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258360" y="3867844"/>
              <a:ext cx="2767241" cy="3054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100" kern="0" noProof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: 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“Admin” role in the 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EMS system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2" name="Picture 41" descr="http://hkpteam.clan.su/log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2" y="2650911"/>
            <a:ext cx="676275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5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9549" y="244699"/>
            <a:ext cx="11204620" cy="6413677"/>
            <a:chOff x="0" y="1"/>
            <a:chExt cx="5362575" cy="3626211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1"/>
              <a:ext cx="5362575" cy="2927183"/>
              <a:chOff x="0" y="1"/>
              <a:chExt cx="5362575" cy="2927183"/>
            </a:xfrm>
          </p:grpSpPr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362575" cy="2927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addSubmission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(s, report, u)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≙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PRE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</a:t>
                </a:r>
                <a:r>
                  <a:rPr kumimoji="0" lang="en-US" sz="1100" b="1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hasTheRole</a:t>
                </a:r>
                <a:r>
                  <a:rPr kumimoji="0" lang="en-US" sz="11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[{s}] = {student}</a:t>
                </a: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report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SUBMISSION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report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∉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reports 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u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studies[{s}] 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card(submit[{s}] ∩ reportFor</a:t>
                </a:r>
                <a:r>
                  <a:rPr kumimoji="0" lang="en-US" sz="1200" b="0" i="1" u="none" strike="noStrike" kern="0" cap="none" spc="0" normalizeH="0" baseline="30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-1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[{u}] &lt; </a:t>
                </a: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maxSubmissions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THEN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report  := reports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∪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{report}  | |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submits := submits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∪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{s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↦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report}  | |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</a:t>
                </a: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reportFor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:= </a:t>
                </a: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reportFor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∪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{report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↦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u}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END;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1435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</a:p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7115" y="320011"/>
                <a:ext cx="2179967" cy="2652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493419" y="3339161"/>
              <a:ext cx="4559299" cy="28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1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Assigning “</a:t>
              </a: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add a submission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” permission to “</a:t>
              </a: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student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” role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1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200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al-hadhrami</dc:creator>
  <cp:lastModifiedBy>nasser al-hadhrami</cp:lastModifiedBy>
  <cp:revision>8</cp:revision>
  <dcterms:created xsi:type="dcterms:W3CDTF">2015-05-04T02:46:00Z</dcterms:created>
  <dcterms:modified xsi:type="dcterms:W3CDTF">2015-05-04T03:47:11Z</dcterms:modified>
</cp:coreProperties>
</file>