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4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4AD0F1-04E1-4429-9F16-80F50D9AEBCF}" v="1" dt="2021-12-12T22:51:18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claudel@outlook.fr" userId="3f39970ed109cad2" providerId="LiveId" clId="{FB4AD0F1-04E1-4429-9F16-80F50D9AEBCF}"/>
    <pc:docChg chg="modSld">
      <pc:chgData name="theoclaudel@outlook.fr" userId="3f39970ed109cad2" providerId="LiveId" clId="{FB4AD0F1-04E1-4429-9F16-80F50D9AEBCF}" dt="2021-12-12T22:51:18.058" v="0"/>
      <pc:docMkLst>
        <pc:docMk/>
      </pc:docMkLst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773077205" sldId="257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1086378796" sldId="258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1737623661" sldId="259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1551572846" sldId="260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1205478923" sldId="261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3589849700" sldId="262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2171269620" sldId="263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3307084542" sldId="264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554872964" sldId="265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1350337203" sldId="266"/>
        </pc:sldMkLst>
      </pc:sldChg>
      <pc:sldChg chg="modTransition">
        <pc:chgData name="theoclaudel@outlook.fr" userId="3f39970ed109cad2" providerId="LiveId" clId="{FB4AD0F1-04E1-4429-9F16-80F50D9AEBCF}" dt="2021-12-12T22:51:18.058" v="0"/>
        <pc:sldMkLst>
          <pc:docMk/>
          <pc:sldMk cId="325869998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0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astack.fr/programming/5762491/how-to-print-color-in-console-using-system-out-printl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edago-ece.campusonline.me/course/view.php?id=5898&amp;section=1" TargetMode="External"/><Relationship Id="rId4" Type="http://schemas.openxmlformats.org/officeDocument/2006/relationships/hyperlink" Target="https://stackoverflow.com/questions/tagged/jav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2643234" y="964799"/>
            <a:ext cx="688521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FinnEce</a:t>
            </a:r>
            <a:endParaRPr lang="fr-FR" sz="5400" b="0" cap="none" spc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540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d’informatique</a:t>
            </a:r>
          </a:p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Groupe 7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80409-A3A1-4050-819A-E7221863DC67}"/>
              </a:ext>
            </a:extLst>
          </p:cNvPr>
          <p:cNvSpPr txBox="1"/>
          <p:nvPr/>
        </p:nvSpPr>
        <p:spPr>
          <a:xfrm>
            <a:off x="2479548" y="5893201"/>
            <a:ext cx="72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Réalisé par Baret Benjamin, </a:t>
            </a:r>
            <a:r>
              <a:rPr lang="fr-FR" dirty="0" err="1"/>
              <a:t>Bretecher</a:t>
            </a:r>
            <a:r>
              <a:rPr lang="fr-FR" dirty="0"/>
              <a:t> </a:t>
            </a:r>
            <a:r>
              <a:rPr lang="fr-FR" dirty="0" err="1"/>
              <a:t>Sandric</a:t>
            </a:r>
            <a:r>
              <a:rPr lang="fr-FR" dirty="0"/>
              <a:t>, Claudel Théo</a:t>
            </a:r>
          </a:p>
        </p:txBody>
      </p:sp>
    </p:spTree>
    <p:extLst>
      <p:ext uri="{BB962C8B-B14F-4D97-AF65-F5344CB8AC3E}">
        <p14:creationId xmlns:p14="http://schemas.microsoft.com/office/powerpoint/2010/main" val="77307720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026A54-3187-4369-901B-9436D97207F6}"/>
              </a:ext>
            </a:extLst>
          </p:cNvPr>
          <p:cNvSpPr/>
          <p:nvPr/>
        </p:nvSpPr>
        <p:spPr>
          <a:xfrm>
            <a:off x="4844696" y="339004"/>
            <a:ext cx="25026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Source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0E7B81-AE78-4875-95B3-B9A721F0A491}"/>
              </a:ext>
            </a:extLst>
          </p:cNvPr>
          <p:cNvSpPr txBox="1"/>
          <p:nvPr/>
        </p:nvSpPr>
        <p:spPr>
          <a:xfrm>
            <a:off x="782514" y="1904265"/>
            <a:ext cx="108929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Utilisation de plusieurs Sites/Ressources :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Affichage des caractères en couleurs : </a:t>
            </a:r>
            <a:r>
              <a:rPr lang="fr-FR" sz="1400" dirty="0">
                <a:solidFill>
                  <a:srgbClr val="89845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https://qastack.fr/programming/5762491/how-to-print-color-in-console-using-system-out-println</a:t>
            </a:r>
            <a:endParaRPr lang="fr-FR" sz="1400" dirty="0">
              <a:solidFill>
                <a:srgbClr val="898453"/>
              </a:solidFill>
            </a:endParaRPr>
          </a:p>
          <a:p>
            <a:endParaRPr lang="fr-FR" dirty="0">
              <a:solidFill>
                <a:srgbClr val="898453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Aider a trouver les soucis dans notre code : </a:t>
            </a:r>
            <a:r>
              <a:rPr lang="fr-FR" sz="1400" dirty="0">
                <a:solidFill>
                  <a:srgbClr val="89845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https://stackoverflow.com/questions/tagged/java</a:t>
            </a:r>
            <a:endParaRPr lang="fr-FR" sz="1400" dirty="0">
              <a:solidFill>
                <a:srgbClr val="898453"/>
              </a:solidFill>
            </a:endParaRPr>
          </a:p>
          <a:p>
            <a:endParaRPr lang="fr-FR" sz="1400" dirty="0">
              <a:solidFill>
                <a:srgbClr val="898453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Ressource pédagogique de l’</a:t>
            </a:r>
            <a:r>
              <a:rPr lang="fr-FR" b="1" dirty="0" err="1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ecole</a:t>
            </a:r>
            <a:r>
              <a:rPr lang="fr-FR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: </a:t>
            </a:r>
            <a:r>
              <a:rPr lang="fr-FR" sz="1400" dirty="0">
                <a:solidFill>
                  <a:srgbClr val="89845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https://pedago-ece.campusonline.me/course/view.php?id=5898&amp;section=1</a:t>
            </a:r>
            <a:endParaRPr lang="fr-FR" sz="1400" dirty="0">
              <a:solidFill>
                <a:srgbClr val="898453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sz="1400" dirty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0845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DD2F19-0AAB-46D2-A7D4-9BD8F7E42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8792" y="-578805"/>
            <a:ext cx="6858003" cy="8015586"/>
          </a:xfrm>
          <a:prstGeom prst="rect">
            <a:avLst/>
          </a:prstGeom>
          <a:gradFill flip="none" rotWithShape="1">
            <a:gsLst>
              <a:gs pos="48000">
                <a:sysClr val="windowText" lastClr="000000">
                  <a:alpha val="30000"/>
                </a:sysClr>
              </a:gs>
              <a:gs pos="85000">
                <a:sysClr val="windowText" lastClr="000000">
                  <a:alpha val="51000"/>
                </a:sysClr>
              </a:gs>
              <a:gs pos="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2643234" y="964799"/>
            <a:ext cx="6885218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FinnEce</a:t>
            </a:r>
            <a:endParaRPr lang="fr-F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fr-F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 d’informatique</a:t>
            </a:r>
          </a:p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880409-A3A1-4050-819A-E7221863DC67}"/>
              </a:ext>
            </a:extLst>
          </p:cNvPr>
          <p:cNvSpPr txBox="1"/>
          <p:nvPr/>
        </p:nvSpPr>
        <p:spPr>
          <a:xfrm>
            <a:off x="2479548" y="5893201"/>
            <a:ext cx="72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Réalisé </a:t>
            </a:r>
            <a:r>
              <a:rPr lang="fr-FR" dirty="0" err="1"/>
              <a:t>pBaret</a:t>
            </a:r>
            <a:r>
              <a:rPr lang="fr-FR" dirty="0"/>
              <a:t> Benjamin, </a:t>
            </a:r>
            <a:r>
              <a:rPr lang="fr-FR" dirty="0" err="1"/>
              <a:t>Bretecher</a:t>
            </a:r>
            <a:r>
              <a:rPr lang="fr-FR" dirty="0"/>
              <a:t> </a:t>
            </a:r>
            <a:r>
              <a:rPr lang="fr-FR" dirty="0" err="1"/>
              <a:t>Sandric</a:t>
            </a:r>
            <a:r>
              <a:rPr lang="fr-FR" dirty="0"/>
              <a:t>, Claudel Théo</a:t>
            </a:r>
          </a:p>
        </p:txBody>
      </p:sp>
    </p:spTree>
    <p:extLst>
      <p:ext uri="{BB962C8B-B14F-4D97-AF65-F5344CB8AC3E}">
        <p14:creationId xmlns:p14="http://schemas.microsoft.com/office/powerpoint/2010/main" val="12054789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307F29-7D47-429F-A7D3-6F4DAB560E0E}"/>
              </a:ext>
            </a:extLst>
          </p:cNvPr>
          <p:cNvSpPr/>
          <p:nvPr/>
        </p:nvSpPr>
        <p:spPr>
          <a:xfrm>
            <a:off x="320040" y="202858"/>
            <a:ext cx="11699240" cy="5488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Sommaire</a:t>
            </a:r>
            <a:r>
              <a:rPr lang="fr-F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:</a:t>
            </a:r>
          </a:p>
          <a:p>
            <a:pPr algn="ctr"/>
            <a:endParaRPr lang="fr-FR" sz="1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Répartition des taches 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Présentation de notre diagramme de Classe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 err="1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StoryBoard</a:t>
            </a: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du projet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Utilisation de GIT 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Bilan individuel / collectif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3200" b="1" dirty="0">
                <a:ln w="222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0863787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2359499" y="202858"/>
            <a:ext cx="74526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Répartition</a:t>
            </a:r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</a:t>
            </a:r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taches</a:t>
            </a:r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E4BA8C0-B9CA-43D4-A079-91A91195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828"/>
              </p:ext>
            </p:extLst>
          </p:nvPr>
        </p:nvGraphicFramePr>
        <p:xfrm>
          <a:off x="2021840" y="1184894"/>
          <a:ext cx="8127999" cy="5203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986782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0501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41379136"/>
                    </a:ext>
                  </a:extLst>
                </a:gridCol>
              </a:tblGrid>
              <a:tr h="404047">
                <a:tc>
                  <a:txBody>
                    <a:bodyPr/>
                    <a:lstStyle/>
                    <a:p>
                      <a:r>
                        <a:rPr lang="fr-FR" dirty="0" err="1"/>
                        <a:t>Sandric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Benjamin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Théo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22379"/>
                  </a:ext>
                </a:extLst>
              </a:tr>
              <a:tr h="996279">
                <a:tc>
                  <a:txBody>
                    <a:bodyPr/>
                    <a:lstStyle/>
                    <a:p>
                      <a:r>
                        <a:rPr lang="fr-FR" dirty="0"/>
                        <a:t>Graphique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Interface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fr-FR" dirty="0"/>
                        <a:t>Console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 modèle 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Ajout de la partie sauvegarde des niveaux et des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97287"/>
                  </a:ext>
                </a:extLst>
              </a:tr>
              <a:tr h="1892930">
                <a:tc>
                  <a:txBody>
                    <a:bodyPr/>
                    <a:lstStyle/>
                    <a:p>
                      <a:r>
                        <a:rPr lang="fr-FR" dirty="0"/>
                        <a:t>Création des niveaux (difficulté des niveaux, choix des blocs, chemin a parcourir)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Développement partie banquise (bloc eau, glace fine, épaisse, bloc pouvant être déplacer, ennemi, blocs tunnels)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Développement fonctionnel du jeu ( </a:t>
                      </a:r>
                      <a:r>
                        <a:rPr lang="fr-FR" dirty="0" err="1"/>
                        <a:t>Eceman</a:t>
                      </a:r>
                      <a:r>
                        <a:rPr lang="fr-FR" dirty="0"/>
                        <a:t>, déplacement du joueur, restriction des blocs)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62064"/>
                  </a:ext>
                </a:extLst>
              </a:tr>
              <a:tr h="996279">
                <a:tc>
                  <a:txBody>
                    <a:bodyPr/>
                    <a:lstStyle/>
                    <a:p>
                      <a:r>
                        <a:rPr lang="fr-FR" dirty="0"/>
                        <a:t>Implémentation des scores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du chronomètre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Déroulement de la partie et vérification de fin de jeu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8386"/>
                  </a:ext>
                </a:extLst>
              </a:tr>
              <a:tr h="404047">
                <a:tc>
                  <a:txBody>
                    <a:bodyPr/>
                    <a:lstStyle/>
                    <a:p>
                      <a:r>
                        <a:rPr lang="fr-FR" dirty="0"/>
                        <a:t>Mise en place des règles du jeu / </a:t>
                      </a:r>
                      <a:r>
                        <a:rPr lang="fr-FR" dirty="0" err="1"/>
                        <a:t>javadoc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de </a:t>
                      </a:r>
                      <a:r>
                        <a:rPr lang="fr-FR" dirty="0" err="1"/>
                        <a:t>Github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Mise en place de l’exécution dans l’invite de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4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236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026A54-3187-4369-901B-9436D97207F6}"/>
              </a:ext>
            </a:extLst>
          </p:cNvPr>
          <p:cNvSpPr/>
          <p:nvPr/>
        </p:nvSpPr>
        <p:spPr>
          <a:xfrm>
            <a:off x="172720" y="740288"/>
            <a:ext cx="38763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Diagramme</a:t>
            </a:r>
          </a:p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classe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79B22-A978-4E61-A739-0A4354EA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9" r="14538"/>
          <a:stretch/>
        </p:blipFill>
        <p:spPr>
          <a:xfrm>
            <a:off x="4128820" y="310520"/>
            <a:ext cx="7703516" cy="62369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CB2DB60-0985-4ECC-95CC-F13D557388D8}"/>
              </a:ext>
            </a:extLst>
          </p:cNvPr>
          <p:cNvSpPr txBox="1"/>
          <p:nvPr/>
        </p:nvSpPr>
        <p:spPr>
          <a:xfrm>
            <a:off x="521208" y="3428998"/>
            <a:ext cx="34409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Modèle MVC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Modèle en bleu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Vue en vert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Contrôleur en rouge</a:t>
            </a:r>
          </a:p>
        </p:txBody>
      </p:sp>
    </p:spTree>
    <p:extLst>
      <p:ext uri="{BB962C8B-B14F-4D97-AF65-F5344CB8AC3E}">
        <p14:creationId xmlns:p14="http://schemas.microsoft.com/office/powerpoint/2010/main" val="15515728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026A54-3187-4369-901B-9436D97207F6}"/>
              </a:ext>
            </a:extLst>
          </p:cNvPr>
          <p:cNvSpPr/>
          <p:nvPr/>
        </p:nvSpPr>
        <p:spPr>
          <a:xfrm>
            <a:off x="368576" y="347096"/>
            <a:ext cx="4655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Partie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79B22-A978-4E61-A739-0A4354EA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20385" r="45784"/>
          <a:stretch/>
        </p:blipFill>
        <p:spPr>
          <a:xfrm>
            <a:off x="6085840" y="252024"/>
            <a:ext cx="5797296" cy="63539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8BDD30-38AE-4D08-994D-CA7AEA8D5386}"/>
              </a:ext>
            </a:extLst>
          </p:cNvPr>
          <p:cNvSpPr txBox="1"/>
          <p:nvPr/>
        </p:nvSpPr>
        <p:spPr>
          <a:xfrm>
            <a:off x="536956" y="1435606"/>
            <a:ext cx="51846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Classe :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Plateau</a:t>
            </a:r>
            <a:r>
              <a:rPr lang="fr-FR" dirty="0">
                <a:solidFill>
                  <a:schemeClr val="bg1"/>
                </a:solidFill>
              </a:rPr>
              <a:t> : stock toute la </a:t>
            </a:r>
            <a:r>
              <a:rPr lang="fr-FR" dirty="0" err="1">
                <a:solidFill>
                  <a:schemeClr val="bg1"/>
                </a:solidFill>
              </a:rPr>
              <a:t>map</a:t>
            </a:r>
            <a:r>
              <a:rPr lang="fr-FR" dirty="0">
                <a:solidFill>
                  <a:schemeClr val="bg1"/>
                </a:solidFill>
              </a:rPr>
              <a:t> de jeu (chargement de la bonne  carte de jeu…), vérifie les possibilité de déplacement d’</a:t>
            </a:r>
            <a:r>
              <a:rPr lang="fr-FR" dirty="0" err="1">
                <a:solidFill>
                  <a:schemeClr val="bg1"/>
                </a:solidFill>
              </a:rPr>
              <a:t>EceMan</a:t>
            </a:r>
            <a:r>
              <a:rPr lang="fr-FR" dirty="0">
                <a:solidFill>
                  <a:schemeClr val="bg1"/>
                </a:solidFill>
              </a:rPr>
              <a:t>, il est constitué de case Plateau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Objet plateau </a:t>
            </a:r>
            <a:r>
              <a:rPr lang="fr-FR" dirty="0">
                <a:solidFill>
                  <a:schemeClr val="bg1"/>
                </a:solidFill>
              </a:rPr>
              <a:t>: attribution des spécificités au  différents blocs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Banquise</a:t>
            </a:r>
            <a:r>
              <a:rPr lang="fr-FR" dirty="0">
                <a:solidFill>
                  <a:schemeClr val="bg1"/>
                </a:solidFill>
              </a:rPr>
              <a:t> : création des différents types de blocs (épais, fin, eau)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solidFill>
                  <a:schemeClr val="bg1"/>
                </a:solidFill>
              </a:rPr>
              <a:t>EceMan</a:t>
            </a:r>
            <a:r>
              <a:rPr lang="fr-FR" dirty="0">
                <a:solidFill>
                  <a:schemeClr val="bg1"/>
                </a:solidFill>
              </a:rPr>
              <a:t> : création du pingouin du joueur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Case Plateau </a:t>
            </a:r>
            <a:r>
              <a:rPr lang="fr-FR" dirty="0">
                <a:solidFill>
                  <a:schemeClr val="bg1"/>
                </a:solidFill>
              </a:rPr>
              <a:t>: permet d’accéder au attribut de chaque case de la </a:t>
            </a:r>
            <a:r>
              <a:rPr lang="fr-FR" dirty="0" err="1">
                <a:solidFill>
                  <a:schemeClr val="bg1"/>
                </a:solidFill>
              </a:rPr>
              <a:t>map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98497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026A54-3187-4369-901B-9436D97207F6}"/>
              </a:ext>
            </a:extLst>
          </p:cNvPr>
          <p:cNvSpPr/>
          <p:nvPr/>
        </p:nvSpPr>
        <p:spPr>
          <a:xfrm>
            <a:off x="8107171" y="350029"/>
            <a:ext cx="35157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Partie Vue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79B22-A978-4E61-A739-0A4354EA1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8" r="36780" b="88055"/>
          <a:stretch/>
        </p:blipFill>
        <p:spPr>
          <a:xfrm>
            <a:off x="8796528" y="3927795"/>
            <a:ext cx="2871132" cy="145257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CB2DB60-0985-4ECC-95CC-F13D557388D8}"/>
              </a:ext>
            </a:extLst>
          </p:cNvPr>
          <p:cNvSpPr txBox="1"/>
          <p:nvPr/>
        </p:nvSpPr>
        <p:spPr>
          <a:xfrm>
            <a:off x="8511600" y="1663635"/>
            <a:ext cx="3440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Classe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Affichage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Console</a:t>
            </a:r>
            <a:r>
              <a:rPr lang="fr-FR" dirty="0">
                <a:solidFill>
                  <a:schemeClr val="bg1"/>
                </a:solidFill>
              </a:rPr>
              <a:t> : Permet l’affichage de la carte avec les couleur et les symboles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AD51B-F0D2-45AB-B710-DB56613DD5CF}"/>
              </a:ext>
            </a:extLst>
          </p:cNvPr>
          <p:cNvSpPr/>
          <p:nvPr/>
        </p:nvSpPr>
        <p:spPr>
          <a:xfrm>
            <a:off x="348913" y="350029"/>
            <a:ext cx="5747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Partie contrôleur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BD54640-DC8C-4F79-A040-E4955F183F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7" t="36365" r="14538" b="19212"/>
          <a:stretch/>
        </p:blipFill>
        <p:spPr>
          <a:xfrm>
            <a:off x="3960419" y="2009320"/>
            <a:ext cx="3939997" cy="393999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7BD21E-A8A7-48A0-BFFD-AFD591B630CD}"/>
              </a:ext>
            </a:extLst>
          </p:cNvPr>
          <p:cNvSpPr txBox="1"/>
          <p:nvPr/>
        </p:nvSpPr>
        <p:spPr>
          <a:xfrm>
            <a:off x="346076" y="1347830"/>
            <a:ext cx="3440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Classe :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bg1"/>
                </a:solidFill>
              </a:rPr>
              <a:t>Moteur de jeu </a:t>
            </a:r>
            <a:r>
              <a:rPr lang="fr-FR" dirty="0">
                <a:solidFill>
                  <a:schemeClr val="bg1"/>
                </a:solidFill>
              </a:rPr>
              <a:t>: Permet le lancement du jeu et des différentes fonctionnalités de celui-ci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b="1" dirty="0" err="1">
                <a:solidFill>
                  <a:schemeClr val="bg1"/>
                </a:solidFill>
              </a:rPr>
              <a:t>Controleur</a:t>
            </a:r>
            <a:r>
              <a:rPr lang="fr-FR" b="1" dirty="0">
                <a:solidFill>
                  <a:schemeClr val="bg1"/>
                </a:solidFill>
              </a:rPr>
              <a:t> plateau </a:t>
            </a:r>
            <a:r>
              <a:rPr lang="fr-FR" dirty="0">
                <a:solidFill>
                  <a:schemeClr val="bg1"/>
                </a:solidFill>
              </a:rPr>
              <a:t>: Permet le bon déroulement de la partie (temps, score, déplacement, interaction…)</a:t>
            </a:r>
          </a:p>
        </p:txBody>
      </p:sp>
    </p:spTree>
    <p:extLst>
      <p:ext uri="{BB962C8B-B14F-4D97-AF65-F5344CB8AC3E}">
        <p14:creationId xmlns:p14="http://schemas.microsoft.com/office/powerpoint/2010/main" val="217126962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2740216" y="202858"/>
            <a:ext cx="6691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 err="1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StoryBoard</a:t>
            </a:r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5400" b="0" cap="none" spc="0" dirty="0" err="1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FinnEce</a:t>
            </a:r>
            <a:endParaRPr lang="fr-FR" sz="5400" b="0" cap="none" spc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" name="Image 19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6E48572F-B2DA-4A4E-8BCF-8B802D7A6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14456" r="61158" b="31649"/>
          <a:stretch/>
        </p:blipFill>
        <p:spPr>
          <a:xfrm>
            <a:off x="5035381" y="1126188"/>
            <a:ext cx="2598759" cy="2619221"/>
          </a:xfrm>
          <a:prstGeom prst="rect">
            <a:avLst/>
          </a:prstGeom>
        </p:spPr>
      </p:pic>
      <p:pic>
        <p:nvPicPr>
          <p:cNvPr id="22" name="Image 21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555F7F2E-1DA2-455E-B162-AAE1DB2FA6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26815" r="62131" b="42815"/>
          <a:stretch/>
        </p:blipFill>
        <p:spPr>
          <a:xfrm>
            <a:off x="8757921" y="1319922"/>
            <a:ext cx="2997200" cy="1723874"/>
          </a:xfrm>
          <a:prstGeom prst="rect">
            <a:avLst/>
          </a:prstGeom>
        </p:spPr>
      </p:pic>
      <p:pic>
        <p:nvPicPr>
          <p:cNvPr id="24" name="Image 23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299FB8BE-2DC3-48C9-9B8F-022866ED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4383" r="64583" b="33333"/>
          <a:stretch/>
        </p:blipFill>
        <p:spPr>
          <a:xfrm>
            <a:off x="609600" y="1417757"/>
            <a:ext cx="3302000" cy="15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729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3242762" y="202858"/>
            <a:ext cx="5686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de GIT</a:t>
            </a:r>
          </a:p>
        </p:txBody>
      </p:sp>
      <p:pic>
        <p:nvPicPr>
          <p:cNvPr id="3" name="Image 2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7571A613-2DF1-456A-A742-C910FD482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 t="14316" r="27320"/>
          <a:stretch/>
        </p:blipFill>
        <p:spPr>
          <a:xfrm>
            <a:off x="519764" y="1501541"/>
            <a:ext cx="6807242" cy="4778942"/>
          </a:xfrm>
          <a:prstGeom prst="rect">
            <a:avLst/>
          </a:prstGeom>
        </p:spPr>
      </p:pic>
      <p:pic>
        <p:nvPicPr>
          <p:cNvPr id="7" name="Image 6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9817142A-7B5B-44C3-A1F1-327C3E0BE5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" t="23356" r="69809" b="29205"/>
          <a:stretch/>
        </p:blipFill>
        <p:spPr>
          <a:xfrm>
            <a:off x="8476379" y="2165685"/>
            <a:ext cx="3137837" cy="32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72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blanc texturé aquarelle">
            <a:extLst>
              <a:ext uri="{FF2B5EF4-FFF2-40B4-BE49-F238E27FC236}">
                <a16:creationId xmlns:a16="http://schemas.microsoft.com/office/drawing/2014/main" id="{AFFE3E25-D595-44DD-A72B-4D6C5DB14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42" r="-1" b="1867"/>
          <a:stretch/>
        </p:blipFill>
        <p:spPr>
          <a:xfrm>
            <a:off x="172720" y="202858"/>
            <a:ext cx="11826240" cy="6482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86483B-E953-4ED0-A14E-395B667CD710}"/>
              </a:ext>
            </a:extLst>
          </p:cNvPr>
          <p:cNvSpPr/>
          <p:nvPr/>
        </p:nvSpPr>
        <p:spPr>
          <a:xfrm>
            <a:off x="2026088" y="202858"/>
            <a:ext cx="81195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Bilan individuel / collectif</a:t>
            </a:r>
          </a:p>
        </p:txBody>
      </p:sp>
    </p:spTree>
    <p:extLst>
      <p:ext uri="{BB962C8B-B14F-4D97-AF65-F5344CB8AC3E}">
        <p14:creationId xmlns:p14="http://schemas.microsoft.com/office/powerpoint/2010/main" val="325869998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InterweaveVTI">
  <a:themeElements>
    <a:clrScheme name="AnalogousFromLightSeedLeftStep">
      <a:dk1>
        <a:srgbClr val="000000"/>
      </a:dk1>
      <a:lt1>
        <a:srgbClr val="FFFFFF"/>
      </a:lt1>
      <a:dk2>
        <a:srgbClr val="243341"/>
      </a:dk2>
      <a:lt2>
        <a:srgbClr val="E8E7E2"/>
      </a:lt2>
      <a:accent1>
        <a:srgbClr val="7D86DF"/>
      </a:accent1>
      <a:accent2>
        <a:srgbClr val="609DD8"/>
      </a:accent2>
      <a:accent3>
        <a:srgbClr val="55B0B8"/>
      </a:accent3>
      <a:accent4>
        <a:srgbClr val="51B594"/>
      </a:accent4>
      <a:accent5>
        <a:srgbClr val="55B86E"/>
      </a:accent5>
      <a:accent6>
        <a:srgbClr val="63B751"/>
      </a:accent6>
      <a:hlink>
        <a:srgbClr val="898453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396</Words>
  <Application>Microsoft Office PowerPoint</Application>
  <PresentationFormat>Grand écran</PresentationFormat>
  <Paragraphs>78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Neue Haas Grotesk Text Pro</vt:lpstr>
      <vt:lpstr>Wingdings</vt:lpstr>
      <vt:lpstr>InterweaveVTI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CLAUDEL</dc:creator>
  <cp:lastModifiedBy>Théo CLAUDEL</cp:lastModifiedBy>
  <cp:revision>1</cp:revision>
  <dcterms:created xsi:type="dcterms:W3CDTF">2021-12-12T10:41:20Z</dcterms:created>
  <dcterms:modified xsi:type="dcterms:W3CDTF">2021-12-12T22:51:22Z</dcterms:modified>
</cp:coreProperties>
</file>