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2434794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2434794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243479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243479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2434794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243479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243479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243479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2434794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2434794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2434794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2434794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2434794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92434794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2434794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2434794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2434794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2434794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76675"/>
            <a:ext cx="7893000" cy="17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Big Mountain Resort Pricing Strategy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Ben Bellman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50" y="1990496"/>
            <a:ext cx="3951601" cy="26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7006050" y="4624250"/>
            <a:ext cx="14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Image by Leroy Filon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developed a model which can have future use to make decisis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 of the model include: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Based on the results of the model, we </a:t>
            </a:r>
            <a:r>
              <a:rPr lang="en"/>
              <a:t>recommend</a:t>
            </a:r>
            <a:r>
              <a:rPr lang="en"/>
              <a:t> that . </a:t>
            </a:r>
            <a:r>
              <a:rPr lang="en"/>
              <a:t>Should</a:t>
            </a:r>
            <a:r>
              <a:rPr lang="en"/>
              <a:t> BMS adapt only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Identification: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4655100" cy="3150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How can Big Mountain Resort adapt its ticket pricing strategy by capturing the full value of its diverse infrastructure, product and natural offerings relative to its competitors in order 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o increase profitability by ~ $3 million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?  </a:t>
            </a:r>
            <a:endParaRPr sz="2200"/>
          </a:p>
        </p:txBody>
      </p:sp>
      <p:pic>
        <p:nvPicPr>
          <p:cNvPr descr="Set of trendy vector ski pass template design. Set of vector ski pass template design. Trendy colorful mountain background illustration Skiing stock vector" id="78" name="Google Shape;78;p14" title="Set of trendy vector ski pass template design. Set of vector ski pass template design. Trendy colorful mountain background illustration Skiing stock vec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50" y="520238"/>
            <a:ext cx="3077275" cy="41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434325" y="4568700"/>
            <a:ext cx="670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Image by GrafVishenka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https://www.istockphoto.com/vector/set-of-trendy-vector-ski-pass-template-design-gm584863988-100206407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Findings: 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417800"/>
            <a:ext cx="3928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Finding</a:t>
            </a:r>
            <a:r>
              <a:rPr lang="en"/>
              <a:t>: </a:t>
            </a:r>
            <a:r>
              <a:rPr lang="en"/>
              <a:t>Model showed BM’s features justifies ticket prices closer to </a:t>
            </a:r>
            <a:r>
              <a:rPr b="1" lang="en"/>
              <a:t>$95  </a:t>
            </a:r>
            <a:r>
              <a:rPr lang="en"/>
              <a:t>rather than the  current </a:t>
            </a:r>
            <a:r>
              <a:rPr b="1" lang="en"/>
              <a:t>$81.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4 proposed  scenarios we </a:t>
            </a:r>
            <a:r>
              <a:rPr lang="en"/>
              <a:t>recommend</a:t>
            </a:r>
            <a:r>
              <a:rPr lang="en"/>
              <a:t> scenario 2, which is to add another chair lift, adding a run and increasing the vertical drop by 150 feet.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1 is also a possibility to explore.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The Analysis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compared Big Mountain to over</a:t>
            </a:r>
            <a:r>
              <a:rPr b="1" lang="en"/>
              <a:t> 276 </a:t>
            </a:r>
            <a:r>
              <a:rPr lang="en"/>
              <a:t>ski resorts across</a:t>
            </a:r>
            <a:r>
              <a:rPr lang="en"/>
              <a:t> &gt; </a:t>
            </a:r>
            <a:r>
              <a:rPr b="1" lang="en"/>
              <a:t>30</a:t>
            </a:r>
            <a:r>
              <a:rPr lang="en"/>
              <a:t> states.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over </a:t>
            </a:r>
            <a:r>
              <a:rPr b="1" lang="en"/>
              <a:t>36</a:t>
            </a:r>
            <a:r>
              <a:rPr lang="en"/>
              <a:t> different </a:t>
            </a:r>
            <a:r>
              <a:rPr lang="en"/>
              <a:t>parameters</a:t>
            </a:r>
            <a:r>
              <a:rPr lang="en"/>
              <a:t> on Weekend ticket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 Weekend Ticket Prices were at </a:t>
            </a:r>
            <a:r>
              <a:rPr b="1" lang="en"/>
              <a:t>$81</a:t>
            </a:r>
            <a:r>
              <a:rPr lang="en"/>
              <a:t>, average of other resorts was </a:t>
            </a:r>
            <a:r>
              <a:rPr b="1" lang="en"/>
              <a:t>$64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eveloped a model to evaluate which features influence ticket price.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was able to predict price with a Mean Absolute Error of </a:t>
            </a:r>
            <a:r>
              <a:rPr b="1" lang="en"/>
              <a:t>~9$</a:t>
            </a:r>
            <a:r>
              <a:rPr lang="en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09850" y="1417800"/>
            <a:ext cx="44982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explored were </a:t>
            </a:r>
            <a:r>
              <a:rPr b="1" i="1" lang="en"/>
              <a:t>linear regression </a:t>
            </a:r>
            <a:r>
              <a:rPr lang="en"/>
              <a:t>and </a:t>
            </a:r>
            <a:r>
              <a:rPr b="1" i="1" lang="en"/>
              <a:t>random-forest</a:t>
            </a:r>
            <a:r>
              <a:rPr lang="en"/>
              <a:t>, chose the latter as performed better in predicting the mean.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8 variables of interest which influenced price: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Vertical Drop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Snow Making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Chairs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Fast Quads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Longest Run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Skiable Terrain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Big Mountain vs Competition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5" y="1904275"/>
            <a:ext cx="4049049" cy="24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575" y="1904275"/>
            <a:ext cx="4585734" cy="24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Big Mountain vs Competition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6925"/>
            <a:ext cx="4157051" cy="23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50" y="1876925"/>
            <a:ext cx="4060850" cy="23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Big Mountain vs Competition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6912"/>
            <a:ext cx="4017350" cy="230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06900"/>
            <a:ext cx="4254012" cy="2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Scenario Analysis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334950"/>
            <a:ext cx="4674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Scenario 1</a:t>
            </a:r>
            <a:r>
              <a:rPr b="1" lang="en"/>
              <a:t>: </a:t>
            </a:r>
            <a:r>
              <a:rPr lang="en"/>
              <a:t>  Closing down up to 10 of the least used runs.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Result: </a:t>
            </a:r>
            <a:r>
              <a:rPr lang="en"/>
              <a:t> Supports reduction of prices up to </a:t>
            </a:r>
            <a:r>
              <a:rPr i="1" lang="en"/>
              <a:t>$3  </a:t>
            </a:r>
            <a:r>
              <a:rPr lang="en"/>
              <a:t>for ticket prices if 10 runs are closed. 5 is what would be </a:t>
            </a:r>
            <a:r>
              <a:rPr lang="en"/>
              <a:t>recommended</a:t>
            </a:r>
            <a:r>
              <a:rPr lang="en"/>
              <a:t>.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Scenario 2:</a:t>
            </a:r>
            <a:r>
              <a:rPr lang="en" u="sng"/>
              <a:t> </a:t>
            </a:r>
            <a:r>
              <a:rPr lang="en"/>
              <a:t> Increase the vertical drop + additional chairlift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Result</a:t>
            </a:r>
            <a:r>
              <a:rPr lang="en"/>
              <a:t>: Supports an </a:t>
            </a:r>
            <a:r>
              <a:rPr lang="en"/>
              <a:t>increase in ticket prices of </a:t>
            </a:r>
            <a:r>
              <a:rPr i="1" lang="en"/>
              <a:t>$1.99</a:t>
            </a:r>
            <a:r>
              <a:rPr lang="en"/>
              <a:t>, raising revenues by</a:t>
            </a:r>
            <a:r>
              <a:rPr i="1" lang="en"/>
              <a:t> $3.47 million</a:t>
            </a:r>
            <a:r>
              <a:rPr lang="en"/>
              <a:t>.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Scenario 3</a:t>
            </a:r>
            <a:r>
              <a:rPr b="1" lang="en"/>
              <a:t>: </a:t>
            </a:r>
            <a:r>
              <a:rPr lang="en"/>
              <a:t>Scenario 2 + 2 acres of snow making cover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Result</a:t>
            </a:r>
            <a:r>
              <a:rPr lang="en"/>
              <a:t>: Same as scenario 2 but will have increased costs with snow making cover.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Scenario 4</a:t>
            </a:r>
            <a:r>
              <a:rPr b="1" lang="en"/>
              <a:t>:</a:t>
            </a:r>
            <a:r>
              <a:rPr lang="en"/>
              <a:t>  Increase the longest run by 0.2 miles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Result</a:t>
            </a:r>
            <a:r>
              <a:rPr lang="en"/>
              <a:t>: No effect on ticket prices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