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Playfair Display" panose="020B0604020202020204"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94660"/>
  </p:normalViewPr>
  <p:slideViewPr>
    <p:cSldViewPr snapToGrid="0">
      <p:cViewPr varScale="1">
        <p:scale>
          <a:sx n="142" d="100"/>
          <a:sy n="142" d="100"/>
        </p:scale>
        <p:origin x="678"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f92434794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f92434794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f92434794e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f92434794e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f92434794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f92434794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f92434794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f92434794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f92434794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f92434794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f92434794e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f92434794e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f92434794e_0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f92434794e_0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92434794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2434794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f92434794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f92434794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 name="Google Shape;12;p2"/>
          <p:cNvCxnSpPr/>
          <p:nvPr/>
        </p:nvCxnSpPr>
        <p:spPr>
          <a:xfrm>
            <a:off x="733219" y="2235351"/>
            <a:ext cx="385200" cy="0"/>
          </a:xfrm>
          <a:prstGeom prst="straightConnector1">
            <a:avLst/>
          </a:prstGeom>
          <a:noFill/>
          <a:ln w="28575" cap="flat" cmpd="sng">
            <a:solidFill>
              <a:schemeClr val="dk1"/>
            </a:solidFill>
            <a:prstDash val="solid"/>
            <a:round/>
            <a:headEnd type="none" w="sm" len="sm"/>
            <a:tailEnd type="none" w="sm" len="sm"/>
          </a:ln>
        </p:spPr>
      </p:cxnSp>
      <p:sp>
        <p:nvSpPr>
          <p:cNvPr id="13" name="Google Shape;13;p2"/>
          <p:cNvSpPr txBox="1">
            <a:spLocks noGrp="1"/>
          </p:cNvSpPr>
          <p:nvPr>
            <p:ph type="ctrTitle"/>
          </p:nvPr>
        </p:nvSpPr>
        <p:spPr>
          <a:xfrm>
            <a:off x="630600" y="136800"/>
            <a:ext cx="7893000" cy="1853700"/>
          </a:xfrm>
          <a:prstGeom prst="rect">
            <a:avLst/>
          </a:prstGeom>
        </p:spPr>
        <p:txBody>
          <a:bodyPr spcFirstLastPara="1" wrap="square" lIns="91425" tIns="91425" rIns="91425" bIns="91425" anchor="b" anchorCtr="0">
            <a:normAutofit/>
          </a:bodyPr>
          <a:lstStyle>
            <a:lvl1pPr lvl="0">
              <a:spcBef>
                <a:spcPts val="100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4" name="Google Shape;14;p2"/>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lvl1pPr lvl="0">
              <a:lnSpc>
                <a:spcPct val="100000"/>
              </a:lnSpc>
              <a:spcBef>
                <a:spcPts val="1000"/>
              </a:spcBef>
              <a:spcAft>
                <a:spcPts val="0"/>
              </a:spcAft>
              <a:buClr>
                <a:schemeClr val="accent6"/>
              </a:buClr>
              <a:buSzPts val="2400"/>
              <a:buNone/>
              <a:defRPr sz="2400">
                <a:solidFill>
                  <a:schemeClr val="accent6"/>
                </a:solidFill>
              </a:defRPr>
            </a:lvl1pPr>
            <a:lvl2pPr lvl="1">
              <a:lnSpc>
                <a:spcPct val="100000"/>
              </a:lnSpc>
              <a:spcBef>
                <a:spcPts val="0"/>
              </a:spcBef>
              <a:spcAft>
                <a:spcPts val="0"/>
              </a:spcAft>
              <a:buClr>
                <a:schemeClr val="accent6"/>
              </a:buClr>
              <a:buSzPts val="2400"/>
              <a:buNone/>
              <a:defRPr sz="2400">
                <a:solidFill>
                  <a:schemeClr val="accent6"/>
                </a:solidFill>
              </a:defRPr>
            </a:lvl2pPr>
            <a:lvl3pPr lvl="2">
              <a:lnSpc>
                <a:spcPct val="100000"/>
              </a:lnSpc>
              <a:spcBef>
                <a:spcPts val="0"/>
              </a:spcBef>
              <a:spcAft>
                <a:spcPts val="0"/>
              </a:spcAft>
              <a:buClr>
                <a:schemeClr val="accent6"/>
              </a:buClr>
              <a:buSzPts val="2400"/>
              <a:buNone/>
              <a:defRPr sz="2400">
                <a:solidFill>
                  <a:schemeClr val="accent6"/>
                </a:solidFill>
              </a:defRPr>
            </a:lvl3pPr>
            <a:lvl4pPr lvl="3">
              <a:lnSpc>
                <a:spcPct val="100000"/>
              </a:lnSpc>
              <a:spcBef>
                <a:spcPts val="0"/>
              </a:spcBef>
              <a:spcAft>
                <a:spcPts val="0"/>
              </a:spcAft>
              <a:buClr>
                <a:schemeClr val="accent6"/>
              </a:buClr>
              <a:buSzPts val="2400"/>
              <a:buNone/>
              <a:defRPr sz="2400">
                <a:solidFill>
                  <a:schemeClr val="accent6"/>
                </a:solidFill>
              </a:defRPr>
            </a:lvl4pPr>
            <a:lvl5pPr lvl="4">
              <a:lnSpc>
                <a:spcPct val="100000"/>
              </a:lnSpc>
              <a:spcBef>
                <a:spcPts val="0"/>
              </a:spcBef>
              <a:spcAft>
                <a:spcPts val="0"/>
              </a:spcAft>
              <a:buClr>
                <a:schemeClr val="accent6"/>
              </a:buClr>
              <a:buSzPts val="2400"/>
              <a:buNone/>
              <a:defRPr sz="2400">
                <a:solidFill>
                  <a:schemeClr val="accent6"/>
                </a:solidFill>
              </a:defRPr>
            </a:lvl5pPr>
            <a:lvl6pPr lvl="5">
              <a:lnSpc>
                <a:spcPct val="100000"/>
              </a:lnSpc>
              <a:spcBef>
                <a:spcPts val="0"/>
              </a:spcBef>
              <a:spcAft>
                <a:spcPts val="0"/>
              </a:spcAft>
              <a:buClr>
                <a:schemeClr val="accent6"/>
              </a:buClr>
              <a:buSzPts val="2400"/>
              <a:buNone/>
              <a:defRPr sz="2400">
                <a:solidFill>
                  <a:schemeClr val="accent6"/>
                </a:solidFill>
              </a:defRPr>
            </a:lvl6pPr>
            <a:lvl7pPr lvl="6">
              <a:lnSpc>
                <a:spcPct val="100000"/>
              </a:lnSpc>
              <a:spcBef>
                <a:spcPts val="0"/>
              </a:spcBef>
              <a:spcAft>
                <a:spcPts val="0"/>
              </a:spcAft>
              <a:buClr>
                <a:schemeClr val="accent6"/>
              </a:buClr>
              <a:buSzPts val="2400"/>
              <a:buNone/>
              <a:defRPr sz="2400">
                <a:solidFill>
                  <a:schemeClr val="accent6"/>
                </a:solidFill>
              </a:defRPr>
            </a:lvl7pPr>
            <a:lvl8pPr lvl="7">
              <a:lnSpc>
                <a:spcPct val="100000"/>
              </a:lnSpc>
              <a:spcBef>
                <a:spcPts val="0"/>
              </a:spcBef>
              <a:spcAft>
                <a:spcPts val="0"/>
              </a:spcAft>
              <a:buClr>
                <a:schemeClr val="accent6"/>
              </a:buClr>
              <a:buSzPts val="2400"/>
              <a:buNone/>
              <a:defRPr sz="2400">
                <a:solidFill>
                  <a:schemeClr val="accent6"/>
                </a:solidFill>
              </a:defRPr>
            </a:lvl8pPr>
            <a:lvl9pPr lvl="8">
              <a:lnSpc>
                <a:spcPct val="100000"/>
              </a:lnSpc>
              <a:spcBef>
                <a:spcPts val="0"/>
              </a:spcBef>
              <a:spcAft>
                <a:spcPts val="0"/>
              </a:spcAft>
              <a:buClr>
                <a:schemeClr val="accent6"/>
              </a:buClr>
              <a:buSzPts val="2400"/>
              <a:buNone/>
              <a:defRPr sz="2400">
                <a:solidFill>
                  <a:schemeClr val="accent6"/>
                </a:solidFill>
              </a:defRPr>
            </a:lvl9pPr>
          </a:lstStyle>
          <a:p>
            <a:endParaRPr/>
          </a:p>
        </p:txBody>
      </p:sp>
      <p:sp>
        <p:nvSpPr>
          <p:cNvPr id="15" name="Google Shape;15;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1"/>
          <p:cNvSpPr txBox="1">
            <a:spLocks noGrp="1"/>
          </p:cNvSpPr>
          <p:nvPr>
            <p:ph type="title" hasCustomPrompt="1"/>
          </p:nvPr>
        </p:nvSpPr>
        <p:spPr>
          <a:xfrm>
            <a:off x="586725" y="1353788"/>
            <a:ext cx="79707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6"/>
              </a:buClr>
              <a:buSzPts val="10800"/>
              <a:buNone/>
              <a:defRPr sz="10800">
                <a:solidFill>
                  <a:schemeClr val="accent6"/>
                </a:solidFill>
              </a:defRPr>
            </a:lvl1pPr>
            <a:lvl2pPr lvl="1" algn="ctr">
              <a:spcBef>
                <a:spcPts val="0"/>
              </a:spcBef>
              <a:spcAft>
                <a:spcPts val="0"/>
              </a:spcAft>
              <a:buClr>
                <a:schemeClr val="accent6"/>
              </a:buClr>
              <a:buSzPts val="10800"/>
              <a:buNone/>
              <a:defRPr sz="10800">
                <a:solidFill>
                  <a:schemeClr val="accent6"/>
                </a:solidFill>
              </a:defRPr>
            </a:lvl2pPr>
            <a:lvl3pPr lvl="2" algn="ctr">
              <a:spcBef>
                <a:spcPts val="0"/>
              </a:spcBef>
              <a:spcAft>
                <a:spcPts val="0"/>
              </a:spcAft>
              <a:buClr>
                <a:schemeClr val="accent6"/>
              </a:buClr>
              <a:buSzPts val="10800"/>
              <a:buNone/>
              <a:defRPr sz="10800">
                <a:solidFill>
                  <a:schemeClr val="accent6"/>
                </a:solidFill>
              </a:defRPr>
            </a:lvl3pPr>
            <a:lvl4pPr lvl="3" algn="ctr">
              <a:spcBef>
                <a:spcPts val="0"/>
              </a:spcBef>
              <a:spcAft>
                <a:spcPts val="0"/>
              </a:spcAft>
              <a:buClr>
                <a:schemeClr val="accent6"/>
              </a:buClr>
              <a:buSzPts val="10800"/>
              <a:buNone/>
              <a:defRPr sz="10800">
                <a:solidFill>
                  <a:schemeClr val="accent6"/>
                </a:solidFill>
              </a:defRPr>
            </a:lvl4pPr>
            <a:lvl5pPr lvl="4" algn="ctr">
              <a:spcBef>
                <a:spcPts val="0"/>
              </a:spcBef>
              <a:spcAft>
                <a:spcPts val="0"/>
              </a:spcAft>
              <a:buClr>
                <a:schemeClr val="accent6"/>
              </a:buClr>
              <a:buSzPts val="10800"/>
              <a:buNone/>
              <a:defRPr sz="10800">
                <a:solidFill>
                  <a:schemeClr val="accent6"/>
                </a:solidFill>
              </a:defRPr>
            </a:lvl5pPr>
            <a:lvl6pPr lvl="5" algn="ctr">
              <a:spcBef>
                <a:spcPts val="0"/>
              </a:spcBef>
              <a:spcAft>
                <a:spcPts val="0"/>
              </a:spcAft>
              <a:buClr>
                <a:schemeClr val="accent6"/>
              </a:buClr>
              <a:buSzPts val="10800"/>
              <a:buNone/>
              <a:defRPr sz="10800">
                <a:solidFill>
                  <a:schemeClr val="accent6"/>
                </a:solidFill>
              </a:defRPr>
            </a:lvl6pPr>
            <a:lvl7pPr lvl="6" algn="ctr">
              <a:spcBef>
                <a:spcPts val="0"/>
              </a:spcBef>
              <a:spcAft>
                <a:spcPts val="0"/>
              </a:spcAft>
              <a:buClr>
                <a:schemeClr val="accent6"/>
              </a:buClr>
              <a:buSzPts val="10800"/>
              <a:buNone/>
              <a:defRPr sz="10800">
                <a:solidFill>
                  <a:schemeClr val="accent6"/>
                </a:solidFill>
              </a:defRPr>
            </a:lvl7pPr>
            <a:lvl8pPr lvl="7" algn="ctr">
              <a:spcBef>
                <a:spcPts val="0"/>
              </a:spcBef>
              <a:spcAft>
                <a:spcPts val="0"/>
              </a:spcAft>
              <a:buClr>
                <a:schemeClr val="accent6"/>
              </a:buClr>
              <a:buSzPts val="10800"/>
              <a:buNone/>
              <a:defRPr sz="10800">
                <a:solidFill>
                  <a:schemeClr val="accent6"/>
                </a:solidFill>
              </a:defRPr>
            </a:lvl8pPr>
            <a:lvl9pPr lvl="8" algn="ctr">
              <a:spcBef>
                <a:spcPts val="0"/>
              </a:spcBef>
              <a:spcAft>
                <a:spcPts val="0"/>
              </a:spcAft>
              <a:buClr>
                <a:schemeClr val="accent6"/>
              </a:buClr>
              <a:buSzPts val="10800"/>
              <a:buNone/>
              <a:defRPr sz="10800">
                <a:solidFill>
                  <a:schemeClr val="accent6"/>
                </a:solidFill>
              </a:defRPr>
            </a:lvl9pPr>
          </a:lstStyle>
          <a:p>
            <a:r>
              <a:t>xx%</a:t>
            </a:r>
          </a:p>
        </p:txBody>
      </p:sp>
      <p:sp>
        <p:nvSpPr>
          <p:cNvPr id="60" name="Google Shape;60;p11"/>
          <p:cNvSpPr txBox="1">
            <a:spLocks noGrp="1"/>
          </p:cNvSpPr>
          <p:nvPr>
            <p:ph type="body" idx="1"/>
          </p:nvPr>
        </p:nvSpPr>
        <p:spPr>
          <a:xfrm>
            <a:off x="586725" y="2968388"/>
            <a:ext cx="79707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
        <p:cNvGrpSpPr/>
        <p:nvPr/>
      </p:nvGrpSpPr>
      <p:grpSpPr>
        <a:xfrm>
          <a:off x="0" y="0"/>
          <a:ext cx="0" cy="0"/>
          <a:chOff x="0" y="0"/>
          <a:chExt cx="0" cy="0"/>
        </a:xfrm>
      </p:grpSpPr>
      <p:sp>
        <p:nvSpPr>
          <p:cNvPr id="17" name="Google Shape;17;p3"/>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title"/>
          </p:nvPr>
        </p:nvSpPr>
        <p:spPr>
          <a:xfrm>
            <a:off x="509550" y="1921350"/>
            <a:ext cx="8124900" cy="1300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0" name="Google Shape;2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4"/>
          <p:cNvSpPr/>
          <p:nvPr/>
        </p:nvSpPr>
        <p:spPr>
          <a:xfrm>
            <a:off x="-125" y="5045700"/>
            <a:ext cx="9144000" cy="978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3" name="Google Shape;23;p4"/>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4" name="Google Shape;24;p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25" name="Google Shape;25;p4"/>
          <p:cNvSpPr txBox="1">
            <a:spLocks noGrp="1"/>
          </p:cNvSpPr>
          <p:nvPr>
            <p:ph type="body" idx="1"/>
          </p:nvPr>
        </p:nvSpPr>
        <p:spPr>
          <a:xfrm>
            <a:off x="311700" y="1417800"/>
            <a:ext cx="8520600" cy="31509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6" name="Google Shape;26;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7"/>
        <p:cNvGrpSpPr/>
        <p:nvPr/>
      </p:nvGrpSpPr>
      <p:grpSpPr>
        <a:xfrm>
          <a:off x="0" y="0"/>
          <a:ext cx="0" cy="0"/>
          <a:chOff x="0" y="0"/>
          <a:chExt cx="0" cy="0"/>
        </a:xfrm>
      </p:grpSpPr>
      <p:cxnSp>
        <p:nvCxnSpPr>
          <p:cNvPr id="28" name="Google Shape;28;p5"/>
          <p:cNvCxnSpPr/>
          <p:nvPr/>
        </p:nvCxnSpPr>
        <p:spPr>
          <a:xfrm>
            <a:off x="419425" y="1154195"/>
            <a:ext cx="385200" cy="0"/>
          </a:xfrm>
          <a:prstGeom prst="straightConnector1">
            <a:avLst/>
          </a:prstGeom>
          <a:noFill/>
          <a:ln w="28575" cap="flat" cmpd="sng">
            <a:solidFill>
              <a:schemeClr val="dk1"/>
            </a:solidFill>
            <a:prstDash val="solid"/>
            <a:round/>
            <a:headEnd type="none" w="sm" len="sm"/>
            <a:tailEnd type="none" w="sm" len="sm"/>
          </a:ln>
        </p:spPr>
      </p:cxnSp>
      <p:sp>
        <p:nvSpPr>
          <p:cNvPr id="29" name="Google Shape;29;p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0" name="Google Shape;30;p5"/>
          <p:cNvSpPr txBox="1">
            <a:spLocks noGrp="1"/>
          </p:cNvSpPr>
          <p:nvPr>
            <p:ph type="body" idx="1"/>
          </p:nvPr>
        </p:nvSpPr>
        <p:spPr>
          <a:xfrm>
            <a:off x="3117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417950"/>
            <a:ext cx="3999900" cy="31509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cxnSp>
        <p:nvCxnSpPr>
          <p:cNvPr id="37" name="Google Shape;37;p7"/>
          <p:cNvCxnSpPr/>
          <p:nvPr/>
        </p:nvCxnSpPr>
        <p:spPr>
          <a:xfrm>
            <a:off x="411044" y="1417772"/>
            <a:ext cx="385200" cy="0"/>
          </a:xfrm>
          <a:prstGeom prst="straightConnector1">
            <a:avLst/>
          </a:prstGeom>
          <a:noFill/>
          <a:ln w="28575" cap="flat" cmpd="sng">
            <a:solidFill>
              <a:schemeClr val="dk1"/>
            </a:solidFill>
            <a:prstDash val="solid"/>
            <a:round/>
            <a:headEnd type="none" w="sm" len="sm"/>
            <a:tailEnd type="none" w="sm" len="sm"/>
          </a:ln>
        </p:spPr>
      </p:cxnSp>
      <p:sp>
        <p:nvSpPr>
          <p:cNvPr id="38" name="Google Shape;3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9" name="Google Shape;39;p7"/>
          <p:cNvSpPr txBox="1">
            <a:spLocks noGrp="1"/>
          </p:cNvSpPr>
          <p:nvPr>
            <p:ph type="body" idx="1"/>
          </p:nvPr>
        </p:nvSpPr>
        <p:spPr>
          <a:xfrm>
            <a:off x="311700" y="1640350"/>
            <a:ext cx="2808000" cy="29289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1"/>
        <p:cNvGrpSpPr/>
        <p:nvPr/>
      </p:nvGrpSpPr>
      <p:grpSpPr>
        <a:xfrm>
          <a:off x="0" y="0"/>
          <a:ext cx="0" cy="0"/>
          <a:chOff x="0" y="0"/>
          <a:chExt cx="0" cy="0"/>
        </a:xfrm>
      </p:grpSpPr>
      <p:sp>
        <p:nvSpPr>
          <p:cNvPr id="42" name="Google Shape;42;p8"/>
          <p:cNvSpPr/>
          <p:nvPr/>
        </p:nvSpPr>
        <p:spPr>
          <a:xfrm>
            <a:off x="586721" y="0"/>
            <a:ext cx="7970700" cy="666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586721" y="5076900"/>
            <a:ext cx="7970700" cy="66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45" name="Google Shape;4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8" name="Google Shape;4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9" name="Google Shape;49;p9"/>
          <p:cNvSpPr txBox="1">
            <a:spLocks noGrp="1"/>
          </p:cNvSpPr>
          <p:nvPr>
            <p:ph type="title"/>
          </p:nvPr>
        </p:nvSpPr>
        <p:spPr>
          <a:xfrm>
            <a:off x="265500" y="1084625"/>
            <a:ext cx="4045200" cy="17070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0" name="Google Shape;50;p9"/>
          <p:cNvSpPr txBox="1">
            <a:spLocks noGrp="1"/>
          </p:cNvSpPr>
          <p:nvPr>
            <p:ph type="subTitle" idx="1"/>
          </p:nvPr>
        </p:nvSpPr>
        <p:spPr>
          <a:xfrm>
            <a:off x="265500" y="2845200"/>
            <a:ext cx="4045200" cy="1421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accent6"/>
              </a:buClr>
              <a:buSzPts val="2100"/>
              <a:buNone/>
              <a:defRPr sz="2100">
                <a:solidFill>
                  <a:schemeClr val="accent6"/>
                </a:solidFill>
              </a:defRPr>
            </a:lvl1pPr>
            <a:lvl2pPr lvl="1" algn="ctr">
              <a:lnSpc>
                <a:spcPct val="100000"/>
              </a:lnSpc>
              <a:spcBef>
                <a:spcPts val="0"/>
              </a:spcBef>
              <a:spcAft>
                <a:spcPts val="0"/>
              </a:spcAft>
              <a:buClr>
                <a:schemeClr val="accent6"/>
              </a:buClr>
              <a:buSzPts val="2100"/>
              <a:buNone/>
              <a:defRPr sz="2100">
                <a:solidFill>
                  <a:schemeClr val="accent6"/>
                </a:solidFill>
              </a:defRPr>
            </a:lvl2pPr>
            <a:lvl3pPr lvl="2" algn="ctr">
              <a:lnSpc>
                <a:spcPct val="100000"/>
              </a:lnSpc>
              <a:spcBef>
                <a:spcPts val="0"/>
              </a:spcBef>
              <a:spcAft>
                <a:spcPts val="0"/>
              </a:spcAft>
              <a:buClr>
                <a:schemeClr val="accent6"/>
              </a:buClr>
              <a:buSzPts val="2100"/>
              <a:buNone/>
              <a:defRPr sz="2100">
                <a:solidFill>
                  <a:schemeClr val="accent6"/>
                </a:solidFill>
              </a:defRPr>
            </a:lvl3pPr>
            <a:lvl4pPr lvl="3" algn="ctr">
              <a:lnSpc>
                <a:spcPct val="100000"/>
              </a:lnSpc>
              <a:spcBef>
                <a:spcPts val="0"/>
              </a:spcBef>
              <a:spcAft>
                <a:spcPts val="0"/>
              </a:spcAft>
              <a:buClr>
                <a:schemeClr val="accent6"/>
              </a:buClr>
              <a:buSzPts val="2100"/>
              <a:buNone/>
              <a:defRPr sz="2100">
                <a:solidFill>
                  <a:schemeClr val="accent6"/>
                </a:solidFill>
              </a:defRPr>
            </a:lvl4pPr>
            <a:lvl5pPr lvl="4" algn="ctr">
              <a:lnSpc>
                <a:spcPct val="100000"/>
              </a:lnSpc>
              <a:spcBef>
                <a:spcPts val="0"/>
              </a:spcBef>
              <a:spcAft>
                <a:spcPts val="0"/>
              </a:spcAft>
              <a:buClr>
                <a:schemeClr val="accent6"/>
              </a:buClr>
              <a:buSzPts val="2100"/>
              <a:buNone/>
              <a:defRPr sz="2100">
                <a:solidFill>
                  <a:schemeClr val="accent6"/>
                </a:solidFill>
              </a:defRPr>
            </a:lvl5pPr>
            <a:lvl6pPr lvl="5" algn="ctr">
              <a:lnSpc>
                <a:spcPct val="100000"/>
              </a:lnSpc>
              <a:spcBef>
                <a:spcPts val="0"/>
              </a:spcBef>
              <a:spcAft>
                <a:spcPts val="0"/>
              </a:spcAft>
              <a:buClr>
                <a:schemeClr val="accent6"/>
              </a:buClr>
              <a:buSzPts val="2100"/>
              <a:buNone/>
              <a:defRPr sz="2100">
                <a:solidFill>
                  <a:schemeClr val="accent6"/>
                </a:solidFill>
              </a:defRPr>
            </a:lvl6pPr>
            <a:lvl7pPr lvl="6" algn="ctr">
              <a:lnSpc>
                <a:spcPct val="100000"/>
              </a:lnSpc>
              <a:spcBef>
                <a:spcPts val="0"/>
              </a:spcBef>
              <a:spcAft>
                <a:spcPts val="0"/>
              </a:spcAft>
              <a:buClr>
                <a:schemeClr val="accent6"/>
              </a:buClr>
              <a:buSzPts val="2100"/>
              <a:buNone/>
              <a:defRPr sz="2100">
                <a:solidFill>
                  <a:schemeClr val="accent6"/>
                </a:solidFill>
              </a:defRPr>
            </a:lvl7pPr>
            <a:lvl8pPr lvl="7" algn="ctr">
              <a:lnSpc>
                <a:spcPct val="100000"/>
              </a:lnSpc>
              <a:spcBef>
                <a:spcPts val="0"/>
              </a:spcBef>
              <a:spcAft>
                <a:spcPts val="0"/>
              </a:spcAft>
              <a:buClr>
                <a:schemeClr val="accent6"/>
              </a:buClr>
              <a:buSzPts val="2100"/>
              <a:buNone/>
              <a:defRPr sz="2100">
                <a:solidFill>
                  <a:schemeClr val="accent6"/>
                </a:solidFill>
              </a:defRPr>
            </a:lvl8pPr>
            <a:lvl9pPr lvl="8" algn="ctr">
              <a:lnSpc>
                <a:spcPct val="100000"/>
              </a:lnSpc>
              <a:spcBef>
                <a:spcPts val="0"/>
              </a:spcBef>
              <a:spcAft>
                <a:spcPts val="0"/>
              </a:spcAft>
              <a:buClr>
                <a:schemeClr val="accent6"/>
              </a:buClr>
              <a:buSzPts val="2100"/>
              <a:buNone/>
              <a:defRPr sz="2100">
                <a:solidFill>
                  <a:schemeClr val="accent6"/>
                </a:solidFill>
              </a:defRPr>
            </a:lvl9pPr>
          </a:lstStyle>
          <a:p>
            <a:endParaRPr/>
          </a:p>
        </p:txBody>
      </p:sp>
      <p:sp>
        <p:nvSpPr>
          <p:cNvPr id="51" name="Google Shape;5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defRPr>
            </a:lvl1pPr>
            <a:lvl2pPr marL="914400" lvl="1" indent="-317500">
              <a:spcBef>
                <a:spcPts val="0"/>
              </a:spcBef>
              <a:spcAft>
                <a:spcPts val="0"/>
              </a:spcAft>
              <a:buClr>
                <a:schemeClr val="accent1"/>
              </a:buClr>
              <a:buSzPts val="1400"/>
              <a:buChar char="○"/>
              <a:defRPr>
                <a:solidFill>
                  <a:schemeClr val="accent1"/>
                </a:solidFill>
              </a:defRPr>
            </a:lvl2pPr>
            <a:lvl3pPr marL="1371600" lvl="2" indent="-317500">
              <a:spcBef>
                <a:spcPts val="0"/>
              </a:spcBef>
              <a:spcAft>
                <a:spcPts val="0"/>
              </a:spcAft>
              <a:buClr>
                <a:schemeClr val="accent1"/>
              </a:buClr>
              <a:buSzPts val="1400"/>
              <a:buChar char="■"/>
              <a:defRPr>
                <a:solidFill>
                  <a:schemeClr val="accent1"/>
                </a:solidFill>
              </a:defRPr>
            </a:lvl3pPr>
            <a:lvl4pPr marL="1828800" lvl="3" indent="-317500">
              <a:spcBef>
                <a:spcPts val="0"/>
              </a:spcBef>
              <a:spcAft>
                <a:spcPts val="0"/>
              </a:spcAft>
              <a:buClr>
                <a:schemeClr val="accent1"/>
              </a:buClr>
              <a:buSzPts val="1400"/>
              <a:buChar char="●"/>
              <a:defRPr>
                <a:solidFill>
                  <a:schemeClr val="accent1"/>
                </a:solidFill>
              </a:defRPr>
            </a:lvl4pPr>
            <a:lvl5pPr marL="2286000" lvl="4" indent="-317500">
              <a:spcBef>
                <a:spcPts val="0"/>
              </a:spcBef>
              <a:spcAft>
                <a:spcPts val="0"/>
              </a:spcAft>
              <a:buClr>
                <a:schemeClr val="accent1"/>
              </a:buClr>
              <a:buSzPts val="1400"/>
              <a:buChar char="○"/>
              <a:defRPr>
                <a:solidFill>
                  <a:schemeClr val="accent1"/>
                </a:solidFill>
              </a:defRPr>
            </a:lvl5pPr>
            <a:lvl6pPr marL="2743200" lvl="5" indent="-317500">
              <a:spcBef>
                <a:spcPts val="0"/>
              </a:spcBef>
              <a:spcAft>
                <a:spcPts val="0"/>
              </a:spcAft>
              <a:buClr>
                <a:schemeClr val="accent1"/>
              </a:buClr>
              <a:buSzPts val="1400"/>
              <a:buChar char="■"/>
              <a:defRPr>
                <a:solidFill>
                  <a:schemeClr val="accent1"/>
                </a:solidFill>
              </a:defRPr>
            </a:lvl6pPr>
            <a:lvl7pPr marL="3200400" lvl="6" indent="-317500">
              <a:spcBef>
                <a:spcPts val="0"/>
              </a:spcBef>
              <a:spcAft>
                <a:spcPts val="0"/>
              </a:spcAft>
              <a:buClr>
                <a:schemeClr val="accent1"/>
              </a:buClr>
              <a:buSzPts val="1400"/>
              <a:buChar char="●"/>
              <a:defRPr>
                <a:solidFill>
                  <a:schemeClr val="accent1"/>
                </a:solidFill>
              </a:defRPr>
            </a:lvl7pPr>
            <a:lvl8pPr marL="3657600" lvl="7" indent="-317500">
              <a:spcBef>
                <a:spcPts val="0"/>
              </a:spcBef>
              <a:spcAft>
                <a:spcPts val="0"/>
              </a:spcAft>
              <a:buClr>
                <a:schemeClr val="accent1"/>
              </a:buClr>
              <a:buSzPts val="1400"/>
              <a:buChar char="○"/>
              <a:defRPr>
                <a:solidFill>
                  <a:schemeClr val="accent1"/>
                </a:solidFill>
              </a:defRPr>
            </a:lvl8pPr>
            <a:lvl9pPr marL="4114800" lvl="8" indent="-317500">
              <a:spcBef>
                <a:spcPts val="0"/>
              </a:spcBef>
              <a:spcAft>
                <a:spcPts val="0"/>
              </a:spcAft>
              <a:buClr>
                <a:schemeClr val="accent1"/>
              </a:buClr>
              <a:buSzPts val="1400"/>
              <a:buChar char="■"/>
              <a:defRPr>
                <a:solidFill>
                  <a:schemeClr val="accent1"/>
                </a:solidFill>
              </a:defRPr>
            </a:lvl9pPr>
          </a:lstStyle>
          <a:p>
            <a:endParaRPr/>
          </a:p>
        </p:txBody>
      </p:sp>
      <p:sp>
        <p:nvSpPr>
          <p:cNvPr id="52" name="Google Shape;5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5" name="Google Shape;5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lue-go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72725"/>
            <a:ext cx="8520600" cy="645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sz="3200" b="1">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311700" y="1417800"/>
            <a:ext cx="8520600" cy="31509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Lato"/>
                <a:ea typeface="Lato"/>
                <a:cs typeface="Lato"/>
                <a:sym typeface="Lato"/>
              </a:defRPr>
            </a:lvl1pPr>
            <a:lvl2pPr lvl="1" algn="r">
              <a:buNone/>
              <a:defRPr sz="1000">
                <a:solidFill>
                  <a:schemeClr val="dk1"/>
                </a:solidFill>
                <a:latin typeface="Lato"/>
                <a:ea typeface="Lato"/>
                <a:cs typeface="Lato"/>
                <a:sym typeface="Lato"/>
              </a:defRPr>
            </a:lvl2pPr>
            <a:lvl3pPr lvl="2" algn="r">
              <a:buNone/>
              <a:defRPr sz="1000">
                <a:solidFill>
                  <a:schemeClr val="dk1"/>
                </a:solidFill>
                <a:latin typeface="Lato"/>
                <a:ea typeface="Lato"/>
                <a:cs typeface="Lato"/>
                <a:sym typeface="Lato"/>
              </a:defRPr>
            </a:lvl3pPr>
            <a:lvl4pPr lvl="3" algn="r">
              <a:buNone/>
              <a:defRPr sz="1000">
                <a:solidFill>
                  <a:schemeClr val="dk1"/>
                </a:solidFill>
                <a:latin typeface="Lato"/>
                <a:ea typeface="Lato"/>
                <a:cs typeface="Lato"/>
                <a:sym typeface="Lato"/>
              </a:defRPr>
            </a:lvl4pPr>
            <a:lvl5pPr lvl="4" algn="r">
              <a:buNone/>
              <a:defRPr sz="1000">
                <a:solidFill>
                  <a:schemeClr val="dk1"/>
                </a:solidFill>
                <a:latin typeface="Lato"/>
                <a:ea typeface="Lato"/>
                <a:cs typeface="Lato"/>
                <a:sym typeface="Lato"/>
              </a:defRPr>
            </a:lvl5pPr>
            <a:lvl6pPr lvl="5" algn="r">
              <a:buNone/>
              <a:defRPr sz="1000">
                <a:solidFill>
                  <a:schemeClr val="dk1"/>
                </a:solidFill>
                <a:latin typeface="Lato"/>
                <a:ea typeface="Lato"/>
                <a:cs typeface="Lato"/>
                <a:sym typeface="Lato"/>
              </a:defRPr>
            </a:lvl6pPr>
            <a:lvl7pPr lvl="6" algn="r">
              <a:buNone/>
              <a:defRPr sz="1000">
                <a:solidFill>
                  <a:schemeClr val="dk1"/>
                </a:solidFill>
                <a:latin typeface="Lato"/>
                <a:ea typeface="Lato"/>
                <a:cs typeface="Lato"/>
                <a:sym typeface="Lato"/>
              </a:defRPr>
            </a:lvl7pPr>
            <a:lvl8pPr lvl="7" algn="r">
              <a:buNone/>
              <a:defRPr sz="1000">
                <a:solidFill>
                  <a:schemeClr val="dk1"/>
                </a:solidFill>
                <a:latin typeface="Lato"/>
                <a:ea typeface="Lato"/>
                <a:cs typeface="Lato"/>
                <a:sym typeface="Lato"/>
              </a:defRPr>
            </a:lvl8pPr>
            <a:lvl9pPr lvl="8" algn="r">
              <a:buNone/>
              <a:defRPr sz="1000">
                <a:solidFill>
                  <a:schemeClr val="dk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3"/>
          <p:cNvSpPr txBox="1">
            <a:spLocks noGrp="1"/>
          </p:cNvSpPr>
          <p:nvPr>
            <p:ph type="ctrTitle"/>
          </p:nvPr>
        </p:nvSpPr>
        <p:spPr>
          <a:xfrm>
            <a:off x="630600" y="176675"/>
            <a:ext cx="7893000" cy="1715700"/>
          </a:xfrm>
          <a:prstGeom prst="rect">
            <a:avLst/>
          </a:prstGeom>
        </p:spPr>
        <p:txBody>
          <a:bodyPr spcFirstLastPara="1" wrap="square" lIns="91425" tIns="91425" rIns="91425" bIns="91425" anchor="b" anchorCtr="0">
            <a:normAutofit fontScale="90000"/>
          </a:bodyPr>
          <a:lstStyle/>
          <a:p>
            <a:pPr marL="0" lvl="0" indent="0" algn="l" rtl="0">
              <a:spcBef>
                <a:spcPts val="1000"/>
              </a:spcBef>
              <a:spcAft>
                <a:spcPts val="0"/>
              </a:spcAft>
              <a:buNone/>
            </a:pPr>
            <a:r>
              <a:rPr lang="en" u="sng" dirty="0"/>
              <a:t>Big Mountain Resort Pricing Strategy</a:t>
            </a:r>
            <a:endParaRPr u="sng" dirty="0"/>
          </a:p>
        </p:txBody>
      </p:sp>
      <p:sp>
        <p:nvSpPr>
          <p:cNvPr id="69" name="Google Shape;69;p13"/>
          <p:cNvSpPr txBox="1">
            <a:spLocks noGrp="1"/>
          </p:cNvSpPr>
          <p:nvPr>
            <p:ph type="subTitle" idx="1"/>
          </p:nvPr>
        </p:nvSpPr>
        <p:spPr>
          <a:xfrm>
            <a:off x="630600" y="3228375"/>
            <a:ext cx="7893000" cy="1274100"/>
          </a:xfrm>
          <a:prstGeom prst="rect">
            <a:avLst/>
          </a:prstGeom>
        </p:spPr>
        <p:txBody>
          <a:bodyPr spcFirstLastPara="1" wrap="square" lIns="91425" tIns="91425" rIns="91425" bIns="91425" anchor="b" anchorCtr="0">
            <a:normAutofit/>
          </a:bodyPr>
          <a:lstStyle/>
          <a:p>
            <a:pPr marL="0" lvl="0" indent="0" algn="l" rtl="0">
              <a:spcBef>
                <a:spcPts val="1000"/>
              </a:spcBef>
              <a:spcAft>
                <a:spcPts val="0"/>
              </a:spcAft>
              <a:buNone/>
            </a:pPr>
            <a:r>
              <a:rPr lang="en"/>
              <a:t>By Ben Bellman</a:t>
            </a:r>
            <a:endParaRPr/>
          </a:p>
        </p:txBody>
      </p:sp>
      <p:pic>
        <p:nvPicPr>
          <p:cNvPr id="70" name="Google Shape;70;p13"/>
          <p:cNvPicPr preferRelativeResize="0"/>
          <p:nvPr/>
        </p:nvPicPr>
        <p:blipFill>
          <a:blip r:embed="rId3">
            <a:alphaModFix/>
          </a:blip>
          <a:stretch>
            <a:fillRect/>
          </a:stretch>
        </p:blipFill>
        <p:spPr>
          <a:xfrm>
            <a:off x="4473450" y="1990496"/>
            <a:ext cx="3951601" cy="2633754"/>
          </a:xfrm>
          <a:prstGeom prst="rect">
            <a:avLst/>
          </a:prstGeom>
          <a:noFill/>
          <a:ln>
            <a:noFill/>
          </a:ln>
        </p:spPr>
      </p:pic>
      <p:sp>
        <p:nvSpPr>
          <p:cNvPr id="71" name="Google Shape;71;p13"/>
          <p:cNvSpPr txBox="1"/>
          <p:nvPr/>
        </p:nvSpPr>
        <p:spPr>
          <a:xfrm>
            <a:off x="7006050" y="4624250"/>
            <a:ext cx="1419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ato"/>
                <a:ea typeface="Lato"/>
                <a:cs typeface="Lato"/>
                <a:sym typeface="Lato"/>
              </a:rPr>
              <a:t>Image by Leroy Filon </a:t>
            </a:r>
            <a:endParaRPr sz="1000">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Summary and Conclusion</a:t>
            </a:r>
            <a:endParaRPr u="sng" dirty="0"/>
          </a:p>
        </p:txBody>
      </p:sp>
      <p:sp>
        <p:nvSpPr>
          <p:cNvPr id="130" name="Google Shape;130;p22"/>
          <p:cNvSpPr txBox="1">
            <a:spLocks noGrp="1"/>
          </p:cNvSpPr>
          <p:nvPr>
            <p:ph type="body" idx="1"/>
          </p:nvPr>
        </p:nvSpPr>
        <p:spPr>
          <a:xfrm>
            <a:off x="311700" y="1417800"/>
            <a:ext cx="5241935" cy="3150900"/>
          </a:xfrm>
          <a:prstGeom prst="rect">
            <a:avLst/>
          </a:prstGeom>
          <a:ln>
            <a:solidFill>
              <a:schemeClr val="tx1"/>
            </a:solidFill>
          </a:ln>
        </p:spPr>
        <p:txBody>
          <a:bodyPr spcFirstLastPara="1" wrap="square" lIns="91425" tIns="91425" rIns="91425" bIns="91425" anchor="t" anchorCtr="0">
            <a:normAutofit fontScale="85000" lnSpcReduction="20000"/>
          </a:bodyPr>
          <a:lstStyle/>
          <a:p>
            <a:pPr lvl="0" algn="l" rtl="0">
              <a:spcBef>
                <a:spcPts val="0"/>
              </a:spcBef>
              <a:spcAft>
                <a:spcPts val="0"/>
              </a:spcAft>
              <a:buSzPts val="1800"/>
              <a:buFont typeface="Arial" panose="020B0604020202020204" pitchFamily="34" charset="0"/>
              <a:buChar char="•"/>
            </a:pPr>
            <a:r>
              <a:rPr lang="en-US" b="1" u="sng" dirty="0"/>
              <a:t>Conclusion: </a:t>
            </a:r>
            <a:r>
              <a:rPr lang="en-US" dirty="0"/>
              <a:t>Model suggests BM’s features support ticket prices at around </a:t>
            </a:r>
            <a:r>
              <a:rPr lang="en-US" b="1" dirty="0"/>
              <a:t>$95</a:t>
            </a:r>
            <a:r>
              <a:rPr lang="en-US" dirty="0"/>
              <a:t>. </a:t>
            </a:r>
          </a:p>
          <a:p>
            <a:pPr marL="114300" lvl="0" indent="0" algn="l" rtl="0">
              <a:spcBef>
                <a:spcPts val="0"/>
              </a:spcBef>
              <a:spcAft>
                <a:spcPts val="0"/>
              </a:spcAft>
              <a:buSzPts val="1800"/>
              <a:buNone/>
            </a:pPr>
            <a:endParaRPr lang="en-US" dirty="0"/>
          </a:p>
          <a:p>
            <a:pPr lvl="0" algn="l" rtl="0">
              <a:spcBef>
                <a:spcPts val="0"/>
              </a:spcBef>
              <a:spcAft>
                <a:spcPts val="0"/>
              </a:spcAft>
              <a:buSzPts val="1800"/>
              <a:buFont typeface="Arial" panose="020B0604020202020204" pitchFamily="34" charset="0"/>
              <a:buChar char="•"/>
            </a:pPr>
            <a:r>
              <a:rPr lang="en-US" b="1" u="sng" dirty="0"/>
              <a:t>Scenarios</a:t>
            </a:r>
            <a:r>
              <a:rPr lang="en-US" b="1" dirty="0"/>
              <a:t>:</a:t>
            </a:r>
            <a:r>
              <a:rPr lang="en-US" dirty="0"/>
              <a:t> </a:t>
            </a:r>
          </a:p>
          <a:p>
            <a:pPr lvl="0" algn="l" rtl="0">
              <a:spcBef>
                <a:spcPts val="0"/>
              </a:spcBef>
              <a:spcAft>
                <a:spcPts val="0"/>
              </a:spcAft>
              <a:buSzPts val="1800"/>
              <a:buFontTx/>
              <a:buChar char="-"/>
            </a:pPr>
            <a:r>
              <a:rPr lang="en-US" i="1" dirty="0"/>
              <a:t>Scenario 2</a:t>
            </a:r>
            <a:r>
              <a:rPr lang="en-US" dirty="0"/>
              <a:t> will be able to support a change of ticket price of </a:t>
            </a:r>
            <a:r>
              <a:rPr lang="en-US" b="1" dirty="0"/>
              <a:t>$1.99 </a:t>
            </a:r>
            <a:r>
              <a:rPr lang="en-US" dirty="0"/>
              <a:t>and generate additional revenue of </a:t>
            </a:r>
            <a:r>
              <a:rPr lang="en-US" b="1" dirty="0"/>
              <a:t>$3.4 million</a:t>
            </a:r>
            <a:r>
              <a:rPr lang="en-US" dirty="0"/>
              <a:t>.</a:t>
            </a:r>
          </a:p>
          <a:p>
            <a:pPr lvl="0" algn="l" rtl="0">
              <a:spcBef>
                <a:spcPts val="0"/>
              </a:spcBef>
              <a:spcAft>
                <a:spcPts val="0"/>
              </a:spcAft>
              <a:buSzPts val="1800"/>
              <a:buFontTx/>
              <a:buChar char="-"/>
            </a:pPr>
            <a:r>
              <a:rPr lang="en-US" i="1" dirty="0"/>
              <a:t>Scenario 1</a:t>
            </a:r>
            <a:r>
              <a:rPr lang="en-US" dirty="0"/>
              <a:t> would need operation cost data. </a:t>
            </a:r>
          </a:p>
          <a:p>
            <a:pPr marL="114300" lvl="0" indent="0" algn="l" rtl="0">
              <a:spcBef>
                <a:spcPts val="0"/>
              </a:spcBef>
              <a:spcAft>
                <a:spcPts val="0"/>
              </a:spcAft>
              <a:buSzPts val="1800"/>
              <a:buNone/>
            </a:pPr>
            <a:endParaRPr dirty="0"/>
          </a:p>
          <a:p>
            <a:pPr lvl="0" algn="l" rtl="0">
              <a:spcBef>
                <a:spcPts val="0"/>
              </a:spcBef>
              <a:spcAft>
                <a:spcPts val="0"/>
              </a:spcAft>
              <a:buSzPts val="1800"/>
              <a:buFont typeface="Arial" panose="020B0604020202020204" pitchFamily="34" charset="0"/>
              <a:buChar char="•"/>
            </a:pPr>
            <a:r>
              <a:rPr lang="en" b="1" u="sng" dirty="0"/>
              <a:t>Limitations of the model:</a:t>
            </a:r>
            <a:r>
              <a:rPr lang="en" dirty="0"/>
              <a:t> </a:t>
            </a:r>
            <a:endParaRPr dirty="0"/>
          </a:p>
          <a:p>
            <a:pPr lvl="0" algn="l" rtl="0">
              <a:spcBef>
                <a:spcPts val="0"/>
              </a:spcBef>
              <a:spcAft>
                <a:spcPts val="0"/>
              </a:spcAft>
              <a:buSzPts val="1800"/>
              <a:buFontTx/>
              <a:buChar char="-"/>
            </a:pPr>
            <a:r>
              <a:rPr lang="en" i="1" dirty="0"/>
              <a:t>Missing Operation Cost data</a:t>
            </a:r>
            <a:r>
              <a:rPr lang="en" dirty="0"/>
              <a:t>. </a:t>
            </a:r>
          </a:p>
          <a:p>
            <a:pPr lvl="0" algn="l" rtl="0">
              <a:spcBef>
                <a:spcPts val="0"/>
              </a:spcBef>
              <a:spcAft>
                <a:spcPts val="0"/>
              </a:spcAft>
              <a:buSzPts val="1800"/>
              <a:buFontTx/>
              <a:buChar char="-"/>
            </a:pPr>
            <a:r>
              <a:rPr lang="en" i="1" dirty="0"/>
              <a:t>Conduct Surveys to find skiiers preferences</a:t>
            </a:r>
            <a:r>
              <a:rPr lang="en" dirty="0"/>
              <a:t>. </a:t>
            </a:r>
          </a:p>
          <a:p>
            <a:pPr lvl="0" algn="l" rtl="0">
              <a:spcBef>
                <a:spcPts val="0"/>
              </a:spcBef>
              <a:spcAft>
                <a:spcPts val="0"/>
              </a:spcAft>
              <a:buSzPts val="1800"/>
              <a:buFontTx/>
              <a:buChar char="-"/>
            </a:pPr>
            <a:r>
              <a:rPr lang="en" i="1" dirty="0"/>
              <a:t>Elasticity of demand for ticket prices</a:t>
            </a:r>
            <a:r>
              <a:rPr lang="en" dirty="0"/>
              <a:t>. </a:t>
            </a:r>
            <a:endParaRPr dirty="0"/>
          </a:p>
          <a:p>
            <a:pPr lvl="0" algn="l" rtl="0">
              <a:spcBef>
                <a:spcPts val="0"/>
              </a:spcBef>
              <a:spcAft>
                <a:spcPts val="0"/>
              </a:spcAft>
              <a:buSzPts val="1800"/>
              <a:buFont typeface="Arial" panose="020B0604020202020204" pitchFamily="34" charset="0"/>
              <a:buChar char="•"/>
            </a:pPr>
            <a:endParaRPr dirty="0"/>
          </a:p>
          <a:p>
            <a:pPr marL="0" lvl="0" indent="0" algn="l" rtl="0">
              <a:spcBef>
                <a:spcPts val="1200"/>
              </a:spcBef>
              <a:spcAft>
                <a:spcPts val="0"/>
              </a:spcAft>
              <a:buNone/>
            </a:pPr>
            <a:endParaRPr dirty="0"/>
          </a:p>
        </p:txBody>
      </p:sp>
      <p:pic>
        <p:nvPicPr>
          <p:cNvPr id="1026" name="Picture 2" descr="Man Doing Snow Ski Blade Tricks on Air">
            <a:extLst>
              <a:ext uri="{FF2B5EF4-FFF2-40B4-BE49-F238E27FC236}">
                <a16:creationId xmlns:a16="http://schemas.microsoft.com/office/drawing/2014/main" id="{6B54F335-143E-4A22-B8E7-40F8DAD7A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1293" y="620461"/>
            <a:ext cx="2601719" cy="390257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FD8903A-64F4-4EB1-8776-9DC0A1051BAE}"/>
              </a:ext>
            </a:extLst>
          </p:cNvPr>
          <p:cNvSpPr txBox="1"/>
          <p:nvPr/>
        </p:nvSpPr>
        <p:spPr>
          <a:xfrm>
            <a:off x="5338483" y="4630221"/>
            <a:ext cx="3805517" cy="338554"/>
          </a:xfrm>
          <a:prstGeom prst="rect">
            <a:avLst/>
          </a:prstGeom>
          <a:noFill/>
        </p:spPr>
        <p:txBody>
          <a:bodyPr wrap="square" rtlCol="0">
            <a:spAutoFit/>
          </a:bodyPr>
          <a:lstStyle/>
          <a:p>
            <a:r>
              <a:rPr lang="en-US" sz="800" dirty="0"/>
              <a:t>Image by Melvin </a:t>
            </a:r>
            <a:r>
              <a:rPr lang="en-US" sz="800" dirty="0" err="1"/>
              <a:t>Wahlin</a:t>
            </a:r>
            <a:endParaRPr lang="en-US" sz="800" dirty="0"/>
          </a:p>
          <a:p>
            <a:r>
              <a:rPr lang="en-US" sz="800" dirty="0"/>
              <a:t>https://www.pexels.com/photo/man-doing-snow-ski-blade-tricks-on-air-2433356/</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4"/>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Problem Identification: </a:t>
            </a:r>
            <a:endParaRPr u="sng" dirty="0"/>
          </a:p>
        </p:txBody>
      </p:sp>
      <p:sp>
        <p:nvSpPr>
          <p:cNvPr id="77" name="Google Shape;77;p14"/>
          <p:cNvSpPr txBox="1">
            <a:spLocks noGrp="1"/>
          </p:cNvSpPr>
          <p:nvPr>
            <p:ph type="body" idx="1"/>
          </p:nvPr>
        </p:nvSpPr>
        <p:spPr>
          <a:xfrm>
            <a:off x="311700" y="1673294"/>
            <a:ext cx="4655100" cy="1917071"/>
          </a:xfrm>
          <a:prstGeom prst="rect">
            <a:avLst/>
          </a:prstGeom>
          <a:ln w="9525" cap="flat" cmpd="sng">
            <a:solidFill>
              <a:srgbClr val="FFFFFF"/>
            </a:solidFill>
            <a:prstDash val="solid"/>
            <a:round/>
            <a:headEnd type="none" w="sm" len="sm"/>
            <a:tailEnd type="none" w="sm" len="sm"/>
          </a:ln>
        </p:spPr>
        <p:txBody>
          <a:bodyPr spcFirstLastPara="1" wrap="square" lIns="91425" tIns="91425" rIns="91425" bIns="91425" anchor="t" anchorCtr="0">
            <a:normAutofit/>
          </a:bodyPr>
          <a:lstStyle/>
          <a:p>
            <a:pPr marL="0" lvl="0" indent="0" algn="l" rtl="0">
              <a:lnSpc>
                <a:spcPct val="100000"/>
              </a:lnSpc>
              <a:spcBef>
                <a:spcPts val="0"/>
              </a:spcBef>
              <a:spcAft>
                <a:spcPts val="0"/>
              </a:spcAft>
              <a:buClr>
                <a:srgbClr val="000000"/>
              </a:buClr>
              <a:buSzPts val="1400"/>
              <a:buFont typeface="Arial"/>
              <a:buNone/>
            </a:pPr>
            <a:r>
              <a:rPr lang="en" b="1" dirty="0">
                <a:latin typeface="Arial"/>
                <a:ea typeface="Arial"/>
                <a:cs typeface="Arial"/>
                <a:sym typeface="Arial"/>
              </a:rPr>
              <a:t>How can Big Mountain Resort adapt its ticket pricing strategy by capturing the full value of its diverse infrastructure, product and natural offerings relative to its competitors in order to increase profitability by ~ $3 million ?  </a:t>
            </a:r>
            <a:endParaRPr sz="2200" dirty="0"/>
          </a:p>
        </p:txBody>
      </p:sp>
      <p:pic>
        <p:nvPicPr>
          <p:cNvPr id="78" name="Google Shape;78;p14" descr="Set of trendy vector ski pass template design. Set of vector ski pass template design. Trendy colorful mountain background illustration Skiing stock vector" title="Set of trendy vector ski pass template design. Set of vector ski pass template design. Trendy colorful mountain background illustration Skiing stock vector"/>
          <p:cNvPicPr preferRelativeResize="0"/>
          <p:nvPr/>
        </p:nvPicPr>
        <p:blipFill>
          <a:blip r:embed="rId3">
            <a:alphaModFix/>
          </a:blip>
          <a:stretch>
            <a:fillRect/>
          </a:stretch>
        </p:blipFill>
        <p:spPr>
          <a:xfrm>
            <a:off x="5570450" y="520238"/>
            <a:ext cx="3077275" cy="4103025"/>
          </a:xfrm>
          <a:prstGeom prst="rect">
            <a:avLst/>
          </a:prstGeom>
          <a:noFill/>
          <a:ln>
            <a:noFill/>
          </a:ln>
        </p:spPr>
      </p:pic>
      <p:sp>
        <p:nvSpPr>
          <p:cNvPr id="79" name="Google Shape;79;p14"/>
          <p:cNvSpPr txBox="1"/>
          <p:nvPr/>
        </p:nvSpPr>
        <p:spPr>
          <a:xfrm>
            <a:off x="2434325" y="4568700"/>
            <a:ext cx="67095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a:latin typeface="Lato"/>
                <a:ea typeface="Lato"/>
                <a:cs typeface="Lato"/>
                <a:sym typeface="Lato"/>
              </a:rPr>
              <a:t>Image by GrafVishenka</a:t>
            </a:r>
            <a:endParaRPr sz="1000">
              <a:latin typeface="Lato"/>
              <a:ea typeface="Lato"/>
              <a:cs typeface="Lato"/>
              <a:sym typeface="Lato"/>
            </a:endParaRPr>
          </a:p>
          <a:p>
            <a:pPr marL="0" lvl="0" indent="0" algn="l" rtl="0">
              <a:spcBef>
                <a:spcPts val="0"/>
              </a:spcBef>
              <a:spcAft>
                <a:spcPts val="0"/>
              </a:spcAft>
              <a:buNone/>
            </a:pPr>
            <a:r>
              <a:rPr lang="en" sz="1000">
                <a:latin typeface="Lato"/>
                <a:ea typeface="Lato"/>
                <a:cs typeface="Lato"/>
                <a:sym typeface="Lato"/>
              </a:rPr>
              <a:t>https://www.istockphoto.com/vector/set-of-trendy-vector-ski-pass-template-design-gm584863988-100206407</a:t>
            </a:r>
            <a:endParaRPr sz="10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5"/>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Recommendations and Key Findings: </a:t>
            </a:r>
            <a:endParaRPr u="sng" dirty="0"/>
          </a:p>
        </p:txBody>
      </p:sp>
      <p:sp>
        <p:nvSpPr>
          <p:cNvPr id="85" name="Google Shape;85;p15"/>
          <p:cNvSpPr txBox="1">
            <a:spLocks noGrp="1"/>
          </p:cNvSpPr>
          <p:nvPr>
            <p:ph type="body" idx="1"/>
          </p:nvPr>
        </p:nvSpPr>
        <p:spPr>
          <a:xfrm>
            <a:off x="311700" y="1344706"/>
            <a:ext cx="4092212" cy="3223994"/>
          </a:xfrm>
          <a:prstGeom prst="rect">
            <a:avLst/>
          </a:prstGeom>
          <a:ln>
            <a:solidFill>
              <a:schemeClr val="tx1"/>
            </a:solidFill>
          </a:ln>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 b="1" u="sng" dirty="0"/>
              <a:t>Key Finding</a:t>
            </a:r>
            <a:r>
              <a:rPr lang="en" dirty="0"/>
              <a:t>: Model showed BM’s features justifies ticket prices closer to </a:t>
            </a:r>
            <a:r>
              <a:rPr lang="en" b="1" dirty="0"/>
              <a:t>$95  </a:t>
            </a:r>
            <a:r>
              <a:rPr lang="en" dirty="0"/>
              <a:t>rather than the  current </a:t>
            </a:r>
            <a:r>
              <a:rPr lang="en" b="1" dirty="0"/>
              <a:t>$81. </a:t>
            </a:r>
            <a:endParaRPr b="1" dirty="0"/>
          </a:p>
          <a:p>
            <a:pPr marL="457200" lvl="0" indent="-342900" algn="l" rtl="0">
              <a:spcBef>
                <a:spcPts val="0"/>
              </a:spcBef>
              <a:spcAft>
                <a:spcPts val="0"/>
              </a:spcAft>
              <a:buSzPts val="1800"/>
              <a:buChar char="●"/>
            </a:pPr>
            <a:r>
              <a:rPr lang="en" b="1" u="sng" dirty="0"/>
              <a:t>Scenario Analysis Results</a:t>
            </a:r>
            <a:r>
              <a:rPr lang="en" b="1" dirty="0"/>
              <a:t>: </a:t>
            </a:r>
          </a:p>
          <a:p>
            <a:pPr lvl="0" algn="l" rtl="0">
              <a:spcBef>
                <a:spcPts val="0"/>
              </a:spcBef>
              <a:spcAft>
                <a:spcPts val="0"/>
              </a:spcAft>
              <a:buSzPts val="1800"/>
              <a:buFontTx/>
              <a:buChar char="-"/>
            </a:pPr>
            <a:r>
              <a:rPr lang="en" dirty="0"/>
              <a:t>We recommend </a:t>
            </a:r>
            <a:r>
              <a:rPr lang="en" b="1" dirty="0"/>
              <a:t>scenario 2</a:t>
            </a:r>
            <a:r>
              <a:rPr lang="en" dirty="0"/>
              <a:t>, which is to add another chair lift, adding a run and increasing the vertical drop by 150 feet.  </a:t>
            </a:r>
          </a:p>
          <a:p>
            <a:pPr lvl="0" algn="l" rtl="0">
              <a:spcBef>
                <a:spcPts val="0"/>
              </a:spcBef>
              <a:spcAft>
                <a:spcPts val="0"/>
              </a:spcAft>
              <a:buSzPts val="1800"/>
              <a:buFontTx/>
              <a:buChar char="-"/>
            </a:pPr>
            <a:r>
              <a:rPr lang="en" dirty="0"/>
              <a:t> </a:t>
            </a:r>
            <a:r>
              <a:rPr lang="en" b="1" dirty="0"/>
              <a:t>Scenario 1</a:t>
            </a:r>
            <a:r>
              <a:rPr lang="en" dirty="0"/>
              <a:t> is also a possibility to explore with more cost data. </a:t>
            </a:r>
            <a:endParaRPr dirty="0"/>
          </a:p>
        </p:txBody>
      </p:sp>
      <p:pic>
        <p:nvPicPr>
          <p:cNvPr id="2050" name="Picture 2" descr="Photo of Person Skiing on Snowfield">
            <a:extLst>
              <a:ext uri="{FF2B5EF4-FFF2-40B4-BE49-F238E27FC236}">
                <a16:creationId xmlns:a16="http://schemas.microsoft.com/office/drawing/2014/main" id="{FAAF6F33-298D-4A29-B53A-5E8CCF637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4197" y="1344706"/>
            <a:ext cx="2494430" cy="311803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9B9E165-C9EC-43EB-B3D3-0EE7551CF9AA}"/>
              </a:ext>
            </a:extLst>
          </p:cNvPr>
          <p:cNvSpPr txBox="1"/>
          <p:nvPr/>
        </p:nvSpPr>
        <p:spPr>
          <a:xfrm>
            <a:off x="5284694" y="4568700"/>
            <a:ext cx="3953436" cy="338554"/>
          </a:xfrm>
          <a:prstGeom prst="rect">
            <a:avLst/>
          </a:prstGeom>
          <a:noFill/>
        </p:spPr>
        <p:txBody>
          <a:bodyPr wrap="square" rtlCol="0">
            <a:spAutoFit/>
          </a:bodyPr>
          <a:lstStyle/>
          <a:p>
            <a:r>
              <a:rPr lang="en-US" sz="800" b="1" dirty="0"/>
              <a:t>Image by Melvin </a:t>
            </a:r>
            <a:r>
              <a:rPr lang="en-US" sz="800" b="1" dirty="0" err="1"/>
              <a:t>Wahlin</a:t>
            </a:r>
            <a:endParaRPr lang="en-US" sz="800" b="1" dirty="0"/>
          </a:p>
          <a:p>
            <a:r>
              <a:rPr lang="en-US" sz="800" b="1" dirty="0"/>
              <a:t>https://www.pexels.com/photo/photo-of-person-skiing-on-snowfield-2433353/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Modeling Results and Analysis - The Analysis</a:t>
            </a:r>
            <a:endParaRPr u="sng" dirty="0"/>
          </a:p>
        </p:txBody>
      </p:sp>
      <p:sp>
        <p:nvSpPr>
          <p:cNvPr id="91" name="Google Shape;91;p16"/>
          <p:cNvSpPr txBox="1">
            <a:spLocks noGrp="1"/>
          </p:cNvSpPr>
          <p:nvPr>
            <p:ph type="body" idx="1"/>
          </p:nvPr>
        </p:nvSpPr>
        <p:spPr>
          <a:xfrm>
            <a:off x="177929" y="1417800"/>
            <a:ext cx="5309479" cy="3188198"/>
          </a:xfrm>
          <a:prstGeom prst="rect">
            <a:avLst/>
          </a:prstGeom>
          <a:ln>
            <a:solidFill>
              <a:schemeClr val="tx1"/>
            </a:solidFill>
          </a:ln>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600" dirty="0"/>
              <a:t>Compared BM to </a:t>
            </a:r>
            <a:r>
              <a:rPr lang="en" sz="1600" b="1" dirty="0"/>
              <a:t>276 </a:t>
            </a:r>
            <a:r>
              <a:rPr lang="en" sz="1600" dirty="0"/>
              <a:t>resorts across &gt; </a:t>
            </a:r>
            <a:r>
              <a:rPr lang="en" sz="1600" b="1" dirty="0"/>
              <a:t>30</a:t>
            </a:r>
            <a:r>
              <a:rPr lang="en" sz="1600" dirty="0"/>
              <a:t> states. </a:t>
            </a:r>
            <a:endParaRPr sz="1600" dirty="0"/>
          </a:p>
          <a:p>
            <a:pPr marL="457200" lvl="0" indent="-342900" algn="l" rtl="0">
              <a:spcBef>
                <a:spcPts val="0"/>
              </a:spcBef>
              <a:spcAft>
                <a:spcPts val="0"/>
              </a:spcAft>
              <a:buSzPts val="1800"/>
              <a:buChar char="●"/>
            </a:pPr>
            <a:r>
              <a:rPr lang="en" sz="1600" dirty="0"/>
              <a:t>Explored </a:t>
            </a:r>
            <a:r>
              <a:rPr lang="en" sz="1600" b="1" dirty="0"/>
              <a:t>36</a:t>
            </a:r>
            <a:r>
              <a:rPr lang="en" sz="1600" dirty="0"/>
              <a:t> variables on Weekend ticket prices.</a:t>
            </a:r>
            <a:endParaRPr sz="1600" dirty="0"/>
          </a:p>
          <a:p>
            <a:pPr marL="457200" lvl="0" indent="-342900" algn="l" rtl="0">
              <a:spcBef>
                <a:spcPts val="0"/>
              </a:spcBef>
              <a:spcAft>
                <a:spcPts val="0"/>
              </a:spcAft>
              <a:buSzPts val="1800"/>
              <a:buChar char="●"/>
            </a:pPr>
            <a:r>
              <a:rPr lang="en" sz="1600" dirty="0"/>
              <a:t>BS Weekend Ticket Prices stand at </a:t>
            </a:r>
            <a:r>
              <a:rPr lang="en" sz="1600" b="1" dirty="0"/>
              <a:t>$81.</a:t>
            </a:r>
            <a:r>
              <a:rPr lang="en" sz="1600" dirty="0"/>
              <a:t> </a:t>
            </a:r>
          </a:p>
          <a:p>
            <a:pPr marL="457200" lvl="0" indent="-342900" algn="l" rtl="0">
              <a:spcBef>
                <a:spcPts val="0"/>
              </a:spcBef>
              <a:spcAft>
                <a:spcPts val="0"/>
              </a:spcAft>
              <a:buSzPts val="1800"/>
              <a:buChar char="●"/>
            </a:pPr>
            <a:r>
              <a:rPr lang="en" sz="1600" dirty="0"/>
              <a:t>Average of other resorts prices was </a:t>
            </a:r>
            <a:r>
              <a:rPr lang="en" sz="1600" b="1" dirty="0"/>
              <a:t>$64.</a:t>
            </a:r>
            <a:endParaRPr sz="1600" b="1" dirty="0"/>
          </a:p>
          <a:p>
            <a:pPr marL="457200" lvl="0" indent="-342900" algn="l" rtl="0">
              <a:spcBef>
                <a:spcPts val="0"/>
              </a:spcBef>
              <a:spcAft>
                <a:spcPts val="0"/>
              </a:spcAft>
              <a:buSzPts val="1800"/>
              <a:buChar char="●"/>
            </a:pPr>
            <a:r>
              <a:rPr lang="en" sz="1600" b="1" u="sng" dirty="0"/>
              <a:t>Assumptions</a:t>
            </a:r>
            <a:r>
              <a:rPr lang="en" sz="1600" dirty="0"/>
              <a:t>:</a:t>
            </a:r>
          </a:p>
          <a:p>
            <a:pPr marL="114300" lvl="0" indent="0" algn="l" rtl="0">
              <a:spcBef>
                <a:spcPts val="0"/>
              </a:spcBef>
              <a:spcAft>
                <a:spcPts val="0"/>
              </a:spcAft>
              <a:buSzPts val="1800"/>
              <a:buNone/>
            </a:pPr>
            <a:r>
              <a:rPr lang="en" sz="1600" dirty="0"/>
              <a:t>	- Receiving </a:t>
            </a:r>
            <a:r>
              <a:rPr lang="en" sz="1600" b="1" dirty="0"/>
              <a:t>350,000</a:t>
            </a:r>
            <a:r>
              <a:rPr lang="en" sz="1600" dirty="0"/>
              <a:t> visitors. </a:t>
            </a:r>
          </a:p>
          <a:p>
            <a:pPr marL="114300" lvl="0" indent="0" algn="l" rtl="0">
              <a:spcBef>
                <a:spcPts val="0"/>
              </a:spcBef>
              <a:spcAft>
                <a:spcPts val="0"/>
              </a:spcAft>
              <a:buSzPts val="1800"/>
              <a:buNone/>
            </a:pPr>
            <a:r>
              <a:rPr lang="en" sz="1600" dirty="0"/>
              <a:t>	- Each visitor skis for </a:t>
            </a:r>
            <a:r>
              <a:rPr lang="en" sz="1600" b="1" dirty="0"/>
              <a:t>5</a:t>
            </a:r>
            <a:r>
              <a:rPr lang="en" sz="1600" dirty="0"/>
              <a:t> days on average.</a:t>
            </a:r>
          </a:p>
          <a:p>
            <a:r>
              <a:rPr lang="en" sz="1600" dirty="0"/>
              <a:t>Developed a model to evaluate which features influence ticket price</a:t>
            </a:r>
            <a:r>
              <a:rPr lang="en" dirty="0"/>
              <a:t>. </a:t>
            </a:r>
            <a:endParaRPr dirty="0"/>
          </a:p>
          <a:p>
            <a:pPr marL="457200" lvl="0" indent="0" algn="l" rtl="0">
              <a:spcBef>
                <a:spcPts val="1200"/>
              </a:spcBef>
              <a:spcAft>
                <a:spcPts val="0"/>
              </a:spcAft>
              <a:buNone/>
            </a:pPr>
            <a:endParaRPr dirty="0"/>
          </a:p>
          <a:p>
            <a:pPr marL="457200" lvl="0" indent="0" algn="l" rtl="0">
              <a:spcBef>
                <a:spcPts val="1200"/>
              </a:spcBef>
              <a:spcAft>
                <a:spcPts val="1200"/>
              </a:spcAft>
              <a:buNone/>
            </a:pPr>
            <a:endParaRPr dirty="0"/>
          </a:p>
        </p:txBody>
      </p:sp>
      <p:pic>
        <p:nvPicPr>
          <p:cNvPr id="3" name="Picture 2">
            <a:extLst>
              <a:ext uri="{FF2B5EF4-FFF2-40B4-BE49-F238E27FC236}">
                <a16:creationId xmlns:a16="http://schemas.microsoft.com/office/drawing/2014/main" id="{2A4F6F87-A5F1-4CB0-AD5D-94D7511A6670}"/>
              </a:ext>
            </a:extLst>
          </p:cNvPr>
          <p:cNvPicPr>
            <a:picLocks noChangeAspect="1"/>
          </p:cNvPicPr>
          <p:nvPr/>
        </p:nvPicPr>
        <p:blipFill>
          <a:blip r:embed="rId3"/>
          <a:stretch>
            <a:fillRect/>
          </a:stretch>
        </p:blipFill>
        <p:spPr>
          <a:xfrm>
            <a:off x="5628115" y="1613647"/>
            <a:ext cx="3337956" cy="2699065"/>
          </a:xfrm>
          <a:prstGeom prst="rect">
            <a:avLst/>
          </a:prstGeom>
        </p:spPr>
      </p:pic>
      <p:sp>
        <p:nvSpPr>
          <p:cNvPr id="4" name="TextBox 3">
            <a:extLst>
              <a:ext uri="{FF2B5EF4-FFF2-40B4-BE49-F238E27FC236}">
                <a16:creationId xmlns:a16="http://schemas.microsoft.com/office/drawing/2014/main" id="{F90ED6C8-69B9-4F16-925E-DB07FFD61CF6}"/>
              </a:ext>
            </a:extLst>
          </p:cNvPr>
          <p:cNvSpPr txBox="1"/>
          <p:nvPr/>
        </p:nvSpPr>
        <p:spPr>
          <a:xfrm>
            <a:off x="5487409" y="4359777"/>
            <a:ext cx="3478662" cy="246221"/>
          </a:xfrm>
          <a:prstGeom prst="rect">
            <a:avLst/>
          </a:prstGeom>
          <a:noFill/>
        </p:spPr>
        <p:txBody>
          <a:bodyPr wrap="square" rtlCol="0">
            <a:spAutoFit/>
          </a:bodyPr>
          <a:lstStyle/>
          <a:p>
            <a:r>
              <a:rPr lang="en-US" sz="1000" i="1" dirty="0"/>
              <a:t>Scatterplot of variables explored that could influence price.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7"/>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u="sng" dirty="0"/>
              <a:t>Modeling Results and Analysis </a:t>
            </a:r>
            <a:r>
              <a:rPr lang="en-US" sz="2700" u="sng" dirty="0"/>
              <a:t>– Methods and Variables</a:t>
            </a:r>
            <a:endParaRPr sz="2700" u="sng" dirty="0"/>
          </a:p>
          <a:p>
            <a:pPr marL="0" lvl="0" indent="0" algn="l" rtl="0">
              <a:spcBef>
                <a:spcPts val="0"/>
              </a:spcBef>
              <a:spcAft>
                <a:spcPts val="0"/>
              </a:spcAft>
              <a:buNone/>
            </a:pPr>
            <a:endParaRPr dirty="0"/>
          </a:p>
        </p:txBody>
      </p:sp>
      <p:sp>
        <p:nvSpPr>
          <p:cNvPr id="97" name="Google Shape;97;p17"/>
          <p:cNvSpPr txBox="1">
            <a:spLocks noGrp="1"/>
          </p:cNvSpPr>
          <p:nvPr>
            <p:ph type="body" idx="1"/>
          </p:nvPr>
        </p:nvSpPr>
        <p:spPr>
          <a:xfrm>
            <a:off x="248484" y="1335820"/>
            <a:ext cx="4908463" cy="3234900"/>
          </a:xfrm>
          <a:prstGeom prst="rect">
            <a:avLst/>
          </a:prstGeom>
          <a:ln>
            <a:solidFill>
              <a:schemeClr val="tx1"/>
            </a:solidFill>
          </a:ln>
        </p:spPr>
        <p:txBody>
          <a:bodyPr spcFirstLastPara="1" wrap="square" lIns="91425" tIns="91425" rIns="91425" bIns="91425" anchor="t" anchorCtr="0">
            <a:normAutofit fontScale="70000" lnSpcReduction="20000"/>
          </a:bodyPr>
          <a:lstStyle/>
          <a:p>
            <a:pPr marL="457200" lvl="0" indent="-317182" algn="l" rtl="0">
              <a:spcBef>
                <a:spcPts val="0"/>
              </a:spcBef>
              <a:spcAft>
                <a:spcPts val="0"/>
              </a:spcAft>
              <a:buSzPct val="100000"/>
              <a:buChar char="●"/>
            </a:pPr>
            <a:r>
              <a:rPr lang="en" dirty="0"/>
              <a:t>Models explored were </a:t>
            </a:r>
            <a:r>
              <a:rPr lang="en" b="1" i="1" dirty="0"/>
              <a:t>linear regression </a:t>
            </a:r>
            <a:r>
              <a:rPr lang="en" dirty="0"/>
              <a:t>and </a:t>
            </a:r>
            <a:r>
              <a:rPr lang="en" b="1" i="1" dirty="0"/>
              <a:t>random-forest.</a:t>
            </a:r>
          </a:p>
          <a:p>
            <a:pPr marL="457200" lvl="0" indent="-317182" algn="l" rtl="0">
              <a:spcBef>
                <a:spcPts val="0"/>
              </a:spcBef>
              <a:spcAft>
                <a:spcPts val="0"/>
              </a:spcAft>
              <a:buSzPct val="100000"/>
              <a:buChar char="●"/>
            </a:pPr>
            <a:r>
              <a:rPr lang="en" dirty="0"/>
              <a:t>Chose the latter; performed better in predicting the mean. </a:t>
            </a:r>
            <a:endParaRPr dirty="0"/>
          </a:p>
          <a:p>
            <a:pPr marL="457200" lvl="0" indent="-317182" algn="l" rtl="0">
              <a:spcBef>
                <a:spcPts val="1200"/>
              </a:spcBef>
              <a:spcAft>
                <a:spcPts val="0"/>
              </a:spcAft>
              <a:buSzPct val="100000"/>
              <a:buChar char="●"/>
            </a:pPr>
            <a:r>
              <a:rPr lang="en" b="1" u="sng" dirty="0"/>
              <a:t>Variables which influenced price the most (8):  </a:t>
            </a:r>
          </a:p>
          <a:p>
            <a:pPr marL="457200" lvl="0" indent="-317182" algn="l" rtl="0">
              <a:spcBef>
                <a:spcPts val="0"/>
              </a:spcBef>
              <a:spcAft>
                <a:spcPts val="0"/>
              </a:spcAft>
              <a:buSzPct val="100000"/>
              <a:buChar char="-"/>
            </a:pPr>
            <a:r>
              <a:rPr lang="en" i="1" dirty="0"/>
              <a:t>Vertical Drop</a:t>
            </a:r>
          </a:p>
          <a:p>
            <a:pPr marL="457200" lvl="0" indent="-317182" algn="l" rtl="0">
              <a:spcBef>
                <a:spcPts val="0"/>
              </a:spcBef>
              <a:spcAft>
                <a:spcPts val="0"/>
              </a:spcAft>
              <a:buSzPct val="100000"/>
              <a:buChar char="-"/>
            </a:pPr>
            <a:r>
              <a:rPr lang="en" i="1" dirty="0"/>
              <a:t>Snow Making</a:t>
            </a:r>
            <a:endParaRPr i="1" dirty="0"/>
          </a:p>
          <a:p>
            <a:pPr marL="457200" lvl="0" indent="-317182" algn="l" rtl="0">
              <a:spcBef>
                <a:spcPts val="0"/>
              </a:spcBef>
              <a:spcAft>
                <a:spcPts val="0"/>
              </a:spcAft>
              <a:buSzPct val="100000"/>
              <a:buChar char="-"/>
            </a:pPr>
            <a:r>
              <a:rPr lang="en" i="1" dirty="0"/>
              <a:t>Total Chairs</a:t>
            </a:r>
            <a:endParaRPr i="1" dirty="0"/>
          </a:p>
          <a:p>
            <a:pPr marL="457200" lvl="0" indent="-317182" algn="l" rtl="0">
              <a:spcBef>
                <a:spcPts val="0"/>
              </a:spcBef>
              <a:spcAft>
                <a:spcPts val="0"/>
              </a:spcAft>
              <a:buSzPct val="100000"/>
              <a:buChar char="-"/>
            </a:pPr>
            <a:r>
              <a:rPr lang="en" i="1" dirty="0"/>
              <a:t>Fast Quads</a:t>
            </a:r>
            <a:endParaRPr i="1" dirty="0"/>
          </a:p>
          <a:p>
            <a:pPr marL="457200" lvl="0" indent="-317182" algn="l" rtl="0">
              <a:spcBef>
                <a:spcPts val="0"/>
              </a:spcBef>
              <a:spcAft>
                <a:spcPts val="0"/>
              </a:spcAft>
              <a:buSzPct val="100000"/>
              <a:buChar char="-"/>
            </a:pPr>
            <a:r>
              <a:rPr lang="en" i="1" dirty="0"/>
              <a:t>Runs </a:t>
            </a:r>
            <a:endParaRPr i="1" dirty="0"/>
          </a:p>
          <a:p>
            <a:pPr marL="457200" lvl="0" indent="-317182" algn="l" rtl="0">
              <a:spcBef>
                <a:spcPts val="0"/>
              </a:spcBef>
              <a:spcAft>
                <a:spcPts val="0"/>
              </a:spcAft>
              <a:buSzPct val="100000"/>
              <a:buChar char="-"/>
            </a:pPr>
            <a:r>
              <a:rPr lang="en" i="1" dirty="0"/>
              <a:t>Longest Run </a:t>
            </a:r>
            <a:endParaRPr i="1" dirty="0"/>
          </a:p>
          <a:p>
            <a:pPr marL="457200" lvl="0" indent="-317182" algn="l" rtl="0">
              <a:spcBef>
                <a:spcPts val="0"/>
              </a:spcBef>
              <a:spcAft>
                <a:spcPts val="0"/>
              </a:spcAft>
              <a:buSzPct val="100000"/>
              <a:buChar char="-"/>
            </a:pPr>
            <a:r>
              <a:rPr lang="en" i="1" dirty="0"/>
              <a:t>Trams</a:t>
            </a:r>
            <a:endParaRPr i="1" dirty="0"/>
          </a:p>
          <a:p>
            <a:pPr marL="457200" lvl="0" indent="-317182" algn="l" rtl="0">
              <a:spcBef>
                <a:spcPts val="0"/>
              </a:spcBef>
              <a:spcAft>
                <a:spcPts val="0"/>
              </a:spcAft>
              <a:buSzPct val="100000"/>
              <a:buChar char="-"/>
            </a:pPr>
            <a:r>
              <a:rPr lang="en" i="1" dirty="0"/>
              <a:t>Skiable Terrain</a:t>
            </a:r>
          </a:p>
          <a:p>
            <a:pPr marL="140018" lvl="0" indent="0" algn="l" rtl="0">
              <a:spcBef>
                <a:spcPts val="0"/>
              </a:spcBef>
              <a:spcAft>
                <a:spcPts val="0"/>
              </a:spcAft>
              <a:buSzPct val="100000"/>
              <a:buNone/>
            </a:pPr>
            <a:endParaRPr lang="en" i="1" dirty="0"/>
          </a:p>
          <a:p>
            <a:pPr marL="457200" lvl="0" indent="-342900" algn="l" rtl="0">
              <a:spcBef>
                <a:spcPts val="0"/>
              </a:spcBef>
              <a:spcAft>
                <a:spcPts val="0"/>
              </a:spcAft>
              <a:buSzPts val="1800"/>
              <a:buChar char="●"/>
            </a:pPr>
            <a:r>
              <a:rPr lang="en-US" dirty="0"/>
              <a:t>Our model was able to predict price with a Mean Absolute Error of </a:t>
            </a:r>
            <a:r>
              <a:rPr lang="en-US" b="1" dirty="0"/>
              <a:t>~$9</a:t>
            </a:r>
            <a:r>
              <a:rPr lang="en-US" dirty="0"/>
              <a:t>.</a:t>
            </a:r>
            <a:endParaRPr lang="en-US" sz="2000" dirty="0"/>
          </a:p>
          <a:p>
            <a:pPr marL="140018" indent="0">
              <a:spcBef>
                <a:spcPts val="1200"/>
              </a:spcBef>
              <a:buSzPct val="100000"/>
              <a:buNone/>
            </a:pPr>
            <a:endParaRPr lang="en" sz="1900" dirty="0"/>
          </a:p>
        </p:txBody>
      </p:sp>
      <p:pic>
        <p:nvPicPr>
          <p:cNvPr id="3" name="Picture 2">
            <a:extLst>
              <a:ext uri="{FF2B5EF4-FFF2-40B4-BE49-F238E27FC236}">
                <a16:creationId xmlns:a16="http://schemas.microsoft.com/office/drawing/2014/main" id="{3EBA9FD3-7621-40A2-B2A6-F5D2AD6CF085}"/>
              </a:ext>
            </a:extLst>
          </p:cNvPr>
          <p:cNvPicPr>
            <a:picLocks noChangeAspect="1"/>
          </p:cNvPicPr>
          <p:nvPr/>
        </p:nvPicPr>
        <p:blipFill>
          <a:blip r:embed="rId3"/>
          <a:stretch>
            <a:fillRect/>
          </a:stretch>
        </p:blipFill>
        <p:spPr>
          <a:xfrm>
            <a:off x="5266164" y="1479566"/>
            <a:ext cx="3700607" cy="2891099"/>
          </a:xfrm>
          <a:prstGeom prst="rect">
            <a:avLst/>
          </a:prstGeom>
        </p:spPr>
      </p:pic>
      <p:sp>
        <p:nvSpPr>
          <p:cNvPr id="4" name="TextBox 3">
            <a:extLst>
              <a:ext uri="{FF2B5EF4-FFF2-40B4-BE49-F238E27FC236}">
                <a16:creationId xmlns:a16="http://schemas.microsoft.com/office/drawing/2014/main" id="{592BCC29-F358-478F-A23F-6A0982FCA9F8}"/>
              </a:ext>
            </a:extLst>
          </p:cNvPr>
          <p:cNvSpPr txBox="1"/>
          <p:nvPr/>
        </p:nvSpPr>
        <p:spPr>
          <a:xfrm>
            <a:off x="5863880" y="4370665"/>
            <a:ext cx="2236232" cy="400110"/>
          </a:xfrm>
          <a:prstGeom prst="rect">
            <a:avLst/>
          </a:prstGeom>
          <a:noFill/>
        </p:spPr>
        <p:txBody>
          <a:bodyPr wrap="square" rtlCol="0">
            <a:spAutoFit/>
          </a:bodyPr>
          <a:lstStyle/>
          <a:p>
            <a:pPr algn="ctr"/>
            <a:r>
              <a:rPr lang="en-US" sz="1000" i="1" dirty="0"/>
              <a:t>Key Features which influenced Price in the Random Forest Model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372725"/>
            <a:ext cx="86037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Modeling Results - Big Mountain vs. Competition</a:t>
            </a:r>
            <a:endParaRPr dirty="0"/>
          </a:p>
        </p:txBody>
      </p:sp>
      <p:pic>
        <p:nvPicPr>
          <p:cNvPr id="103" name="Google Shape;103;p18"/>
          <p:cNvPicPr preferRelativeResize="0"/>
          <p:nvPr/>
        </p:nvPicPr>
        <p:blipFill>
          <a:blip r:embed="rId3">
            <a:alphaModFix/>
          </a:blip>
          <a:stretch>
            <a:fillRect/>
          </a:stretch>
        </p:blipFill>
        <p:spPr>
          <a:xfrm>
            <a:off x="261681" y="1628610"/>
            <a:ext cx="4049049" cy="2464075"/>
          </a:xfrm>
          <a:prstGeom prst="rect">
            <a:avLst/>
          </a:prstGeom>
          <a:noFill/>
          <a:ln>
            <a:noFill/>
          </a:ln>
        </p:spPr>
      </p:pic>
      <p:pic>
        <p:nvPicPr>
          <p:cNvPr id="104" name="Google Shape;104;p18"/>
          <p:cNvPicPr preferRelativeResize="0"/>
          <p:nvPr/>
        </p:nvPicPr>
        <p:blipFill>
          <a:blip r:embed="rId4">
            <a:alphaModFix/>
          </a:blip>
          <a:stretch>
            <a:fillRect/>
          </a:stretch>
        </p:blipFill>
        <p:spPr>
          <a:xfrm>
            <a:off x="4572000" y="1628610"/>
            <a:ext cx="4049049" cy="2464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9"/>
          <p:cNvSpPr txBox="1">
            <a:spLocks noGrp="1"/>
          </p:cNvSpPr>
          <p:nvPr>
            <p:ph type="title"/>
          </p:nvPr>
        </p:nvSpPr>
        <p:spPr>
          <a:xfrm>
            <a:off x="311700" y="372725"/>
            <a:ext cx="8630594"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Modeling Results - Big Mountain vs. Competition</a:t>
            </a:r>
            <a:endParaRPr u="sng" dirty="0"/>
          </a:p>
        </p:txBody>
      </p:sp>
      <p:pic>
        <p:nvPicPr>
          <p:cNvPr id="110" name="Google Shape;110;p19"/>
          <p:cNvPicPr preferRelativeResize="0"/>
          <p:nvPr/>
        </p:nvPicPr>
        <p:blipFill>
          <a:blip r:embed="rId3">
            <a:alphaModFix/>
          </a:blip>
          <a:stretch>
            <a:fillRect/>
          </a:stretch>
        </p:blipFill>
        <p:spPr>
          <a:xfrm>
            <a:off x="251189" y="1594536"/>
            <a:ext cx="4085488" cy="2447620"/>
          </a:xfrm>
          <a:prstGeom prst="rect">
            <a:avLst/>
          </a:prstGeom>
          <a:noFill/>
          <a:ln>
            <a:noFill/>
          </a:ln>
        </p:spPr>
      </p:pic>
      <p:pic>
        <p:nvPicPr>
          <p:cNvPr id="111" name="Google Shape;111;p19"/>
          <p:cNvPicPr preferRelativeResize="0"/>
          <p:nvPr/>
        </p:nvPicPr>
        <p:blipFill>
          <a:blip r:embed="rId4">
            <a:alphaModFix/>
          </a:blip>
          <a:stretch>
            <a:fillRect/>
          </a:stretch>
        </p:blipFill>
        <p:spPr>
          <a:xfrm>
            <a:off x="4641632" y="1594536"/>
            <a:ext cx="4085488" cy="24476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311699" y="372725"/>
            <a:ext cx="8617147"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Modeling Results - Big Mountain vs. Competition</a:t>
            </a:r>
            <a:endParaRPr u="sng" dirty="0"/>
          </a:p>
        </p:txBody>
      </p:sp>
      <p:pic>
        <p:nvPicPr>
          <p:cNvPr id="117" name="Google Shape;117;p20"/>
          <p:cNvPicPr preferRelativeResize="0"/>
          <p:nvPr/>
        </p:nvPicPr>
        <p:blipFill>
          <a:blip r:embed="rId3">
            <a:alphaModFix/>
          </a:blip>
          <a:stretch>
            <a:fillRect/>
          </a:stretch>
        </p:blipFill>
        <p:spPr>
          <a:xfrm>
            <a:off x="311700" y="1653988"/>
            <a:ext cx="4065318" cy="2386551"/>
          </a:xfrm>
          <a:prstGeom prst="rect">
            <a:avLst/>
          </a:prstGeom>
          <a:noFill/>
          <a:ln>
            <a:noFill/>
          </a:ln>
        </p:spPr>
      </p:pic>
      <p:pic>
        <p:nvPicPr>
          <p:cNvPr id="118" name="Google Shape;118;p20"/>
          <p:cNvPicPr preferRelativeResize="0"/>
          <p:nvPr/>
        </p:nvPicPr>
        <p:blipFill>
          <a:blip r:embed="rId4">
            <a:alphaModFix/>
          </a:blip>
          <a:stretch>
            <a:fillRect/>
          </a:stretch>
        </p:blipFill>
        <p:spPr>
          <a:xfrm>
            <a:off x="4681559" y="1653988"/>
            <a:ext cx="4065318" cy="23865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1"/>
          <p:cNvSpPr txBox="1">
            <a:spLocks noGrp="1"/>
          </p:cNvSpPr>
          <p:nvPr>
            <p:ph type="title"/>
          </p:nvPr>
        </p:nvSpPr>
        <p:spPr>
          <a:xfrm>
            <a:off x="311700" y="372725"/>
            <a:ext cx="8520600" cy="645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u="sng" dirty="0"/>
              <a:t>Modeling Results - Scenario Analysis Results </a:t>
            </a:r>
            <a:endParaRPr u="sng" dirty="0"/>
          </a:p>
          <a:p>
            <a:pPr marL="0" lvl="0" indent="0" algn="l" rtl="0">
              <a:spcBef>
                <a:spcPts val="0"/>
              </a:spcBef>
              <a:spcAft>
                <a:spcPts val="0"/>
              </a:spcAft>
              <a:buNone/>
            </a:pPr>
            <a:endParaRPr dirty="0"/>
          </a:p>
          <a:p>
            <a:pPr marL="0" lvl="0" indent="0" algn="l" rtl="0">
              <a:spcBef>
                <a:spcPts val="0"/>
              </a:spcBef>
              <a:spcAft>
                <a:spcPts val="0"/>
              </a:spcAft>
              <a:buNone/>
            </a:pPr>
            <a:endParaRPr dirty="0"/>
          </a:p>
        </p:txBody>
      </p:sp>
      <p:sp>
        <p:nvSpPr>
          <p:cNvPr id="124" name="Google Shape;124;p21"/>
          <p:cNvSpPr txBox="1">
            <a:spLocks noGrp="1"/>
          </p:cNvSpPr>
          <p:nvPr>
            <p:ph type="body" idx="1"/>
          </p:nvPr>
        </p:nvSpPr>
        <p:spPr>
          <a:xfrm>
            <a:off x="311700" y="1295875"/>
            <a:ext cx="4509071" cy="3161825"/>
          </a:xfrm>
          <a:prstGeom prst="rect">
            <a:avLst/>
          </a:prstGeom>
          <a:ln>
            <a:solidFill>
              <a:schemeClr val="tx1"/>
            </a:solidFill>
          </a:ln>
        </p:spPr>
        <p:txBody>
          <a:bodyPr spcFirstLastPara="1" wrap="square" lIns="91425" tIns="91425" rIns="91425" bIns="91425" anchor="t" anchorCtr="0">
            <a:normAutofit fontScale="62500" lnSpcReduction="20000"/>
          </a:bodyPr>
          <a:lstStyle/>
          <a:p>
            <a:pPr marL="457200" lvl="0" indent="-300037" algn="l" rtl="0">
              <a:spcBef>
                <a:spcPts val="0"/>
              </a:spcBef>
              <a:spcAft>
                <a:spcPts val="0"/>
              </a:spcAft>
              <a:buSzPct val="100000"/>
              <a:buChar char="●"/>
            </a:pPr>
            <a:r>
              <a:rPr lang="en" b="1" u="sng" dirty="0"/>
              <a:t>Scenario 1</a:t>
            </a:r>
            <a:r>
              <a:rPr lang="en" b="1" dirty="0"/>
              <a:t>: </a:t>
            </a:r>
            <a:r>
              <a:rPr lang="en" dirty="0"/>
              <a:t>  Closing down up to 10 of the least used runs. </a:t>
            </a:r>
            <a:endParaRPr dirty="0"/>
          </a:p>
          <a:p>
            <a:pPr marL="457200" lvl="0" indent="0" algn="l" rtl="0">
              <a:spcBef>
                <a:spcPts val="1200"/>
              </a:spcBef>
              <a:spcAft>
                <a:spcPts val="0"/>
              </a:spcAft>
              <a:buNone/>
            </a:pPr>
            <a:r>
              <a:rPr lang="en" i="1" dirty="0"/>
              <a:t>Result: </a:t>
            </a:r>
            <a:r>
              <a:rPr lang="en" dirty="0"/>
              <a:t> Supports reduction of prices up to </a:t>
            </a:r>
            <a:r>
              <a:rPr lang="en" i="1" dirty="0"/>
              <a:t>$3  </a:t>
            </a:r>
            <a:r>
              <a:rPr lang="en" dirty="0"/>
              <a:t>for ticket prices if 10 runs are closed. </a:t>
            </a:r>
            <a:r>
              <a:rPr lang="en" b="1" dirty="0"/>
              <a:t>5</a:t>
            </a:r>
            <a:r>
              <a:rPr lang="en" dirty="0"/>
              <a:t> is what would be recommended. </a:t>
            </a:r>
            <a:endParaRPr dirty="0"/>
          </a:p>
          <a:p>
            <a:pPr marL="457200" lvl="0" indent="-300037" algn="l" rtl="0">
              <a:spcBef>
                <a:spcPts val="1200"/>
              </a:spcBef>
              <a:spcAft>
                <a:spcPts val="0"/>
              </a:spcAft>
              <a:buSzPct val="100000"/>
              <a:buChar char="●"/>
            </a:pPr>
            <a:r>
              <a:rPr lang="en" b="1" u="sng" dirty="0"/>
              <a:t>Scenario 2:</a:t>
            </a:r>
            <a:r>
              <a:rPr lang="en" u="sng" dirty="0"/>
              <a:t> </a:t>
            </a:r>
            <a:r>
              <a:rPr lang="en" dirty="0"/>
              <a:t> Increase the vertical drop + additional chairlift</a:t>
            </a:r>
            <a:endParaRPr dirty="0"/>
          </a:p>
          <a:p>
            <a:pPr marL="457200" lvl="0" indent="0" algn="l" rtl="0">
              <a:spcBef>
                <a:spcPts val="1200"/>
              </a:spcBef>
              <a:spcAft>
                <a:spcPts val="0"/>
              </a:spcAft>
              <a:buNone/>
            </a:pPr>
            <a:r>
              <a:rPr lang="en" i="1" dirty="0"/>
              <a:t>Result</a:t>
            </a:r>
            <a:r>
              <a:rPr lang="en" dirty="0"/>
              <a:t>: Supports an increase in ticket prices of </a:t>
            </a:r>
            <a:r>
              <a:rPr lang="en" i="1" dirty="0"/>
              <a:t>$1.99</a:t>
            </a:r>
            <a:r>
              <a:rPr lang="en" dirty="0"/>
              <a:t>, raising revenues by</a:t>
            </a:r>
            <a:r>
              <a:rPr lang="en" i="1" dirty="0"/>
              <a:t> $3.47 million</a:t>
            </a:r>
            <a:r>
              <a:rPr lang="en" dirty="0"/>
              <a:t>. </a:t>
            </a:r>
            <a:endParaRPr dirty="0"/>
          </a:p>
          <a:p>
            <a:pPr marL="457200" lvl="0" indent="-300037" algn="l" rtl="0">
              <a:spcBef>
                <a:spcPts val="1200"/>
              </a:spcBef>
              <a:spcAft>
                <a:spcPts val="0"/>
              </a:spcAft>
              <a:buSzPct val="100000"/>
              <a:buChar char="●"/>
            </a:pPr>
            <a:r>
              <a:rPr lang="en" b="1" u="sng" dirty="0"/>
              <a:t>Scenario 3</a:t>
            </a:r>
            <a:r>
              <a:rPr lang="en" b="1" dirty="0"/>
              <a:t>: </a:t>
            </a:r>
            <a:r>
              <a:rPr lang="en" dirty="0"/>
              <a:t>Scenario 2 + 2 acres of snow making cover</a:t>
            </a:r>
            <a:endParaRPr dirty="0"/>
          </a:p>
          <a:p>
            <a:pPr marL="457200" lvl="0" indent="0" algn="l" rtl="0">
              <a:spcBef>
                <a:spcPts val="1200"/>
              </a:spcBef>
              <a:spcAft>
                <a:spcPts val="0"/>
              </a:spcAft>
              <a:buNone/>
            </a:pPr>
            <a:r>
              <a:rPr lang="en" i="1" dirty="0"/>
              <a:t>Result</a:t>
            </a:r>
            <a:r>
              <a:rPr lang="en" dirty="0"/>
              <a:t>: Same as scenario 2 but will have increased costs with snow making cover.</a:t>
            </a:r>
            <a:endParaRPr dirty="0"/>
          </a:p>
          <a:p>
            <a:pPr marL="457200" lvl="0" indent="-300037" algn="l" rtl="0">
              <a:spcBef>
                <a:spcPts val="1200"/>
              </a:spcBef>
              <a:spcAft>
                <a:spcPts val="0"/>
              </a:spcAft>
              <a:buSzPct val="100000"/>
              <a:buChar char="●"/>
            </a:pPr>
            <a:r>
              <a:rPr lang="en" b="1" u="sng" dirty="0"/>
              <a:t>Scenario 4</a:t>
            </a:r>
            <a:r>
              <a:rPr lang="en" b="1" dirty="0"/>
              <a:t>:</a:t>
            </a:r>
            <a:r>
              <a:rPr lang="en" dirty="0"/>
              <a:t>  Increase the longest run by 0.2 miles</a:t>
            </a:r>
            <a:endParaRPr dirty="0"/>
          </a:p>
          <a:p>
            <a:pPr marL="457200" lvl="0" indent="0" algn="l" rtl="0">
              <a:spcBef>
                <a:spcPts val="1200"/>
              </a:spcBef>
              <a:spcAft>
                <a:spcPts val="1200"/>
              </a:spcAft>
              <a:buNone/>
            </a:pPr>
            <a:r>
              <a:rPr lang="en" i="1" dirty="0"/>
              <a:t>Result</a:t>
            </a:r>
            <a:r>
              <a:rPr lang="en" dirty="0"/>
              <a:t>: No effect on ticket prices</a:t>
            </a:r>
            <a:endParaRPr dirty="0"/>
          </a:p>
        </p:txBody>
      </p:sp>
      <p:pic>
        <p:nvPicPr>
          <p:cNvPr id="3" name="Picture 2">
            <a:extLst>
              <a:ext uri="{FF2B5EF4-FFF2-40B4-BE49-F238E27FC236}">
                <a16:creationId xmlns:a16="http://schemas.microsoft.com/office/drawing/2014/main" id="{99A5B084-27B3-42E2-84E3-83C4B814D63B}"/>
              </a:ext>
            </a:extLst>
          </p:cNvPr>
          <p:cNvPicPr>
            <a:picLocks noChangeAspect="1"/>
          </p:cNvPicPr>
          <p:nvPr/>
        </p:nvPicPr>
        <p:blipFill>
          <a:blip r:embed="rId3"/>
          <a:stretch>
            <a:fillRect/>
          </a:stretch>
        </p:blipFill>
        <p:spPr>
          <a:xfrm>
            <a:off x="4980504" y="1480412"/>
            <a:ext cx="3995107" cy="2473023"/>
          </a:xfrm>
          <a:prstGeom prst="rect">
            <a:avLst/>
          </a:prstGeom>
        </p:spPr>
      </p:pic>
      <p:sp>
        <p:nvSpPr>
          <p:cNvPr id="4" name="TextBox 3">
            <a:extLst>
              <a:ext uri="{FF2B5EF4-FFF2-40B4-BE49-F238E27FC236}">
                <a16:creationId xmlns:a16="http://schemas.microsoft.com/office/drawing/2014/main" id="{E94FAECD-302E-4E48-931C-6C644A79D9B8}"/>
              </a:ext>
            </a:extLst>
          </p:cNvPr>
          <p:cNvSpPr txBox="1"/>
          <p:nvPr/>
        </p:nvSpPr>
        <p:spPr>
          <a:xfrm>
            <a:off x="6067019" y="4169901"/>
            <a:ext cx="1822076" cy="246221"/>
          </a:xfrm>
          <a:prstGeom prst="rect">
            <a:avLst/>
          </a:prstGeom>
          <a:noFill/>
        </p:spPr>
        <p:txBody>
          <a:bodyPr wrap="square" rtlCol="0">
            <a:spAutoFit/>
          </a:bodyPr>
          <a:lstStyle/>
          <a:p>
            <a:r>
              <a:rPr lang="en-US" sz="1000" i="1" dirty="0"/>
              <a:t>Scenario 1 Modelling Results</a:t>
            </a:r>
          </a:p>
        </p:txBody>
      </p:sp>
    </p:spTree>
  </p:cSld>
  <p:clrMapOvr>
    <a:masterClrMapping/>
  </p:clrMapOvr>
</p:sld>
</file>

<file path=ppt/theme/theme1.xml><?xml version="1.0" encoding="utf-8"?>
<a:theme xmlns:a="http://schemas.openxmlformats.org/drawingml/2006/main" name="Blue &amp; Gold">
  <a:themeElements>
    <a:clrScheme name="Blue &amp; Gold">
      <a:dk1>
        <a:srgbClr val="FFFFFF"/>
      </a:dk1>
      <a:lt1>
        <a:srgbClr val="01AFD1"/>
      </a:lt1>
      <a:dk2>
        <a:srgbClr val="1E2D31"/>
      </a:dk2>
      <a:lt2>
        <a:srgbClr val="BFC7CA"/>
      </a:lt2>
      <a:accent1>
        <a:srgbClr val="006F85"/>
      </a:accent1>
      <a:accent2>
        <a:srgbClr val="AF4345"/>
      </a:accent2>
      <a:accent3>
        <a:srgbClr val="47D06A"/>
      </a:accent3>
      <a:accent4>
        <a:srgbClr val="F58F8F"/>
      </a:accent4>
      <a:accent5>
        <a:srgbClr val="F6CD4C"/>
      </a:accent5>
      <a:accent6>
        <a:srgbClr val="F8E71C"/>
      </a:accent6>
      <a:hlink>
        <a:srgbClr val="F6CD4C"/>
      </a:hlink>
      <a:folHlink>
        <a:srgbClr val="F6CD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550</Words>
  <Application>Microsoft Office PowerPoint</Application>
  <PresentationFormat>On-screen Show (16:9)</PresentationFormat>
  <Paragraphs>65</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Lato</vt:lpstr>
      <vt:lpstr>Arial</vt:lpstr>
      <vt:lpstr>Playfair Display</vt:lpstr>
      <vt:lpstr>Blue &amp; Gold</vt:lpstr>
      <vt:lpstr>Big Mountain Resort Pricing Strategy</vt:lpstr>
      <vt:lpstr>Problem Identification: </vt:lpstr>
      <vt:lpstr>Recommendations and Key Findings: </vt:lpstr>
      <vt:lpstr>Modeling Results and Analysis - The Analysis</vt:lpstr>
      <vt:lpstr>Modeling Results and Analysis – Methods and Variables </vt:lpstr>
      <vt:lpstr>Modeling Results - Big Mountain vs. Competition</vt:lpstr>
      <vt:lpstr>Modeling Results - Big Mountain vs. Competition</vt:lpstr>
      <vt:lpstr>Modeling Results - Big Mountain vs. Competition</vt:lpstr>
      <vt:lpstr>Modeling Results - Scenario Analysis Results   </vt:lpstr>
      <vt:lpstr>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Mountain Resort Pricing Strategy</dc:title>
  <cp:lastModifiedBy>benjamin bellman</cp:lastModifiedBy>
  <cp:revision>6</cp:revision>
  <dcterms:modified xsi:type="dcterms:W3CDTF">2021-10-18T17:07:41Z</dcterms:modified>
</cp:coreProperties>
</file>