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9" r:id="rId1"/>
  </p:sldMasterIdLst>
  <p:notesMasterIdLst>
    <p:notesMasterId r:id="rId18"/>
  </p:notesMasterIdLst>
  <p:sldIdLst>
    <p:sldId id="259" r:id="rId2"/>
    <p:sldId id="310" r:id="rId3"/>
    <p:sldId id="295" r:id="rId4"/>
    <p:sldId id="298" r:id="rId5"/>
    <p:sldId id="273" r:id="rId6"/>
    <p:sldId id="296" r:id="rId7"/>
    <p:sldId id="297" r:id="rId8"/>
    <p:sldId id="303" r:id="rId9"/>
    <p:sldId id="304" r:id="rId10"/>
    <p:sldId id="305" r:id="rId11"/>
    <p:sldId id="306" r:id="rId12"/>
    <p:sldId id="307" r:id="rId13"/>
    <p:sldId id="300" r:id="rId14"/>
    <p:sldId id="302" r:id="rId15"/>
    <p:sldId id="288" r:id="rId16"/>
    <p:sldId id="309" r:id="rId17"/>
  </p:sldIdLst>
  <p:sldSz cx="11522075" cy="648017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A6D6"/>
    <a:srgbClr val="77C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0" autoAdjust="0"/>
    <p:restoredTop sz="88428" autoAdjust="0"/>
  </p:normalViewPr>
  <p:slideViewPr>
    <p:cSldViewPr snapToGrid="0" snapToObjects="1">
      <p:cViewPr varScale="1">
        <p:scale>
          <a:sx n="123" d="100"/>
          <a:sy n="123" d="100"/>
        </p:scale>
        <p:origin x="582" y="90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F6E06-53AA-46CD-9447-6978968E3912}" type="datetimeFigureOut">
              <a:rPr lang="nl-NL" smtClean="0"/>
              <a:t>16-10-2019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02247-0D34-4306-A53F-FFD7CA58040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9013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rocket-p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rocket-p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mgur.com/gallery/PeqMNrQ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molten/lava/2018/09/81bb9282-intro-to-python-for-data-science-python-cheat-sheet-datacamp.jpg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molten/lava/2018/09/81bb9282-intro-to-python-for-data-science-python-cheat-sheet-datacamp.jp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molten/lava/2018/09/81bb9282-intro-to-python-for-data-science-python-cheat-sheet-datacamp.jpg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molten/lava/2018/09/81bb9282-intro-to-python-for-data-science-python-cheat-sheet-datacamp.jpg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http://www.pngall.com/rocket-png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02247-0D34-4306-A53F-FFD7CA58040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1347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http://www.pngall.com/rocket-png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02247-0D34-4306-A53F-FFD7CA58040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0385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https://imgur.com/gallery/PeqMNrQ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02247-0D34-4306-A53F-FFD7CA58040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585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https://storage.googleapis.com/molten/lava/2018/09/81bb9282-intro-to-python-for-data-science-python-cheat-sheet-datacamp.jpg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02247-0D34-4306-A53F-FFD7CA580405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923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https://storage.googleapis.com/molten/lava/2018/09/81bb9282-intro-to-python-for-data-science-python-cheat-sheet-datacamp.jpg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02247-0D34-4306-A53F-FFD7CA580405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3552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https://storage.googleapis.com/molten/lava/2018/09/81bb9282-intro-to-python-for-data-science-python-cheat-sheet-datacamp.jpg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02247-0D34-4306-A53F-FFD7CA580405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2952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https://storage.googleapis.com/molten/lava/2018/09/81bb9282-intro-to-python-for-data-science-python-cheat-sheet-datacamp.jpg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02247-0D34-4306-A53F-FFD7CA580405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231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480161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4" name="Picture 3" descr="TU_P5#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5720495"/>
            <a:ext cx="1368883" cy="84323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0337800" y="60706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‹#›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410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5828877"/>
            <a:ext cx="1104294" cy="430675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0337800" y="60706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‹#›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S_TUCAMP0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2400" y="-7200"/>
            <a:ext cx="11588400" cy="65052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-1" y="13"/>
            <a:ext cx="1576384" cy="6480161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5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5720495"/>
            <a:ext cx="1368883" cy="84323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0337800" y="60706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‹#›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20" r:id="rId2"/>
    <p:sldLayoutId id="2147484128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78735" y="1316856"/>
            <a:ext cx="4791364" cy="2711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078735" y="1795344"/>
            <a:ext cx="8049407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sz="7200" b="1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DO NOT TOUCH THE COMPUTER!</a:t>
            </a:r>
            <a:endParaRPr lang="en-US" sz="7200" b="1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97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Python Crash Course</a:t>
            </a:r>
            <a:endParaRPr lang="en-US" sz="3600" dirty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2144216" y="1085928"/>
            <a:ext cx="4186842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Basic calculations:</a:t>
            </a:r>
          </a:p>
          <a:p>
            <a:endParaRPr lang="en-GB" sz="32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GB" sz="3200" dirty="0">
                <a:latin typeface="Arial"/>
                <a:ea typeface="ヒラギノ角ゴ ProN W3" charset="0"/>
                <a:cs typeface="Arial"/>
                <a:sym typeface="Tahoma" charset="0"/>
              </a:rPr>
              <a:t>&gt;&gt;&gt; </a:t>
            </a:r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x+3</a:t>
            </a:r>
            <a:endParaRPr lang="en-GB" sz="32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7</a:t>
            </a:r>
          </a:p>
          <a:p>
            <a:endParaRPr lang="en-GB" sz="32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GB" sz="3200" dirty="0">
                <a:latin typeface="Arial"/>
                <a:ea typeface="ヒラギノ角ゴ ProN W3" charset="0"/>
                <a:cs typeface="Arial"/>
                <a:sym typeface="Tahoma" charset="0"/>
              </a:rPr>
              <a:t>&gt;&gt;&gt; </a:t>
            </a:r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x-3</a:t>
            </a:r>
            <a:endParaRPr lang="en-GB" sz="32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1</a:t>
            </a:r>
          </a:p>
          <a:p>
            <a:endParaRPr lang="en-GB" sz="32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GB" sz="3200" dirty="0">
                <a:latin typeface="Arial"/>
                <a:ea typeface="ヒラギノ角ゴ ProN W3" charset="0"/>
                <a:cs typeface="Arial"/>
                <a:sym typeface="Tahoma" charset="0"/>
              </a:rPr>
              <a:t>&gt;&gt;&gt; x/3</a:t>
            </a:r>
          </a:p>
          <a:p>
            <a:r>
              <a:rPr lang="en-GB" sz="3200" dirty="0">
                <a:latin typeface="Arial"/>
                <a:ea typeface="ヒラギノ角ゴ ProN W3" charset="0"/>
                <a:cs typeface="Arial"/>
                <a:sym typeface="Tahoma" charset="0"/>
              </a:rPr>
              <a:t>1.3333333333333333</a:t>
            </a:r>
            <a:endParaRPr lang="en-GB" sz="32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6881247" y="1085928"/>
            <a:ext cx="4186842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GB" sz="32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endParaRPr lang="en-GB" sz="32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GB" sz="3200" dirty="0">
                <a:latin typeface="Arial"/>
                <a:ea typeface="ヒラギノ角ゴ ProN W3" charset="0"/>
                <a:cs typeface="Arial"/>
                <a:sym typeface="Tahoma" charset="0"/>
              </a:rPr>
              <a:t>&gt;&gt;&gt; </a:t>
            </a:r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x*3</a:t>
            </a:r>
            <a:endParaRPr lang="en-GB" sz="32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12</a:t>
            </a:r>
          </a:p>
          <a:p>
            <a:endParaRPr lang="en-GB" sz="32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GB" sz="3200" dirty="0">
                <a:latin typeface="Arial"/>
                <a:ea typeface="ヒラギノ角ゴ ProN W3" charset="0"/>
                <a:cs typeface="Arial"/>
                <a:sym typeface="Tahoma" charset="0"/>
              </a:rPr>
              <a:t>&gt;&gt;&gt; </a:t>
            </a:r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x**3</a:t>
            </a:r>
            <a:endParaRPr lang="en-GB" sz="32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64</a:t>
            </a:r>
          </a:p>
          <a:p>
            <a:endParaRPr lang="en-GB" sz="32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GB" sz="3200" dirty="0">
                <a:latin typeface="Arial"/>
                <a:ea typeface="ヒラギノ角ゴ ProN W3" charset="0"/>
                <a:cs typeface="Arial"/>
                <a:sym typeface="Tahoma" charset="0"/>
              </a:rPr>
              <a:t>&gt;&gt;&gt; </a:t>
            </a:r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x%3</a:t>
            </a:r>
            <a:endParaRPr lang="en-GB" sz="32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5936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Python Crash Course</a:t>
            </a:r>
            <a:endParaRPr lang="en-US" sz="3600" dirty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2144216" y="1085928"/>
            <a:ext cx="4186842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Conditions:</a:t>
            </a:r>
          </a:p>
          <a:p>
            <a:endParaRPr lang="en-GB" sz="32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GB" sz="3200" dirty="0">
                <a:latin typeface="Arial"/>
                <a:ea typeface="ヒラギノ角ゴ ProN W3" charset="0"/>
                <a:cs typeface="Arial"/>
                <a:sym typeface="Tahoma" charset="0"/>
              </a:rPr>
              <a:t>&gt;&gt;&gt; </a:t>
            </a:r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x==3</a:t>
            </a:r>
            <a:endParaRPr lang="en-GB" sz="32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False</a:t>
            </a:r>
          </a:p>
          <a:p>
            <a:endParaRPr lang="en-GB" sz="32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GB" sz="3200" dirty="0">
                <a:latin typeface="Arial"/>
                <a:ea typeface="ヒラギノ角ゴ ProN W3" charset="0"/>
                <a:cs typeface="Arial"/>
                <a:sym typeface="Tahoma" charset="0"/>
              </a:rPr>
              <a:t>&gt;&gt;&gt; </a:t>
            </a:r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x!=3</a:t>
            </a:r>
            <a:endParaRPr lang="en-GB" sz="32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True</a:t>
            </a:r>
          </a:p>
          <a:p>
            <a:endParaRPr lang="en-GB" sz="32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GB" sz="3200" dirty="0">
                <a:latin typeface="Arial"/>
                <a:ea typeface="ヒラギノ角ゴ ProN W3" charset="0"/>
                <a:cs typeface="Arial"/>
                <a:sym typeface="Tahoma" charset="0"/>
              </a:rPr>
              <a:t>&gt;&gt;&gt; </a:t>
            </a:r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x&lt;3</a:t>
            </a:r>
            <a:endParaRPr lang="en-GB" sz="32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False</a:t>
            </a: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6881247" y="1085928"/>
            <a:ext cx="4186842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endParaRPr lang="en-GB" sz="32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endParaRPr lang="en-GB" sz="32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GB" sz="3200" dirty="0">
                <a:latin typeface="Arial"/>
                <a:ea typeface="ヒラギノ角ゴ ProN W3" charset="0"/>
                <a:cs typeface="Arial"/>
                <a:sym typeface="Tahoma" charset="0"/>
              </a:rPr>
              <a:t>&gt;&gt;&gt; </a:t>
            </a:r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x&lt;=3</a:t>
            </a:r>
            <a:endParaRPr lang="en-GB" sz="32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False</a:t>
            </a:r>
          </a:p>
          <a:p>
            <a:endParaRPr lang="en-GB" sz="32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GB" sz="3200" dirty="0">
                <a:latin typeface="Arial"/>
                <a:ea typeface="ヒラギノ角ゴ ProN W3" charset="0"/>
                <a:cs typeface="Arial"/>
                <a:sym typeface="Tahoma" charset="0"/>
              </a:rPr>
              <a:t>&gt;&gt;&gt; </a:t>
            </a:r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x&gt;3</a:t>
            </a:r>
            <a:endParaRPr lang="en-GB" sz="32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True</a:t>
            </a:r>
          </a:p>
          <a:p>
            <a:endParaRPr lang="en-GB" sz="32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GB" sz="3200" dirty="0">
                <a:latin typeface="Arial"/>
                <a:ea typeface="ヒラギノ角ゴ ProN W3" charset="0"/>
                <a:cs typeface="Arial"/>
                <a:sym typeface="Tahoma" charset="0"/>
              </a:rPr>
              <a:t>&gt;&gt;&gt; </a:t>
            </a:r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x&gt;=3</a:t>
            </a:r>
            <a:endParaRPr lang="en-GB" sz="32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634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Python Crash Course</a:t>
            </a:r>
            <a:endParaRPr lang="en-US" sz="3600" dirty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2144216" y="1085928"/>
            <a:ext cx="8022672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Tips and Tricks:</a:t>
            </a:r>
          </a:p>
          <a:p>
            <a:endParaRPr lang="en-GB" sz="32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Comments start with ‘#’.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Indentations matter! Use ‘tab’ if necessary.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To run the code: press ‘F5’.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Use </a:t>
            </a:r>
            <a:r>
              <a:rPr lang="en-US" sz="3200" dirty="0">
                <a:latin typeface="Arial"/>
                <a:ea typeface="ヒラギノ角ゴ ProN W3" charset="0"/>
                <a:cs typeface="Arial"/>
                <a:sym typeface="Tahoma" charset="0"/>
              </a:rPr>
              <a:t>the assigned variable </a:t>
            </a:r>
            <a:r>
              <a:rPr lang="en-US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name </a:t>
            </a:r>
            <a:r>
              <a:rPr lang="en-US" sz="3200" dirty="0">
                <a:latin typeface="Arial"/>
                <a:ea typeface="ヒラギノ角ゴ ProN W3" charset="0"/>
                <a:cs typeface="Arial"/>
                <a:sym typeface="Tahoma" charset="0"/>
              </a:rPr>
              <a:t>instead of the value itself!</a:t>
            </a:r>
            <a:endParaRPr lang="en-GB" sz="32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3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Final Instructions</a:t>
            </a: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2144216" y="906765"/>
            <a:ext cx="63978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You should see this: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216" y="1590600"/>
            <a:ext cx="6954783" cy="43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Final Instructions</a:t>
            </a: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2144216" y="906765"/>
            <a:ext cx="63978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GB" sz="3200" dirty="0" err="1" smtClean="0">
                <a:latin typeface="Arial"/>
                <a:ea typeface="ヒラギノ角ゴ ProN W3" charset="0"/>
                <a:cs typeface="Arial"/>
                <a:sym typeface="Tahoma" charset="0"/>
              </a:rPr>
              <a:t>Spyder</a:t>
            </a:r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, the IDE that we will use: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216" y="1590600"/>
            <a:ext cx="6954783" cy="4345380"/>
          </a:xfrm>
          <a:prstGeom prst="rect">
            <a:avLst/>
          </a:prstGeom>
        </p:spPr>
      </p:pic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406856" y="4510035"/>
            <a:ext cx="14676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Editor</a:t>
            </a:r>
          </a:p>
        </p:txBody>
      </p: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9779456" y="4151910"/>
            <a:ext cx="12314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Shell</a:t>
            </a:r>
          </a:p>
        </p:txBody>
      </p:sp>
      <p:sp>
        <p:nvSpPr>
          <p:cNvPr id="7" name="Right Arrow 6"/>
          <p:cNvSpPr/>
          <p:nvPr/>
        </p:nvSpPr>
        <p:spPr>
          <a:xfrm rot="19778966">
            <a:off x="1550852" y="3926621"/>
            <a:ext cx="2251137" cy="259080"/>
          </a:xfrm>
          <a:prstGeom prst="rightArrow">
            <a:avLst>
              <a:gd name="adj1" fmla="val 26923"/>
              <a:gd name="adj2" fmla="val 21923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 rot="10800000">
            <a:off x="7500198" y="4314757"/>
            <a:ext cx="2251137" cy="259080"/>
          </a:xfrm>
          <a:prstGeom prst="rightArrow">
            <a:avLst>
              <a:gd name="adj1" fmla="val 26923"/>
              <a:gd name="adj2" fmla="val 21923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3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7" y="251969"/>
            <a:ext cx="5240725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GB" sz="6000" b="1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Good Luck!</a:t>
            </a:r>
          </a:p>
          <a:p>
            <a:endParaRPr lang="en-GB" sz="44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rgbClr val="FF0000"/>
                </a:solidFill>
                <a:latin typeface="Arial"/>
                <a:ea typeface="ヒラギノ角ゴ ProN W3" charset="0"/>
                <a:cs typeface="Arial"/>
                <a:sym typeface="Wingdings" panose="05000000000000000000" pitchFamily="2" charset="2"/>
              </a:rPr>
              <a:t>Read </a:t>
            </a:r>
            <a:r>
              <a:rPr lang="en-US" sz="3600" dirty="0">
                <a:solidFill>
                  <a:srgbClr val="FF0000"/>
                </a:solidFill>
                <a:latin typeface="Arial"/>
                <a:ea typeface="ヒラギノ角ゴ ProN W3" charset="0"/>
                <a:cs typeface="Arial"/>
                <a:sym typeface="Wingdings" panose="05000000000000000000" pitchFamily="2" charset="2"/>
              </a:rPr>
              <a:t>the instructions on the handout and the comments in Python carefully</a:t>
            </a:r>
            <a:r>
              <a:rPr lang="en-US" sz="3600" dirty="0" smtClean="0">
                <a:solidFill>
                  <a:srgbClr val="FF0000"/>
                </a:solidFill>
                <a:latin typeface="Arial"/>
                <a:ea typeface="ヒラギノ角ゴ ProN W3" charset="0"/>
                <a:cs typeface="Arial"/>
                <a:sym typeface="Wingdings" panose="05000000000000000000" pitchFamily="2" charset="2"/>
              </a:rPr>
              <a:t>!</a:t>
            </a:r>
            <a:endParaRPr lang="en-US" sz="3600" dirty="0">
              <a:solidFill>
                <a:srgbClr val="FF0000"/>
              </a:solidFill>
              <a:latin typeface="Arial"/>
              <a:ea typeface="ヒラギノ角ゴ ProN W3" charset="0"/>
              <a:cs typeface="Arial"/>
              <a:sym typeface="Wingdings" panose="05000000000000000000" pitchFamily="2" charset="2"/>
            </a:endParaRPr>
          </a:p>
        </p:txBody>
      </p:sp>
      <p:pic>
        <p:nvPicPr>
          <p:cNvPr id="1026" name="Picture 2" descr="One Does Not Simply Meme | ONE DOES NOT SIMPLY READ THE INSTRUCTIONS | image tagged in memes,one does not simply | made w/ Imgflip meme ma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989" y="2048564"/>
            <a:ext cx="3379390" cy="198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44216" y="5127421"/>
            <a:ext cx="85031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4400" dirty="0">
                <a:solidFill>
                  <a:srgbClr val="000000"/>
                </a:solidFill>
                <a:latin typeface="Arial"/>
                <a:ea typeface="ヒラギノ角ゴ ProN W3" charset="0"/>
                <a:cs typeface="Arial"/>
                <a:sym typeface="Tahoma" charset="0"/>
              </a:rPr>
              <a:t>There are no stupid questions...</a:t>
            </a:r>
          </a:p>
        </p:txBody>
      </p:sp>
    </p:spTree>
    <p:extLst>
      <p:ext uri="{BB962C8B-B14F-4D97-AF65-F5344CB8AC3E}">
        <p14:creationId xmlns:p14="http://schemas.microsoft.com/office/powerpoint/2010/main" val="298221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7" y="251969"/>
            <a:ext cx="876920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GB" sz="6000" b="1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63730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78735" y="1316856"/>
            <a:ext cx="4791364" cy="2711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991241" y="279688"/>
            <a:ext cx="9001125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60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Python Workshop</a:t>
            </a:r>
            <a:endParaRPr lang="en-US" sz="60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endParaRPr lang="en-US" sz="3600" i="1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600" i="1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National Open Day</a:t>
            </a:r>
          </a:p>
          <a:p>
            <a:r>
              <a:rPr lang="en-US" sz="3600" i="1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Monday, 21</a:t>
            </a:r>
            <a:r>
              <a:rPr lang="en-US" sz="3600" i="1" baseline="300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st</a:t>
            </a:r>
            <a:r>
              <a:rPr lang="en-US" sz="3600" i="1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 </a:t>
            </a:r>
            <a:r>
              <a:rPr lang="en-US" sz="3600" i="1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of October 2019</a:t>
            </a:r>
          </a:p>
          <a:p>
            <a:endParaRPr lang="en-US" sz="24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24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Benjamin De Bosscher</a:t>
            </a:r>
            <a:endParaRPr lang="en-US" sz="2400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pic>
        <p:nvPicPr>
          <p:cNvPr id="1028" name="Picture 4" descr="Image result for rock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03793">
            <a:off x="2974329" y="1057192"/>
            <a:ext cx="9372439" cy="512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7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144217" y="1628544"/>
            <a:ext cx="8806282" cy="330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The </a:t>
            </a:r>
            <a:r>
              <a:rPr lang="en-US" sz="3600" dirty="0">
                <a:latin typeface="Arial"/>
                <a:ea typeface="ヒラギノ角ゴ ProN W3" charset="0"/>
                <a:cs typeface="Arial"/>
                <a:sym typeface="Tahoma" charset="0"/>
              </a:rPr>
              <a:t>B</a:t>
            </a: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asics of a Rocket Launch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Explanation of the Workshop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Python Crash Course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Final Instructions</a:t>
            </a:r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endParaRPr lang="en-US" sz="3600" i="1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2248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Rocket Science? Not that difficult!</a:t>
            </a:r>
            <a:endParaRPr lang="en-US" sz="3600" dirty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2050" name="Picture 2" descr="Image result for it's not rocket science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727" y="1085928"/>
            <a:ext cx="4563203" cy="456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72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The Basics of a Rocket Launch</a:t>
            </a:r>
            <a:endParaRPr lang="en-US" sz="3600" dirty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2144217" y="1628544"/>
            <a:ext cx="8769206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Let’s start with some assumptions: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We only take in account the thrust force, gravitational force and drag force.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All the forces start from the centre of gravity.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The air density, gravitational acceleration and thrust force remain constant.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There is no influence of the weather.</a:t>
            </a:r>
          </a:p>
        </p:txBody>
      </p:sp>
    </p:spTree>
    <p:extLst>
      <p:ext uri="{BB962C8B-B14F-4D97-AF65-F5344CB8AC3E}">
        <p14:creationId xmlns:p14="http://schemas.microsoft.com/office/powerpoint/2010/main" val="171498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The Basics of a Rocket Launch</a:t>
            </a:r>
            <a:endParaRPr lang="en-US" sz="3600" dirty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144217" y="1628544"/>
            <a:ext cx="8769206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Now, we can construct a Free Body Diagram:</a:t>
            </a:r>
          </a:p>
          <a:p>
            <a:endParaRPr lang="en-GB" sz="32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endParaRPr lang="en-GB" sz="32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endParaRPr lang="en-GB" sz="32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endParaRPr lang="en-GB" sz="32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endParaRPr lang="en-GB" sz="32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endParaRPr lang="en-GB" sz="32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pPr algn="r"/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What will happen?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4905094" y="3093249"/>
            <a:ext cx="1698566" cy="1684793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flipV="1">
            <a:off x="5680543" y="2381843"/>
            <a:ext cx="150204" cy="1227306"/>
          </a:xfrm>
          <a:prstGeom prst="downArrow">
            <a:avLst>
              <a:gd name="adj1" fmla="val 19377"/>
              <a:gd name="adj2" fmla="val 915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5605800" y="3617443"/>
            <a:ext cx="149873" cy="1227306"/>
          </a:xfrm>
          <a:prstGeom prst="downArrow">
            <a:avLst>
              <a:gd name="adj1" fmla="val 19377"/>
              <a:gd name="adj2" fmla="val 915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5755285" y="3617443"/>
            <a:ext cx="149873" cy="1227306"/>
          </a:xfrm>
          <a:prstGeom prst="downArrow">
            <a:avLst>
              <a:gd name="adj1" fmla="val 19377"/>
              <a:gd name="adj2" fmla="val 915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800" y="3467674"/>
            <a:ext cx="315733" cy="316337"/>
          </a:xfrm>
          <a:prstGeom prst="rect">
            <a:avLst/>
          </a:prstGeom>
        </p:spPr>
      </p:pic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5755285" y="2540973"/>
            <a:ext cx="799325" cy="45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100" b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Fthr</a:t>
            </a:r>
            <a:endParaRPr lang="en-GB" sz="11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4708896" y="4665833"/>
            <a:ext cx="976176" cy="45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100" b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Fdrag</a:t>
            </a:r>
            <a:endParaRPr lang="en-GB" sz="11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839370" y="4665833"/>
            <a:ext cx="955193" cy="45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100" b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Fgrav</a:t>
            </a:r>
            <a:endParaRPr lang="en-GB" sz="11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Down Arrow 16"/>
          <p:cNvSpPr/>
          <p:nvPr/>
        </p:nvSpPr>
        <p:spPr>
          <a:xfrm flipV="1">
            <a:off x="4093079" y="4168819"/>
            <a:ext cx="150204" cy="597551"/>
          </a:xfrm>
          <a:prstGeom prst="downArrow">
            <a:avLst>
              <a:gd name="adj1" fmla="val 19377"/>
              <a:gd name="adj2" fmla="val 9157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3695501" y="4342877"/>
            <a:ext cx="480110" cy="45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GB" sz="1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827352" y="3973337"/>
            <a:ext cx="445422" cy="40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endParaRPr lang="en-GB" sz="1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4081507" y="4743061"/>
            <a:ext cx="170322" cy="283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05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 animBg="1"/>
      <p:bldP spid="18" grpId="0"/>
      <p:bldP spid="19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Explanation of the Workshop</a:t>
            </a:r>
            <a:endParaRPr lang="en-US" sz="3600" dirty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2144216" y="906765"/>
            <a:ext cx="900139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The goal is to run the simulation and eventually to construct the rocket launch characteristic data: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340" y="2722871"/>
            <a:ext cx="5299150" cy="3123073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373390" y="2426865"/>
            <a:ext cx="7092773" cy="3916745"/>
            <a:chOff x="2144216" y="2378990"/>
            <a:chExt cx="7609200" cy="420192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4216" y="2378990"/>
              <a:ext cx="7609200" cy="420192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3177153" y="2912891"/>
              <a:ext cx="2572719" cy="1403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 smtClean="0">
                  <a:solidFill>
                    <a:schemeClr val="tx1"/>
                  </a:solidFill>
                </a:rPr>
                <a:t>?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59471" y="4689679"/>
              <a:ext cx="2572719" cy="1403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400" dirty="0">
                  <a:solidFill>
                    <a:schemeClr val="tx1"/>
                  </a:solidFill>
                </a:rPr>
                <a:t>?</a:t>
              </a:r>
              <a:endParaRPr lang="en-GB" sz="4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77152" y="4689679"/>
              <a:ext cx="2572719" cy="1403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>
                  <a:solidFill>
                    <a:schemeClr val="tx1"/>
                  </a:solidFill>
                </a:rPr>
                <a:t>?</a:t>
              </a:r>
              <a:endParaRPr lang="en-GB" sz="40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59472" y="2912891"/>
              <a:ext cx="2572719" cy="1403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>
                  <a:solidFill>
                    <a:schemeClr val="tx1"/>
                  </a:solidFill>
                </a:rPr>
                <a:t>?</a:t>
              </a:r>
              <a:endParaRPr lang="en-GB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15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Explanation of the Workshop</a:t>
            </a:r>
            <a:endParaRPr lang="en-US" sz="3600" dirty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2144216" y="1085928"/>
            <a:ext cx="900139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What we expect from you: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Calculate the forces from the Free Body Diagram.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Find the vertical acceleration of the rocket.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Update the mass numerically.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Arial"/>
                <a:ea typeface="ヒラギノ角ゴ ProN W3" charset="0"/>
                <a:cs typeface="Arial"/>
                <a:sym typeface="Tahoma" charset="0"/>
              </a:rPr>
              <a:t>Read the instructions on the handout </a:t>
            </a:r>
            <a:r>
              <a:rPr lang="en-US" sz="3200" b="1" dirty="0" smtClean="0">
                <a:solidFill>
                  <a:srgbClr val="FF0000"/>
                </a:solidFill>
                <a:latin typeface="Arial"/>
                <a:ea typeface="ヒラギノ角ゴ ProN W3" charset="0"/>
                <a:cs typeface="Arial"/>
                <a:sym typeface="Tahoma" charset="0"/>
              </a:rPr>
              <a:t>and </a:t>
            </a:r>
            <a:r>
              <a:rPr lang="en-US" sz="3200" b="1" dirty="0">
                <a:solidFill>
                  <a:srgbClr val="FF0000"/>
                </a:solidFill>
                <a:latin typeface="Arial"/>
                <a:ea typeface="ヒラギノ角ゴ ProN W3" charset="0"/>
                <a:cs typeface="Arial"/>
                <a:sym typeface="Tahoma" charset="0"/>
              </a:rPr>
              <a:t>the comments in Python carefully</a:t>
            </a:r>
            <a:r>
              <a:rPr lang="en-GB" sz="3200" b="1" dirty="0" smtClean="0">
                <a:solidFill>
                  <a:srgbClr val="FF0000"/>
                </a:solidFill>
                <a:latin typeface="Arial"/>
                <a:ea typeface="ヒラギノ角ゴ ProN W3" charset="0"/>
                <a:cs typeface="Arial"/>
                <a:sym typeface="Tahoma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9942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44216" y="251969"/>
            <a:ext cx="9001398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Python Crash Course</a:t>
            </a:r>
            <a:endParaRPr lang="en-US" sz="3600" dirty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2144216" y="1085928"/>
            <a:ext cx="900139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Variable assignment:</a:t>
            </a:r>
          </a:p>
          <a:p>
            <a:endParaRPr lang="en-GB" sz="32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r>
              <a:rPr lang="en-GB" sz="32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&gt;&gt;&gt; </a:t>
            </a:r>
            <a:r>
              <a:rPr lang="en-GB" sz="3200" dirty="0">
                <a:latin typeface="Arial"/>
                <a:ea typeface="ヒラギノ角ゴ ProN W3" charset="0"/>
                <a:cs typeface="Arial"/>
                <a:sym typeface="Tahoma" charset="0"/>
              </a:rPr>
              <a:t>x = 4</a:t>
            </a:r>
          </a:p>
          <a:p>
            <a:r>
              <a:rPr lang="en-GB" sz="3200" dirty="0">
                <a:latin typeface="Arial"/>
                <a:ea typeface="ヒラギノ角ゴ ProN W3" charset="0"/>
                <a:cs typeface="Arial"/>
                <a:sym typeface="Tahoma" charset="0"/>
              </a:rPr>
              <a:t>&gt;&gt;&gt; x</a:t>
            </a:r>
          </a:p>
          <a:p>
            <a:r>
              <a:rPr lang="en-GB" sz="3200" dirty="0">
                <a:latin typeface="Arial"/>
                <a:ea typeface="ヒラギノ角ゴ ProN W3" charset="0"/>
                <a:cs typeface="Arial"/>
                <a:sym typeface="Tahoma" charset="0"/>
              </a:rPr>
              <a:t>4</a:t>
            </a:r>
            <a:endParaRPr lang="en-GB" sz="32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5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ardthema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Standaardthema.thmx</Template>
  <TotalTime>3095</TotalTime>
  <Words>377</Words>
  <Application>Microsoft Office PowerPoint</Application>
  <PresentationFormat>Custom</PresentationFormat>
  <Paragraphs>126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MS PGothic</vt:lpstr>
      <vt:lpstr>MS PGothic</vt:lpstr>
      <vt:lpstr>Arial</vt:lpstr>
      <vt:lpstr>Arial Narrow</vt:lpstr>
      <vt:lpstr>Calibri</vt:lpstr>
      <vt:lpstr>Tahoma</vt:lpstr>
      <vt:lpstr>Times New Roman</vt:lpstr>
      <vt:lpstr>Wingdings</vt:lpstr>
      <vt:lpstr>ヒラギノ角ゴ ProN W3</vt:lpstr>
      <vt:lpstr>Standaardthema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Paul Ouwerkerk</dc:creator>
  <cp:lastModifiedBy>Benjamin de Bosscher</cp:lastModifiedBy>
  <cp:revision>122</cp:revision>
  <dcterms:created xsi:type="dcterms:W3CDTF">2015-03-11T20:01:43Z</dcterms:created>
  <dcterms:modified xsi:type="dcterms:W3CDTF">2019-10-16T10:30:42Z</dcterms:modified>
</cp:coreProperties>
</file>