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1566863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1566863" indent="-1109663" algn="l" defTabSz="1566863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3133725" indent="-2219325" algn="l" defTabSz="1566863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4702175" indent="-3330575" algn="l" defTabSz="1566863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6269038" indent="-4440238" algn="l" defTabSz="1566863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6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6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6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6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vin McGow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62A1C"/>
    <a:srgbClr val="DDDDDD"/>
    <a:srgbClr val="8B0039"/>
    <a:srgbClr val="80FF00"/>
    <a:srgbClr val="000000"/>
    <a:srgbClr val="FFFFCA"/>
    <a:srgbClr val="96181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493" autoAdjust="0"/>
  </p:normalViewPr>
  <p:slideViewPr>
    <p:cSldViewPr snapToObjects="1">
      <p:cViewPr>
        <p:scale>
          <a:sx n="100" d="100"/>
          <a:sy n="100" d="100"/>
        </p:scale>
        <p:origin x="18280" y="1192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C0B372-56FC-6540-824C-DF90686C8373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382D3-5D87-A547-BA8B-B03124107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93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0F2D36-E419-4E42-A47A-02EA31654FE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5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CE50B-1778-6D4B-86FC-C6B7A5EAE972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7819E-2829-EB49-B9E2-9039075A52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BD6A9-6BB8-C048-BD6A-C664CAFA6E94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2D287-196D-314A-A1ED-AAD2E330A4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201322" y="8435350"/>
            <a:ext cx="55298343" cy="179763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1070" y="8435350"/>
            <a:ext cx="165178737" cy="179763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D41E16-88C7-A949-9A4E-FE8B19B38B71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BA572-C08E-F344-B19D-4F86D0DAF1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DE281-9CAF-1344-8300-4BEE2311A048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5B850-9E17-CD42-91C6-EBCFCA37D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1"/>
            <a:ext cx="3730752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32"/>
            <a:ext cx="37307520" cy="7200899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3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9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2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E1C7AE-A2BB-AB46-84A2-805AD135D501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5F4C1-87E7-3040-A0BF-974CCB88D6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1069" y="49156631"/>
            <a:ext cx="110238537" cy="139042138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261129" y="49156631"/>
            <a:ext cx="110238543" cy="139042138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A5953-CF15-9E45-9728-2AB421A02C2C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808E9-FD2E-4149-BBBB-3249DD2F35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5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6" y="7368551"/>
            <a:ext cx="19392903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5" indent="0">
              <a:buNone/>
              <a:defRPr sz="6900" b="1"/>
            </a:lvl2pPr>
            <a:lvl3pPr marL="3134930" indent="0">
              <a:buNone/>
              <a:defRPr sz="6200" b="1"/>
            </a:lvl3pPr>
            <a:lvl4pPr marL="4702395" indent="0">
              <a:buNone/>
              <a:defRPr sz="5500" b="1"/>
            </a:lvl4pPr>
            <a:lvl5pPr marL="6269861" indent="0">
              <a:buNone/>
              <a:defRPr sz="5500" b="1"/>
            </a:lvl5pPr>
            <a:lvl6pPr marL="7837326" indent="0">
              <a:buNone/>
              <a:defRPr sz="5500" b="1"/>
            </a:lvl6pPr>
            <a:lvl7pPr marL="9404791" indent="0">
              <a:buNone/>
              <a:defRPr sz="5500" b="1"/>
            </a:lvl7pPr>
            <a:lvl8pPr marL="10972256" indent="0">
              <a:buNone/>
              <a:defRPr sz="5500" b="1"/>
            </a:lvl8pPr>
            <a:lvl9pPr marL="12539721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6" y="10439403"/>
            <a:ext cx="19392903" cy="1896618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5" y="7368551"/>
            <a:ext cx="1940052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5" indent="0">
              <a:buNone/>
              <a:defRPr sz="6900" b="1"/>
            </a:lvl2pPr>
            <a:lvl3pPr marL="3134930" indent="0">
              <a:buNone/>
              <a:defRPr sz="6200" b="1"/>
            </a:lvl3pPr>
            <a:lvl4pPr marL="4702395" indent="0">
              <a:buNone/>
              <a:defRPr sz="5500" b="1"/>
            </a:lvl4pPr>
            <a:lvl5pPr marL="6269861" indent="0">
              <a:buNone/>
              <a:defRPr sz="5500" b="1"/>
            </a:lvl5pPr>
            <a:lvl6pPr marL="7837326" indent="0">
              <a:buNone/>
              <a:defRPr sz="5500" b="1"/>
            </a:lvl6pPr>
            <a:lvl7pPr marL="9404791" indent="0">
              <a:buNone/>
              <a:defRPr sz="5500" b="1"/>
            </a:lvl7pPr>
            <a:lvl8pPr marL="10972256" indent="0">
              <a:buNone/>
              <a:defRPr sz="5500" b="1"/>
            </a:lvl8pPr>
            <a:lvl9pPr marL="12539721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5" y="10439403"/>
            <a:ext cx="19400520" cy="1896618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4F672-03D8-594C-89A1-8BF9E95CA737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4C648-5C6E-C040-9FB4-A6EBBB4EA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19890A-7C06-8349-9329-035378E4B06A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E236D-2884-9143-8F81-0F6AFD336B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98EEF-0CC8-174D-BA3C-FE59797BA401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D3B65-579F-3843-9EA7-5DC3F2677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1" y="1310640"/>
            <a:ext cx="14439903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4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1" y="6888483"/>
            <a:ext cx="14439903" cy="22517104"/>
          </a:xfrm>
        </p:spPr>
        <p:txBody>
          <a:bodyPr/>
          <a:lstStyle>
            <a:lvl1pPr marL="0" indent="0">
              <a:buNone/>
              <a:defRPr sz="4800"/>
            </a:lvl1pPr>
            <a:lvl2pPr marL="1567465" indent="0">
              <a:buNone/>
              <a:defRPr sz="4100"/>
            </a:lvl2pPr>
            <a:lvl3pPr marL="3134930" indent="0">
              <a:buNone/>
              <a:defRPr sz="3400"/>
            </a:lvl3pPr>
            <a:lvl4pPr marL="4702395" indent="0">
              <a:buNone/>
              <a:defRPr sz="3100"/>
            </a:lvl4pPr>
            <a:lvl5pPr marL="6269861" indent="0">
              <a:buNone/>
              <a:defRPr sz="3100"/>
            </a:lvl5pPr>
            <a:lvl6pPr marL="7837326" indent="0">
              <a:buNone/>
              <a:defRPr sz="3100"/>
            </a:lvl6pPr>
            <a:lvl7pPr marL="9404791" indent="0">
              <a:buNone/>
              <a:defRPr sz="3100"/>
            </a:lvl7pPr>
            <a:lvl8pPr marL="10972256" indent="0">
              <a:buNone/>
              <a:defRPr sz="3100"/>
            </a:lvl8pPr>
            <a:lvl9pPr marL="12539721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E523F7-A321-0E48-9D22-99730A289CEA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F68BC-B119-E64D-9009-30ECC74DD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2"/>
            <a:ext cx="26334720" cy="2720344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5" indent="0">
              <a:buNone/>
              <a:defRPr sz="9600"/>
            </a:lvl2pPr>
            <a:lvl3pPr marL="3134930" indent="0">
              <a:buNone/>
              <a:defRPr sz="8200"/>
            </a:lvl3pPr>
            <a:lvl4pPr marL="4702395" indent="0">
              <a:buNone/>
              <a:defRPr sz="6900"/>
            </a:lvl4pPr>
            <a:lvl5pPr marL="6269861" indent="0">
              <a:buNone/>
              <a:defRPr sz="6900"/>
            </a:lvl5pPr>
            <a:lvl6pPr marL="7837326" indent="0">
              <a:buNone/>
              <a:defRPr sz="6900"/>
            </a:lvl6pPr>
            <a:lvl7pPr marL="9404791" indent="0">
              <a:buNone/>
              <a:defRPr sz="6900"/>
            </a:lvl7pPr>
            <a:lvl8pPr marL="10972256" indent="0">
              <a:buNone/>
              <a:defRPr sz="6900"/>
            </a:lvl8pPr>
            <a:lvl9pPr marL="12539721" indent="0">
              <a:buNone/>
              <a:defRPr sz="6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31"/>
            <a:ext cx="26334720" cy="3863339"/>
          </a:xfrm>
        </p:spPr>
        <p:txBody>
          <a:bodyPr/>
          <a:lstStyle>
            <a:lvl1pPr marL="0" indent="0">
              <a:buNone/>
              <a:defRPr sz="4800"/>
            </a:lvl1pPr>
            <a:lvl2pPr marL="1567465" indent="0">
              <a:buNone/>
              <a:defRPr sz="4100"/>
            </a:lvl2pPr>
            <a:lvl3pPr marL="3134930" indent="0">
              <a:buNone/>
              <a:defRPr sz="3400"/>
            </a:lvl3pPr>
            <a:lvl4pPr marL="4702395" indent="0">
              <a:buNone/>
              <a:defRPr sz="3100"/>
            </a:lvl4pPr>
            <a:lvl5pPr marL="6269861" indent="0">
              <a:buNone/>
              <a:defRPr sz="3100"/>
            </a:lvl5pPr>
            <a:lvl6pPr marL="7837326" indent="0">
              <a:buNone/>
              <a:defRPr sz="3100"/>
            </a:lvl6pPr>
            <a:lvl7pPr marL="9404791" indent="0">
              <a:buNone/>
              <a:defRPr sz="3100"/>
            </a:lvl7pPr>
            <a:lvl8pPr marL="10972256" indent="0">
              <a:buNone/>
              <a:defRPr sz="3100"/>
            </a:lvl8pPr>
            <a:lvl9pPr marL="12539721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BD1F5-600B-F94A-B01D-FE65AF7F5A02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36B29-FFF2-4349-8B27-9E082595A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515" y="1317625"/>
            <a:ext cx="395001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7" rIns="313493" bIns="1567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515" y="7683505"/>
            <a:ext cx="39500175" cy="2172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7" rIns="313493" bIns="156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517" y="30511751"/>
            <a:ext cx="10239375" cy="1752600"/>
          </a:xfrm>
          <a:prstGeom prst="rect">
            <a:avLst/>
          </a:prstGeom>
        </p:spPr>
        <p:txBody>
          <a:bodyPr vert="horz" wrap="square" lIns="313493" tIns="156747" rIns="313493" bIns="156747" numCol="1" anchor="ctr" anchorCtr="0" compatLnSpc="1">
            <a:prstTxWarp prst="textNoShape">
              <a:avLst/>
            </a:prstTxWarp>
          </a:bodyPr>
          <a:lstStyle>
            <a:lvl1pPr>
              <a:defRPr sz="41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9CB6C015-2ABA-2D4C-9B1C-9B3C2CF87448}" type="datetime1">
              <a:rPr lang="en-US"/>
              <a:pPr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7115" y="30511751"/>
            <a:ext cx="13896975" cy="1752600"/>
          </a:xfrm>
          <a:prstGeom prst="rect">
            <a:avLst/>
          </a:prstGeom>
        </p:spPr>
        <p:txBody>
          <a:bodyPr vert="horz" wrap="square" lIns="313493" tIns="156747" rIns="313493" bIns="156747" numCol="1" anchor="ctr" anchorCtr="0" compatLnSpc="1">
            <a:prstTxWarp prst="textNoShape">
              <a:avLst/>
            </a:prstTxWarp>
          </a:bodyPr>
          <a:lstStyle>
            <a:lvl1pPr algn="ctr">
              <a:defRPr sz="41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317" y="30511751"/>
            <a:ext cx="10239375" cy="1752600"/>
          </a:xfrm>
          <a:prstGeom prst="rect">
            <a:avLst/>
          </a:prstGeom>
        </p:spPr>
        <p:txBody>
          <a:bodyPr vert="horz" wrap="square" lIns="313493" tIns="156747" rIns="313493" bIns="156747" numCol="1" anchor="ctr" anchorCtr="0" compatLnSpc="1">
            <a:prstTxWarp prst="textNoShape">
              <a:avLst/>
            </a:prstTxWarp>
          </a:bodyPr>
          <a:lstStyle>
            <a:lvl1pPr algn="r">
              <a:defRPr sz="41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CC8E57E7-60FA-164D-BF07-697D2E36013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6863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56686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56686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56686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56686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56686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156686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156686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1566863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1174750" indent="-1174750" algn="l" defTabSz="1566863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•"/>
        <a:defRPr sz="110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546350" indent="-979488" algn="l" defTabSz="1566863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–"/>
        <a:defRPr sz="96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3917950" indent="-782638" algn="l" defTabSz="1566863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•"/>
        <a:defRPr sz="82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5484813" indent="-782638" algn="l" defTabSz="1566863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–"/>
        <a:defRPr sz="69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7053263" indent="-782638" algn="l" defTabSz="1566863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»"/>
        <a:defRPr sz="69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8621058" indent="-783732" algn="l" defTabSz="1567465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23" indent="-783732" algn="l" defTabSz="1567465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8" indent="-783732" algn="l" defTabSz="1567465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53" indent="-783732" algn="l" defTabSz="1567465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5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30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5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61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6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91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6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21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emf"/><Relationship Id="rId14" Type="http://schemas.openxmlformats.org/officeDocument/2006/relationships/image" Target="../media/image12.jpg"/><Relationship Id="rId15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06402" y="4650581"/>
            <a:ext cx="9575800" cy="26324719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6400" y="3000374"/>
            <a:ext cx="43180000" cy="1285876"/>
          </a:xfrm>
          <a:prstGeom prst="rect">
            <a:avLst/>
          </a:prstGeom>
          <a:solidFill>
            <a:srgbClr val="96181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rPr>
              <a:t>How do children learn to integrate social knowledge with information from talker voice? How does this bear on the perpetuation of gender stereotypes? </a:t>
            </a:r>
            <a:endParaRPr lang="en-US" sz="4800" dirty="0">
              <a:solidFill>
                <a:schemeClr val="bg1"/>
              </a:solidFill>
              <a:latin typeface="Arial Narrow" pitchFamily="-109" charset="0"/>
              <a:ea typeface="Arial Narrow" pitchFamily="-109" charset="0"/>
              <a:cs typeface="Arial Narrow" pitchFamily="-10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600" y="31318201"/>
            <a:ext cx="43180000" cy="1345406"/>
            <a:chOff x="736600" y="20897393"/>
            <a:chExt cx="43180000" cy="896937"/>
          </a:xfrm>
        </p:grpSpPr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736600" y="20897393"/>
              <a:ext cx="43180000" cy="896937"/>
            </a:xfrm>
            <a:prstGeom prst="rect">
              <a:avLst/>
            </a:prstGeom>
            <a:solidFill>
              <a:srgbClr val="961812"/>
            </a:solidFill>
            <a:ln w="1270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Ins="1005840" anchor="ctr">
              <a:prstTxWarp prst="textNoShape">
                <a:avLst/>
              </a:prstTxWarp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This material is based upon work </a:t>
              </a:r>
              <a:r>
                <a:rPr lang="en-US" sz="2400" dirty="0" smtClean="0">
                  <a:solidFill>
                    <a:schemeClr val="bg1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supported by a Stanford UAR Major Grant to Nicholas P. Moores</a:t>
              </a:r>
              <a:endParaRPr lang="en-US" sz="2400" dirty="0">
                <a:solidFill>
                  <a:schemeClr val="bg1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endParaRPr>
            </a:p>
            <a:p>
              <a:pPr algn="r"/>
              <a:r>
                <a:rPr lang="en-US" sz="2000" dirty="0">
                  <a:solidFill>
                    <a:schemeClr val="bg1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Any opinions, findings, and conclusions or recommendations expressed in this material are those of the author and do not necessarily reflect the views of </a:t>
              </a:r>
              <a:r>
                <a:rPr lang="en-US" sz="2000" dirty="0" smtClean="0">
                  <a:solidFill>
                    <a:schemeClr val="bg1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Stanford UAR.</a:t>
              </a:r>
              <a:endParaRPr lang="en-US" sz="2000" dirty="0">
                <a:solidFill>
                  <a:schemeClr val="bg1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endParaRPr>
            </a:p>
          </p:txBody>
        </p:sp>
        <p:sp>
          <p:nvSpPr>
            <p:cNvPr id="53" name="TextBox 71"/>
            <p:cNvSpPr txBox="1">
              <a:spLocks noChangeArrowheads="1"/>
            </p:cNvSpPr>
            <p:nvPr/>
          </p:nvSpPr>
          <p:spPr bwMode="auto">
            <a:xfrm>
              <a:off x="839495" y="21131291"/>
              <a:ext cx="19277305" cy="335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200" b="1" dirty="0">
                  <a:solidFill>
                    <a:schemeClr val="bg1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Questions?  E-mail </a:t>
              </a:r>
              <a:r>
                <a:rPr lang="en-US" sz="3200" b="1" dirty="0" smtClean="0">
                  <a:solidFill>
                    <a:schemeClr val="bg1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Nicholas (</a:t>
              </a:r>
              <a:r>
                <a:rPr lang="en-US" sz="3200" b="1" dirty="0" err="1" smtClean="0">
                  <a:solidFill>
                    <a:schemeClr val="bg1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npmoores@stanford.edu</a:t>
              </a:r>
              <a:r>
                <a:rPr lang="en-US" sz="3200" b="1" dirty="0" smtClean="0">
                  <a:solidFill>
                    <a:schemeClr val="bg1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)</a:t>
              </a:r>
              <a:endParaRPr lang="en-US" sz="3200" b="1" dirty="0">
                <a:solidFill>
                  <a:schemeClr val="bg1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endParaRP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957996" y="22555200"/>
            <a:ext cx="8554850" cy="4740"/>
          </a:xfrm>
          <a:prstGeom prst="line">
            <a:avLst/>
          </a:prstGeom>
          <a:ln w="38100" cap="flat" cmpd="sng" algn="ctr">
            <a:solidFill>
              <a:srgbClr val="96181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 Box 126"/>
          <p:cNvSpPr txBox="1">
            <a:spLocks noChangeArrowheads="1"/>
          </p:cNvSpPr>
          <p:nvPr/>
        </p:nvSpPr>
        <p:spPr bwMode="auto">
          <a:xfrm>
            <a:off x="736600" y="6286500"/>
            <a:ext cx="9130629" cy="1169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Speech perception allows us to study children’s burgeoning ability to comprehend social information in the speech stream.</a:t>
            </a:r>
            <a:endParaRPr lang="en-US" sz="2800" dirty="0">
              <a:latin typeface="Arial"/>
              <a:ea typeface="Calibri" pitchFamily="-109" charset="0"/>
              <a:cs typeface="Arial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The speech signal contains: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en-US" sz="2800" b="1" dirty="0" smtClean="0">
                <a:latin typeface="Arial"/>
                <a:ea typeface="Calibri" pitchFamily="-109" charset="0"/>
                <a:cs typeface="Arial"/>
              </a:rPr>
              <a:t>Phonemic information: </a:t>
            </a: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‘sound’ information necessary for word recognition and word segmentation.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latin typeface="Arial"/>
                <a:ea typeface="Calibri" pitchFamily="-109" charset="0"/>
                <a:cs typeface="Arial"/>
              </a:rPr>
              <a:t>Talker information: </a:t>
            </a: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‘identity’ information conveying speaker age, gender, class, etc. Conveys social identity and is also important for word recognition (Johnson, 2006).</a:t>
            </a:r>
          </a:p>
          <a:p>
            <a:pPr>
              <a:buFont typeface="Arial"/>
              <a:buChar char="•"/>
            </a:pPr>
            <a:endParaRPr lang="en-US" sz="2800" dirty="0">
              <a:latin typeface="Arial"/>
              <a:ea typeface="Calibri" pitchFamily="-109" charset="0"/>
              <a:cs typeface="Arial"/>
            </a:endParaRPr>
          </a:p>
          <a:p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By adulthood, listeners use talker information to make social inferences about a talker’s likely behavior (Van </a:t>
            </a:r>
            <a:r>
              <a:rPr lang="en-US" sz="2800" dirty="0" err="1" smtClean="0">
                <a:latin typeface="Arial"/>
                <a:ea typeface="Calibri" pitchFamily="-109" charset="0"/>
                <a:cs typeface="Arial"/>
              </a:rPr>
              <a:t>Berkum</a:t>
            </a:r>
            <a:r>
              <a:rPr lang="en-US" sz="2800" dirty="0">
                <a:latin typeface="Arial"/>
                <a:ea typeface="Calibri" pitchFamily="-109" charset="0"/>
                <a:cs typeface="Arial"/>
              </a:rPr>
              <a:t> </a:t>
            </a: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et al., 2008), especially when they expect talker identity to be useful or find it to be a reliable cue (Creel, </a:t>
            </a:r>
            <a:r>
              <a:rPr lang="en-US" sz="2800" dirty="0" err="1" smtClean="0">
                <a:latin typeface="Arial"/>
                <a:ea typeface="Calibri" pitchFamily="-109" charset="0"/>
                <a:cs typeface="Arial"/>
              </a:rPr>
              <a:t>Aslin</a:t>
            </a: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, &amp; </a:t>
            </a:r>
            <a:r>
              <a:rPr lang="en-US" sz="2800" dirty="0" err="1" smtClean="0">
                <a:latin typeface="Arial"/>
                <a:ea typeface="Calibri" pitchFamily="-109" charset="0"/>
                <a:cs typeface="Arial"/>
              </a:rPr>
              <a:t>Tanenhaus</a:t>
            </a: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, 2008).</a:t>
            </a:r>
          </a:p>
          <a:p>
            <a:endParaRPr lang="en-US" sz="2800" dirty="0">
              <a:latin typeface="Arial"/>
              <a:ea typeface="Calibri" pitchFamily="-109" charset="0"/>
              <a:cs typeface="Arial"/>
            </a:endParaRPr>
          </a:p>
          <a:p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Recent work suggests that children use acoustic cues to talker identity to constrain comprehension of spoken language (Creel, 2012), </a:t>
            </a:r>
            <a:r>
              <a:rPr lang="en-US" sz="2800" b="1" dirty="0" smtClean="0">
                <a:latin typeface="Arial"/>
                <a:ea typeface="Calibri" pitchFamily="-109" charset="0"/>
                <a:cs typeface="Arial"/>
              </a:rPr>
              <a:t>though the way in which children learn to integrate social knowledge with information from talker voice remains poorly understood.</a:t>
            </a:r>
            <a:endParaRPr lang="en-US" sz="2800" dirty="0" smtClean="0">
              <a:latin typeface="Arial"/>
              <a:ea typeface="Calibri" pitchFamily="-109" charset="0"/>
              <a:cs typeface="Arial"/>
            </a:endParaRPr>
          </a:p>
          <a:p>
            <a:pPr>
              <a:buFont typeface="Arial"/>
              <a:buChar char="•"/>
            </a:pPr>
            <a:endParaRPr lang="en-US" sz="1600" b="1" dirty="0" smtClean="0">
              <a:latin typeface="Arial"/>
              <a:ea typeface="Calibri" pitchFamily="-109" charset="0"/>
              <a:cs typeface="Arial"/>
            </a:endParaRPr>
          </a:p>
          <a:p>
            <a:pPr algn="ctr">
              <a:spcBef>
                <a:spcPct val="50000"/>
              </a:spcBef>
            </a:pPr>
            <a:endParaRPr lang="en-US" sz="2200" b="1" i="1" dirty="0" smtClean="0">
              <a:latin typeface="Arial"/>
              <a:ea typeface="Calibri" pitchFamily="-109" charset="0"/>
              <a:cs typeface="Arial"/>
            </a:endParaRPr>
          </a:p>
          <a:p>
            <a:pPr algn="ctr">
              <a:spcBef>
                <a:spcPct val="50000"/>
              </a:spcBef>
            </a:pPr>
            <a:endParaRPr lang="en-US" sz="2400" b="1" i="1" dirty="0" smtClean="0">
              <a:latin typeface="Arial"/>
              <a:ea typeface="Calibri" pitchFamily="-109" charset="0"/>
              <a:cs typeface="Arial"/>
            </a:endParaRPr>
          </a:p>
          <a:p>
            <a:pPr algn="ctr">
              <a:spcBef>
                <a:spcPct val="50000"/>
              </a:spcBef>
            </a:pPr>
            <a:r>
              <a:rPr lang="en-US" sz="2400" b="1" dirty="0" smtClean="0">
                <a:latin typeface="Arial"/>
                <a:ea typeface="Calibri" pitchFamily="-109" charset="0"/>
                <a:cs typeface="Arial"/>
              </a:rPr>
              <a:t> </a:t>
            </a:r>
          </a:p>
          <a:p>
            <a:pPr algn="ctr">
              <a:spcBef>
                <a:spcPct val="50000"/>
              </a:spcBef>
            </a:pPr>
            <a:endParaRPr lang="en-US" sz="2200" dirty="0" smtClean="0">
              <a:latin typeface="Arial"/>
              <a:ea typeface="Calibri" pitchFamily="-109" charset="0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5600" y="114302"/>
            <a:ext cx="43180000" cy="2457451"/>
            <a:chOff x="381001" y="152400"/>
            <a:chExt cx="43180004" cy="1638300"/>
          </a:xfrm>
        </p:grpSpPr>
        <p:sp>
          <p:nvSpPr>
            <p:cNvPr id="46" name="Rectangle 45"/>
            <p:cNvSpPr/>
            <p:nvPr/>
          </p:nvSpPr>
          <p:spPr>
            <a:xfrm>
              <a:off x="381001" y="152400"/>
              <a:ext cx="43180004" cy="1638300"/>
            </a:xfrm>
            <a:prstGeom prst="rect">
              <a:avLst/>
            </a:prstGeom>
            <a:solidFill>
              <a:schemeClr val="bg1"/>
            </a:solidFill>
            <a:ln w="1270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800" b="1" dirty="0" smtClean="0">
                  <a:solidFill>
                    <a:srgbClr val="262626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Children Use Phonetically-Cued Talker Information to Disambiguate Similar Objects</a:t>
              </a:r>
            </a:p>
            <a:p>
              <a:pPr algn="ctr">
                <a:lnSpc>
                  <a:spcPct val="150000"/>
                </a:lnSpc>
              </a:pPr>
              <a:r>
                <a:rPr lang="en-US" sz="4100" dirty="0" smtClean="0">
                  <a:solidFill>
                    <a:srgbClr val="262626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Nicholas P. Moores, Kevin B. McGowan, Meghan Sumner, &amp; Michael C. Frank • Departments </a:t>
              </a:r>
              <a:r>
                <a:rPr lang="en-US" sz="4100" dirty="0">
                  <a:solidFill>
                    <a:srgbClr val="262626"/>
                  </a:solidFill>
                  <a:latin typeface="Arial Narrow" pitchFamily="-109" charset="0"/>
                  <a:ea typeface="Arial Narrow" pitchFamily="-109" charset="0"/>
                  <a:cs typeface="Arial Narrow" pitchFamily="-109" charset="0"/>
                </a:rPr>
                <a:t>of Linguistics, Psychology • Stanford University</a:t>
              </a:r>
            </a:p>
            <a:p>
              <a:pPr algn="ctr">
                <a:lnSpc>
                  <a:spcPct val="150000"/>
                </a:lnSpc>
              </a:pPr>
              <a:endParaRPr lang="en-US" sz="4000" dirty="0">
                <a:solidFill>
                  <a:srgbClr val="1E1C11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endParaRPr>
            </a:p>
          </p:txBody>
        </p:sp>
        <p:pic>
          <p:nvPicPr>
            <p:cNvPr id="56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0875" y="377825"/>
              <a:ext cx="1987097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9" name="Group 70"/>
            <p:cNvGrpSpPr>
              <a:grpSpLocks/>
            </p:cNvGrpSpPr>
            <p:nvPr/>
          </p:nvGrpSpPr>
          <p:grpSpPr bwMode="auto">
            <a:xfrm>
              <a:off x="37296054" y="528638"/>
              <a:ext cx="4583297" cy="1160787"/>
              <a:chOff x="648376" y="2220368"/>
              <a:chExt cx="7575201" cy="2321026"/>
            </a:xfrm>
          </p:grpSpPr>
          <p:pic>
            <p:nvPicPr>
              <p:cNvPr id="60" name="Picture 71" descr="58254_EPS_20101105112916524.eps"/>
              <p:cNvPicPr>
                <a:picLocks noChangeAspect="1"/>
              </p:cNvPicPr>
              <p:nvPr/>
            </p:nvPicPr>
            <p:blipFill rotWithShape="1">
              <a:blip r:embed="rId4"/>
              <a:srcRect t="13971" b="13054"/>
              <a:stretch/>
            </p:blipFill>
            <p:spPr bwMode="auto">
              <a:xfrm flipH="1">
                <a:off x="648376" y="2727411"/>
                <a:ext cx="2772951" cy="1813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TextBox 75"/>
              <p:cNvSpPr txBox="1">
                <a:spLocks noChangeArrowheads="1"/>
              </p:cNvSpPr>
              <p:nvPr/>
            </p:nvSpPr>
            <p:spPr bwMode="auto">
              <a:xfrm>
                <a:off x="3212311" y="4192529"/>
                <a:ext cx="2497389" cy="328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/>
                  <a:t>[</a:t>
                </a:r>
                <a:r>
                  <a:rPr lang="en-US" sz="1000" dirty="0" err="1"/>
                  <a:t>stæ̃</a:t>
                </a:r>
                <a:r>
                  <a:rPr lang="en-US" sz="1000" dirty="0" err="1">
                    <a:latin typeface="Lucida Grande" pitchFamily="-109" charset="0"/>
                  </a:rPr>
                  <a:t>ɱ</a:t>
                </a:r>
                <a:r>
                  <a:rPr lang="en-US" sz="1000" dirty="0" err="1"/>
                  <a:t>f</a:t>
                </a:r>
                <a:r>
                  <a:rPr lang="en-US" sz="1000" dirty="0" err="1">
                    <a:latin typeface="Lucida Grande" pitchFamily="-109" charset="0"/>
                  </a:rPr>
                  <a:t>ɚ</a:t>
                </a:r>
                <a:r>
                  <a:rPr lang="en-US" sz="1000" dirty="0" err="1"/>
                  <a:t>d</a:t>
                </a:r>
                <a:r>
                  <a:rPr lang="en-US" sz="1000" dirty="0"/>
                  <a:t> </a:t>
                </a:r>
                <a:r>
                  <a:rPr lang="en-US" sz="1000" dirty="0" err="1"/>
                  <a:t>fən</a:t>
                </a:r>
                <a:r>
                  <a:rPr lang="en-US" sz="1000" dirty="0" err="1">
                    <a:latin typeface="Lucida Grande" pitchFamily="-109" charset="0"/>
                  </a:rPr>
                  <a:t>ɛɾɨ</a:t>
                </a:r>
                <a:r>
                  <a:rPr lang="en-US" sz="1000" dirty="0" err="1"/>
                  <a:t>ks</a:t>
                </a:r>
                <a:r>
                  <a:rPr lang="en-US" sz="1000" dirty="0"/>
                  <a:t>]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626492" y="2325117"/>
                <a:ext cx="257132" cy="2571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831483" y="2220368"/>
                <a:ext cx="257132" cy="2539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645193" y="2601278"/>
                <a:ext cx="257132" cy="2539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780345" y="2353686"/>
                <a:ext cx="254507" cy="2571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950891" y="2407647"/>
                <a:ext cx="446045" cy="24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-109" charset="-128"/>
                  <a:cs typeface="ＭＳ Ｐゴシック" pitchFamily="-109" charset="-128"/>
                </a:endParaRPr>
              </a:p>
            </p:txBody>
          </p:sp>
          <p:pic>
            <p:nvPicPr>
              <p:cNvPr id="61" name="Picture 74" descr="58255_EPS_20101105112916524.eps"/>
              <p:cNvPicPr>
                <a:picLocks noChangeAspect="1"/>
              </p:cNvPicPr>
              <p:nvPr/>
            </p:nvPicPr>
            <p:blipFill rotWithShape="1">
              <a:blip r:embed="rId5"/>
              <a:srcRect t="9697" b="13567"/>
              <a:stretch/>
            </p:blipFill>
            <p:spPr bwMode="auto">
              <a:xfrm>
                <a:off x="5493952" y="2407646"/>
                <a:ext cx="2729625" cy="21337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8" name="Picture 82" descr="sphon.eps"/>
              <p:cNvPicPr>
                <a:picLocks noChangeAspect="1"/>
              </p:cNvPicPr>
              <p:nvPr/>
            </p:nvPicPr>
            <p:blipFill>
              <a:blip r:embed="rId6"/>
              <a:srcRect l="10312" t="9953" r="10226" b="11057"/>
              <a:stretch>
                <a:fillRect/>
              </a:stretch>
            </p:blipFill>
            <p:spPr bwMode="auto">
              <a:xfrm>
                <a:off x="2903053" y="3194349"/>
                <a:ext cx="3450643" cy="998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0211302" y="4650583"/>
            <a:ext cx="12191499" cy="26324716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sz="2200" dirty="0">
              <a:solidFill>
                <a:schemeClr val="tx1"/>
              </a:solidFill>
              <a:latin typeface="Arial"/>
              <a:ea typeface="ＭＳ Ｐゴシック" pitchFamily="-109" charset="-128"/>
              <a:cs typeface="Arial"/>
            </a:endParaRPr>
          </a:p>
        </p:txBody>
      </p:sp>
      <p:sp>
        <p:nvSpPr>
          <p:cNvPr id="71" name="Content Placeholder 2"/>
          <p:cNvSpPr txBox="1">
            <a:spLocks/>
          </p:cNvSpPr>
          <p:nvPr/>
        </p:nvSpPr>
        <p:spPr bwMode="auto">
          <a:xfrm>
            <a:off x="10323366" y="6307931"/>
            <a:ext cx="12070800" cy="143214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indent="-342900" algn="ctr" defTabSz="914400" eaLnBrk="0" hangingPunct="0">
              <a:spcBef>
                <a:spcPct val="20000"/>
              </a:spcBef>
            </a:pPr>
            <a:r>
              <a:rPr lang="en-US" sz="2800" b="1" dirty="0" smtClean="0">
                <a:solidFill>
                  <a:srgbClr val="8B0039"/>
                </a:solidFill>
                <a:latin typeface="Arial"/>
                <a:ea typeface="Gisha" pitchFamily="34" charset="0"/>
                <a:cs typeface="Arial"/>
              </a:rPr>
              <a:t>Do children use phonetically-cued talker information to infer speaker meaning?</a:t>
            </a:r>
            <a:endParaRPr lang="en-US" sz="2800" b="1" dirty="0">
              <a:solidFill>
                <a:srgbClr val="8B0039"/>
              </a:solidFill>
              <a:latin typeface="Arial"/>
              <a:ea typeface="Gisha" pitchFamily="34" charset="0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026602" y="4650582"/>
            <a:ext cx="8559800" cy="26324716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3" name="Text Box 141"/>
          <p:cNvSpPr txBox="1">
            <a:spLocks noChangeArrowheads="1"/>
          </p:cNvSpPr>
          <p:nvPr/>
        </p:nvSpPr>
        <p:spPr bwMode="auto">
          <a:xfrm>
            <a:off x="35458400" y="6800848"/>
            <a:ext cx="248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74" name="Text Box 142"/>
          <p:cNvSpPr txBox="1">
            <a:spLocks noChangeArrowheads="1"/>
          </p:cNvSpPr>
          <p:nvPr/>
        </p:nvSpPr>
        <p:spPr bwMode="auto">
          <a:xfrm>
            <a:off x="35204401" y="7616809"/>
            <a:ext cx="8167395" cy="637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buFont typeface="Arial"/>
              <a:buChar char="•"/>
              <a:tabLst>
                <a:tab pos="0" algn="l"/>
              </a:tabLst>
            </a:pPr>
            <a:r>
              <a:rPr lang="en-US" sz="2400" dirty="0" smtClean="0">
                <a:ea typeface="Calibri" pitchFamily="-109" charset="0"/>
                <a:cs typeface="Calibri" pitchFamily="-109" charset="0"/>
              </a:rPr>
              <a:t>Children are able to integrate phonetically-cued socially indexical talker information in voice and their social knowledge of inferred  speaker characteristics to guide their interpretation of speaker meaning in a real-world paradigm.</a:t>
            </a:r>
          </a:p>
          <a:p>
            <a:pPr eaLnBrk="0" hangingPunct="0">
              <a:tabLst>
                <a:tab pos="0" algn="l"/>
              </a:tabLst>
            </a:pPr>
            <a:endParaRPr lang="en-US" sz="2400" dirty="0" smtClean="0">
              <a:ea typeface="Calibri" pitchFamily="-109" charset="0"/>
              <a:cs typeface="Calibri" pitchFamily="-109" charset="0"/>
            </a:endParaRPr>
          </a:p>
          <a:p>
            <a:pPr marL="342900" indent="-342900" eaLnBrk="0" hangingPunct="0">
              <a:buFont typeface="Arial"/>
              <a:buChar char="•"/>
              <a:tabLst>
                <a:tab pos="0" algn="l"/>
              </a:tabLst>
            </a:pPr>
            <a:r>
              <a:rPr lang="en-US" sz="2400" dirty="0" smtClean="0">
                <a:ea typeface="Calibri" pitchFamily="-109" charset="0"/>
                <a:cs typeface="Calibri" pitchFamily="-109" charset="0"/>
              </a:rPr>
              <a:t>Specific speaker gender played no role in determining whether children used the talker information in voice to infer the speaker’s referent.</a:t>
            </a:r>
          </a:p>
          <a:p>
            <a:pPr marL="342900" indent="-342900" eaLnBrk="0" hangingPunct="0">
              <a:buFont typeface="Arial"/>
              <a:buChar char="•"/>
              <a:tabLst>
                <a:tab pos="0" algn="l"/>
              </a:tabLst>
            </a:pPr>
            <a:endParaRPr lang="en-US" sz="2400" dirty="0" smtClean="0">
              <a:ea typeface="Calibri" pitchFamily="-109" charset="0"/>
              <a:cs typeface="Calibri" pitchFamily="-109" charset="0"/>
            </a:endParaRPr>
          </a:p>
          <a:p>
            <a:pPr marL="342900" indent="-342900" eaLnBrk="0" hangingPunct="0">
              <a:buFont typeface="Arial"/>
              <a:buChar char="•"/>
              <a:tabLst>
                <a:tab pos="0" algn="l"/>
              </a:tabLst>
            </a:pPr>
            <a:r>
              <a:rPr lang="en-US" sz="2400" dirty="0" smtClean="0">
                <a:ea typeface="Calibri" pitchFamily="-109" charset="0"/>
                <a:cs typeface="Calibri" pitchFamily="-109" charset="0"/>
              </a:rPr>
              <a:t>Interestingly, in competitor trials, as age increases, children are  both faster and more accurate in disambiguating the voice cues.</a:t>
            </a:r>
          </a:p>
          <a:p>
            <a:pPr marL="342900" indent="-342900" eaLnBrk="0" hangingPunct="0">
              <a:buFont typeface="Arial"/>
              <a:buChar char="•"/>
              <a:tabLst>
                <a:tab pos="0" algn="l"/>
              </a:tabLst>
            </a:pPr>
            <a:endParaRPr lang="en-US" sz="2400" dirty="0">
              <a:ea typeface="Calibri" pitchFamily="-109" charset="0"/>
              <a:cs typeface="Calibri" pitchFamily="-109" charset="0"/>
            </a:endParaRPr>
          </a:p>
          <a:p>
            <a:pPr marL="342900" indent="-342900" eaLnBrk="0" hangingPunct="0">
              <a:buFont typeface="Arial"/>
              <a:buChar char="•"/>
              <a:tabLst>
                <a:tab pos="0" algn="l"/>
              </a:tabLst>
            </a:pPr>
            <a:r>
              <a:rPr lang="en-US" sz="2400" dirty="0" smtClean="0">
                <a:ea typeface="Calibri" pitchFamily="-109" charset="0"/>
                <a:cs typeface="Calibri" pitchFamily="-109" charset="0"/>
              </a:rPr>
              <a:t>These preliminary results suggest that  children make use of socially-nuanced talker-specific acoustic information by a young age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402801" y="4553561"/>
            <a:ext cx="12191499" cy="26324715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1002" y="5143501"/>
            <a:ext cx="43205400" cy="514350"/>
          </a:xfrm>
          <a:prstGeom prst="rect">
            <a:avLst/>
          </a:prstGeom>
          <a:solidFill>
            <a:schemeClr val="tx1"/>
          </a:solidFill>
          <a:ln>
            <a:solidFill>
              <a:srgbClr val="000000">
                <a:alpha val="8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24002" y="4972049"/>
            <a:ext cx="6653773" cy="938516"/>
          </a:xfrm>
          <a:prstGeom prst="rect">
            <a:avLst/>
          </a:prstGeom>
          <a:solidFill>
            <a:srgbClr val="961812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rPr>
              <a:t>Background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492023" y="4967589"/>
            <a:ext cx="9495634" cy="942976"/>
          </a:xfrm>
          <a:prstGeom prst="rect">
            <a:avLst/>
          </a:prstGeom>
          <a:solidFill>
            <a:srgbClr val="961812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rPr>
              <a:t>Experiment 1: Forced Alternative on </a:t>
            </a:r>
            <a:r>
              <a:rPr lang="en-US" sz="4000" dirty="0" err="1" smtClean="0">
                <a:solidFill>
                  <a:srgbClr val="FFFFFF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rPr>
              <a:t>iPad</a:t>
            </a:r>
            <a:endParaRPr lang="en-US" sz="4000" dirty="0">
              <a:solidFill>
                <a:srgbClr val="FFFFFF"/>
              </a:solidFill>
              <a:latin typeface="Arial Narrow" pitchFamily="-109" charset="0"/>
              <a:ea typeface="Arial Narrow" pitchFamily="-109" charset="0"/>
              <a:cs typeface="Arial Narrow" pitchFamily="-10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687002" y="4972048"/>
            <a:ext cx="6985000" cy="942976"/>
          </a:xfrm>
          <a:prstGeom prst="rect">
            <a:avLst/>
          </a:prstGeom>
          <a:solidFill>
            <a:srgbClr val="961812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rPr>
              <a:t>Discussion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194687" y="15842543"/>
            <a:ext cx="6349526" cy="802272"/>
          </a:xfrm>
          <a:prstGeom prst="rect">
            <a:avLst/>
          </a:prstGeom>
          <a:solidFill>
            <a:srgbClr val="961812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rPr>
              <a:t>Future Directions</a:t>
            </a:r>
            <a:endParaRPr lang="en-US" sz="3600" dirty="0">
              <a:solidFill>
                <a:srgbClr val="FFFFFF"/>
              </a:solidFill>
              <a:latin typeface="Arial Narrow" pitchFamily="-109" charset="0"/>
              <a:ea typeface="Arial Narrow" pitchFamily="-109" charset="0"/>
              <a:cs typeface="Arial Narrow" pitchFamily="-10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009" y="17538456"/>
            <a:ext cx="9130629" cy="4559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 Box 178"/>
          <p:cNvSpPr txBox="1">
            <a:spLocks noChangeArrowheads="1"/>
          </p:cNvSpPr>
          <p:nvPr/>
        </p:nvSpPr>
        <p:spPr bwMode="auto">
          <a:xfrm>
            <a:off x="641399" y="20288374"/>
            <a:ext cx="887144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35000" indent="-406400" algn="ctr">
              <a:spcBef>
                <a:spcPct val="50000"/>
              </a:spcBef>
            </a:pPr>
            <a:r>
              <a:rPr lang="en-US" sz="2600" b="1" i="1" dirty="0" smtClean="0">
                <a:ea typeface="Calibri" pitchFamily="-109" charset="0"/>
                <a:cs typeface="Calibri" pitchFamily="-109" charset="0"/>
              </a:rPr>
              <a:t>Children should get better at using talker information in voice as a predictor of speaker meaning as they get older</a:t>
            </a:r>
          </a:p>
        </p:txBody>
      </p:sp>
      <p:sp>
        <p:nvSpPr>
          <p:cNvPr id="105" name="TextBox 17"/>
          <p:cNvSpPr txBox="1">
            <a:spLocks noChangeArrowheads="1"/>
          </p:cNvSpPr>
          <p:nvPr/>
        </p:nvSpPr>
        <p:spPr bwMode="auto">
          <a:xfrm>
            <a:off x="694010" y="17721590"/>
            <a:ext cx="90287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atin typeface="Arial"/>
                <a:ea typeface="Calibri" pitchFamily="-109" charset="0"/>
                <a:cs typeface="Arial"/>
              </a:rPr>
              <a:t>One Hypothesis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61841" y="6131434"/>
            <a:ext cx="575438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tabLst>
                <a:tab pos="0" algn="l"/>
              </a:tabLst>
            </a:pPr>
            <a:r>
              <a:rPr lang="en-US" sz="2600" b="1" dirty="0" smtClean="0">
                <a:ea typeface="Calibri" pitchFamily="-109" charset="0"/>
                <a:cs typeface="Calibri" pitchFamily="-109" charset="0"/>
              </a:rPr>
              <a:t>Strong Use of Talker Information to</a:t>
            </a:r>
          </a:p>
          <a:p>
            <a:pPr algn="r" eaLnBrk="0" hangingPunct="0">
              <a:tabLst>
                <a:tab pos="0" algn="l"/>
              </a:tabLst>
            </a:pPr>
            <a:r>
              <a:rPr lang="en-US" sz="2600" b="1" dirty="0" smtClean="0">
                <a:ea typeface="Calibri" pitchFamily="-109" charset="0"/>
                <a:cs typeface="Calibri" pitchFamily="-109" charset="0"/>
              </a:rPr>
              <a:t> Facilitate Comprehension</a:t>
            </a:r>
            <a:endParaRPr lang="en-US" sz="2600" b="1" dirty="0">
              <a:ea typeface="Calibri" pitchFamily="-109" charset="0"/>
              <a:cs typeface="Calibri" pitchFamily="-109" charset="0"/>
            </a:endParaRPr>
          </a:p>
        </p:txBody>
      </p:sp>
      <p:sp>
        <p:nvSpPr>
          <p:cNvPr id="107" name="Text Box 126"/>
          <p:cNvSpPr txBox="1">
            <a:spLocks noChangeArrowheads="1"/>
          </p:cNvSpPr>
          <p:nvPr/>
        </p:nvSpPr>
        <p:spPr bwMode="auto">
          <a:xfrm>
            <a:off x="761326" y="18449960"/>
            <a:ext cx="9042631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i="1" dirty="0" smtClean="0">
                <a:latin typeface="Arial"/>
                <a:ea typeface="Calibri" pitchFamily="-109" charset="0"/>
                <a:cs typeface="Arial"/>
              </a:rPr>
              <a:t>Children are able to disambiguate between objects with gendered associations (a men’s pair of gloves and a women’s pair of gloves, say) based on talker voice</a:t>
            </a:r>
          </a:p>
        </p:txBody>
      </p:sp>
      <p:sp>
        <p:nvSpPr>
          <p:cNvPr id="130" name="Text Box 126"/>
          <p:cNvSpPr txBox="1">
            <a:spLocks noChangeArrowheads="1"/>
          </p:cNvSpPr>
          <p:nvPr/>
        </p:nvSpPr>
        <p:spPr bwMode="auto">
          <a:xfrm>
            <a:off x="10301099" y="7281358"/>
            <a:ext cx="12070799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dirty="0" smtClean="0">
                <a:latin typeface="Arial"/>
                <a:ea typeface="Calibri" pitchFamily="-109" charset="0"/>
                <a:cs typeface="Arial"/>
              </a:rPr>
              <a:t>Participants: </a:t>
            </a:r>
            <a:r>
              <a:rPr lang="en-US" sz="2700" dirty="0" smtClean="0">
                <a:latin typeface="Arial"/>
                <a:ea typeface="Calibri" pitchFamily="-109" charset="0"/>
                <a:cs typeface="Arial"/>
              </a:rPr>
              <a:t>41 children at Bing Nursery School, ages 3 to 5, counterbalanced for gender, counterbalanced for list</a:t>
            </a:r>
          </a:p>
          <a:p>
            <a:pPr>
              <a:spcBef>
                <a:spcPct val="50000"/>
              </a:spcBef>
            </a:pPr>
            <a:r>
              <a:rPr lang="en-US" sz="2700" b="1" dirty="0" smtClean="0">
                <a:latin typeface="Arial"/>
                <a:ea typeface="Calibri" pitchFamily="-109" charset="0"/>
                <a:cs typeface="Arial"/>
              </a:rPr>
              <a:t>Between Subjects Design: </a:t>
            </a:r>
            <a:r>
              <a:rPr lang="en-US" sz="2700" dirty="0" smtClean="0">
                <a:latin typeface="Arial"/>
                <a:ea typeface="Calibri" pitchFamily="-109" charset="0"/>
                <a:cs typeface="Arial"/>
              </a:rPr>
              <a:t>children randomly assigned to one of 8 Male or Female speaker stimulus lists of 24 (+1 training filler) four-choice forced alternative slides.</a:t>
            </a:r>
          </a:p>
          <a:p>
            <a:pPr>
              <a:spcBef>
                <a:spcPct val="50000"/>
              </a:spcBef>
            </a:pPr>
            <a:r>
              <a:rPr lang="en-US" sz="2700" b="1" dirty="0" smtClean="0">
                <a:latin typeface="Arial"/>
                <a:ea typeface="Calibri" pitchFamily="-109" charset="0"/>
                <a:cs typeface="Arial"/>
              </a:rPr>
              <a:t>Critical Trials</a:t>
            </a:r>
            <a:r>
              <a:rPr lang="en-US" sz="2700" dirty="0" smtClean="0">
                <a:latin typeface="Arial"/>
                <a:ea typeface="Calibri" pitchFamily="-109" charset="0"/>
                <a:cs typeface="Arial"/>
              </a:rPr>
              <a:t>: 12 slides with target word, two distractors, gender competitor</a:t>
            </a:r>
          </a:p>
          <a:p>
            <a:pPr>
              <a:spcBef>
                <a:spcPct val="50000"/>
              </a:spcBef>
            </a:pPr>
            <a:r>
              <a:rPr lang="en-US" sz="2700" b="1" dirty="0" smtClean="0">
                <a:latin typeface="Arial"/>
                <a:ea typeface="Calibri" pitchFamily="-109" charset="0"/>
                <a:cs typeface="Arial"/>
              </a:rPr>
              <a:t>Filler Trials: </a:t>
            </a:r>
            <a:r>
              <a:rPr lang="en-US" sz="2700" dirty="0" smtClean="0">
                <a:latin typeface="Arial"/>
                <a:ea typeface="Calibri" pitchFamily="-109" charset="0"/>
                <a:cs typeface="Arial"/>
              </a:rPr>
              <a:t>12 slides with target word, three distractors, no gender competitor</a:t>
            </a:r>
          </a:p>
          <a:p>
            <a:pPr>
              <a:spcBef>
                <a:spcPct val="50000"/>
              </a:spcBef>
            </a:pPr>
            <a:r>
              <a:rPr lang="en-US" sz="2700" b="1" dirty="0" smtClean="0">
                <a:latin typeface="Arial"/>
                <a:ea typeface="Calibri" pitchFamily="-109" charset="0"/>
                <a:cs typeface="Arial"/>
              </a:rPr>
              <a:t>Visual Stimuli: </a:t>
            </a:r>
            <a:r>
              <a:rPr lang="en-US" sz="2700" dirty="0" smtClean="0">
                <a:latin typeface="Arial"/>
                <a:ea typeface="Calibri" pitchFamily="-109" charset="0"/>
                <a:cs typeface="Arial"/>
              </a:rPr>
              <a:t>Images normed by participants on Amazon Mechanical Turk, presented on an </a:t>
            </a:r>
            <a:r>
              <a:rPr lang="en-US" sz="2700" dirty="0" err="1" smtClean="0">
                <a:latin typeface="Arial"/>
                <a:ea typeface="Calibri" pitchFamily="-109" charset="0"/>
                <a:cs typeface="Arial"/>
              </a:rPr>
              <a:t>iPad</a:t>
            </a:r>
            <a:r>
              <a:rPr lang="en-US" sz="2700" dirty="0" smtClean="0">
                <a:latin typeface="Arial"/>
                <a:ea typeface="Calibri" pitchFamily="-109" charset="0"/>
                <a:cs typeface="Arial"/>
              </a:rPr>
              <a:t>. Trials presented in random order, with an extra filler trial always presented first.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3903987" y="4993480"/>
            <a:ext cx="9158607" cy="942976"/>
          </a:xfrm>
          <a:prstGeom prst="rect">
            <a:avLst/>
          </a:prstGeom>
          <a:solidFill>
            <a:srgbClr val="961812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rPr>
              <a:t>Results: Experiment 1</a:t>
            </a:r>
            <a:endParaRPr lang="en-US" sz="4000" dirty="0">
              <a:solidFill>
                <a:srgbClr val="FFFFFF"/>
              </a:solidFill>
              <a:latin typeface="Arial Narrow" pitchFamily="-109" charset="0"/>
              <a:ea typeface="Arial Narrow" pitchFamily="-109" charset="0"/>
              <a:cs typeface="Arial Narrow" pitchFamily="-10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617557" y="15627100"/>
            <a:ext cx="114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Critical</a:t>
            </a:r>
            <a:endParaRPr lang="en-US" sz="2200" b="1" dirty="0"/>
          </a:p>
        </p:txBody>
      </p:sp>
      <p:sp>
        <p:nvSpPr>
          <p:cNvPr id="169" name="Rectangle 168"/>
          <p:cNvSpPr/>
          <p:nvPr/>
        </p:nvSpPr>
        <p:spPr>
          <a:xfrm>
            <a:off x="10617557" y="13934187"/>
            <a:ext cx="11277600" cy="10814175"/>
          </a:xfrm>
          <a:prstGeom prst="rect">
            <a:avLst/>
          </a:prstGeom>
          <a:noFill/>
          <a:ln>
            <a:solidFill>
              <a:srgbClr val="8B00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3088602" y="20824211"/>
            <a:ext cx="3057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</p:txBody>
      </p:sp>
      <p:sp>
        <p:nvSpPr>
          <p:cNvPr id="112" name="Text Box 126"/>
          <p:cNvSpPr txBox="1">
            <a:spLocks noChangeArrowheads="1"/>
          </p:cNvSpPr>
          <p:nvPr/>
        </p:nvSpPr>
        <p:spPr bwMode="auto">
          <a:xfrm>
            <a:off x="10631829" y="24986278"/>
            <a:ext cx="11125270" cy="547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1">
            <a:prstTxWarp prst="textNoShape">
              <a:avLst/>
            </a:prstTxWarp>
            <a:spAutoFit/>
          </a:bodyPr>
          <a:lstStyle/>
          <a:p>
            <a:pPr lvl="1" algn="ctr">
              <a:spcBef>
                <a:spcPts val="0"/>
              </a:spcBef>
            </a:pPr>
            <a:r>
              <a:rPr lang="en-US" sz="2800" b="1" dirty="0" smtClean="0">
                <a:solidFill>
                  <a:srgbClr val="8B0039"/>
                </a:solidFill>
                <a:latin typeface="Arial"/>
                <a:ea typeface="Calibri" pitchFamily="-109" charset="0"/>
                <a:cs typeface="Arial"/>
              </a:rPr>
              <a:t>Competitor Condition</a:t>
            </a:r>
          </a:p>
          <a:p>
            <a:pPr lvl="1" algn="ctr">
              <a:spcBef>
                <a:spcPts val="0"/>
              </a:spcBef>
            </a:pPr>
            <a:endParaRPr lang="en-US" sz="2800" b="1" dirty="0" smtClean="0">
              <a:solidFill>
                <a:srgbClr val="8B0039"/>
              </a:solidFill>
              <a:latin typeface="Arial"/>
              <a:ea typeface="Calibri" pitchFamily="-109" charset="0"/>
              <a:cs typeface="Arial"/>
            </a:endParaRPr>
          </a:p>
          <a:p>
            <a:pPr lvl="1" algn="ctr">
              <a:spcBef>
                <a:spcPts val="0"/>
              </a:spcBef>
            </a:pP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Trial featured both the target image and a competing variant that would stereotypically belong to a speaker of the opposite gender</a:t>
            </a:r>
          </a:p>
          <a:p>
            <a:pPr lvl="1" algn="ctr">
              <a:spcBef>
                <a:spcPts val="0"/>
              </a:spcBef>
            </a:pP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(Ex: </a:t>
            </a:r>
            <a:r>
              <a:rPr lang="en-US" sz="2800" i="1" dirty="0" smtClean="0">
                <a:latin typeface="Arial"/>
                <a:ea typeface="Calibri" pitchFamily="-109" charset="0"/>
                <a:cs typeface="Arial"/>
              </a:rPr>
              <a:t>hearing a man’s voice and seeing </a:t>
            </a:r>
          </a:p>
          <a:p>
            <a:pPr lvl="1" algn="ctr">
              <a:spcBef>
                <a:spcPts val="0"/>
              </a:spcBef>
            </a:pPr>
            <a:r>
              <a:rPr lang="en-US" sz="2800" i="1" dirty="0" smtClean="0">
                <a:latin typeface="Arial"/>
                <a:ea typeface="Calibri" pitchFamily="-109" charset="0"/>
                <a:cs typeface="Arial"/>
              </a:rPr>
              <a:t>both a man’s and woman’s glove)</a:t>
            </a:r>
            <a:endParaRPr lang="en-US" sz="2800" dirty="0" smtClean="0">
              <a:latin typeface="Arial"/>
              <a:ea typeface="Calibri" pitchFamily="-109" charset="0"/>
              <a:cs typeface="Arial"/>
            </a:endParaRPr>
          </a:p>
          <a:p>
            <a:pPr lvl="1" algn="ctr">
              <a:spcBef>
                <a:spcPts val="0"/>
              </a:spcBef>
            </a:pPr>
            <a:endParaRPr lang="en-US" sz="2800" dirty="0" smtClean="0">
              <a:latin typeface="Arial"/>
              <a:ea typeface="Calibri" pitchFamily="-109" charset="0"/>
              <a:cs typeface="Arial"/>
            </a:endParaRPr>
          </a:p>
          <a:p>
            <a:pPr lvl="1" algn="ctr">
              <a:spcBef>
                <a:spcPts val="0"/>
              </a:spcBef>
            </a:pPr>
            <a:endParaRPr lang="en-US" sz="2800" b="1" dirty="0" smtClean="0">
              <a:solidFill>
                <a:srgbClr val="8B0039"/>
              </a:solidFill>
              <a:latin typeface="Arial"/>
              <a:ea typeface="Calibri" pitchFamily="-109" charset="0"/>
              <a:cs typeface="Arial"/>
            </a:endParaRPr>
          </a:p>
          <a:p>
            <a:pPr lvl="1" algn="ctr">
              <a:spcBef>
                <a:spcPts val="0"/>
              </a:spcBef>
            </a:pPr>
            <a:r>
              <a:rPr lang="en-US" sz="2800" b="1" dirty="0" smtClean="0">
                <a:solidFill>
                  <a:srgbClr val="8B0039"/>
                </a:solidFill>
                <a:latin typeface="Arial"/>
                <a:ea typeface="Calibri" pitchFamily="-109" charset="0"/>
                <a:cs typeface="Arial"/>
              </a:rPr>
              <a:t>Non-competitor Condition</a:t>
            </a:r>
          </a:p>
          <a:p>
            <a:pPr lvl="1" algn="ctr">
              <a:lnSpc>
                <a:spcPct val="50000"/>
              </a:lnSpc>
              <a:spcBef>
                <a:spcPts val="0"/>
              </a:spcBef>
            </a:pPr>
            <a:endParaRPr lang="en-US" sz="2800" b="1" dirty="0" smtClean="0">
              <a:solidFill>
                <a:srgbClr val="8B0039"/>
              </a:solidFill>
              <a:latin typeface="Arial"/>
              <a:ea typeface="Calibri" pitchFamily="-109" charset="0"/>
              <a:cs typeface="Arial"/>
            </a:endParaRPr>
          </a:p>
          <a:p>
            <a:pPr lvl="1" algn="ctr">
              <a:spcBef>
                <a:spcPts val="0"/>
              </a:spcBef>
            </a:pP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Trial featured only one image of the talker’s referent.</a:t>
            </a:r>
          </a:p>
          <a:p>
            <a:pPr lvl="1" algn="ctr">
              <a:spcBef>
                <a:spcPts val="0"/>
              </a:spcBef>
            </a:pPr>
            <a:r>
              <a:rPr lang="en-US" sz="2800" dirty="0" smtClean="0">
                <a:latin typeface="Arial"/>
                <a:ea typeface="Calibri" pitchFamily="-109" charset="0"/>
                <a:cs typeface="Arial"/>
              </a:rPr>
              <a:t>(Ex: </a:t>
            </a:r>
            <a:r>
              <a:rPr lang="en-US" sz="2800" i="1" dirty="0" smtClean="0">
                <a:latin typeface="Arial"/>
                <a:ea typeface="Calibri" pitchFamily="-109" charset="0"/>
                <a:cs typeface="Arial"/>
              </a:rPr>
              <a:t>hearing a man’s voice and seeing a man’s glove)</a:t>
            </a:r>
            <a:endParaRPr lang="en-US" sz="2800" dirty="0" smtClean="0">
              <a:latin typeface="Arial"/>
              <a:ea typeface="Calibri" pitchFamily="-109" charset="0"/>
              <a:cs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287813" y="28206786"/>
            <a:ext cx="88107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Children’s proportion correct click to target is at ceiling even from age 3. Additionally, there is no significant difference in children’s performance as a function of speaker voice, whether male or female (figure not pictured).</a:t>
            </a:r>
            <a:endParaRPr lang="en-US" sz="2800" dirty="0"/>
          </a:p>
        </p:txBody>
      </p:sp>
      <p:sp>
        <p:nvSpPr>
          <p:cNvPr id="123" name="Text Box 142"/>
          <p:cNvSpPr txBox="1">
            <a:spLocks noChangeArrowheads="1"/>
          </p:cNvSpPr>
          <p:nvPr/>
        </p:nvSpPr>
        <p:spPr bwMode="auto">
          <a:xfrm>
            <a:off x="35735985" y="17472219"/>
            <a:ext cx="7217640" cy="74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0" algn="l"/>
              </a:tabLst>
            </a:pPr>
            <a:r>
              <a:rPr lang="en-US" sz="2800" dirty="0" smtClean="0">
                <a:ea typeface="Calibri" pitchFamily="-109" charset="0"/>
                <a:cs typeface="Calibri" pitchFamily="-109" charset="0"/>
              </a:rPr>
              <a:t>We investigated at what age children are able to use talker indexical information in voice to infer speaker meaning, thus linking such talker information with children’s growing knowledge of social categories.</a:t>
            </a:r>
            <a:endParaRPr lang="en-US" sz="2800" dirty="0">
              <a:ea typeface="Calibri" pitchFamily="-109" charset="0"/>
              <a:cs typeface="Calibri" pitchFamily="-109" charset="0"/>
            </a:endParaRPr>
          </a:p>
          <a:p>
            <a:pPr eaLnBrk="0" hangingPunct="0">
              <a:tabLst>
                <a:tab pos="0" algn="l"/>
              </a:tabLst>
            </a:pPr>
            <a:endParaRPr lang="en-US" sz="2800" dirty="0" smtClean="0">
              <a:ea typeface="Calibri" pitchFamily="-109" charset="0"/>
              <a:cs typeface="Calibri" pitchFamily="-109" charset="0"/>
            </a:endParaRPr>
          </a:p>
          <a:p>
            <a:pPr eaLnBrk="0" hangingPunct="0">
              <a:tabLst>
                <a:tab pos="0" algn="l"/>
              </a:tabLst>
            </a:pPr>
            <a:r>
              <a:rPr lang="en-US" sz="2800" dirty="0" smtClean="0">
                <a:ea typeface="Calibri" pitchFamily="-109" charset="0"/>
                <a:cs typeface="Calibri" pitchFamily="-109" charset="0"/>
              </a:rPr>
              <a:t>Future work </a:t>
            </a:r>
            <a:r>
              <a:rPr lang="en-US" sz="2800" dirty="0" smtClean="0">
                <a:ea typeface="Calibri" pitchFamily="-109" charset="0"/>
                <a:cs typeface="Calibri" pitchFamily="-109" charset="0"/>
              </a:rPr>
              <a:t>will attempt to tease apart what may be responsible for the significant coefficient for gender in the logistic mixed effect model of children’s accuracy on the task.</a:t>
            </a:r>
            <a:endParaRPr lang="en-US" sz="2800" dirty="0" smtClean="0">
              <a:ea typeface="Calibri" pitchFamily="-109" charset="0"/>
              <a:cs typeface="Calibri" pitchFamily="-109" charset="0"/>
            </a:endParaRPr>
          </a:p>
          <a:p>
            <a:pPr eaLnBrk="0" hangingPunct="0">
              <a:tabLst>
                <a:tab pos="0" algn="l"/>
              </a:tabLst>
            </a:pPr>
            <a:endParaRPr lang="en-US" sz="2800" dirty="0">
              <a:ea typeface="Calibri" pitchFamily="-109" charset="0"/>
              <a:cs typeface="Calibri" pitchFamily="-109" charset="0"/>
            </a:endParaRPr>
          </a:p>
          <a:p>
            <a:pPr eaLnBrk="0" hangingPunct="0">
              <a:tabLst>
                <a:tab pos="0" algn="l"/>
              </a:tabLst>
            </a:pPr>
            <a:r>
              <a:rPr lang="en-US" sz="2800" dirty="0" smtClean="0">
                <a:ea typeface="Calibri" pitchFamily="-109" charset="0"/>
                <a:cs typeface="Calibri" pitchFamily="-109" charset="0"/>
              </a:rPr>
              <a:t>In addition, future work can examine other stereotypes and try to determine </a:t>
            </a:r>
            <a:r>
              <a:rPr lang="en-US" sz="2800" dirty="0" smtClean="0">
                <a:ea typeface="Calibri" pitchFamily="-109" charset="0"/>
                <a:cs typeface="Calibri" pitchFamily="-109" charset="0"/>
              </a:rPr>
              <a:t>what drives </a:t>
            </a:r>
            <a:r>
              <a:rPr lang="en-US" sz="2800" dirty="0" smtClean="0">
                <a:ea typeface="Calibri" pitchFamily="-109" charset="0"/>
                <a:cs typeface="Calibri" pitchFamily="-109" charset="0"/>
              </a:rPr>
              <a:t>this change in performance from age 3 to age </a:t>
            </a:r>
            <a:r>
              <a:rPr lang="en-US" sz="2800" dirty="0" smtClean="0">
                <a:ea typeface="Calibri" pitchFamily="-109" charset="0"/>
                <a:cs typeface="Calibri" pitchFamily="-109" charset="0"/>
              </a:rPr>
              <a:t>5, and what form the data take at </a:t>
            </a:r>
            <a:r>
              <a:rPr lang="en-US" sz="2800" smtClean="0">
                <a:ea typeface="Calibri" pitchFamily="-109" charset="0"/>
                <a:cs typeface="Calibri" pitchFamily="-109" charset="0"/>
              </a:rPr>
              <a:t>later ages.</a:t>
            </a:r>
            <a:endParaRPr lang="en-US" sz="2800" dirty="0" smtClean="0">
              <a:ea typeface="Calibri" pitchFamily="-109" charset="0"/>
              <a:cs typeface="Calibri" pitchFamily="-109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22723917" y="17070286"/>
            <a:ext cx="11663387" cy="1"/>
          </a:xfrm>
          <a:prstGeom prst="line">
            <a:avLst/>
          </a:prstGeom>
          <a:ln w="57150" cmpd="sng">
            <a:solidFill>
              <a:srgbClr val="8B003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lab_logo_stanfor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437411"/>
            <a:ext cx="2122714" cy="1982429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65715" y="412009"/>
            <a:ext cx="2006081" cy="1828800"/>
          </a:xfrm>
          <a:prstGeom prst="rect">
            <a:avLst/>
          </a:prstGeom>
        </p:spPr>
      </p:pic>
      <p:pic>
        <p:nvPicPr>
          <p:cNvPr id="126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5508" y="31460664"/>
            <a:ext cx="876289" cy="102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" name="TextBox 126"/>
          <p:cNvSpPr txBox="1"/>
          <p:nvPr/>
        </p:nvSpPr>
        <p:spPr>
          <a:xfrm>
            <a:off x="11894035" y="14120548"/>
            <a:ext cx="3932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Trials: Male Speaker</a:t>
            </a:r>
            <a:endParaRPr lang="en-US" sz="2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6714795" y="14141672"/>
            <a:ext cx="4262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Trials: Female Speaker</a:t>
            </a:r>
            <a:endParaRPr lang="en-US" sz="2200" dirty="0"/>
          </a:p>
        </p:txBody>
      </p:sp>
      <p:pic>
        <p:nvPicPr>
          <p:cNvPr id="15" name="Picture 14" descr="BingResearchTalkFall2014Slide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2" b="2295"/>
          <a:stretch/>
        </p:blipFill>
        <p:spPr>
          <a:xfrm>
            <a:off x="11894036" y="15496728"/>
            <a:ext cx="4644961" cy="3147114"/>
          </a:xfrm>
          <a:prstGeom prst="rect">
            <a:avLst/>
          </a:prstGeom>
        </p:spPr>
      </p:pic>
      <p:pic>
        <p:nvPicPr>
          <p:cNvPr id="16" name="Picture 15" descr="BingResearchTalkFall2014Slide2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2"/>
          <a:stretch/>
        </p:blipFill>
        <p:spPr>
          <a:xfrm>
            <a:off x="16839953" y="15286395"/>
            <a:ext cx="4902873" cy="31635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898112" y="15478985"/>
            <a:ext cx="4523129" cy="3147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1951274" y="15478985"/>
            <a:ext cx="4763520" cy="3147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" name="Picture 29" descr="BingResearchTalkFall2014Slide4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>
          <a:xfrm>
            <a:off x="11691122" y="20076090"/>
            <a:ext cx="5080245" cy="3375455"/>
          </a:xfrm>
          <a:prstGeom prst="rect">
            <a:avLst/>
          </a:prstGeom>
        </p:spPr>
      </p:pic>
      <p:pic>
        <p:nvPicPr>
          <p:cNvPr id="29" name="Picture 28" descr="BingResearchTalkFall2014Slide3.jp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/>
          <a:stretch/>
        </p:blipFill>
        <p:spPr>
          <a:xfrm>
            <a:off x="16568025" y="19889180"/>
            <a:ext cx="4902875" cy="3434383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16950894" y="20171619"/>
            <a:ext cx="4664592" cy="335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3284557" y="18773709"/>
            <a:ext cx="2233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Find my car.</a:t>
            </a:r>
            <a:endParaRPr lang="en-US" sz="2800" i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7986401" y="18773709"/>
            <a:ext cx="232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Find my belt.</a:t>
            </a:r>
            <a:endParaRPr lang="en-US" sz="2800" i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17861754" y="23720530"/>
            <a:ext cx="240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Find my bike.</a:t>
            </a:r>
            <a:endParaRPr lang="en-US" sz="2800" i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3040700" y="23730772"/>
            <a:ext cx="24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Find my boot.</a:t>
            </a:r>
            <a:endParaRPr lang="en-US" sz="2800" i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3903986" y="12946867"/>
            <a:ext cx="9158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From ages 3 to 5, the ability to disambiguate increases significantly. </a:t>
            </a:r>
            <a:r>
              <a:rPr lang="en-US" sz="2800" dirty="0" smtClean="0"/>
              <a:t>By </a:t>
            </a:r>
            <a:r>
              <a:rPr lang="en-US" sz="2800" dirty="0" smtClean="0"/>
              <a:t>the age of 5, children regularly integrate phonetically –cued  talker information with their </a:t>
            </a:r>
            <a:r>
              <a:rPr lang="en-US" sz="2800" dirty="0" smtClean="0"/>
              <a:t>social </a:t>
            </a:r>
            <a:r>
              <a:rPr lang="en-US" sz="2800" dirty="0" smtClean="0"/>
              <a:t>knowledge of speaker </a:t>
            </a:r>
            <a:r>
              <a:rPr lang="en-US" sz="2800" dirty="0" smtClean="0"/>
              <a:t>characteristics (4 year olds: </a:t>
            </a:r>
            <a:r>
              <a:rPr lang="el-GR" sz="2800" i="1" dirty="0"/>
              <a:t>β</a:t>
            </a:r>
            <a:r>
              <a:rPr lang="sv-SE" sz="2800" dirty="0" smtClean="0"/>
              <a:t>=0.79, </a:t>
            </a:r>
            <a:r>
              <a:rPr lang="sv-SE" sz="2800" i="1" dirty="0" smtClean="0"/>
              <a:t>SE</a:t>
            </a:r>
            <a:r>
              <a:rPr lang="sv-SE" sz="2800" dirty="0"/>
              <a:t>=</a:t>
            </a:r>
            <a:r>
              <a:rPr lang="sv-SE" sz="2800" dirty="0" smtClean="0"/>
              <a:t>0.18, </a:t>
            </a:r>
            <a:r>
              <a:rPr lang="sv-SE" sz="2800" i="1" dirty="0" smtClean="0"/>
              <a:t>z</a:t>
            </a:r>
            <a:r>
              <a:rPr lang="sv-SE" sz="2800" dirty="0"/>
              <a:t>=</a:t>
            </a:r>
            <a:r>
              <a:rPr lang="sv-SE" sz="2800" dirty="0" smtClean="0"/>
              <a:t>2.794, </a:t>
            </a:r>
            <a:r>
              <a:rPr lang="sv-SE" sz="2800" i="1" dirty="0" smtClean="0"/>
              <a:t>p </a:t>
            </a:r>
            <a:r>
              <a:rPr lang="sv-SE" sz="2800" dirty="0"/>
              <a:t>&lt; </a:t>
            </a:r>
            <a:r>
              <a:rPr lang="sv-SE" sz="2800" dirty="0" smtClean="0"/>
              <a:t>0.01</a:t>
            </a:r>
            <a:r>
              <a:rPr lang="en-US" sz="2800" dirty="0" smtClean="0"/>
              <a:t>; 5 year olds</a:t>
            </a:r>
            <a:r>
              <a:rPr lang="en-US" sz="2800" dirty="0"/>
              <a:t>: </a:t>
            </a:r>
            <a:r>
              <a:rPr lang="el-GR" sz="2800" i="1" dirty="0"/>
              <a:t>β</a:t>
            </a:r>
            <a:r>
              <a:rPr lang="sv-SE" sz="2800" dirty="0"/>
              <a:t>=</a:t>
            </a:r>
            <a:r>
              <a:rPr lang="en-US" sz="2800" dirty="0" smtClean="0"/>
              <a:t>1.10, </a:t>
            </a:r>
            <a:r>
              <a:rPr lang="en-US" sz="2800" i="1" dirty="0" smtClean="0"/>
              <a:t>SE</a:t>
            </a:r>
            <a:r>
              <a:rPr lang="en-US" sz="2800" dirty="0"/>
              <a:t>=</a:t>
            </a:r>
            <a:r>
              <a:rPr lang="en-US" sz="2800" dirty="0" smtClean="0"/>
              <a:t>0.32, </a:t>
            </a:r>
            <a:r>
              <a:rPr lang="en-US" sz="2800" i="1" dirty="0" smtClean="0"/>
              <a:t>z</a:t>
            </a:r>
            <a:r>
              <a:rPr lang="en-US" sz="2800" dirty="0"/>
              <a:t>=</a:t>
            </a:r>
            <a:r>
              <a:rPr lang="en-US" sz="2800" dirty="0" smtClean="0"/>
              <a:t>3.406,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/>
              <a:t>&lt; 0.001)</a:t>
            </a:r>
            <a:r>
              <a:rPr lang="en-US" sz="2800" dirty="0" smtClean="0"/>
              <a:t>. (</a:t>
            </a:r>
            <a:r>
              <a:rPr lang="en-US" sz="2800" i="1" dirty="0" smtClean="0"/>
              <a:t>N</a:t>
            </a:r>
            <a:r>
              <a:rPr lang="en-US" sz="2800" dirty="0" smtClean="0"/>
              <a:t>=50)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23422972" y="14335991"/>
            <a:ext cx="25549" cy="2308824"/>
          </a:xfrm>
          <a:prstGeom prst="straightConnector1">
            <a:avLst/>
          </a:prstGeom>
          <a:ln w="28575" cmpd="sng">
            <a:solidFill>
              <a:srgbClr val="8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RTbyAge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972" y="19374497"/>
            <a:ext cx="10689080" cy="8667104"/>
          </a:xfrm>
          <a:prstGeom prst="rect">
            <a:avLst/>
          </a:prstGeom>
        </p:spPr>
      </p:pic>
      <p:cxnSp>
        <p:nvCxnSpPr>
          <p:cNvPr id="170" name="Straight Arrow Connector 169"/>
          <p:cNvCxnSpPr/>
          <p:nvPr/>
        </p:nvCxnSpPr>
        <p:spPr>
          <a:xfrm>
            <a:off x="23474419" y="17762265"/>
            <a:ext cx="25549" cy="1763155"/>
          </a:xfrm>
          <a:prstGeom prst="straightConnector1">
            <a:avLst/>
          </a:prstGeom>
          <a:ln w="28575" cmpd="sng">
            <a:solidFill>
              <a:srgbClr val="8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3903986" y="17380933"/>
            <a:ext cx="97981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Female participants are significantly better at the task than male participants (</a:t>
            </a:r>
            <a:r>
              <a:rPr lang="el-GR" sz="2800" i="1" dirty="0"/>
              <a:t>β</a:t>
            </a:r>
            <a:r>
              <a:rPr lang="en-US" sz="2800" dirty="0"/>
              <a:t>=0.76, </a:t>
            </a:r>
            <a:r>
              <a:rPr lang="en-US" sz="2800" i="1" dirty="0"/>
              <a:t>SE</a:t>
            </a:r>
            <a:r>
              <a:rPr lang="en-US" sz="2800" dirty="0"/>
              <a:t>=0.24, </a:t>
            </a:r>
            <a:r>
              <a:rPr lang="en-US" sz="2800" i="1" dirty="0"/>
              <a:t>z</a:t>
            </a:r>
            <a:r>
              <a:rPr lang="en-US" sz="2800" dirty="0"/>
              <a:t>=3.101, </a:t>
            </a:r>
            <a:r>
              <a:rPr lang="en-US" sz="2800" i="1" dirty="0"/>
              <a:t>p</a:t>
            </a:r>
            <a:r>
              <a:rPr lang="en-US" sz="2800" dirty="0"/>
              <a:t> &lt; 0.01</a:t>
            </a:r>
            <a:r>
              <a:rPr lang="en-US" sz="2800" dirty="0" smtClean="0"/>
              <a:t>). The data suggest </a:t>
            </a:r>
            <a:r>
              <a:rPr lang="en-US" sz="2800" dirty="0" smtClean="0"/>
              <a:t>children </a:t>
            </a:r>
            <a:r>
              <a:rPr lang="en-US" sz="2800" dirty="0" smtClean="0"/>
              <a:t>were always faster to select during non-competitor trials than during competitor </a:t>
            </a:r>
            <a:r>
              <a:rPr lang="en-US" sz="2800" dirty="0" smtClean="0"/>
              <a:t>trials (</a:t>
            </a:r>
            <a:r>
              <a:rPr lang="el-GR" sz="2800" i="1" dirty="0"/>
              <a:t>β</a:t>
            </a:r>
            <a:r>
              <a:rPr lang="en-US" sz="2800" dirty="0" smtClean="0"/>
              <a:t>=-0.48, </a:t>
            </a:r>
            <a:r>
              <a:rPr lang="en-US" sz="2800" i="1" dirty="0" smtClean="0"/>
              <a:t>SE</a:t>
            </a:r>
            <a:r>
              <a:rPr lang="en-US" sz="2800" dirty="0" smtClean="0"/>
              <a:t>=0.25, </a:t>
            </a:r>
            <a:r>
              <a:rPr lang="en-US" sz="2800" i="1" dirty="0" smtClean="0"/>
              <a:t>t(747</a:t>
            </a:r>
            <a:r>
              <a:rPr lang="en-US" sz="2800" dirty="0" smtClean="0"/>
              <a:t>)</a:t>
            </a:r>
            <a:r>
              <a:rPr lang="en-US" sz="2800" i="1" dirty="0" smtClean="0"/>
              <a:t>=</a:t>
            </a:r>
            <a:r>
              <a:rPr lang="en-US" sz="2800" dirty="0" smtClean="0"/>
              <a:t>-1.923, </a:t>
            </a:r>
            <a:r>
              <a:rPr lang="en-US" sz="2800" i="1" dirty="0" smtClean="0"/>
              <a:t>p</a:t>
            </a:r>
            <a:r>
              <a:rPr lang="en-US" sz="2800" dirty="0" smtClean="0"/>
              <a:t>=0.05). </a:t>
            </a:r>
            <a:r>
              <a:rPr lang="en-US" sz="2800" dirty="0" smtClean="0"/>
              <a:t>(N=50)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6128518" y="25033393"/>
            <a:ext cx="6349526" cy="802272"/>
          </a:xfrm>
          <a:prstGeom prst="rect">
            <a:avLst/>
          </a:prstGeom>
          <a:solidFill>
            <a:srgbClr val="961812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Arial Narrow" pitchFamily="-109" charset="0"/>
                <a:ea typeface="Arial Narrow" pitchFamily="-109" charset="0"/>
                <a:cs typeface="Arial Narrow" pitchFamily="-109" charset="0"/>
              </a:rPr>
              <a:t>References</a:t>
            </a:r>
            <a:endParaRPr lang="en-US" sz="3600" dirty="0">
              <a:solidFill>
                <a:srgbClr val="FFFFFF"/>
              </a:solidFill>
              <a:latin typeface="Arial Narrow" pitchFamily="-109" charset="0"/>
              <a:ea typeface="Arial Narrow" pitchFamily="-109" charset="0"/>
              <a:cs typeface="Arial Narrow" pitchFamily="-10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3046" y="26081650"/>
            <a:ext cx="7495224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Creel, S. C., </a:t>
            </a:r>
            <a:r>
              <a:rPr lang="en-US" sz="1600" dirty="0" err="1"/>
              <a:t>Aslin</a:t>
            </a:r>
            <a:r>
              <a:rPr lang="en-US" sz="1600" dirty="0"/>
              <a:t>, R. N., &amp; </a:t>
            </a:r>
            <a:r>
              <a:rPr lang="en-US" sz="1600" dirty="0" err="1"/>
              <a:t>Tanenhaus</a:t>
            </a:r>
            <a:r>
              <a:rPr lang="en-US" sz="1600" dirty="0"/>
              <a:t>, M. K. (2008). Heeding the voice of experience: The role of talker </a:t>
            </a:r>
          </a:p>
          <a:p>
            <a:r>
              <a:rPr lang="en-US" sz="1600" dirty="0"/>
              <a:t>variation in lexical access. </a:t>
            </a:r>
            <a:r>
              <a:rPr lang="en-US" sz="1600" i="1" dirty="0"/>
              <a:t>Cognition</a:t>
            </a:r>
            <a:r>
              <a:rPr lang="en-US" sz="1600" dirty="0"/>
              <a:t>, </a:t>
            </a:r>
            <a:r>
              <a:rPr lang="en-US" sz="1600" i="1" dirty="0"/>
              <a:t>108</a:t>
            </a:r>
            <a:r>
              <a:rPr lang="en-US" sz="1600" dirty="0"/>
              <a:t>, 633-664.</a:t>
            </a:r>
            <a:br>
              <a:rPr lang="en-US" sz="1600" dirty="0"/>
            </a:br>
            <a:r>
              <a:rPr lang="en-US" sz="1600" dirty="0"/>
              <a:t>Creel, S. C. (2012). Preschoolers' Use of Talker Information in On-Line Comprehension. </a:t>
            </a:r>
            <a:r>
              <a:rPr lang="en-US" sz="1600" i="1" dirty="0"/>
              <a:t>Child development</a:t>
            </a:r>
            <a:r>
              <a:rPr lang="en-US" sz="1600" dirty="0"/>
              <a:t>, </a:t>
            </a:r>
            <a:r>
              <a:rPr lang="en-US" sz="1600" i="1" dirty="0"/>
              <a:t>83</a:t>
            </a:r>
            <a:r>
              <a:rPr lang="en-US" sz="1600" dirty="0"/>
              <a:t>, </a:t>
            </a:r>
          </a:p>
          <a:p>
            <a:r>
              <a:rPr lang="en-US" sz="1600" dirty="0"/>
              <a:t>2042-2056.</a:t>
            </a:r>
            <a:br>
              <a:rPr lang="en-US" sz="1600" dirty="0"/>
            </a:br>
            <a:r>
              <a:rPr lang="en-US" sz="1600" dirty="0" smtClean="0"/>
              <a:t>Jaeger</a:t>
            </a:r>
            <a:r>
              <a:rPr lang="en-US" sz="1600" dirty="0"/>
              <a:t>, T. F. (2008). Categorical data analysis: Away from ANOVAs (trans- formation or not) and towards </a:t>
            </a:r>
            <a:r>
              <a:rPr lang="en-US" sz="1600" dirty="0" err="1"/>
              <a:t>logit</a:t>
            </a:r>
            <a:r>
              <a:rPr lang="en-US" sz="1600" dirty="0"/>
              <a:t> mixed models. </a:t>
            </a:r>
            <a:r>
              <a:rPr lang="en-US" sz="1600" i="1" dirty="0"/>
              <a:t>Journal of memory and language, 59(4)</a:t>
            </a:r>
            <a:r>
              <a:rPr lang="en-US" sz="1600" dirty="0"/>
              <a:t>, 434-446. </a:t>
            </a:r>
          </a:p>
          <a:p>
            <a:r>
              <a:rPr lang="en-US" sz="1600" dirty="0" smtClean="0"/>
              <a:t>Johnson</a:t>
            </a:r>
            <a:r>
              <a:rPr lang="en-US" sz="1600" dirty="0"/>
              <a:t>, K. (2006). Resonance in an exemplar-based lexicon: The emergence of social identity and phonology. </a:t>
            </a:r>
          </a:p>
          <a:p>
            <a:r>
              <a:rPr lang="en-US" sz="1600" i="1" dirty="0"/>
              <a:t>Journal of phonetics</a:t>
            </a:r>
            <a:r>
              <a:rPr lang="en-US" sz="1600" dirty="0"/>
              <a:t>, </a:t>
            </a:r>
            <a:r>
              <a:rPr lang="en-US" sz="1600" i="1" dirty="0"/>
              <a:t>34</a:t>
            </a:r>
            <a:r>
              <a:rPr lang="en-US" sz="1600" dirty="0"/>
              <a:t>, 485-499.</a:t>
            </a:r>
            <a:br>
              <a:rPr lang="en-US" sz="1600" dirty="0"/>
            </a:br>
            <a:r>
              <a:rPr lang="en-US" sz="1600" dirty="0" smtClean="0"/>
              <a:t>Sumner</a:t>
            </a:r>
            <a:r>
              <a:rPr lang="en-US" sz="1600" dirty="0"/>
              <a:t>, M., Kim, S. K., </a:t>
            </a:r>
            <a:r>
              <a:rPr lang="en-US" sz="1600" dirty="0" smtClean="0"/>
              <a:t>King</a:t>
            </a:r>
            <a:r>
              <a:rPr lang="en-US" sz="1600" dirty="0"/>
              <a:t>, </a:t>
            </a:r>
            <a:r>
              <a:rPr lang="en-US" sz="1600" dirty="0" smtClean="0"/>
              <a:t>E. &amp; McGowan, K</a:t>
            </a:r>
            <a:r>
              <a:rPr lang="en-US" sz="1600" dirty="0"/>
              <a:t>. B</a:t>
            </a:r>
            <a:r>
              <a:rPr lang="en-US" sz="1600" dirty="0" smtClean="0"/>
              <a:t>. (</a:t>
            </a:r>
            <a:r>
              <a:rPr lang="en-US" sz="1600" dirty="0"/>
              <a:t>2013). The socially weighted encoding of spoken words: a dual-route approach to speech perception. </a:t>
            </a:r>
            <a:r>
              <a:rPr lang="en-US" sz="1600" i="1" dirty="0"/>
              <a:t>Frontiers in psychology</a:t>
            </a:r>
            <a:r>
              <a:rPr lang="en-US" sz="1600" dirty="0"/>
              <a:t>, </a:t>
            </a:r>
            <a:r>
              <a:rPr lang="en-US" sz="1600" i="1" dirty="0"/>
              <a:t>4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Van </a:t>
            </a:r>
            <a:r>
              <a:rPr lang="en-US" sz="1600" dirty="0" err="1"/>
              <a:t>Berkum</a:t>
            </a:r>
            <a:r>
              <a:rPr lang="en-US" sz="1600" dirty="0"/>
              <a:t>, J. J., van den Brink, D., </a:t>
            </a:r>
            <a:r>
              <a:rPr lang="en-US" sz="1600" dirty="0" err="1"/>
              <a:t>Tesink</a:t>
            </a:r>
            <a:r>
              <a:rPr lang="en-US" sz="1600" dirty="0"/>
              <a:t>, C. M., Kos, M., &amp; </a:t>
            </a:r>
            <a:r>
              <a:rPr lang="en-US" sz="1600" dirty="0" err="1"/>
              <a:t>Hagoort</a:t>
            </a:r>
            <a:r>
              <a:rPr lang="en-US" sz="1600" dirty="0"/>
              <a:t>, P. (2008). The neural integration of </a:t>
            </a:r>
            <a:r>
              <a:rPr lang="en-US" sz="1600" dirty="0" smtClean="0"/>
              <a:t>speaker </a:t>
            </a:r>
            <a:r>
              <a:rPr lang="en-US" sz="1600" dirty="0"/>
              <a:t>and message. </a:t>
            </a:r>
            <a:r>
              <a:rPr lang="en-US" sz="1600" i="1" dirty="0"/>
              <a:t>Journal of Cognitive Neuroscience</a:t>
            </a:r>
            <a:r>
              <a:rPr lang="en-US" sz="1600" dirty="0"/>
              <a:t>, </a:t>
            </a:r>
            <a:r>
              <a:rPr lang="en-US" sz="1600" i="1" dirty="0"/>
              <a:t>20</a:t>
            </a:r>
            <a:r>
              <a:rPr lang="en-US" sz="1600" dirty="0"/>
              <a:t>, 580-591. </a:t>
            </a:r>
          </a:p>
          <a:p>
            <a:endParaRPr lang="en-US" sz="2400" dirty="0"/>
          </a:p>
        </p:txBody>
      </p:sp>
      <p:pic>
        <p:nvPicPr>
          <p:cNvPr id="7" name="Picture 6" descr="66115_Sumner_ProvisionalPDF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23288494"/>
            <a:ext cx="7180440" cy="7128118"/>
          </a:xfrm>
          <a:prstGeom prst="rect">
            <a:avLst/>
          </a:prstGeom>
        </p:spPr>
      </p:pic>
      <p:sp>
        <p:nvSpPr>
          <p:cNvPr id="90" name="TextBox 17"/>
          <p:cNvSpPr txBox="1">
            <a:spLocks noChangeArrowheads="1"/>
          </p:cNvSpPr>
          <p:nvPr/>
        </p:nvSpPr>
        <p:spPr bwMode="auto">
          <a:xfrm>
            <a:off x="3396343" y="22861897"/>
            <a:ext cx="3444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atin typeface="Arial"/>
                <a:ea typeface="Calibri" pitchFamily="-109" charset="0"/>
                <a:cs typeface="Arial"/>
              </a:rPr>
              <a:t>One Model</a:t>
            </a:r>
          </a:p>
        </p:txBody>
      </p:sp>
      <p:sp>
        <p:nvSpPr>
          <p:cNvPr id="91" name="Text Box 126"/>
          <p:cNvSpPr txBox="1">
            <a:spLocks noChangeArrowheads="1"/>
          </p:cNvSpPr>
          <p:nvPr/>
        </p:nvSpPr>
        <p:spPr bwMode="auto">
          <a:xfrm>
            <a:off x="957996" y="30016502"/>
            <a:ext cx="829804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 i="1" dirty="0" smtClean="0">
                <a:latin typeface="Arial"/>
                <a:ea typeface="Calibri" pitchFamily="-109" charset="0"/>
                <a:cs typeface="Arial"/>
              </a:rPr>
              <a:t>Language comprehension results from integrating the linguistic and social information in voice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617557" y="20288375"/>
            <a:ext cx="858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Filler</a:t>
            </a:r>
            <a:endParaRPr lang="en-US" sz="22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1753722" y="20175409"/>
            <a:ext cx="5086231" cy="335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4671" y="23451545"/>
            <a:ext cx="15292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 </a:t>
            </a:r>
            <a:r>
              <a:rPr lang="en-US" sz="1600" dirty="0"/>
              <a:t>schematic </a:t>
            </a:r>
            <a:r>
              <a:rPr lang="en-US" sz="1600" dirty="0" smtClean="0"/>
              <a:t>of the model of encoding of social information during speech perception developed in Sumner, Kim, King, &amp; McGowan (2013).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8260635" y="26878782"/>
            <a:ext cx="1252211" cy="0"/>
          </a:xfrm>
          <a:prstGeom prst="straightConnector1">
            <a:avLst/>
          </a:prstGeom>
          <a:ln w="28575" cmpd="sng">
            <a:solidFill>
              <a:srgbClr val="8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AV_Exp1_ProportionCorrect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972" y="6307930"/>
            <a:ext cx="10713740" cy="6467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54854</TotalTime>
  <Words>1079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Meghan Sumner</dc:creator>
  <cp:lastModifiedBy>Nicholas Moores</cp:lastModifiedBy>
  <cp:revision>427</cp:revision>
  <cp:lastPrinted>2013-11-21T19:19:00Z</cp:lastPrinted>
  <dcterms:created xsi:type="dcterms:W3CDTF">2013-11-30T21:17:09Z</dcterms:created>
  <dcterms:modified xsi:type="dcterms:W3CDTF">2014-11-17T01:32:42Z</dcterms:modified>
</cp:coreProperties>
</file>