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21945600"/>
  <p:notesSz cx="6858000" cy="9144000"/>
  <p:defaultTextStyle>
    <a:defPPr>
      <a:defRPr lang="en-US"/>
    </a:defPPr>
    <a:lvl1pPr algn="l" defTabSz="1566863" rtl="0" fontAlgn="base">
      <a:spcBef>
        <a:spcPct val="0"/>
      </a:spcBef>
      <a:spcAft>
        <a:spcPct val="0"/>
      </a:spcAft>
      <a:defRPr sz="6200" kern="1200">
        <a:solidFill>
          <a:schemeClr val="tx1"/>
        </a:solidFill>
        <a:latin typeface="Arial" pitchFamily="-109" charset="0"/>
        <a:ea typeface="ＭＳ Ｐゴシック" pitchFamily="-109" charset="-128"/>
        <a:cs typeface="ＭＳ Ｐゴシック" pitchFamily="-109" charset="-128"/>
      </a:defRPr>
    </a:lvl1pPr>
    <a:lvl2pPr marL="1566863" indent="-1109663" algn="l" defTabSz="1566863" rtl="0" fontAlgn="base">
      <a:spcBef>
        <a:spcPct val="0"/>
      </a:spcBef>
      <a:spcAft>
        <a:spcPct val="0"/>
      </a:spcAft>
      <a:defRPr sz="6200" kern="1200">
        <a:solidFill>
          <a:schemeClr val="tx1"/>
        </a:solidFill>
        <a:latin typeface="Arial" pitchFamily="-109" charset="0"/>
        <a:ea typeface="ＭＳ Ｐゴシック" pitchFamily="-109" charset="-128"/>
        <a:cs typeface="ＭＳ Ｐゴシック" pitchFamily="-109" charset="-128"/>
      </a:defRPr>
    </a:lvl2pPr>
    <a:lvl3pPr marL="3133725" indent="-2219325" algn="l" defTabSz="1566863" rtl="0" fontAlgn="base">
      <a:spcBef>
        <a:spcPct val="0"/>
      </a:spcBef>
      <a:spcAft>
        <a:spcPct val="0"/>
      </a:spcAft>
      <a:defRPr sz="6200" kern="1200">
        <a:solidFill>
          <a:schemeClr val="tx1"/>
        </a:solidFill>
        <a:latin typeface="Arial" pitchFamily="-109" charset="0"/>
        <a:ea typeface="ＭＳ Ｐゴシック" pitchFamily="-109" charset="-128"/>
        <a:cs typeface="ＭＳ Ｐゴシック" pitchFamily="-109" charset="-128"/>
      </a:defRPr>
    </a:lvl3pPr>
    <a:lvl4pPr marL="4702175" indent="-3330575" algn="l" defTabSz="1566863" rtl="0" fontAlgn="base">
      <a:spcBef>
        <a:spcPct val="0"/>
      </a:spcBef>
      <a:spcAft>
        <a:spcPct val="0"/>
      </a:spcAft>
      <a:defRPr sz="6200" kern="1200">
        <a:solidFill>
          <a:schemeClr val="tx1"/>
        </a:solidFill>
        <a:latin typeface="Arial" pitchFamily="-109" charset="0"/>
        <a:ea typeface="ＭＳ Ｐゴシック" pitchFamily="-109" charset="-128"/>
        <a:cs typeface="ＭＳ Ｐゴシック" pitchFamily="-109" charset="-128"/>
      </a:defRPr>
    </a:lvl4pPr>
    <a:lvl5pPr marL="6269038" indent="-4440238" algn="l" defTabSz="1566863" rtl="0" fontAlgn="base">
      <a:spcBef>
        <a:spcPct val="0"/>
      </a:spcBef>
      <a:spcAft>
        <a:spcPct val="0"/>
      </a:spcAft>
      <a:defRPr sz="6200" kern="1200">
        <a:solidFill>
          <a:schemeClr val="tx1"/>
        </a:solidFill>
        <a:latin typeface="Arial" pitchFamily="-109" charset="0"/>
        <a:ea typeface="ＭＳ Ｐゴシック" pitchFamily="-109" charset="-128"/>
        <a:cs typeface="ＭＳ Ｐゴシック" pitchFamily="-109" charset="-128"/>
      </a:defRPr>
    </a:lvl5pPr>
    <a:lvl6pPr marL="2286000" algn="l" defTabSz="457200" rtl="0" eaLnBrk="1" latinLnBrk="0" hangingPunct="1">
      <a:defRPr sz="6200" kern="1200">
        <a:solidFill>
          <a:schemeClr val="tx1"/>
        </a:solidFill>
        <a:latin typeface="Arial" pitchFamily="-109" charset="0"/>
        <a:ea typeface="ＭＳ Ｐゴシック" pitchFamily="-109" charset="-128"/>
        <a:cs typeface="ＭＳ Ｐゴシック" pitchFamily="-109" charset="-128"/>
      </a:defRPr>
    </a:lvl6pPr>
    <a:lvl7pPr marL="2743200" algn="l" defTabSz="457200" rtl="0" eaLnBrk="1" latinLnBrk="0" hangingPunct="1">
      <a:defRPr sz="6200" kern="1200">
        <a:solidFill>
          <a:schemeClr val="tx1"/>
        </a:solidFill>
        <a:latin typeface="Arial" pitchFamily="-109" charset="0"/>
        <a:ea typeface="ＭＳ Ｐゴシック" pitchFamily="-109" charset="-128"/>
        <a:cs typeface="ＭＳ Ｐゴシック" pitchFamily="-109" charset="-128"/>
      </a:defRPr>
    </a:lvl7pPr>
    <a:lvl8pPr marL="3200400" algn="l" defTabSz="457200" rtl="0" eaLnBrk="1" latinLnBrk="0" hangingPunct="1">
      <a:defRPr sz="6200" kern="1200">
        <a:solidFill>
          <a:schemeClr val="tx1"/>
        </a:solidFill>
        <a:latin typeface="Arial" pitchFamily="-109" charset="0"/>
        <a:ea typeface="ＭＳ Ｐゴシック" pitchFamily="-109" charset="-128"/>
        <a:cs typeface="ＭＳ Ｐゴシック" pitchFamily="-109" charset="-128"/>
      </a:defRPr>
    </a:lvl8pPr>
    <a:lvl9pPr marL="3657600" algn="l" defTabSz="457200" rtl="0" eaLnBrk="1" latinLnBrk="0" hangingPunct="1">
      <a:defRPr sz="6200" kern="1200">
        <a:solidFill>
          <a:schemeClr val="tx1"/>
        </a:solidFill>
        <a:latin typeface="Arial" pitchFamily="-109" charset="0"/>
        <a:ea typeface="ＭＳ Ｐゴシック" pitchFamily="-109" charset="-128"/>
        <a:cs typeface="ＭＳ Ｐゴシック" pitchFamily="-109" charset="-128"/>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evin McGowa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A62A1C"/>
    <a:srgbClr val="DDDDDD"/>
    <a:srgbClr val="8B0039"/>
    <a:srgbClr val="80FF00"/>
    <a:srgbClr val="000000"/>
    <a:srgbClr val="FFFFCA"/>
    <a:srgbClr val="961812"/>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8493" autoAdjust="0"/>
  </p:normalViewPr>
  <p:slideViewPr>
    <p:cSldViewPr snapToObjects="1">
      <p:cViewPr>
        <p:scale>
          <a:sx n="95" d="100"/>
          <a:sy n="95" d="100"/>
        </p:scale>
        <p:origin x="7280" y="4240"/>
      </p:cViewPr>
      <p:guideLst>
        <p:guide orient="horz" pos="6912"/>
        <p:guide pos="13824"/>
      </p:guideLst>
    </p:cSldViewPr>
  </p:slideViewPr>
  <p:outlineViewPr>
    <p:cViewPr>
      <p:scale>
        <a:sx n="33" d="100"/>
        <a:sy n="33" d="100"/>
      </p:scale>
      <p:origin x="0" y="0"/>
    </p:cViewPr>
  </p:outlineViewPr>
  <p:notesTextViewPr>
    <p:cViewPr>
      <p:scale>
        <a:sx n="300" d="100"/>
        <a:sy n="3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3C0B372-56FC-6540-824C-DF90686C8373}" type="datetime1">
              <a:rPr lang="en-US"/>
              <a:pPr/>
              <a:t>12/4/13</a:t>
            </a:fld>
            <a:endParaRPr lang="en-US"/>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12382D3-5D87-A547-BA8B-B031241071DA}" type="slidenum">
              <a:rPr lang="en-US"/>
              <a:pPr/>
              <a:t>‹#›</a:t>
            </a:fld>
            <a:endParaRPr lang="en-US"/>
          </a:p>
        </p:txBody>
      </p:sp>
    </p:spTree>
    <p:extLst>
      <p:ext uri="{BB962C8B-B14F-4D97-AF65-F5344CB8AC3E}">
        <p14:creationId xmlns:p14="http://schemas.microsoft.com/office/powerpoint/2010/main" val="309869357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ＭＳ Ｐゴシック" pitchFamily="-65"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0" y="685800"/>
            <a:ext cx="6858000" cy="3429000"/>
          </a:xfrm>
          <a:noFill/>
          <a:ln>
            <a:solidFill>
              <a:srgbClr val="000000"/>
            </a:solidFill>
            <a:miter lim="800000"/>
            <a:headEnd/>
            <a:tailEnd/>
          </a:ln>
        </p:spPr>
      </p:sp>
      <p:sp>
        <p:nvSpPr>
          <p:cNvPr id="15362" name="Notes Placeholder 2"/>
          <p:cNvSpPr>
            <a:spLocks noGrp="1"/>
          </p:cNvSpPr>
          <p:nvPr>
            <p:ph type="body" idx="1"/>
          </p:nvPr>
        </p:nvSpPr>
        <p:spPr bwMode="auto">
          <a:noFill/>
        </p:spPr>
        <p:txBody>
          <a:bodyPr/>
          <a:lstStyle/>
          <a:p>
            <a:pPr eaLnBrk="1" hangingPunct="1">
              <a:spcBef>
                <a:spcPct val="0"/>
              </a:spcBef>
            </a:pPr>
            <a:endParaRPr lang="en-US" dirty="0">
              <a:ea typeface="ＭＳ Ｐゴシック" pitchFamily="-109" charset="-128"/>
              <a:cs typeface="ＭＳ Ｐゴシック" pitchFamily="-109" charset="-128"/>
            </a:endParaRPr>
          </a:p>
        </p:txBody>
      </p:sp>
      <p:sp>
        <p:nvSpPr>
          <p:cNvPr id="15363" name="Slide Number Placeholder 3"/>
          <p:cNvSpPr>
            <a:spLocks noGrp="1"/>
          </p:cNvSpPr>
          <p:nvPr>
            <p:ph type="sldNum" sz="quarter" idx="5"/>
          </p:nvPr>
        </p:nvSpPr>
        <p:spPr bwMode="auto">
          <a:noFill/>
          <a:ln>
            <a:miter lim="800000"/>
            <a:headEnd/>
            <a:tailEnd/>
          </a:ln>
        </p:spPr>
        <p:txBody>
          <a:bodyPr/>
          <a:lstStyle/>
          <a:p>
            <a:fld id="{BE0F2D36-E419-4E42-A47A-02EA31654FE5}"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6817363"/>
            <a:ext cx="3730752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2435840"/>
            <a:ext cx="30723840" cy="5608320"/>
          </a:xfrm>
        </p:spPr>
        <p:txBody>
          <a:bodyPr/>
          <a:lstStyle>
            <a:lvl1pPr marL="0" indent="0" algn="ctr">
              <a:buNone/>
              <a:defRPr>
                <a:solidFill>
                  <a:schemeClr val="tx1">
                    <a:tint val="75000"/>
                  </a:schemeClr>
                </a:solidFill>
              </a:defRPr>
            </a:lvl1pPr>
            <a:lvl2pPr marL="1567465" indent="0" algn="ctr">
              <a:buNone/>
              <a:defRPr>
                <a:solidFill>
                  <a:schemeClr val="tx1">
                    <a:tint val="75000"/>
                  </a:schemeClr>
                </a:solidFill>
              </a:defRPr>
            </a:lvl2pPr>
            <a:lvl3pPr marL="3134930" indent="0" algn="ctr">
              <a:buNone/>
              <a:defRPr>
                <a:solidFill>
                  <a:schemeClr val="tx1">
                    <a:tint val="75000"/>
                  </a:schemeClr>
                </a:solidFill>
              </a:defRPr>
            </a:lvl3pPr>
            <a:lvl4pPr marL="4702395" indent="0" algn="ctr">
              <a:buNone/>
              <a:defRPr>
                <a:solidFill>
                  <a:schemeClr val="tx1">
                    <a:tint val="75000"/>
                  </a:schemeClr>
                </a:solidFill>
              </a:defRPr>
            </a:lvl4pPr>
            <a:lvl5pPr marL="6269861" indent="0" algn="ctr">
              <a:buNone/>
              <a:defRPr>
                <a:solidFill>
                  <a:schemeClr val="tx1">
                    <a:tint val="75000"/>
                  </a:schemeClr>
                </a:solidFill>
              </a:defRPr>
            </a:lvl5pPr>
            <a:lvl6pPr marL="7837326" indent="0" algn="ctr">
              <a:buNone/>
              <a:defRPr>
                <a:solidFill>
                  <a:schemeClr val="tx1">
                    <a:tint val="75000"/>
                  </a:schemeClr>
                </a:solidFill>
              </a:defRPr>
            </a:lvl6pPr>
            <a:lvl7pPr marL="9404791" indent="0" algn="ctr">
              <a:buNone/>
              <a:defRPr>
                <a:solidFill>
                  <a:schemeClr val="tx1">
                    <a:tint val="75000"/>
                  </a:schemeClr>
                </a:solidFill>
              </a:defRPr>
            </a:lvl7pPr>
            <a:lvl8pPr marL="10972256" indent="0" algn="ctr">
              <a:buNone/>
              <a:defRPr>
                <a:solidFill>
                  <a:schemeClr val="tx1">
                    <a:tint val="75000"/>
                  </a:schemeClr>
                </a:solidFill>
              </a:defRPr>
            </a:lvl8pPr>
            <a:lvl9pPr marL="1253972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BCCE50B-1778-6D4B-86FC-C6B7A5EAE972}" type="datetime1">
              <a:rPr lang="en-US"/>
              <a:pPr/>
              <a:t>12/4/13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C7819E-2829-EB49-B9E2-9039075A52B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8DBD6A9-6BB8-C048-BD6A-C664CAFA6E94}" type="datetime1">
              <a:rPr lang="en-US"/>
              <a:pPr/>
              <a:t>12/4/13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2D2D287-196D-314A-A1ED-AAD2E330A47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8201322" y="5623566"/>
            <a:ext cx="55298343" cy="1198422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291068" y="5623566"/>
            <a:ext cx="165178737" cy="1198422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CD41E16-88C7-A949-9A4E-FE8B19B38B71}" type="datetime1">
              <a:rPr lang="en-US"/>
              <a:pPr/>
              <a:t>12/4/13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60BA572-C08E-F344-B19D-4F86D0DAF1E9}"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C6DE281-9CAF-1344-8300-4BEE2311A048}" type="datetime1">
              <a:rPr lang="en-US"/>
              <a:pPr/>
              <a:t>12/4/13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4D5B850-9E17-CD42-91C6-EBCFCA37D0E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14102081"/>
            <a:ext cx="37307520" cy="435864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9301487"/>
            <a:ext cx="37307520" cy="4800599"/>
          </a:xfrm>
        </p:spPr>
        <p:txBody>
          <a:bodyPr anchor="b"/>
          <a:lstStyle>
            <a:lvl1pPr marL="0" indent="0">
              <a:buNone/>
              <a:defRPr sz="6900">
                <a:solidFill>
                  <a:schemeClr val="tx1">
                    <a:tint val="75000"/>
                  </a:schemeClr>
                </a:solidFill>
              </a:defRPr>
            </a:lvl1pPr>
            <a:lvl2pPr marL="1567465" indent="0">
              <a:buNone/>
              <a:defRPr sz="6200">
                <a:solidFill>
                  <a:schemeClr val="tx1">
                    <a:tint val="75000"/>
                  </a:schemeClr>
                </a:solidFill>
              </a:defRPr>
            </a:lvl2pPr>
            <a:lvl3pPr marL="3134930" indent="0">
              <a:buNone/>
              <a:defRPr sz="5500">
                <a:solidFill>
                  <a:schemeClr val="tx1">
                    <a:tint val="75000"/>
                  </a:schemeClr>
                </a:solidFill>
              </a:defRPr>
            </a:lvl3pPr>
            <a:lvl4pPr marL="4702395" indent="0">
              <a:buNone/>
              <a:defRPr sz="4800">
                <a:solidFill>
                  <a:schemeClr val="tx1">
                    <a:tint val="75000"/>
                  </a:schemeClr>
                </a:solidFill>
              </a:defRPr>
            </a:lvl4pPr>
            <a:lvl5pPr marL="6269861" indent="0">
              <a:buNone/>
              <a:defRPr sz="4800">
                <a:solidFill>
                  <a:schemeClr val="tx1">
                    <a:tint val="75000"/>
                  </a:schemeClr>
                </a:solidFill>
              </a:defRPr>
            </a:lvl5pPr>
            <a:lvl6pPr marL="7837326" indent="0">
              <a:buNone/>
              <a:defRPr sz="4800">
                <a:solidFill>
                  <a:schemeClr val="tx1">
                    <a:tint val="75000"/>
                  </a:schemeClr>
                </a:solidFill>
              </a:defRPr>
            </a:lvl6pPr>
            <a:lvl7pPr marL="9404791" indent="0">
              <a:buNone/>
              <a:defRPr sz="4800">
                <a:solidFill>
                  <a:schemeClr val="tx1">
                    <a:tint val="75000"/>
                  </a:schemeClr>
                </a:solidFill>
              </a:defRPr>
            </a:lvl7pPr>
            <a:lvl8pPr marL="10972256" indent="0">
              <a:buNone/>
              <a:defRPr sz="4800">
                <a:solidFill>
                  <a:schemeClr val="tx1">
                    <a:tint val="75000"/>
                  </a:schemeClr>
                </a:solidFill>
              </a:defRPr>
            </a:lvl8pPr>
            <a:lvl9pPr marL="12539721"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5E1C7AE-A2BB-AB46-84A2-805AD135D501}" type="datetime1">
              <a:rPr lang="en-US"/>
              <a:pPr/>
              <a:t>12/4/13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E5F4C1-87E7-3040-A0BF-974CCB88D6F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291068" y="32771086"/>
            <a:ext cx="110238537" cy="92694759"/>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23261126" y="32771086"/>
            <a:ext cx="110238543" cy="92694759"/>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893A5953-CF15-9E45-9728-2AB421A02C2C}" type="datetime1">
              <a:rPr lang="en-US"/>
              <a:pPr/>
              <a:t>12/4/13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5B0808E9-FD2E-4149-BBBB-3249DD2F355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878843"/>
            <a:ext cx="39502080"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5" y="4912366"/>
            <a:ext cx="19392903" cy="2047239"/>
          </a:xfrm>
        </p:spPr>
        <p:txBody>
          <a:bodyPr anchor="b"/>
          <a:lstStyle>
            <a:lvl1pPr marL="0" indent="0">
              <a:buNone/>
              <a:defRPr sz="8200" b="1"/>
            </a:lvl1pPr>
            <a:lvl2pPr marL="1567465" indent="0">
              <a:buNone/>
              <a:defRPr sz="6900" b="1"/>
            </a:lvl2pPr>
            <a:lvl3pPr marL="3134930" indent="0">
              <a:buNone/>
              <a:defRPr sz="6200" b="1"/>
            </a:lvl3pPr>
            <a:lvl4pPr marL="4702395" indent="0">
              <a:buNone/>
              <a:defRPr sz="5500" b="1"/>
            </a:lvl4pPr>
            <a:lvl5pPr marL="6269861" indent="0">
              <a:buNone/>
              <a:defRPr sz="5500" b="1"/>
            </a:lvl5pPr>
            <a:lvl6pPr marL="7837326" indent="0">
              <a:buNone/>
              <a:defRPr sz="5500" b="1"/>
            </a:lvl6pPr>
            <a:lvl7pPr marL="9404791" indent="0">
              <a:buNone/>
              <a:defRPr sz="5500" b="1"/>
            </a:lvl7pPr>
            <a:lvl8pPr marL="10972256" indent="0">
              <a:buNone/>
              <a:defRPr sz="5500" b="1"/>
            </a:lvl8pPr>
            <a:lvl9pPr marL="12539721"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2194565" y="6959601"/>
            <a:ext cx="19392903" cy="12644123"/>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3" y="4912366"/>
            <a:ext cx="19400520" cy="2047239"/>
          </a:xfrm>
        </p:spPr>
        <p:txBody>
          <a:bodyPr anchor="b"/>
          <a:lstStyle>
            <a:lvl1pPr marL="0" indent="0">
              <a:buNone/>
              <a:defRPr sz="8200" b="1"/>
            </a:lvl1pPr>
            <a:lvl2pPr marL="1567465" indent="0">
              <a:buNone/>
              <a:defRPr sz="6900" b="1"/>
            </a:lvl2pPr>
            <a:lvl3pPr marL="3134930" indent="0">
              <a:buNone/>
              <a:defRPr sz="6200" b="1"/>
            </a:lvl3pPr>
            <a:lvl4pPr marL="4702395" indent="0">
              <a:buNone/>
              <a:defRPr sz="5500" b="1"/>
            </a:lvl4pPr>
            <a:lvl5pPr marL="6269861" indent="0">
              <a:buNone/>
              <a:defRPr sz="5500" b="1"/>
            </a:lvl5pPr>
            <a:lvl6pPr marL="7837326" indent="0">
              <a:buNone/>
              <a:defRPr sz="5500" b="1"/>
            </a:lvl6pPr>
            <a:lvl7pPr marL="9404791" indent="0">
              <a:buNone/>
              <a:defRPr sz="5500" b="1"/>
            </a:lvl7pPr>
            <a:lvl8pPr marL="10972256" indent="0">
              <a:buNone/>
              <a:defRPr sz="5500" b="1"/>
            </a:lvl8pPr>
            <a:lvl9pPr marL="12539721"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22296123" y="6959601"/>
            <a:ext cx="19400520" cy="12644123"/>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C924F672-03D8-594C-89A1-8BF9E95CA737}" type="datetime1">
              <a:rPr lang="en-US"/>
              <a:pPr/>
              <a:t>12/4/13</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E674C648-5C6E-C040-9FB4-A6EBBB4EAAD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5119890A-7C06-8349-9329-035378E4B06A}" type="datetime1">
              <a:rPr lang="en-US"/>
              <a:pPr/>
              <a:t>12/4/13</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4B1E236D-2884-9143-8F81-0F6AFD336BA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E5C98EEF-0CC8-174D-BA3C-FE59797BA401}" type="datetime1">
              <a:rPr lang="en-US"/>
              <a:pPr/>
              <a:t>12/4/13</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D28D3B65-579F-3843-9EA7-5DC3F2677B7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8" y="873760"/>
            <a:ext cx="14439903" cy="371856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17160240" y="873761"/>
            <a:ext cx="24536400" cy="18729963"/>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8" y="4592321"/>
            <a:ext cx="14439903" cy="15011403"/>
          </a:xfrm>
        </p:spPr>
        <p:txBody>
          <a:bodyPr/>
          <a:lstStyle>
            <a:lvl1pPr marL="0" indent="0">
              <a:buNone/>
              <a:defRPr sz="4800"/>
            </a:lvl1pPr>
            <a:lvl2pPr marL="1567465" indent="0">
              <a:buNone/>
              <a:defRPr sz="4100"/>
            </a:lvl2pPr>
            <a:lvl3pPr marL="3134930" indent="0">
              <a:buNone/>
              <a:defRPr sz="3400"/>
            </a:lvl3pPr>
            <a:lvl4pPr marL="4702395" indent="0">
              <a:buNone/>
              <a:defRPr sz="3100"/>
            </a:lvl4pPr>
            <a:lvl5pPr marL="6269861" indent="0">
              <a:buNone/>
              <a:defRPr sz="3100"/>
            </a:lvl5pPr>
            <a:lvl6pPr marL="7837326" indent="0">
              <a:buNone/>
              <a:defRPr sz="3100"/>
            </a:lvl6pPr>
            <a:lvl7pPr marL="9404791" indent="0">
              <a:buNone/>
              <a:defRPr sz="3100"/>
            </a:lvl7pPr>
            <a:lvl8pPr marL="10972256" indent="0">
              <a:buNone/>
              <a:defRPr sz="3100"/>
            </a:lvl8pPr>
            <a:lvl9pPr marL="12539721" indent="0">
              <a:buNone/>
              <a:defRPr sz="3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4E523F7-A321-0E48-9D22-99730A289CEA}" type="datetime1">
              <a:rPr lang="en-US"/>
              <a:pPr/>
              <a:t>12/4/13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56F68BC-B119-E64D-9009-30ECC74DD9E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15361921"/>
            <a:ext cx="26334720" cy="1813563"/>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8602983" y="1960880"/>
            <a:ext cx="26334720" cy="13167360"/>
          </a:xfrm>
        </p:spPr>
        <p:txBody>
          <a:bodyPr rtlCol="0">
            <a:normAutofit/>
          </a:bodyPr>
          <a:lstStyle>
            <a:lvl1pPr marL="0" indent="0">
              <a:buNone/>
              <a:defRPr sz="11000"/>
            </a:lvl1pPr>
            <a:lvl2pPr marL="1567465" indent="0">
              <a:buNone/>
              <a:defRPr sz="9600"/>
            </a:lvl2pPr>
            <a:lvl3pPr marL="3134930" indent="0">
              <a:buNone/>
              <a:defRPr sz="8200"/>
            </a:lvl3pPr>
            <a:lvl4pPr marL="4702395" indent="0">
              <a:buNone/>
              <a:defRPr sz="6900"/>
            </a:lvl4pPr>
            <a:lvl5pPr marL="6269861" indent="0">
              <a:buNone/>
              <a:defRPr sz="6900"/>
            </a:lvl5pPr>
            <a:lvl6pPr marL="7837326" indent="0">
              <a:buNone/>
              <a:defRPr sz="6900"/>
            </a:lvl6pPr>
            <a:lvl7pPr marL="9404791" indent="0">
              <a:buNone/>
              <a:defRPr sz="6900"/>
            </a:lvl7pPr>
            <a:lvl8pPr marL="10972256" indent="0">
              <a:buNone/>
              <a:defRPr sz="6900"/>
            </a:lvl8pPr>
            <a:lvl9pPr marL="12539721" indent="0">
              <a:buNone/>
              <a:defRPr sz="6900"/>
            </a:lvl9pPr>
          </a:lstStyle>
          <a:p>
            <a:pPr lvl="0"/>
            <a:endParaRPr lang="en-US" noProof="0" smtClean="0"/>
          </a:p>
        </p:txBody>
      </p:sp>
      <p:sp>
        <p:nvSpPr>
          <p:cNvPr id="4" name="Text Placeholder 3"/>
          <p:cNvSpPr>
            <a:spLocks noGrp="1"/>
          </p:cNvSpPr>
          <p:nvPr>
            <p:ph type="body" sz="half" idx="2"/>
          </p:nvPr>
        </p:nvSpPr>
        <p:spPr>
          <a:xfrm>
            <a:off x="8602983" y="17175486"/>
            <a:ext cx="26334720" cy="2575559"/>
          </a:xfrm>
        </p:spPr>
        <p:txBody>
          <a:bodyPr/>
          <a:lstStyle>
            <a:lvl1pPr marL="0" indent="0">
              <a:buNone/>
              <a:defRPr sz="4800"/>
            </a:lvl1pPr>
            <a:lvl2pPr marL="1567465" indent="0">
              <a:buNone/>
              <a:defRPr sz="4100"/>
            </a:lvl2pPr>
            <a:lvl3pPr marL="3134930" indent="0">
              <a:buNone/>
              <a:defRPr sz="3400"/>
            </a:lvl3pPr>
            <a:lvl4pPr marL="4702395" indent="0">
              <a:buNone/>
              <a:defRPr sz="3100"/>
            </a:lvl4pPr>
            <a:lvl5pPr marL="6269861" indent="0">
              <a:buNone/>
              <a:defRPr sz="3100"/>
            </a:lvl5pPr>
            <a:lvl6pPr marL="7837326" indent="0">
              <a:buNone/>
              <a:defRPr sz="3100"/>
            </a:lvl6pPr>
            <a:lvl7pPr marL="9404791" indent="0">
              <a:buNone/>
              <a:defRPr sz="3100"/>
            </a:lvl7pPr>
            <a:lvl8pPr marL="10972256" indent="0">
              <a:buNone/>
              <a:defRPr sz="3100"/>
            </a:lvl8pPr>
            <a:lvl9pPr marL="12539721" indent="0">
              <a:buNone/>
              <a:defRPr sz="3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F34BD1F5-600B-F94A-B01D-FE65AF7F5A02}" type="datetime1">
              <a:rPr lang="en-US"/>
              <a:pPr/>
              <a:t>12/4/13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82E36B29-FFF2-4349-8B27-9E082595AC5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5513" y="878417"/>
            <a:ext cx="39500175" cy="3657600"/>
          </a:xfrm>
          <a:prstGeom prst="rect">
            <a:avLst/>
          </a:prstGeom>
          <a:noFill/>
          <a:ln w="9525">
            <a:noFill/>
            <a:miter lim="800000"/>
            <a:headEnd/>
            <a:tailEnd/>
          </a:ln>
        </p:spPr>
        <p:txBody>
          <a:bodyPr vert="horz" wrap="square" lIns="313493" tIns="156747" rIns="313493" bIns="156747"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195513" y="5122336"/>
            <a:ext cx="39500175" cy="14482233"/>
          </a:xfrm>
          <a:prstGeom prst="rect">
            <a:avLst/>
          </a:prstGeom>
          <a:noFill/>
          <a:ln w="9525">
            <a:noFill/>
            <a:miter lim="800000"/>
            <a:headEnd/>
            <a:tailEnd/>
          </a:ln>
        </p:spPr>
        <p:txBody>
          <a:bodyPr vert="horz" wrap="square" lIns="313493" tIns="156747" rIns="313493" bIns="15674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5516" y="20341167"/>
            <a:ext cx="10239375" cy="1168400"/>
          </a:xfrm>
          <a:prstGeom prst="rect">
            <a:avLst/>
          </a:prstGeom>
        </p:spPr>
        <p:txBody>
          <a:bodyPr vert="horz" wrap="square" lIns="313493" tIns="156747" rIns="313493" bIns="156747" numCol="1" anchor="ctr" anchorCtr="0" compatLnSpc="1">
            <a:prstTxWarp prst="textNoShape">
              <a:avLst/>
            </a:prstTxWarp>
          </a:bodyPr>
          <a:lstStyle>
            <a:lvl1pPr>
              <a:defRPr sz="4100">
                <a:solidFill>
                  <a:srgbClr val="898989"/>
                </a:solidFill>
                <a:latin typeface="Calibri" pitchFamily="-109" charset="0"/>
              </a:defRPr>
            </a:lvl1pPr>
          </a:lstStyle>
          <a:p>
            <a:fld id="{9CB6C015-2ABA-2D4C-9B1C-9B3C2CF87448}" type="datetime1">
              <a:rPr lang="en-US"/>
              <a:pPr/>
              <a:t>12/4/13</a:t>
            </a:fld>
            <a:endParaRPr lang="en-US"/>
          </a:p>
        </p:txBody>
      </p:sp>
      <p:sp>
        <p:nvSpPr>
          <p:cNvPr id="5" name="Footer Placeholder 4"/>
          <p:cNvSpPr>
            <a:spLocks noGrp="1"/>
          </p:cNvSpPr>
          <p:nvPr>
            <p:ph type="ftr" sz="quarter" idx="3"/>
          </p:nvPr>
        </p:nvSpPr>
        <p:spPr>
          <a:xfrm>
            <a:off x="14997113" y="20341167"/>
            <a:ext cx="13896975" cy="1168400"/>
          </a:xfrm>
          <a:prstGeom prst="rect">
            <a:avLst/>
          </a:prstGeom>
        </p:spPr>
        <p:txBody>
          <a:bodyPr vert="horz" wrap="square" lIns="313493" tIns="156747" rIns="313493" bIns="156747" numCol="1" anchor="ctr" anchorCtr="0" compatLnSpc="1">
            <a:prstTxWarp prst="textNoShape">
              <a:avLst/>
            </a:prstTxWarp>
          </a:bodyPr>
          <a:lstStyle>
            <a:lvl1pPr algn="ctr">
              <a:defRPr sz="4100">
                <a:solidFill>
                  <a:srgbClr val="898989"/>
                </a:solidFill>
                <a:latin typeface="Calibri" pitchFamily="-109" charset="0"/>
              </a:defRPr>
            </a:lvl1pPr>
          </a:lstStyle>
          <a:p>
            <a:endParaRPr lang="en-US"/>
          </a:p>
        </p:txBody>
      </p:sp>
      <p:sp>
        <p:nvSpPr>
          <p:cNvPr id="6" name="Slide Number Placeholder 5"/>
          <p:cNvSpPr>
            <a:spLocks noGrp="1"/>
          </p:cNvSpPr>
          <p:nvPr>
            <p:ph type="sldNum" sz="quarter" idx="4"/>
          </p:nvPr>
        </p:nvSpPr>
        <p:spPr>
          <a:xfrm>
            <a:off x="31456316" y="20341167"/>
            <a:ext cx="10239375" cy="1168400"/>
          </a:xfrm>
          <a:prstGeom prst="rect">
            <a:avLst/>
          </a:prstGeom>
        </p:spPr>
        <p:txBody>
          <a:bodyPr vert="horz" wrap="square" lIns="313493" tIns="156747" rIns="313493" bIns="156747" numCol="1" anchor="ctr" anchorCtr="0" compatLnSpc="1">
            <a:prstTxWarp prst="textNoShape">
              <a:avLst/>
            </a:prstTxWarp>
          </a:bodyPr>
          <a:lstStyle>
            <a:lvl1pPr algn="r">
              <a:defRPr sz="4100">
                <a:solidFill>
                  <a:srgbClr val="898989"/>
                </a:solidFill>
                <a:latin typeface="Calibri" pitchFamily="-109" charset="0"/>
              </a:defRPr>
            </a:lvl1pPr>
          </a:lstStyle>
          <a:p>
            <a:fld id="{CC8E57E7-60FA-164D-BF07-697D2E36013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566863" rtl="0" eaLnBrk="0" fontAlgn="base" hangingPunct="0">
        <a:spcBef>
          <a:spcPct val="0"/>
        </a:spcBef>
        <a:spcAft>
          <a:spcPct val="0"/>
        </a:spcAft>
        <a:defRPr sz="15100" kern="1200">
          <a:solidFill>
            <a:schemeClr val="tx1"/>
          </a:solidFill>
          <a:latin typeface="+mj-lt"/>
          <a:ea typeface="ＭＳ Ｐゴシック" pitchFamily="-65" charset="-128"/>
          <a:cs typeface="ＭＳ Ｐゴシック" pitchFamily="-65" charset="-128"/>
        </a:defRPr>
      </a:lvl1pPr>
      <a:lvl2pPr algn="ctr" defTabSz="1566863" rtl="0" eaLnBrk="0" fontAlgn="base" hangingPunct="0">
        <a:spcBef>
          <a:spcPct val="0"/>
        </a:spcBef>
        <a:spcAft>
          <a:spcPct val="0"/>
        </a:spcAft>
        <a:defRPr sz="15100">
          <a:solidFill>
            <a:schemeClr val="tx1"/>
          </a:solidFill>
          <a:latin typeface="Calibri" pitchFamily="-65" charset="0"/>
          <a:ea typeface="ＭＳ Ｐゴシック" pitchFamily="-65" charset="-128"/>
          <a:cs typeface="ＭＳ Ｐゴシック" pitchFamily="-65" charset="-128"/>
        </a:defRPr>
      </a:lvl2pPr>
      <a:lvl3pPr algn="ctr" defTabSz="1566863" rtl="0" eaLnBrk="0" fontAlgn="base" hangingPunct="0">
        <a:spcBef>
          <a:spcPct val="0"/>
        </a:spcBef>
        <a:spcAft>
          <a:spcPct val="0"/>
        </a:spcAft>
        <a:defRPr sz="15100">
          <a:solidFill>
            <a:schemeClr val="tx1"/>
          </a:solidFill>
          <a:latin typeface="Calibri" pitchFamily="-65" charset="0"/>
          <a:ea typeface="ＭＳ Ｐゴシック" pitchFamily="-65" charset="-128"/>
          <a:cs typeface="ＭＳ Ｐゴシック" pitchFamily="-65" charset="-128"/>
        </a:defRPr>
      </a:lvl3pPr>
      <a:lvl4pPr algn="ctr" defTabSz="1566863" rtl="0" eaLnBrk="0" fontAlgn="base" hangingPunct="0">
        <a:spcBef>
          <a:spcPct val="0"/>
        </a:spcBef>
        <a:spcAft>
          <a:spcPct val="0"/>
        </a:spcAft>
        <a:defRPr sz="15100">
          <a:solidFill>
            <a:schemeClr val="tx1"/>
          </a:solidFill>
          <a:latin typeface="Calibri" pitchFamily="-65" charset="0"/>
          <a:ea typeface="ＭＳ Ｐゴシック" pitchFamily="-65" charset="-128"/>
          <a:cs typeface="ＭＳ Ｐゴシック" pitchFamily="-65" charset="-128"/>
        </a:defRPr>
      </a:lvl4pPr>
      <a:lvl5pPr algn="ctr" defTabSz="1566863" rtl="0" eaLnBrk="0" fontAlgn="base" hangingPunct="0">
        <a:spcBef>
          <a:spcPct val="0"/>
        </a:spcBef>
        <a:spcAft>
          <a:spcPct val="0"/>
        </a:spcAft>
        <a:defRPr sz="15100">
          <a:solidFill>
            <a:schemeClr val="tx1"/>
          </a:solidFill>
          <a:latin typeface="Calibri" pitchFamily="-65" charset="0"/>
          <a:ea typeface="ＭＳ Ｐゴシック" pitchFamily="-65" charset="-128"/>
          <a:cs typeface="ＭＳ Ｐゴシック" pitchFamily="-65" charset="-128"/>
        </a:defRPr>
      </a:lvl5pPr>
      <a:lvl6pPr marL="457200" algn="ctr" defTabSz="1566863" rtl="0" fontAlgn="base">
        <a:spcBef>
          <a:spcPct val="0"/>
        </a:spcBef>
        <a:spcAft>
          <a:spcPct val="0"/>
        </a:spcAft>
        <a:defRPr sz="15100">
          <a:solidFill>
            <a:schemeClr val="tx1"/>
          </a:solidFill>
          <a:latin typeface="Calibri" pitchFamily="-65" charset="0"/>
          <a:ea typeface="ＭＳ Ｐゴシック" pitchFamily="-65" charset="-128"/>
          <a:cs typeface="ＭＳ Ｐゴシック" pitchFamily="-65" charset="-128"/>
        </a:defRPr>
      </a:lvl6pPr>
      <a:lvl7pPr marL="914400" algn="ctr" defTabSz="1566863" rtl="0" fontAlgn="base">
        <a:spcBef>
          <a:spcPct val="0"/>
        </a:spcBef>
        <a:spcAft>
          <a:spcPct val="0"/>
        </a:spcAft>
        <a:defRPr sz="15100">
          <a:solidFill>
            <a:schemeClr val="tx1"/>
          </a:solidFill>
          <a:latin typeface="Calibri" pitchFamily="-65" charset="0"/>
          <a:ea typeface="ＭＳ Ｐゴシック" pitchFamily="-65" charset="-128"/>
          <a:cs typeface="ＭＳ Ｐゴシック" pitchFamily="-65" charset="-128"/>
        </a:defRPr>
      </a:lvl7pPr>
      <a:lvl8pPr marL="1371600" algn="ctr" defTabSz="1566863" rtl="0" fontAlgn="base">
        <a:spcBef>
          <a:spcPct val="0"/>
        </a:spcBef>
        <a:spcAft>
          <a:spcPct val="0"/>
        </a:spcAft>
        <a:defRPr sz="15100">
          <a:solidFill>
            <a:schemeClr val="tx1"/>
          </a:solidFill>
          <a:latin typeface="Calibri" pitchFamily="-65" charset="0"/>
          <a:ea typeface="ＭＳ Ｐゴシック" pitchFamily="-65" charset="-128"/>
          <a:cs typeface="ＭＳ Ｐゴシック" pitchFamily="-65" charset="-128"/>
        </a:defRPr>
      </a:lvl8pPr>
      <a:lvl9pPr marL="1828800" algn="ctr" defTabSz="1566863" rtl="0" fontAlgn="base">
        <a:spcBef>
          <a:spcPct val="0"/>
        </a:spcBef>
        <a:spcAft>
          <a:spcPct val="0"/>
        </a:spcAft>
        <a:defRPr sz="15100">
          <a:solidFill>
            <a:schemeClr val="tx1"/>
          </a:solidFill>
          <a:latin typeface="Calibri" pitchFamily="-65" charset="0"/>
          <a:ea typeface="ＭＳ Ｐゴシック" pitchFamily="-65" charset="-128"/>
          <a:cs typeface="ＭＳ Ｐゴシック" pitchFamily="-65" charset="-128"/>
        </a:defRPr>
      </a:lvl9pPr>
    </p:titleStyle>
    <p:bodyStyle>
      <a:lvl1pPr marL="1174750" indent="-1174750" algn="l" defTabSz="1566863" rtl="0" eaLnBrk="0" fontAlgn="base" hangingPunct="0">
        <a:spcBef>
          <a:spcPct val="20000"/>
        </a:spcBef>
        <a:spcAft>
          <a:spcPct val="0"/>
        </a:spcAft>
        <a:buFont typeface="Arial" pitchFamily="-109" charset="0"/>
        <a:buChar char="•"/>
        <a:defRPr sz="11000" kern="1200">
          <a:solidFill>
            <a:schemeClr val="tx1"/>
          </a:solidFill>
          <a:latin typeface="+mn-lt"/>
          <a:ea typeface="ＭＳ Ｐゴシック" pitchFamily="-65" charset="-128"/>
          <a:cs typeface="ＭＳ Ｐゴシック" pitchFamily="-65" charset="-128"/>
        </a:defRPr>
      </a:lvl1pPr>
      <a:lvl2pPr marL="2546350" indent="-979488" algn="l" defTabSz="1566863" rtl="0" eaLnBrk="0" fontAlgn="base" hangingPunct="0">
        <a:spcBef>
          <a:spcPct val="20000"/>
        </a:spcBef>
        <a:spcAft>
          <a:spcPct val="0"/>
        </a:spcAft>
        <a:buFont typeface="Arial" pitchFamily="-109" charset="0"/>
        <a:buChar char="–"/>
        <a:defRPr sz="9600" kern="1200">
          <a:solidFill>
            <a:schemeClr val="tx1"/>
          </a:solidFill>
          <a:latin typeface="+mn-lt"/>
          <a:ea typeface="ＭＳ Ｐゴシック" pitchFamily="-65" charset="-128"/>
          <a:cs typeface="+mn-cs"/>
        </a:defRPr>
      </a:lvl2pPr>
      <a:lvl3pPr marL="3917950" indent="-782638" algn="l" defTabSz="1566863" rtl="0" eaLnBrk="0" fontAlgn="base" hangingPunct="0">
        <a:spcBef>
          <a:spcPct val="20000"/>
        </a:spcBef>
        <a:spcAft>
          <a:spcPct val="0"/>
        </a:spcAft>
        <a:buFont typeface="Arial" pitchFamily="-109" charset="0"/>
        <a:buChar char="•"/>
        <a:defRPr sz="8200" kern="1200">
          <a:solidFill>
            <a:schemeClr val="tx1"/>
          </a:solidFill>
          <a:latin typeface="+mn-lt"/>
          <a:ea typeface="ＭＳ Ｐゴシック" pitchFamily="-65" charset="-128"/>
          <a:cs typeface="+mn-cs"/>
        </a:defRPr>
      </a:lvl3pPr>
      <a:lvl4pPr marL="5484813" indent="-782638" algn="l" defTabSz="1566863" rtl="0" eaLnBrk="0" fontAlgn="base" hangingPunct="0">
        <a:spcBef>
          <a:spcPct val="20000"/>
        </a:spcBef>
        <a:spcAft>
          <a:spcPct val="0"/>
        </a:spcAft>
        <a:buFont typeface="Arial" pitchFamily="-109" charset="0"/>
        <a:buChar char="–"/>
        <a:defRPr sz="6900" kern="1200">
          <a:solidFill>
            <a:schemeClr val="tx1"/>
          </a:solidFill>
          <a:latin typeface="+mn-lt"/>
          <a:ea typeface="ＭＳ Ｐゴシック" pitchFamily="-65" charset="-128"/>
          <a:cs typeface="+mn-cs"/>
        </a:defRPr>
      </a:lvl4pPr>
      <a:lvl5pPr marL="7053263" indent="-782638" algn="l" defTabSz="1566863" rtl="0" eaLnBrk="0" fontAlgn="base" hangingPunct="0">
        <a:spcBef>
          <a:spcPct val="20000"/>
        </a:spcBef>
        <a:spcAft>
          <a:spcPct val="0"/>
        </a:spcAft>
        <a:buFont typeface="Arial" pitchFamily="-109" charset="0"/>
        <a:buChar char="»"/>
        <a:defRPr sz="6900" kern="1200">
          <a:solidFill>
            <a:schemeClr val="tx1"/>
          </a:solidFill>
          <a:latin typeface="+mn-lt"/>
          <a:ea typeface="ＭＳ Ｐゴシック" pitchFamily="-65" charset="-128"/>
          <a:cs typeface="+mn-cs"/>
        </a:defRPr>
      </a:lvl5pPr>
      <a:lvl6pPr marL="8621058" indent="-783732" algn="l" defTabSz="1567465" rtl="0" eaLnBrk="1" latinLnBrk="0" hangingPunct="1">
        <a:spcBef>
          <a:spcPct val="20000"/>
        </a:spcBef>
        <a:buFont typeface="Arial"/>
        <a:buChar char="•"/>
        <a:defRPr sz="6900" kern="1200">
          <a:solidFill>
            <a:schemeClr val="tx1"/>
          </a:solidFill>
          <a:latin typeface="+mn-lt"/>
          <a:ea typeface="+mn-ea"/>
          <a:cs typeface="+mn-cs"/>
        </a:defRPr>
      </a:lvl6pPr>
      <a:lvl7pPr marL="10188523" indent="-783732" algn="l" defTabSz="1567465" rtl="0" eaLnBrk="1" latinLnBrk="0" hangingPunct="1">
        <a:spcBef>
          <a:spcPct val="20000"/>
        </a:spcBef>
        <a:buFont typeface="Arial"/>
        <a:buChar char="•"/>
        <a:defRPr sz="6900" kern="1200">
          <a:solidFill>
            <a:schemeClr val="tx1"/>
          </a:solidFill>
          <a:latin typeface="+mn-lt"/>
          <a:ea typeface="+mn-ea"/>
          <a:cs typeface="+mn-cs"/>
        </a:defRPr>
      </a:lvl7pPr>
      <a:lvl8pPr marL="11755988" indent="-783732" algn="l" defTabSz="1567465" rtl="0" eaLnBrk="1" latinLnBrk="0" hangingPunct="1">
        <a:spcBef>
          <a:spcPct val="20000"/>
        </a:spcBef>
        <a:buFont typeface="Arial"/>
        <a:buChar char="•"/>
        <a:defRPr sz="6900" kern="1200">
          <a:solidFill>
            <a:schemeClr val="tx1"/>
          </a:solidFill>
          <a:latin typeface="+mn-lt"/>
          <a:ea typeface="+mn-ea"/>
          <a:cs typeface="+mn-cs"/>
        </a:defRPr>
      </a:lvl8pPr>
      <a:lvl9pPr marL="13323453" indent="-783732" algn="l" defTabSz="1567465" rtl="0" eaLnBrk="1" latinLnBrk="0" hangingPunct="1">
        <a:spcBef>
          <a:spcPct val="20000"/>
        </a:spcBef>
        <a:buFont typeface="Arial"/>
        <a:buChar char="•"/>
        <a:defRPr sz="6900" kern="1200">
          <a:solidFill>
            <a:schemeClr val="tx1"/>
          </a:solidFill>
          <a:latin typeface="+mn-lt"/>
          <a:ea typeface="+mn-ea"/>
          <a:cs typeface="+mn-cs"/>
        </a:defRPr>
      </a:lvl9pPr>
    </p:bodyStyle>
    <p:otherStyle>
      <a:defPPr>
        <a:defRPr lang="en-US"/>
      </a:defPPr>
      <a:lvl1pPr marL="0" algn="l" defTabSz="1567465" rtl="0" eaLnBrk="1" latinLnBrk="0" hangingPunct="1">
        <a:defRPr sz="6200" kern="1200">
          <a:solidFill>
            <a:schemeClr val="tx1"/>
          </a:solidFill>
          <a:latin typeface="+mn-lt"/>
          <a:ea typeface="+mn-ea"/>
          <a:cs typeface="+mn-cs"/>
        </a:defRPr>
      </a:lvl1pPr>
      <a:lvl2pPr marL="1567465" algn="l" defTabSz="1567465" rtl="0" eaLnBrk="1" latinLnBrk="0" hangingPunct="1">
        <a:defRPr sz="6200" kern="1200">
          <a:solidFill>
            <a:schemeClr val="tx1"/>
          </a:solidFill>
          <a:latin typeface="+mn-lt"/>
          <a:ea typeface="+mn-ea"/>
          <a:cs typeface="+mn-cs"/>
        </a:defRPr>
      </a:lvl2pPr>
      <a:lvl3pPr marL="3134930" algn="l" defTabSz="1567465" rtl="0" eaLnBrk="1" latinLnBrk="0" hangingPunct="1">
        <a:defRPr sz="6200" kern="1200">
          <a:solidFill>
            <a:schemeClr val="tx1"/>
          </a:solidFill>
          <a:latin typeface="+mn-lt"/>
          <a:ea typeface="+mn-ea"/>
          <a:cs typeface="+mn-cs"/>
        </a:defRPr>
      </a:lvl3pPr>
      <a:lvl4pPr marL="4702395" algn="l" defTabSz="1567465" rtl="0" eaLnBrk="1" latinLnBrk="0" hangingPunct="1">
        <a:defRPr sz="6200" kern="1200">
          <a:solidFill>
            <a:schemeClr val="tx1"/>
          </a:solidFill>
          <a:latin typeface="+mn-lt"/>
          <a:ea typeface="+mn-ea"/>
          <a:cs typeface="+mn-cs"/>
        </a:defRPr>
      </a:lvl4pPr>
      <a:lvl5pPr marL="6269861" algn="l" defTabSz="1567465" rtl="0" eaLnBrk="1" latinLnBrk="0" hangingPunct="1">
        <a:defRPr sz="6200" kern="1200">
          <a:solidFill>
            <a:schemeClr val="tx1"/>
          </a:solidFill>
          <a:latin typeface="+mn-lt"/>
          <a:ea typeface="+mn-ea"/>
          <a:cs typeface="+mn-cs"/>
        </a:defRPr>
      </a:lvl5pPr>
      <a:lvl6pPr marL="7837326" algn="l" defTabSz="1567465" rtl="0" eaLnBrk="1" latinLnBrk="0" hangingPunct="1">
        <a:defRPr sz="6200" kern="1200">
          <a:solidFill>
            <a:schemeClr val="tx1"/>
          </a:solidFill>
          <a:latin typeface="+mn-lt"/>
          <a:ea typeface="+mn-ea"/>
          <a:cs typeface="+mn-cs"/>
        </a:defRPr>
      </a:lvl6pPr>
      <a:lvl7pPr marL="9404791" algn="l" defTabSz="1567465" rtl="0" eaLnBrk="1" latinLnBrk="0" hangingPunct="1">
        <a:defRPr sz="6200" kern="1200">
          <a:solidFill>
            <a:schemeClr val="tx1"/>
          </a:solidFill>
          <a:latin typeface="+mn-lt"/>
          <a:ea typeface="+mn-ea"/>
          <a:cs typeface="+mn-cs"/>
        </a:defRPr>
      </a:lvl7pPr>
      <a:lvl8pPr marL="10972256" algn="l" defTabSz="1567465" rtl="0" eaLnBrk="1" latinLnBrk="0" hangingPunct="1">
        <a:defRPr sz="6200" kern="1200">
          <a:solidFill>
            <a:schemeClr val="tx1"/>
          </a:solidFill>
          <a:latin typeface="+mn-lt"/>
          <a:ea typeface="+mn-ea"/>
          <a:cs typeface="+mn-cs"/>
        </a:defRPr>
      </a:lvl8pPr>
      <a:lvl9pPr marL="12539721" algn="l" defTabSz="1567465"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emf"/><Relationship Id="rId16" Type="http://schemas.openxmlformats.org/officeDocument/2006/relationships/image" Target="../media/image14.emf"/><Relationship Id="rId17" Type="http://schemas.openxmlformats.org/officeDocument/2006/relationships/image" Target="../media/image15.em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emf"/><Relationship Id="rId6" Type="http://schemas.openxmlformats.org/officeDocument/2006/relationships/image" Target="../media/image4.emf"/><Relationship Id="rId7" Type="http://schemas.openxmlformats.org/officeDocument/2006/relationships/image" Target="../media/image5.emf"/><Relationship Id="rId8" Type="http://schemas.openxmlformats.org/officeDocument/2006/relationships/image" Target="../media/image6.emf"/><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45" name="Rectangle 44"/>
          <p:cNvSpPr/>
          <p:nvPr/>
        </p:nvSpPr>
        <p:spPr>
          <a:xfrm>
            <a:off x="406400" y="3100386"/>
            <a:ext cx="9575800" cy="17549813"/>
          </a:xfrm>
          <a:prstGeom prst="rect">
            <a:avLst/>
          </a:prstGeom>
          <a:solidFill>
            <a:schemeClr val="bg1"/>
          </a:solidFill>
          <a:ln w="127000" cap="flat" cmpd="sng" algn="ctr">
            <a:solidFill>
              <a:srgbClr val="0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dirty="0">
              <a:solidFill>
                <a:srgbClr val="FFFFFF"/>
              </a:solidFill>
              <a:ea typeface="ＭＳ Ｐゴシック" pitchFamily="-109" charset="-128"/>
              <a:cs typeface="ＭＳ Ｐゴシック" pitchFamily="-109" charset="-128"/>
            </a:endParaRPr>
          </a:p>
        </p:txBody>
      </p:sp>
      <p:sp>
        <p:nvSpPr>
          <p:cNvPr id="48" name="Rectangle 47"/>
          <p:cNvSpPr/>
          <p:nvPr/>
        </p:nvSpPr>
        <p:spPr>
          <a:xfrm>
            <a:off x="406400" y="2000250"/>
            <a:ext cx="43180000" cy="857250"/>
          </a:xfrm>
          <a:prstGeom prst="rect">
            <a:avLst/>
          </a:prstGeom>
          <a:solidFill>
            <a:srgbClr val="961812"/>
          </a:solidFill>
          <a:ln w="1270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prstTxWarp prst="textNoShape">
              <a:avLst/>
            </a:prstTxWarp>
          </a:bodyPr>
          <a:lstStyle/>
          <a:p>
            <a:pPr algn="ctr"/>
            <a:r>
              <a:rPr lang="en-US" sz="4800" dirty="0" smtClean="0">
                <a:solidFill>
                  <a:schemeClr val="bg1"/>
                </a:solidFill>
                <a:latin typeface="Arial Narrow" pitchFamily="-109" charset="0"/>
                <a:ea typeface="Arial Narrow" pitchFamily="-109" charset="0"/>
                <a:cs typeface="Arial Narrow" pitchFamily="-109" charset="0"/>
              </a:rPr>
              <a:t>What is the contribution of form and meaning to the processing of careful and casual speech?</a:t>
            </a:r>
            <a:endParaRPr lang="en-US" sz="4800" dirty="0">
              <a:solidFill>
                <a:schemeClr val="bg1"/>
              </a:solidFill>
              <a:latin typeface="Arial Narrow" pitchFamily="-109" charset="0"/>
              <a:ea typeface="Arial Narrow" pitchFamily="-109" charset="0"/>
              <a:cs typeface="Arial Narrow" pitchFamily="-109" charset="0"/>
            </a:endParaRPr>
          </a:p>
        </p:txBody>
      </p:sp>
      <p:grpSp>
        <p:nvGrpSpPr>
          <p:cNvPr id="9" name="Group 8"/>
          <p:cNvGrpSpPr/>
          <p:nvPr/>
        </p:nvGrpSpPr>
        <p:grpSpPr>
          <a:xfrm>
            <a:off x="355600" y="20878800"/>
            <a:ext cx="43180000" cy="896937"/>
            <a:chOff x="736600" y="20897393"/>
            <a:chExt cx="43180000" cy="896937"/>
          </a:xfrm>
        </p:grpSpPr>
        <p:sp>
          <p:nvSpPr>
            <p:cNvPr id="49" name="Rectangle 48"/>
            <p:cNvSpPr>
              <a:spLocks noChangeAspect="1"/>
            </p:cNvSpPr>
            <p:nvPr/>
          </p:nvSpPr>
          <p:spPr>
            <a:xfrm>
              <a:off x="736600" y="20897393"/>
              <a:ext cx="43180000" cy="896937"/>
            </a:xfrm>
            <a:prstGeom prst="rect">
              <a:avLst/>
            </a:prstGeom>
            <a:solidFill>
              <a:srgbClr val="961812"/>
            </a:solidFill>
            <a:ln w="1270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Ins="1005840" anchor="ctr">
              <a:prstTxWarp prst="textNoShape">
                <a:avLst/>
              </a:prstTxWarp>
            </a:bodyPr>
            <a:lstStyle/>
            <a:p>
              <a:pPr algn="r"/>
              <a:r>
                <a:rPr lang="en-US" sz="2400" dirty="0">
                  <a:solidFill>
                    <a:schemeClr val="bg1"/>
                  </a:solidFill>
                  <a:latin typeface="Arial Narrow" pitchFamily="-109" charset="0"/>
                  <a:ea typeface="Arial Narrow" pitchFamily="-109" charset="0"/>
                  <a:cs typeface="Arial Narrow" pitchFamily="-109" charset="0"/>
                </a:rPr>
                <a:t>This material is based upon work supported by the National Science Foundation Grant No. </a:t>
              </a:r>
              <a:r>
                <a:rPr lang="en-US" sz="2400" dirty="0" smtClean="0">
                  <a:solidFill>
                    <a:schemeClr val="bg1"/>
                  </a:solidFill>
                  <a:latin typeface="Arial Narrow" pitchFamily="-109" charset="0"/>
                  <a:ea typeface="Arial Narrow" pitchFamily="-109" charset="0"/>
                  <a:cs typeface="Arial Narrow" pitchFamily="-109" charset="0"/>
                </a:rPr>
                <a:t>1226963 to </a:t>
              </a:r>
              <a:r>
                <a:rPr lang="en-US" sz="2400" dirty="0">
                  <a:solidFill>
                    <a:schemeClr val="bg1"/>
                  </a:solidFill>
                  <a:latin typeface="Arial Narrow" pitchFamily="-109" charset="0"/>
                  <a:ea typeface="Arial Narrow" pitchFamily="-109" charset="0"/>
                  <a:cs typeface="Arial Narrow" pitchFamily="-109" charset="0"/>
                </a:rPr>
                <a:t>Meghan Sumner.</a:t>
              </a:r>
            </a:p>
            <a:p>
              <a:pPr algn="r"/>
              <a:r>
                <a:rPr lang="en-US" sz="2000" dirty="0">
                  <a:solidFill>
                    <a:schemeClr val="bg1"/>
                  </a:solidFill>
                  <a:latin typeface="Arial Narrow" pitchFamily="-109" charset="0"/>
                  <a:ea typeface="Arial Narrow" pitchFamily="-109" charset="0"/>
                  <a:cs typeface="Arial Narrow" pitchFamily="-109" charset="0"/>
                </a:rPr>
                <a:t>Any opinions, findings, and conclusions or recommendations expressed in this material are those of the author and do not necessarily reflect the views of the National Science Foundation.</a:t>
              </a:r>
            </a:p>
          </p:txBody>
        </p:sp>
        <p:pic>
          <p:nvPicPr>
            <p:cNvPr id="50" name="Picture 74" descr="nsf1.png"/>
            <p:cNvPicPr>
              <a:picLocks noChangeAspect="1"/>
            </p:cNvPicPr>
            <p:nvPr/>
          </p:nvPicPr>
          <p:blipFill>
            <a:blip r:embed="rId3"/>
            <a:srcRect/>
            <a:stretch>
              <a:fillRect/>
            </a:stretch>
          </p:blipFill>
          <p:spPr bwMode="auto">
            <a:xfrm>
              <a:off x="42935233" y="20932318"/>
              <a:ext cx="830262" cy="785812"/>
            </a:xfrm>
            <a:prstGeom prst="rect">
              <a:avLst/>
            </a:prstGeom>
            <a:noFill/>
            <a:ln w="9525">
              <a:noFill/>
              <a:miter lim="800000"/>
              <a:headEnd/>
              <a:tailEnd/>
            </a:ln>
          </p:spPr>
        </p:pic>
        <p:sp>
          <p:nvSpPr>
            <p:cNvPr id="53" name="TextBox 71"/>
            <p:cNvSpPr txBox="1">
              <a:spLocks noChangeArrowheads="1"/>
            </p:cNvSpPr>
            <p:nvPr/>
          </p:nvSpPr>
          <p:spPr bwMode="auto">
            <a:xfrm>
              <a:off x="839495" y="21131291"/>
              <a:ext cx="19277305" cy="502702"/>
            </a:xfrm>
            <a:prstGeom prst="rect">
              <a:avLst/>
            </a:prstGeom>
            <a:noFill/>
            <a:ln w="9525">
              <a:noFill/>
              <a:miter lim="800000"/>
              <a:headEnd/>
              <a:tailEnd/>
            </a:ln>
          </p:spPr>
          <p:txBody>
            <a:bodyPr wrap="square">
              <a:prstTxWarp prst="textNoShape">
                <a:avLst/>
              </a:prstTxWarp>
              <a:spAutoFit/>
            </a:bodyPr>
            <a:lstStyle/>
            <a:p>
              <a:pPr>
                <a:lnSpc>
                  <a:spcPct val="80000"/>
                </a:lnSpc>
              </a:pPr>
              <a:r>
                <a:rPr lang="en-US" sz="3200" b="1" dirty="0">
                  <a:solidFill>
                    <a:schemeClr val="bg1"/>
                  </a:solidFill>
                  <a:latin typeface="Arial Narrow" pitchFamily="-109" charset="0"/>
                  <a:ea typeface="Arial Narrow" pitchFamily="-109" charset="0"/>
                  <a:cs typeface="Arial Narrow" pitchFamily="-109" charset="0"/>
                </a:rPr>
                <a:t>Questions?  E-mail </a:t>
              </a:r>
              <a:r>
                <a:rPr lang="en-US" sz="3200" b="1" dirty="0" smtClean="0">
                  <a:solidFill>
                    <a:schemeClr val="bg1"/>
                  </a:solidFill>
                  <a:latin typeface="Arial Narrow" pitchFamily="-109" charset="0"/>
                  <a:ea typeface="Arial Narrow" pitchFamily="-109" charset="0"/>
                  <a:cs typeface="Arial Narrow" pitchFamily="-109" charset="0"/>
                </a:rPr>
                <a:t>Meghan (</a:t>
              </a:r>
              <a:r>
                <a:rPr lang="en-US" sz="3200" b="1" dirty="0" err="1" smtClean="0">
                  <a:solidFill>
                    <a:schemeClr val="bg1"/>
                  </a:solidFill>
                  <a:latin typeface="Arial Narrow" pitchFamily="-109" charset="0"/>
                  <a:ea typeface="Arial Narrow" pitchFamily="-109" charset="0"/>
                  <a:cs typeface="Arial Narrow" pitchFamily="-109" charset="0"/>
                </a:rPr>
                <a:t>sumner@stanford.edu</a:t>
              </a:r>
              <a:r>
                <a:rPr lang="en-US" sz="3200" b="1" dirty="0" smtClean="0">
                  <a:solidFill>
                    <a:schemeClr val="bg1"/>
                  </a:solidFill>
                  <a:latin typeface="Arial Narrow" pitchFamily="-109" charset="0"/>
                  <a:ea typeface="Arial Narrow" pitchFamily="-109" charset="0"/>
                  <a:cs typeface="Arial Narrow" pitchFamily="-109" charset="0"/>
                </a:rPr>
                <a:t>)</a:t>
              </a:r>
              <a:endParaRPr lang="en-US" sz="3200" b="1" dirty="0">
                <a:solidFill>
                  <a:schemeClr val="bg1"/>
                </a:solidFill>
                <a:latin typeface="Arial Narrow" pitchFamily="-109" charset="0"/>
                <a:ea typeface="Arial Narrow" pitchFamily="-109" charset="0"/>
                <a:cs typeface="Arial Narrow" pitchFamily="-109" charset="0"/>
              </a:endParaRPr>
            </a:p>
          </p:txBody>
        </p:sp>
      </p:grpSp>
      <p:cxnSp>
        <p:nvCxnSpPr>
          <p:cNvPr id="55" name="Straight Connector 54"/>
          <p:cNvCxnSpPr/>
          <p:nvPr/>
        </p:nvCxnSpPr>
        <p:spPr>
          <a:xfrm>
            <a:off x="812800" y="13411200"/>
            <a:ext cx="8554850" cy="3160"/>
          </a:xfrm>
          <a:prstGeom prst="line">
            <a:avLst/>
          </a:prstGeom>
          <a:ln w="38100" cap="flat" cmpd="sng" algn="ctr">
            <a:solidFill>
              <a:srgbClr val="96181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7" name="Text Box 126"/>
          <p:cNvSpPr txBox="1">
            <a:spLocks noChangeArrowheads="1"/>
          </p:cNvSpPr>
          <p:nvPr/>
        </p:nvSpPr>
        <p:spPr bwMode="auto">
          <a:xfrm>
            <a:off x="736599" y="4191000"/>
            <a:ext cx="9130629" cy="6894194"/>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sz="2400" dirty="0" smtClean="0">
                <a:latin typeface="Arial"/>
                <a:ea typeface="Calibri" pitchFamily="-109" charset="0"/>
                <a:cs typeface="Arial"/>
              </a:rPr>
              <a:t>Research in word recognition is split regarding whether careful or casual speech facilitates word recognition better:</a:t>
            </a:r>
          </a:p>
          <a:p>
            <a:pPr>
              <a:spcBef>
                <a:spcPct val="50000"/>
              </a:spcBef>
              <a:buFont typeface="Arial"/>
              <a:buChar char="•"/>
            </a:pPr>
            <a:r>
              <a:rPr lang="en-US" sz="2200" b="1" dirty="0" smtClean="0">
                <a:latin typeface="Arial"/>
                <a:ea typeface="Calibri" pitchFamily="-109" charset="0"/>
                <a:cs typeface="Arial"/>
              </a:rPr>
              <a:t>Benefit for careful: </a:t>
            </a:r>
            <a:r>
              <a:rPr lang="en-US" sz="2200" dirty="0" smtClean="0">
                <a:latin typeface="Arial"/>
                <a:ea typeface="Calibri" pitchFamily="-109" charset="0"/>
                <a:cs typeface="Arial"/>
              </a:rPr>
              <a:t>Careful speech provides more cues in the signal, facilitating word recognition more completely than casual speech</a:t>
            </a:r>
          </a:p>
          <a:p>
            <a:pPr>
              <a:spcBef>
                <a:spcPct val="50000"/>
              </a:spcBef>
              <a:buFont typeface="Arial"/>
              <a:buChar char="•"/>
            </a:pPr>
            <a:endParaRPr lang="en-US" sz="1800" dirty="0" smtClean="0">
              <a:latin typeface="Arial"/>
              <a:ea typeface="Calibri" pitchFamily="-109" charset="0"/>
              <a:cs typeface="Arial"/>
            </a:endParaRPr>
          </a:p>
          <a:p>
            <a:pPr>
              <a:buFont typeface="Arial"/>
              <a:buChar char="•"/>
            </a:pPr>
            <a:r>
              <a:rPr lang="en-US" sz="2200" b="1" dirty="0" smtClean="0">
                <a:latin typeface="Arial"/>
                <a:ea typeface="Calibri" pitchFamily="-109" charset="0"/>
                <a:cs typeface="Arial"/>
              </a:rPr>
              <a:t>Benefit for casual: </a:t>
            </a:r>
            <a:r>
              <a:rPr lang="en-US" sz="2200" dirty="0">
                <a:latin typeface="Arial"/>
                <a:ea typeface="Calibri" pitchFamily="-109" charset="0"/>
                <a:cs typeface="Arial"/>
              </a:rPr>
              <a:t>S</a:t>
            </a:r>
            <a:r>
              <a:rPr lang="en-US" sz="2200" dirty="0" smtClean="0">
                <a:latin typeface="Arial"/>
                <a:ea typeface="Calibri" pitchFamily="-109" charset="0"/>
                <a:cs typeface="Arial"/>
              </a:rPr>
              <a:t>tronger activation for more frequently experienced forms (e.g. casual forms), as compared to less frequent ones (e.g. careful forms)</a:t>
            </a:r>
            <a:r>
              <a:rPr lang="en-US" sz="2400" dirty="0" smtClean="0">
                <a:latin typeface="Arial"/>
                <a:ea typeface="Calibri" pitchFamily="-109" charset="0"/>
                <a:cs typeface="Arial"/>
              </a:rPr>
              <a:t> </a:t>
            </a:r>
          </a:p>
          <a:p>
            <a:pPr>
              <a:buFont typeface="Arial"/>
              <a:buChar char="•"/>
            </a:pPr>
            <a:endParaRPr lang="en-US" sz="1800" b="1" dirty="0">
              <a:latin typeface="Arial"/>
              <a:ea typeface="Calibri" pitchFamily="-109" charset="0"/>
              <a:cs typeface="Arial"/>
            </a:endParaRPr>
          </a:p>
          <a:p>
            <a:pPr>
              <a:buFont typeface="Arial"/>
              <a:buChar char="•"/>
            </a:pPr>
            <a:r>
              <a:rPr lang="en-US" sz="2200" b="1" dirty="0" smtClean="0">
                <a:latin typeface="Arial"/>
                <a:ea typeface="Calibri" pitchFamily="-109" charset="0"/>
                <a:cs typeface="Arial"/>
              </a:rPr>
              <a:t>Recognition equivalence. </a:t>
            </a:r>
            <a:r>
              <a:rPr lang="en-US" sz="2200" dirty="0">
                <a:latin typeface="Arial"/>
                <a:ea typeface="Calibri" pitchFamily="-109" charset="0"/>
                <a:cs typeface="Arial"/>
              </a:rPr>
              <a:t>C</a:t>
            </a:r>
            <a:r>
              <a:rPr lang="en-US" altLang="ja-JP" sz="2200" dirty="0" smtClean="0">
                <a:latin typeface="Arial"/>
                <a:ea typeface="Calibri" pitchFamily="-109" charset="0"/>
                <a:cs typeface="Arial"/>
              </a:rPr>
              <a:t>arefully articulated and casually-articulated productions with different variants are understood equally well in form and meaning-based tasks.</a:t>
            </a:r>
            <a:endParaRPr lang="en-US" sz="1600" dirty="0" smtClean="0">
              <a:latin typeface="Arial"/>
              <a:ea typeface="Calibri" pitchFamily="-109" charset="0"/>
              <a:cs typeface="Arial"/>
            </a:endParaRPr>
          </a:p>
          <a:p>
            <a:pPr>
              <a:buFont typeface="Arial"/>
              <a:buChar char="•"/>
            </a:pPr>
            <a:endParaRPr lang="en-US" sz="1600" b="1" dirty="0" smtClean="0">
              <a:latin typeface="Arial"/>
              <a:ea typeface="Calibri" pitchFamily="-109" charset="0"/>
              <a:cs typeface="Arial"/>
            </a:endParaRPr>
          </a:p>
          <a:p>
            <a:pPr algn="ctr">
              <a:spcBef>
                <a:spcPct val="50000"/>
              </a:spcBef>
            </a:pPr>
            <a:endParaRPr lang="en-US" sz="2200" b="1" i="1" dirty="0" smtClean="0">
              <a:latin typeface="Arial"/>
              <a:ea typeface="Calibri" pitchFamily="-109" charset="0"/>
              <a:cs typeface="Arial"/>
            </a:endParaRPr>
          </a:p>
          <a:p>
            <a:pPr algn="ctr">
              <a:spcBef>
                <a:spcPct val="50000"/>
              </a:spcBef>
            </a:pPr>
            <a:endParaRPr lang="en-US" sz="2400" b="1" i="1" dirty="0" smtClean="0">
              <a:latin typeface="Arial"/>
              <a:ea typeface="Calibri" pitchFamily="-109" charset="0"/>
              <a:cs typeface="Arial"/>
            </a:endParaRPr>
          </a:p>
          <a:p>
            <a:pPr algn="ctr">
              <a:spcBef>
                <a:spcPct val="50000"/>
              </a:spcBef>
            </a:pPr>
            <a:r>
              <a:rPr lang="en-US" sz="2400" b="1" dirty="0" smtClean="0">
                <a:latin typeface="Arial"/>
                <a:ea typeface="Calibri" pitchFamily="-109" charset="0"/>
                <a:cs typeface="Arial"/>
              </a:rPr>
              <a:t> </a:t>
            </a:r>
          </a:p>
          <a:p>
            <a:pPr algn="ctr">
              <a:spcBef>
                <a:spcPct val="50000"/>
              </a:spcBef>
            </a:pPr>
            <a:endParaRPr lang="en-US" sz="2200" dirty="0" smtClean="0">
              <a:latin typeface="Arial"/>
              <a:ea typeface="Calibri" pitchFamily="-109" charset="0"/>
              <a:cs typeface="Arial"/>
            </a:endParaRPr>
          </a:p>
        </p:txBody>
      </p:sp>
      <p:grpSp>
        <p:nvGrpSpPr>
          <p:cNvPr id="8" name="Group 7"/>
          <p:cNvGrpSpPr/>
          <p:nvPr/>
        </p:nvGrpSpPr>
        <p:grpSpPr>
          <a:xfrm>
            <a:off x="355600" y="76200"/>
            <a:ext cx="43307000" cy="1638300"/>
            <a:chOff x="381000" y="152400"/>
            <a:chExt cx="43307000" cy="1638300"/>
          </a:xfrm>
        </p:grpSpPr>
        <p:sp>
          <p:nvSpPr>
            <p:cNvPr id="46" name="Rectangle 45"/>
            <p:cNvSpPr/>
            <p:nvPr/>
          </p:nvSpPr>
          <p:spPr>
            <a:xfrm>
              <a:off x="381000" y="152400"/>
              <a:ext cx="43180000" cy="1638300"/>
            </a:xfrm>
            <a:prstGeom prst="rect">
              <a:avLst/>
            </a:prstGeom>
            <a:solidFill>
              <a:schemeClr val="bg1"/>
            </a:solidFill>
            <a:ln w="1270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prstTxWarp prst="textNoShape">
                <a:avLst/>
              </a:prstTxWarp>
            </a:bodyPr>
            <a:lstStyle/>
            <a:p>
              <a:pPr algn="ctr"/>
              <a:r>
                <a:rPr lang="en-US" sz="4800" b="1" dirty="0" smtClean="0">
                  <a:solidFill>
                    <a:srgbClr val="262626"/>
                  </a:solidFill>
                  <a:latin typeface="Arial Narrow" pitchFamily="-109" charset="0"/>
                  <a:ea typeface="Arial Narrow" pitchFamily="-109" charset="0"/>
                  <a:cs typeface="Arial Narrow" pitchFamily="-109" charset="0"/>
                </a:rPr>
                <a:t>Differences in the recognition of careful and casual speech.</a:t>
              </a:r>
              <a:endParaRPr lang="en-US" sz="4800" b="1" dirty="0">
                <a:solidFill>
                  <a:srgbClr val="262626"/>
                </a:solidFill>
                <a:latin typeface="Arial Narrow" pitchFamily="-109" charset="0"/>
                <a:ea typeface="Arial Narrow" pitchFamily="-109" charset="0"/>
                <a:cs typeface="Arial Narrow" pitchFamily="-109" charset="0"/>
              </a:endParaRPr>
            </a:p>
            <a:p>
              <a:pPr algn="ctr"/>
              <a:r>
                <a:rPr lang="en-US" sz="4000" dirty="0" smtClean="0">
                  <a:solidFill>
                    <a:srgbClr val="262626"/>
                  </a:solidFill>
                  <a:latin typeface="Arial Narrow" pitchFamily="-109" charset="0"/>
                  <a:ea typeface="Arial Narrow" pitchFamily="-109" charset="0"/>
                  <a:cs typeface="Arial Narrow" pitchFamily="-109" charset="0"/>
                </a:rPr>
                <a:t>Meghan Sumner, Annette </a:t>
              </a:r>
              <a:r>
                <a:rPr lang="en-US" sz="4000" dirty="0" err="1" smtClean="0">
                  <a:solidFill>
                    <a:srgbClr val="262626"/>
                  </a:solidFill>
                  <a:latin typeface="Arial Narrow" pitchFamily="-109" charset="0"/>
                  <a:ea typeface="Arial Narrow" pitchFamily="-109" charset="0"/>
                  <a:cs typeface="Arial Narrow" pitchFamily="-109" charset="0"/>
                </a:rPr>
                <a:t>D'Onofrio</a:t>
              </a:r>
              <a:r>
                <a:rPr lang="en-US" sz="4000" dirty="0" smtClean="0">
                  <a:solidFill>
                    <a:srgbClr val="262626"/>
                  </a:solidFill>
                  <a:latin typeface="Arial Narrow" pitchFamily="-109" charset="0"/>
                  <a:ea typeface="Arial Narrow" pitchFamily="-109" charset="0"/>
                  <a:cs typeface="Arial Narrow" pitchFamily="-109" charset="0"/>
                </a:rPr>
                <a:t>, Kevin B. McGowan, Teresa Pratt, &amp; Jeremy Calder • Department </a:t>
              </a:r>
              <a:r>
                <a:rPr lang="en-US" sz="4000" dirty="0">
                  <a:solidFill>
                    <a:srgbClr val="262626"/>
                  </a:solidFill>
                  <a:latin typeface="Arial Narrow" pitchFamily="-109" charset="0"/>
                  <a:ea typeface="Arial Narrow" pitchFamily="-109" charset="0"/>
                  <a:cs typeface="Arial Narrow" pitchFamily="-109" charset="0"/>
                </a:rPr>
                <a:t>of Linguistics, Stanford University</a:t>
              </a:r>
            </a:p>
            <a:p>
              <a:pPr algn="ctr"/>
              <a:endParaRPr lang="en-US" sz="4000" dirty="0">
                <a:solidFill>
                  <a:srgbClr val="1E1C11"/>
                </a:solidFill>
                <a:latin typeface="Arial Narrow" pitchFamily="-109" charset="0"/>
                <a:ea typeface="Arial Narrow" pitchFamily="-109" charset="0"/>
                <a:cs typeface="Arial Narrow" pitchFamily="-109" charset="0"/>
              </a:endParaRPr>
            </a:p>
          </p:txBody>
        </p:sp>
        <p:sp>
          <p:nvSpPr>
            <p:cNvPr id="52" name="TextBox 69"/>
            <p:cNvSpPr txBox="1">
              <a:spLocks noChangeArrowheads="1"/>
            </p:cNvSpPr>
            <p:nvPr/>
          </p:nvSpPr>
          <p:spPr bwMode="auto">
            <a:xfrm>
              <a:off x="41617900" y="955099"/>
              <a:ext cx="2070100" cy="584776"/>
            </a:xfrm>
            <a:prstGeom prst="rect">
              <a:avLst/>
            </a:prstGeom>
            <a:noFill/>
            <a:ln w="9525">
              <a:noFill/>
              <a:miter lim="800000"/>
              <a:headEnd/>
              <a:tailEnd/>
            </a:ln>
          </p:spPr>
          <p:txBody>
            <a:bodyPr wrap="square">
              <a:prstTxWarp prst="textNoShape">
                <a:avLst/>
              </a:prstTxWarp>
              <a:spAutoFit/>
            </a:bodyPr>
            <a:lstStyle/>
            <a:p>
              <a:r>
                <a:rPr lang="en-US" sz="3200" b="1" dirty="0" smtClean="0"/>
                <a:t>2pSCb17</a:t>
              </a:r>
              <a:endParaRPr lang="en-US" sz="3200" dirty="0">
                <a:solidFill>
                  <a:srgbClr val="262626"/>
                </a:solidFill>
                <a:latin typeface="Arial Black" pitchFamily="-109" charset="0"/>
                <a:ea typeface="Arial Black" pitchFamily="-109" charset="0"/>
                <a:cs typeface="Arial Black" pitchFamily="-109" charset="0"/>
              </a:endParaRPr>
            </a:p>
          </p:txBody>
        </p:sp>
        <p:pic>
          <p:nvPicPr>
            <p:cNvPr id="56" name="Picture 7"/>
            <p:cNvPicPr>
              <a:picLocks noChangeAspect="1"/>
            </p:cNvPicPr>
            <p:nvPr/>
          </p:nvPicPr>
          <p:blipFill>
            <a:blip r:embed="rId4"/>
            <a:srcRect/>
            <a:stretch>
              <a:fillRect/>
            </a:stretch>
          </p:blipFill>
          <p:spPr bwMode="auto">
            <a:xfrm>
              <a:off x="650875" y="377825"/>
              <a:ext cx="1219200" cy="1219200"/>
            </a:xfrm>
            <a:prstGeom prst="rect">
              <a:avLst/>
            </a:prstGeom>
            <a:noFill/>
            <a:ln w="9525">
              <a:noFill/>
              <a:miter lim="800000"/>
              <a:headEnd/>
              <a:tailEnd/>
            </a:ln>
          </p:spPr>
        </p:pic>
        <p:grpSp>
          <p:nvGrpSpPr>
            <p:cNvPr id="59" name="Group 70"/>
            <p:cNvGrpSpPr>
              <a:grpSpLocks/>
            </p:cNvGrpSpPr>
            <p:nvPr/>
          </p:nvGrpSpPr>
          <p:grpSpPr bwMode="auto">
            <a:xfrm>
              <a:off x="37112575" y="304800"/>
              <a:ext cx="4441825" cy="1390650"/>
              <a:chOff x="345125" y="1772797"/>
              <a:chExt cx="7341378" cy="2780645"/>
            </a:xfrm>
          </p:grpSpPr>
          <p:pic>
            <p:nvPicPr>
              <p:cNvPr id="60" name="Picture 71" descr="58254_EPS_20101105112916524.eps"/>
              <p:cNvPicPr>
                <a:picLocks noChangeAspect="1"/>
              </p:cNvPicPr>
              <p:nvPr/>
            </p:nvPicPr>
            <p:blipFill>
              <a:blip r:embed="rId5"/>
              <a:srcRect/>
              <a:stretch>
                <a:fillRect/>
              </a:stretch>
            </p:blipFill>
            <p:spPr bwMode="auto">
              <a:xfrm flipH="1">
                <a:off x="345125" y="1981676"/>
                <a:ext cx="2772950" cy="2485734"/>
              </a:xfrm>
              <a:prstGeom prst="rect">
                <a:avLst/>
              </a:prstGeom>
              <a:noFill/>
              <a:ln w="9525">
                <a:noFill/>
                <a:miter lim="800000"/>
                <a:headEnd/>
                <a:tailEnd/>
              </a:ln>
            </p:spPr>
          </p:pic>
          <p:pic>
            <p:nvPicPr>
              <p:cNvPr id="61" name="Picture 74" descr="58255_EPS_20101105112916524.eps"/>
              <p:cNvPicPr>
                <a:picLocks noChangeAspect="1"/>
              </p:cNvPicPr>
              <p:nvPr/>
            </p:nvPicPr>
            <p:blipFill>
              <a:blip r:embed="rId6"/>
              <a:srcRect/>
              <a:stretch>
                <a:fillRect/>
              </a:stretch>
            </p:blipFill>
            <p:spPr bwMode="auto">
              <a:xfrm>
                <a:off x="4956879" y="1772797"/>
                <a:ext cx="2729624" cy="2780645"/>
              </a:xfrm>
              <a:prstGeom prst="rect">
                <a:avLst/>
              </a:prstGeom>
              <a:noFill/>
              <a:ln w="9525">
                <a:noFill/>
                <a:miter lim="800000"/>
                <a:headEnd/>
                <a:tailEnd/>
              </a:ln>
            </p:spPr>
          </p:pic>
          <p:sp>
            <p:nvSpPr>
              <p:cNvPr id="62" name="TextBox 75"/>
              <p:cNvSpPr txBox="1">
                <a:spLocks noChangeArrowheads="1"/>
              </p:cNvSpPr>
              <p:nvPr/>
            </p:nvSpPr>
            <p:spPr bwMode="auto">
              <a:xfrm>
                <a:off x="3025968" y="3718299"/>
                <a:ext cx="2497388" cy="492326"/>
              </a:xfrm>
              <a:prstGeom prst="rect">
                <a:avLst/>
              </a:prstGeom>
              <a:noFill/>
              <a:ln w="9525">
                <a:noFill/>
                <a:miter lim="800000"/>
                <a:headEnd/>
                <a:tailEnd/>
              </a:ln>
            </p:spPr>
            <p:txBody>
              <a:bodyPr>
                <a:prstTxWarp prst="textNoShape">
                  <a:avLst/>
                </a:prstTxWarp>
                <a:spAutoFit/>
              </a:bodyPr>
              <a:lstStyle/>
              <a:p>
                <a:r>
                  <a:rPr lang="en-US" sz="1000" dirty="0"/>
                  <a:t>[</a:t>
                </a:r>
                <a:r>
                  <a:rPr lang="en-US" sz="1000" dirty="0" err="1"/>
                  <a:t>stæ̃</a:t>
                </a:r>
                <a:r>
                  <a:rPr lang="en-US" sz="1000" dirty="0" err="1">
                    <a:latin typeface="Lucida Grande" pitchFamily="-109" charset="0"/>
                  </a:rPr>
                  <a:t>ɱ</a:t>
                </a:r>
                <a:r>
                  <a:rPr lang="en-US" sz="1000" dirty="0" err="1"/>
                  <a:t>f</a:t>
                </a:r>
                <a:r>
                  <a:rPr lang="en-US" sz="1000" dirty="0" err="1">
                    <a:latin typeface="Lucida Grande" pitchFamily="-109" charset="0"/>
                  </a:rPr>
                  <a:t>ɚ</a:t>
                </a:r>
                <a:r>
                  <a:rPr lang="en-US" sz="1000" dirty="0" err="1"/>
                  <a:t>d</a:t>
                </a:r>
                <a:r>
                  <a:rPr lang="en-US" sz="1000" dirty="0"/>
                  <a:t> </a:t>
                </a:r>
                <a:r>
                  <a:rPr lang="en-US" sz="1000" dirty="0" err="1"/>
                  <a:t>fən</a:t>
                </a:r>
                <a:r>
                  <a:rPr lang="en-US" sz="1000" dirty="0" err="1">
                    <a:latin typeface="Lucida Grande" pitchFamily="-109" charset="0"/>
                  </a:rPr>
                  <a:t>ɛɾɨ</a:t>
                </a:r>
                <a:r>
                  <a:rPr lang="en-US" sz="1000" dirty="0" err="1"/>
                  <a:t>ks</a:t>
                </a:r>
                <a:r>
                  <a:rPr lang="en-US" sz="1000" dirty="0"/>
                  <a:t>]</a:t>
                </a:r>
              </a:p>
            </p:txBody>
          </p:sp>
          <p:sp>
            <p:nvSpPr>
              <p:cNvPr id="63" name="Rectangle 62"/>
              <p:cNvSpPr/>
              <p:nvPr/>
            </p:nvSpPr>
            <p:spPr>
              <a:xfrm>
                <a:off x="6626492" y="2325117"/>
                <a:ext cx="257132" cy="25711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a typeface="ＭＳ Ｐゴシック" pitchFamily="-109" charset="-128"/>
                  <a:cs typeface="ＭＳ Ｐゴシック" pitchFamily="-109" charset="-128"/>
                </a:endParaRPr>
              </a:p>
            </p:txBody>
          </p:sp>
          <p:sp>
            <p:nvSpPr>
              <p:cNvPr id="64" name="Rectangle 63"/>
              <p:cNvSpPr/>
              <p:nvPr/>
            </p:nvSpPr>
            <p:spPr>
              <a:xfrm>
                <a:off x="5831483" y="2220368"/>
                <a:ext cx="257132" cy="25394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a typeface="ＭＳ Ｐゴシック" pitchFamily="-109" charset="-128"/>
                  <a:cs typeface="ＭＳ Ｐゴシック" pitchFamily="-109" charset="-128"/>
                </a:endParaRPr>
              </a:p>
            </p:txBody>
          </p:sp>
          <p:sp>
            <p:nvSpPr>
              <p:cNvPr id="65" name="Rectangle 64"/>
              <p:cNvSpPr/>
              <p:nvPr/>
            </p:nvSpPr>
            <p:spPr>
              <a:xfrm>
                <a:off x="5645193" y="2601278"/>
                <a:ext cx="257132" cy="25394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a typeface="ＭＳ Ｐゴシック" pitchFamily="-109" charset="-128"/>
                  <a:cs typeface="ＭＳ Ｐゴシック" pitchFamily="-109" charset="-128"/>
                </a:endParaRPr>
              </a:p>
            </p:txBody>
          </p:sp>
          <p:sp>
            <p:nvSpPr>
              <p:cNvPr id="66" name="Rectangle 65"/>
              <p:cNvSpPr/>
              <p:nvPr/>
            </p:nvSpPr>
            <p:spPr>
              <a:xfrm>
                <a:off x="1780345" y="2353686"/>
                <a:ext cx="254507" cy="257113"/>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a typeface="ＭＳ Ｐゴシック" pitchFamily="-109" charset="-128"/>
                  <a:cs typeface="ＭＳ Ｐゴシック" pitchFamily="-109" charset="-128"/>
                </a:endParaRPr>
              </a:p>
            </p:txBody>
          </p:sp>
          <p:sp>
            <p:nvSpPr>
              <p:cNvPr id="67" name="Oval 66"/>
              <p:cNvSpPr/>
              <p:nvPr/>
            </p:nvSpPr>
            <p:spPr>
              <a:xfrm>
                <a:off x="1950891" y="2407647"/>
                <a:ext cx="446045" cy="241243"/>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a typeface="ＭＳ Ｐゴシック" pitchFamily="-109" charset="-128"/>
                  <a:cs typeface="ＭＳ Ｐゴシック" pitchFamily="-109" charset="-128"/>
                </a:endParaRPr>
              </a:p>
            </p:txBody>
          </p:sp>
          <p:pic>
            <p:nvPicPr>
              <p:cNvPr id="68" name="Picture 82" descr="sphon.eps"/>
              <p:cNvPicPr>
                <a:picLocks noChangeAspect="1"/>
              </p:cNvPicPr>
              <p:nvPr/>
            </p:nvPicPr>
            <p:blipFill>
              <a:blip r:embed="rId7"/>
              <a:srcRect l="10312" t="9953" r="10226" b="11057"/>
              <a:stretch>
                <a:fillRect/>
              </a:stretch>
            </p:blipFill>
            <p:spPr bwMode="auto">
              <a:xfrm>
                <a:off x="2499295" y="2800351"/>
                <a:ext cx="3450643" cy="998181"/>
              </a:xfrm>
              <a:prstGeom prst="rect">
                <a:avLst/>
              </a:prstGeom>
              <a:noFill/>
              <a:ln w="9525">
                <a:noFill/>
                <a:miter lim="800000"/>
                <a:headEnd/>
                <a:tailEnd/>
              </a:ln>
            </p:spPr>
          </p:pic>
        </p:grpSp>
        <p:sp>
          <p:nvSpPr>
            <p:cNvPr id="69" name="Rectangle 68"/>
            <p:cNvSpPr/>
            <p:nvPr/>
          </p:nvSpPr>
          <p:spPr>
            <a:xfrm>
              <a:off x="38252402" y="528639"/>
              <a:ext cx="2225909" cy="29006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0" name="Rectangle 69"/>
          <p:cNvSpPr/>
          <p:nvPr/>
        </p:nvSpPr>
        <p:spPr>
          <a:xfrm>
            <a:off x="10211301" y="3100388"/>
            <a:ext cx="12191499" cy="17549811"/>
          </a:xfrm>
          <a:prstGeom prst="rect">
            <a:avLst/>
          </a:prstGeom>
          <a:solidFill>
            <a:schemeClr val="bg1"/>
          </a:solidFill>
          <a:ln w="1270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sz="2200" dirty="0">
              <a:solidFill>
                <a:schemeClr val="tx1"/>
              </a:solidFill>
              <a:latin typeface="Arial"/>
              <a:ea typeface="ＭＳ Ｐゴシック" pitchFamily="-109" charset="-128"/>
              <a:cs typeface="Arial"/>
            </a:endParaRPr>
          </a:p>
        </p:txBody>
      </p:sp>
      <p:sp>
        <p:nvSpPr>
          <p:cNvPr id="71" name="Content Placeholder 2"/>
          <p:cNvSpPr txBox="1">
            <a:spLocks/>
          </p:cNvSpPr>
          <p:nvPr/>
        </p:nvSpPr>
        <p:spPr bwMode="auto">
          <a:xfrm>
            <a:off x="10323366" y="4205288"/>
            <a:ext cx="12070800" cy="954762"/>
          </a:xfrm>
          <a:prstGeom prst="rect">
            <a:avLst/>
          </a:prstGeom>
          <a:noFill/>
          <a:ln w="57150">
            <a:noFill/>
            <a:miter lim="800000"/>
            <a:headEnd/>
            <a:tailEnd/>
          </a:ln>
        </p:spPr>
        <p:txBody>
          <a:bodyPr>
            <a:prstTxWarp prst="textNoShape">
              <a:avLst/>
            </a:prstTxWarp>
          </a:bodyPr>
          <a:lstStyle/>
          <a:p>
            <a:pPr indent="-342900" algn="ctr" defTabSz="914400" eaLnBrk="0" hangingPunct="0">
              <a:spcBef>
                <a:spcPct val="20000"/>
              </a:spcBef>
            </a:pPr>
            <a:r>
              <a:rPr lang="en-US" sz="2400" b="1" dirty="0" smtClean="0">
                <a:solidFill>
                  <a:srgbClr val="8B0039"/>
                </a:solidFill>
                <a:latin typeface="Arial"/>
                <a:ea typeface="Gisha" pitchFamily="34" charset="0"/>
                <a:cs typeface="Arial"/>
              </a:rPr>
              <a:t>What are the effects of form-repetition and semantic predictability</a:t>
            </a:r>
          </a:p>
          <a:p>
            <a:pPr indent="-342900" algn="ctr" defTabSz="914400" eaLnBrk="0" hangingPunct="0">
              <a:spcBef>
                <a:spcPct val="20000"/>
              </a:spcBef>
            </a:pPr>
            <a:r>
              <a:rPr lang="en-US" sz="2400" b="1" dirty="0" smtClean="0">
                <a:solidFill>
                  <a:srgbClr val="8B0039"/>
                </a:solidFill>
                <a:latin typeface="Arial"/>
                <a:ea typeface="Gisha" pitchFamily="34" charset="0"/>
                <a:cs typeface="Arial"/>
              </a:rPr>
              <a:t> on word recognition across speech style?</a:t>
            </a:r>
            <a:endParaRPr lang="en-US" sz="2400" b="1" dirty="0">
              <a:solidFill>
                <a:srgbClr val="8B0039"/>
              </a:solidFill>
              <a:latin typeface="Arial"/>
              <a:ea typeface="Gisha" pitchFamily="34" charset="0"/>
              <a:cs typeface="Arial"/>
            </a:endParaRPr>
          </a:p>
        </p:txBody>
      </p:sp>
      <p:sp>
        <p:nvSpPr>
          <p:cNvPr id="72" name="Rectangle 71"/>
          <p:cNvSpPr/>
          <p:nvPr/>
        </p:nvSpPr>
        <p:spPr>
          <a:xfrm>
            <a:off x="35026600" y="3100387"/>
            <a:ext cx="8559800" cy="17549811"/>
          </a:xfrm>
          <a:prstGeom prst="rect">
            <a:avLst/>
          </a:prstGeom>
          <a:solidFill>
            <a:schemeClr val="bg1"/>
          </a:solidFill>
          <a:ln w="1270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rIns="0" anchor="ctr">
            <a:prstTxWarp prst="textNoShape">
              <a:avLst/>
            </a:prstTxWarp>
          </a:bodyPr>
          <a:lstStyle/>
          <a:p>
            <a:pPr algn="ctr"/>
            <a:endParaRPr lang="en-US">
              <a:solidFill>
                <a:srgbClr val="FFFFFF"/>
              </a:solidFill>
              <a:ea typeface="ＭＳ Ｐゴシック" pitchFamily="-109" charset="-128"/>
              <a:cs typeface="ＭＳ Ｐゴシック" pitchFamily="-109" charset="-128"/>
            </a:endParaRPr>
          </a:p>
        </p:txBody>
      </p:sp>
      <p:sp>
        <p:nvSpPr>
          <p:cNvPr id="73" name="Text Box 141"/>
          <p:cNvSpPr txBox="1">
            <a:spLocks noChangeArrowheads="1"/>
          </p:cNvSpPr>
          <p:nvPr/>
        </p:nvSpPr>
        <p:spPr bwMode="auto">
          <a:xfrm>
            <a:off x="35458400" y="4533899"/>
            <a:ext cx="2489200" cy="400110"/>
          </a:xfrm>
          <a:prstGeom prst="rect">
            <a:avLst/>
          </a:prstGeom>
          <a:noFill/>
          <a:ln w="9525">
            <a:noFill/>
            <a:miter lim="800000"/>
            <a:headEnd/>
            <a:tailEnd/>
          </a:ln>
        </p:spPr>
        <p:txBody>
          <a:bodyPr>
            <a:prstTxWarp prst="textNoShape">
              <a:avLst/>
            </a:prstTxWarp>
            <a:spAutoFit/>
          </a:bodyPr>
          <a:lstStyle/>
          <a:p>
            <a:pPr>
              <a:spcBef>
                <a:spcPct val="50000"/>
              </a:spcBef>
            </a:pPr>
            <a:endParaRPr lang="en-US" sz="2000"/>
          </a:p>
        </p:txBody>
      </p:sp>
      <p:sp>
        <p:nvSpPr>
          <p:cNvPr id="74" name="Text Box 142"/>
          <p:cNvSpPr txBox="1">
            <a:spLocks noChangeArrowheads="1"/>
          </p:cNvSpPr>
          <p:nvPr/>
        </p:nvSpPr>
        <p:spPr bwMode="auto">
          <a:xfrm>
            <a:off x="35204400" y="4506802"/>
            <a:ext cx="4495800" cy="5632311"/>
          </a:xfrm>
          <a:prstGeom prst="rect">
            <a:avLst/>
          </a:prstGeom>
          <a:noFill/>
          <a:ln w="9525">
            <a:noFill/>
            <a:miter lim="800000"/>
            <a:headEnd/>
            <a:tailEnd/>
          </a:ln>
        </p:spPr>
        <p:txBody>
          <a:bodyPr wrap="square">
            <a:prstTxWarp prst="textNoShape">
              <a:avLst/>
            </a:prstTxWarp>
            <a:spAutoFit/>
          </a:bodyPr>
          <a:lstStyle/>
          <a:p>
            <a:pPr algn="r" eaLnBrk="0" hangingPunct="0">
              <a:tabLst>
                <a:tab pos="0" algn="l"/>
              </a:tabLst>
            </a:pPr>
            <a:r>
              <a:rPr lang="en-US" sz="2000" dirty="0" smtClean="0">
                <a:ea typeface="Calibri" pitchFamily="-109" charset="0"/>
                <a:cs typeface="Calibri" pitchFamily="-109" charset="0"/>
              </a:rPr>
              <a:t>Strong priming resulted for both careful and casual speech in Exp. 1.</a:t>
            </a:r>
          </a:p>
          <a:p>
            <a:pPr algn="r" eaLnBrk="0" hangingPunct="0">
              <a:tabLst>
                <a:tab pos="0" algn="l"/>
              </a:tabLst>
            </a:pPr>
            <a:endParaRPr lang="en-US" sz="1000" dirty="0" smtClean="0">
              <a:ea typeface="Calibri" pitchFamily="-109" charset="0"/>
              <a:cs typeface="Calibri" pitchFamily="-109" charset="0"/>
            </a:endParaRPr>
          </a:p>
          <a:p>
            <a:pPr algn="r" eaLnBrk="0" hangingPunct="0">
              <a:tabLst>
                <a:tab pos="0" algn="l"/>
              </a:tabLst>
            </a:pPr>
            <a:r>
              <a:rPr lang="en-US" sz="2000" dirty="0" smtClean="0">
                <a:ea typeface="Calibri" pitchFamily="-109" charset="0"/>
                <a:cs typeface="Calibri" pitchFamily="-109" charset="0"/>
              </a:rPr>
              <a:t>Semantic predictability played no role in probe recognition following careful speech, but was a strong predictor for probe recognition following casual speech.</a:t>
            </a:r>
          </a:p>
          <a:p>
            <a:pPr algn="r" eaLnBrk="0" hangingPunct="0">
              <a:tabLst>
                <a:tab pos="0" algn="l"/>
              </a:tabLst>
            </a:pPr>
            <a:endParaRPr lang="en-US" sz="1000" dirty="0" smtClean="0">
              <a:ea typeface="Calibri" pitchFamily="-109" charset="0"/>
              <a:cs typeface="Calibri" pitchFamily="-109" charset="0"/>
            </a:endParaRPr>
          </a:p>
          <a:p>
            <a:pPr algn="r" eaLnBrk="0" hangingPunct="0">
              <a:tabLst>
                <a:tab pos="0" algn="l"/>
              </a:tabLst>
            </a:pPr>
            <a:r>
              <a:rPr lang="en-US" sz="2000" dirty="0" smtClean="0">
                <a:ea typeface="Calibri" pitchFamily="-109" charset="0"/>
                <a:cs typeface="Calibri" pitchFamily="-109" charset="0"/>
              </a:rPr>
              <a:t>All probes came </a:t>
            </a:r>
            <a:r>
              <a:rPr lang="en-US" sz="2000" i="1" dirty="0" smtClean="0">
                <a:ea typeface="Calibri" pitchFamily="-109" charset="0"/>
                <a:cs typeface="Calibri" pitchFamily="-109" charset="0"/>
              </a:rPr>
              <a:t>after</a:t>
            </a:r>
            <a:r>
              <a:rPr lang="en-US" sz="2000" dirty="0" smtClean="0">
                <a:ea typeface="Calibri" pitchFamily="-109" charset="0"/>
                <a:cs typeface="Calibri" pitchFamily="-109" charset="0"/>
              </a:rPr>
              <a:t> the end of the word in Exp. 1, and we expect strong facilitation to occur across speech styles.   </a:t>
            </a:r>
          </a:p>
          <a:p>
            <a:pPr algn="r" eaLnBrk="0" hangingPunct="0">
              <a:tabLst>
                <a:tab pos="0" algn="l"/>
              </a:tabLst>
            </a:pPr>
            <a:endParaRPr lang="en-US" sz="1000" dirty="0">
              <a:ea typeface="Calibri" pitchFamily="-109" charset="0"/>
              <a:cs typeface="Calibri" pitchFamily="-109" charset="0"/>
            </a:endParaRPr>
          </a:p>
          <a:p>
            <a:pPr algn="r" eaLnBrk="0" hangingPunct="0">
              <a:tabLst>
                <a:tab pos="0" algn="l"/>
              </a:tabLst>
            </a:pPr>
            <a:r>
              <a:rPr lang="en-US" sz="2000" dirty="0" smtClean="0">
                <a:ea typeface="Calibri" pitchFamily="-109" charset="0"/>
                <a:cs typeface="Calibri" pitchFamily="-109" charset="0"/>
              </a:rPr>
              <a:t>How then are words with vastly different production rates are recognized equally well by listeners?  </a:t>
            </a:r>
          </a:p>
          <a:p>
            <a:pPr algn="r" eaLnBrk="0" hangingPunct="0">
              <a:tabLst>
                <a:tab pos="0" algn="l"/>
              </a:tabLst>
            </a:pPr>
            <a:endParaRPr lang="en-US" sz="1000" dirty="0">
              <a:ea typeface="Calibri" pitchFamily="-109" charset="0"/>
              <a:cs typeface="Calibri" pitchFamily="-109" charset="0"/>
            </a:endParaRPr>
          </a:p>
          <a:p>
            <a:pPr algn="r" eaLnBrk="0" hangingPunct="0">
              <a:tabLst>
                <a:tab pos="0" algn="l"/>
              </a:tabLst>
            </a:pPr>
            <a:r>
              <a:rPr lang="en-US" sz="2000" dirty="0" smtClean="0">
                <a:ea typeface="Calibri" pitchFamily="-109" charset="0"/>
                <a:cs typeface="Calibri" pitchFamily="-109" charset="0"/>
              </a:rPr>
              <a:t>This might be best explained with an updated view of cluster representation</a:t>
            </a:r>
            <a:endParaRPr lang="en-US" sz="2000" dirty="0">
              <a:ea typeface="Calibri" pitchFamily="-109" charset="0"/>
              <a:cs typeface="Calibri" pitchFamily="-109" charset="0"/>
            </a:endParaRPr>
          </a:p>
        </p:txBody>
      </p:sp>
      <p:sp>
        <p:nvSpPr>
          <p:cNvPr id="76" name="Rectangle 75"/>
          <p:cNvSpPr/>
          <p:nvPr/>
        </p:nvSpPr>
        <p:spPr>
          <a:xfrm>
            <a:off x="22614635" y="3100388"/>
            <a:ext cx="12191499" cy="17549810"/>
          </a:xfrm>
          <a:prstGeom prst="rect">
            <a:avLst/>
          </a:prstGeom>
          <a:solidFill>
            <a:schemeClr val="bg1"/>
          </a:solidFill>
          <a:ln w="1270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a typeface="ＭＳ Ｐゴシック" pitchFamily="-109" charset="-128"/>
              <a:cs typeface="ＭＳ Ｐゴシック" pitchFamily="-109" charset="-128"/>
            </a:endParaRPr>
          </a:p>
        </p:txBody>
      </p:sp>
      <p:sp>
        <p:nvSpPr>
          <p:cNvPr id="149" name="Text Box 126"/>
          <p:cNvSpPr txBox="1">
            <a:spLocks noChangeArrowheads="1"/>
          </p:cNvSpPr>
          <p:nvPr/>
        </p:nvSpPr>
        <p:spPr bwMode="auto">
          <a:xfrm>
            <a:off x="22733001" y="6208455"/>
            <a:ext cx="11569398" cy="1785104"/>
          </a:xfrm>
          <a:prstGeom prst="rect">
            <a:avLst/>
          </a:prstGeom>
          <a:noFill/>
          <a:ln w="9525">
            <a:noFill/>
            <a:miter lim="800000"/>
            <a:headEnd/>
            <a:tailEnd/>
          </a:ln>
        </p:spPr>
        <p:txBody>
          <a:bodyPr wrap="square" numCol="1">
            <a:prstTxWarp prst="textNoShape">
              <a:avLst/>
            </a:prstTxWarp>
            <a:spAutoFit/>
          </a:bodyPr>
          <a:lstStyle/>
          <a:p>
            <a:pPr>
              <a:spcBef>
                <a:spcPct val="50000"/>
              </a:spcBef>
            </a:pPr>
            <a:r>
              <a:rPr lang="en-US" sz="2200" b="1" dirty="0" smtClean="0">
                <a:latin typeface="Arial"/>
                <a:ea typeface="Calibri" pitchFamily="-109" charset="0"/>
                <a:cs typeface="Arial"/>
              </a:rPr>
              <a:t>Participants: </a:t>
            </a:r>
            <a:r>
              <a:rPr lang="en-US" sz="2200" dirty="0" smtClean="0">
                <a:latin typeface="Arial"/>
                <a:ea typeface="Calibri" pitchFamily="-109" charset="0"/>
                <a:cs typeface="Arial"/>
              </a:rPr>
              <a:t>41 Stanford University undergraduates (preliminary data)</a:t>
            </a:r>
          </a:p>
          <a:p>
            <a:pPr>
              <a:spcBef>
                <a:spcPct val="50000"/>
              </a:spcBef>
            </a:pPr>
            <a:r>
              <a:rPr lang="en-US" sz="2200" b="1" dirty="0" smtClean="0">
                <a:latin typeface="Arial"/>
                <a:ea typeface="Calibri" pitchFamily="-109" charset="0"/>
                <a:cs typeface="Arial"/>
              </a:rPr>
              <a:t>Critical Stimuli:</a:t>
            </a:r>
            <a:r>
              <a:rPr lang="en-US" sz="2200" dirty="0" smtClean="0">
                <a:latin typeface="Arial"/>
                <a:ea typeface="Calibri" pitchFamily="-109" charset="0"/>
                <a:cs typeface="Arial"/>
              </a:rPr>
              <a:t> Stimulus presentation identical to Experiment 1 but only Predictable sentences are considered critical stimuli</a:t>
            </a:r>
          </a:p>
          <a:p>
            <a:pPr>
              <a:spcBef>
                <a:spcPct val="50000"/>
              </a:spcBef>
            </a:pPr>
            <a:r>
              <a:rPr lang="en-US" sz="2200" b="1" dirty="0" smtClean="0">
                <a:latin typeface="Arial"/>
                <a:ea typeface="Calibri" pitchFamily="-109" charset="0"/>
                <a:cs typeface="Arial"/>
              </a:rPr>
              <a:t>Probe Location</a:t>
            </a:r>
            <a:r>
              <a:rPr lang="en-US" sz="2200" dirty="0" smtClean="0">
                <a:latin typeface="Arial"/>
                <a:ea typeface="Calibri" pitchFamily="-109" charset="0"/>
                <a:cs typeface="Arial"/>
              </a:rPr>
              <a:t>: Visual probe </a:t>
            </a:r>
            <a:r>
              <a:rPr lang="en-US" sz="2200" i="1" dirty="0" smtClean="0">
                <a:latin typeface="Arial"/>
                <a:ea typeface="Calibri" pitchFamily="-109" charset="0"/>
                <a:cs typeface="Arial"/>
              </a:rPr>
              <a:t>during </a:t>
            </a:r>
            <a:r>
              <a:rPr lang="en-US" sz="2200" dirty="0" smtClean="0">
                <a:latin typeface="Arial"/>
                <a:ea typeface="Calibri" pitchFamily="-109" charset="0"/>
                <a:cs typeface="Arial"/>
              </a:rPr>
              <a:t>full auditory stimulus</a:t>
            </a:r>
          </a:p>
        </p:txBody>
      </p:sp>
      <p:sp>
        <p:nvSpPr>
          <p:cNvPr id="80" name="Content Placeholder 2"/>
          <p:cNvSpPr txBox="1">
            <a:spLocks/>
          </p:cNvSpPr>
          <p:nvPr/>
        </p:nvSpPr>
        <p:spPr bwMode="auto">
          <a:xfrm>
            <a:off x="22735334" y="4075113"/>
            <a:ext cx="11859466" cy="1503114"/>
          </a:xfrm>
          <a:prstGeom prst="rect">
            <a:avLst/>
          </a:prstGeom>
          <a:noFill/>
          <a:ln w="57150">
            <a:noFill/>
            <a:miter lim="800000"/>
            <a:headEnd/>
            <a:tailEnd/>
          </a:ln>
        </p:spPr>
        <p:txBody>
          <a:bodyPr>
            <a:prstTxWarp prst="textNoShape">
              <a:avLst/>
            </a:prstTxWarp>
          </a:bodyPr>
          <a:lstStyle/>
          <a:p>
            <a:pPr indent="-342900" algn="ctr" defTabSz="914400" eaLnBrk="0" hangingPunct="0">
              <a:spcBef>
                <a:spcPct val="20000"/>
              </a:spcBef>
            </a:pPr>
            <a:r>
              <a:rPr lang="en-US" sz="2400" b="1" dirty="0" smtClean="0">
                <a:solidFill>
                  <a:srgbClr val="8B0039"/>
                </a:solidFill>
                <a:latin typeface="Arial"/>
                <a:ea typeface="Gisha" pitchFamily="34" charset="0"/>
                <a:cs typeface="Arial"/>
              </a:rPr>
              <a:t>Decoupling meaning from form, </a:t>
            </a:r>
          </a:p>
          <a:p>
            <a:pPr indent="-342900" algn="ctr" defTabSz="914400" eaLnBrk="0" hangingPunct="0">
              <a:spcBef>
                <a:spcPct val="20000"/>
              </a:spcBef>
            </a:pPr>
            <a:r>
              <a:rPr lang="en-US" sz="2400" b="1" dirty="0" smtClean="0">
                <a:solidFill>
                  <a:srgbClr val="8B0039"/>
                </a:solidFill>
                <a:latin typeface="Arial"/>
                <a:ea typeface="Gisha" pitchFamily="34" charset="0"/>
                <a:cs typeface="Arial"/>
              </a:rPr>
              <a:t>how does part of a carefully-articulated word </a:t>
            </a:r>
          </a:p>
          <a:p>
            <a:pPr indent="-342900" algn="ctr" defTabSz="914400" eaLnBrk="0" hangingPunct="0">
              <a:spcBef>
                <a:spcPct val="20000"/>
              </a:spcBef>
            </a:pPr>
            <a:r>
              <a:rPr lang="en-US" sz="2400" b="1" dirty="0" smtClean="0">
                <a:solidFill>
                  <a:srgbClr val="8B0039"/>
                </a:solidFill>
                <a:latin typeface="Arial"/>
                <a:ea typeface="Gisha" pitchFamily="34" charset="0"/>
                <a:cs typeface="Arial"/>
              </a:rPr>
              <a:t>compare to an entire casually-articulated word?</a:t>
            </a:r>
            <a:endParaRPr lang="en-US" sz="2400" b="1" dirty="0">
              <a:solidFill>
                <a:srgbClr val="8B0039"/>
              </a:solidFill>
              <a:latin typeface="Arial"/>
              <a:ea typeface="Gisha" pitchFamily="34" charset="0"/>
              <a:cs typeface="Arial"/>
            </a:endParaRPr>
          </a:p>
        </p:txBody>
      </p:sp>
      <p:sp>
        <p:nvSpPr>
          <p:cNvPr id="83" name="Rectangle 82"/>
          <p:cNvSpPr/>
          <p:nvPr/>
        </p:nvSpPr>
        <p:spPr>
          <a:xfrm>
            <a:off x="381000" y="3429000"/>
            <a:ext cx="43205400" cy="342900"/>
          </a:xfrm>
          <a:prstGeom prst="rect">
            <a:avLst/>
          </a:prstGeom>
          <a:solidFill>
            <a:schemeClr val="tx1"/>
          </a:solidFill>
          <a:ln>
            <a:solidFill>
              <a:srgbClr val="000000">
                <a:alpha val="80000"/>
              </a:srgbClr>
            </a:solid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a typeface="ＭＳ Ｐゴシック" pitchFamily="-109" charset="-128"/>
              <a:cs typeface="ＭＳ Ｐゴシック" pitchFamily="-109" charset="-128"/>
            </a:endParaRPr>
          </a:p>
        </p:txBody>
      </p:sp>
      <p:sp>
        <p:nvSpPr>
          <p:cNvPr id="84" name="Rectangle 83"/>
          <p:cNvSpPr/>
          <p:nvPr/>
        </p:nvSpPr>
        <p:spPr>
          <a:xfrm>
            <a:off x="1524000" y="3314699"/>
            <a:ext cx="6653772" cy="625677"/>
          </a:xfrm>
          <a:prstGeom prst="rect">
            <a:avLst/>
          </a:prstGeom>
          <a:solidFill>
            <a:srgbClr val="961812"/>
          </a:solidFill>
          <a:ln w="5715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r>
              <a:rPr lang="en-US" sz="4000" dirty="0">
                <a:solidFill>
                  <a:srgbClr val="FFFFFF"/>
                </a:solidFill>
                <a:latin typeface="Arial Narrow" pitchFamily="-109" charset="0"/>
                <a:ea typeface="Arial Narrow" pitchFamily="-109" charset="0"/>
                <a:cs typeface="Arial Narrow" pitchFamily="-109" charset="0"/>
              </a:rPr>
              <a:t>Background</a:t>
            </a:r>
          </a:p>
        </p:txBody>
      </p:sp>
      <p:sp>
        <p:nvSpPr>
          <p:cNvPr id="85" name="Rectangle 84"/>
          <p:cNvSpPr/>
          <p:nvPr/>
        </p:nvSpPr>
        <p:spPr>
          <a:xfrm>
            <a:off x="11492021" y="3328987"/>
            <a:ext cx="9158607" cy="628650"/>
          </a:xfrm>
          <a:prstGeom prst="rect">
            <a:avLst/>
          </a:prstGeom>
          <a:solidFill>
            <a:srgbClr val="961812"/>
          </a:solidFill>
          <a:ln w="5715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r>
              <a:rPr lang="en-US" sz="4000" dirty="0" smtClean="0">
                <a:solidFill>
                  <a:srgbClr val="FFFFFF"/>
                </a:solidFill>
                <a:latin typeface="Arial Narrow" pitchFamily="-109" charset="0"/>
                <a:ea typeface="Arial Narrow" pitchFamily="-109" charset="0"/>
                <a:cs typeface="Arial Narrow" pitchFamily="-109" charset="0"/>
              </a:rPr>
              <a:t>Experiment 1: Probe after sentence</a:t>
            </a:r>
            <a:endParaRPr lang="en-US" sz="4000" dirty="0">
              <a:solidFill>
                <a:srgbClr val="FFFFFF"/>
              </a:solidFill>
              <a:latin typeface="Arial Narrow" pitchFamily="-109" charset="0"/>
              <a:ea typeface="Arial Narrow" pitchFamily="-109" charset="0"/>
              <a:cs typeface="Arial Narrow" pitchFamily="-109" charset="0"/>
            </a:endParaRPr>
          </a:p>
        </p:txBody>
      </p:sp>
      <p:sp>
        <p:nvSpPr>
          <p:cNvPr id="86" name="Rectangle 85"/>
          <p:cNvSpPr/>
          <p:nvPr/>
        </p:nvSpPr>
        <p:spPr>
          <a:xfrm>
            <a:off x="35687000" y="3314699"/>
            <a:ext cx="6985000" cy="628650"/>
          </a:xfrm>
          <a:prstGeom prst="rect">
            <a:avLst/>
          </a:prstGeom>
          <a:solidFill>
            <a:srgbClr val="961812"/>
          </a:solidFill>
          <a:ln w="5715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r>
              <a:rPr lang="en-US" sz="4000" dirty="0">
                <a:solidFill>
                  <a:srgbClr val="FFFFFF"/>
                </a:solidFill>
                <a:latin typeface="Arial Narrow" pitchFamily="-109" charset="0"/>
                <a:ea typeface="Arial Narrow" pitchFamily="-109" charset="0"/>
                <a:cs typeface="Arial Narrow" pitchFamily="-109" charset="0"/>
              </a:rPr>
              <a:t>Discussion</a:t>
            </a:r>
          </a:p>
        </p:txBody>
      </p:sp>
      <p:sp>
        <p:nvSpPr>
          <p:cNvPr id="87" name="Rectangle 86"/>
          <p:cNvSpPr/>
          <p:nvPr/>
        </p:nvSpPr>
        <p:spPr>
          <a:xfrm>
            <a:off x="36322474" y="15773400"/>
            <a:ext cx="6349526" cy="534848"/>
          </a:xfrm>
          <a:prstGeom prst="rect">
            <a:avLst/>
          </a:prstGeom>
          <a:solidFill>
            <a:srgbClr val="961812"/>
          </a:solidFill>
          <a:ln w="5715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r>
              <a:rPr lang="en-US" sz="3600" dirty="0" smtClean="0">
                <a:solidFill>
                  <a:srgbClr val="FFFFFF"/>
                </a:solidFill>
                <a:latin typeface="Arial Narrow" pitchFamily="-109" charset="0"/>
                <a:ea typeface="Arial Narrow" pitchFamily="-109" charset="0"/>
                <a:cs typeface="Arial Narrow" pitchFamily="-109" charset="0"/>
              </a:rPr>
              <a:t>Conclusions</a:t>
            </a:r>
            <a:endParaRPr lang="en-US" sz="3600" dirty="0">
              <a:solidFill>
                <a:srgbClr val="FFFFFF"/>
              </a:solidFill>
              <a:latin typeface="Arial Narrow" pitchFamily="-109" charset="0"/>
              <a:ea typeface="Arial Narrow" pitchFamily="-109" charset="0"/>
              <a:cs typeface="Arial Narrow" pitchFamily="-109" charset="0"/>
            </a:endParaRPr>
          </a:p>
        </p:txBody>
      </p:sp>
      <p:sp>
        <p:nvSpPr>
          <p:cNvPr id="11" name="Rectangle 10"/>
          <p:cNvSpPr/>
          <p:nvPr/>
        </p:nvSpPr>
        <p:spPr>
          <a:xfrm>
            <a:off x="634769" y="8767465"/>
            <a:ext cx="9130628" cy="2285997"/>
          </a:xfrm>
          <a:prstGeom prst="rect">
            <a:avLst/>
          </a:prstGeom>
          <a:solidFill>
            <a:schemeClr val="bg1">
              <a:lumMod val="85000"/>
            </a:schemeClr>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Text Box 178"/>
          <p:cNvSpPr txBox="1">
            <a:spLocks noChangeArrowheads="1"/>
          </p:cNvSpPr>
          <p:nvPr/>
        </p:nvSpPr>
        <p:spPr bwMode="auto">
          <a:xfrm>
            <a:off x="736599" y="9962346"/>
            <a:ext cx="8871447"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prstTxWarp prst="textNoShape">
              <a:avLst/>
            </a:prstTxWarp>
            <a:spAutoFit/>
          </a:bodyPr>
          <a:lstStyle/>
          <a:p>
            <a:pPr marL="635000" indent="-406400">
              <a:spcBef>
                <a:spcPct val="50000"/>
              </a:spcBef>
            </a:pPr>
            <a:r>
              <a:rPr lang="en-US" sz="2200" b="1" dirty="0" smtClean="0">
                <a:ea typeface="Calibri" pitchFamily="-109" charset="0"/>
                <a:cs typeface="Calibri" pitchFamily="-109" charset="0"/>
              </a:rPr>
              <a:t>Careful </a:t>
            </a:r>
            <a:r>
              <a:rPr lang="en-US" sz="2200" dirty="0" smtClean="0">
                <a:ea typeface="Calibri" pitchFamily="-109" charset="0"/>
                <a:cs typeface="Calibri" pitchFamily="-109" charset="0"/>
              </a:rPr>
              <a:t>speech relies heavily on </a:t>
            </a:r>
            <a:r>
              <a:rPr lang="en-US" sz="2200" b="1" dirty="0" smtClean="0">
                <a:ea typeface="Calibri" pitchFamily="-109" charset="0"/>
                <a:cs typeface="Calibri" pitchFamily="-109" charset="0"/>
              </a:rPr>
              <a:t>signal-based processing</a:t>
            </a:r>
          </a:p>
          <a:p>
            <a:pPr marL="635000" indent="-406400">
              <a:spcBef>
                <a:spcPct val="50000"/>
              </a:spcBef>
            </a:pPr>
            <a:r>
              <a:rPr lang="en-US" sz="2200" b="1" dirty="0" smtClean="0">
                <a:ea typeface="Calibri" pitchFamily="-109" charset="0"/>
                <a:cs typeface="Calibri" pitchFamily="-109" charset="0"/>
              </a:rPr>
              <a:t>Casual </a:t>
            </a:r>
            <a:r>
              <a:rPr lang="en-US" sz="2200" dirty="0" smtClean="0">
                <a:ea typeface="Calibri" pitchFamily="-109" charset="0"/>
                <a:cs typeface="Calibri" pitchFamily="-109" charset="0"/>
              </a:rPr>
              <a:t>speech relies heavily on </a:t>
            </a:r>
            <a:r>
              <a:rPr lang="en-US" sz="2200" b="1" dirty="0" smtClean="0">
                <a:ea typeface="Calibri" pitchFamily="-109" charset="0"/>
                <a:cs typeface="Calibri" pitchFamily="-109" charset="0"/>
              </a:rPr>
              <a:t>knowledge-based processing</a:t>
            </a:r>
            <a:endParaRPr lang="en-US" sz="2200" dirty="0"/>
          </a:p>
        </p:txBody>
      </p:sp>
      <p:sp>
        <p:nvSpPr>
          <p:cNvPr id="105" name="TextBox 17"/>
          <p:cNvSpPr txBox="1">
            <a:spLocks noChangeArrowheads="1"/>
          </p:cNvSpPr>
          <p:nvPr/>
        </p:nvSpPr>
        <p:spPr bwMode="auto">
          <a:xfrm>
            <a:off x="838200" y="8763000"/>
            <a:ext cx="9028797" cy="461665"/>
          </a:xfrm>
          <a:prstGeom prst="rect">
            <a:avLst/>
          </a:prstGeom>
          <a:noFill/>
          <a:ln w="9525">
            <a:noFill/>
            <a:miter lim="800000"/>
            <a:headEnd/>
            <a:tailEnd/>
          </a:ln>
        </p:spPr>
        <p:txBody>
          <a:bodyPr wrap="square">
            <a:prstTxWarp prst="textNoShape">
              <a:avLst/>
            </a:prstTxWarp>
            <a:spAutoFit/>
          </a:bodyPr>
          <a:lstStyle/>
          <a:p>
            <a:pPr algn="ctr"/>
            <a:r>
              <a:rPr lang="en-US" sz="2400" b="1" dirty="0" smtClean="0">
                <a:latin typeface="Arial"/>
                <a:ea typeface="Calibri" pitchFamily="-109" charset="0"/>
                <a:cs typeface="Arial"/>
              </a:rPr>
              <a:t>One Hypothesis</a:t>
            </a:r>
          </a:p>
        </p:txBody>
      </p:sp>
      <p:sp>
        <p:nvSpPr>
          <p:cNvPr id="77" name="Text Box 126"/>
          <p:cNvSpPr txBox="1">
            <a:spLocks noChangeArrowheads="1"/>
          </p:cNvSpPr>
          <p:nvPr/>
        </p:nvSpPr>
        <p:spPr bwMode="auto">
          <a:xfrm>
            <a:off x="838200" y="11277600"/>
            <a:ext cx="8839200" cy="2123658"/>
          </a:xfrm>
          <a:prstGeom prst="rect">
            <a:avLst/>
          </a:prstGeom>
          <a:noFill/>
          <a:ln w="9525">
            <a:noFill/>
            <a:miter lim="800000"/>
            <a:headEnd/>
            <a:tailEnd/>
          </a:ln>
        </p:spPr>
        <p:txBody>
          <a:bodyPr wrap="square">
            <a:prstTxWarp prst="textNoShape">
              <a:avLst/>
            </a:prstTxWarp>
            <a:spAutoFit/>
          </a:bodyPr>
          <a:lstStyle/>
          <a:p>
            <a:pPr algn="ctr">
              <a:spcBef>
                <a:spcPct val="50000"/>
              </a:spcBef>
            </a:pPr>
            <a:r>
              <a:rPr lang="en-US" sz="2200" b="1" dirty="0" smtClean="0">
                <a:latin typeface="Arial"/>
                <a:ea typeface="Calibri" pitchFamily="-109" charset="0"/>
                <a:cs typeface="Arial"/>
              </a:rPr>
              <a:t>If supported, we would expect to find evidence of: </a:t>
            </a:r>
          </a:p>
          <a:p>
            <a:pPr>
              <a:spcBef>
                <a:spcPct val="50000"/>
              </a:spcBef>
            </a:pPr>
            <a:r>
              <a:rPr lang="en-US" sz="2200" dirty="0" smtClean="0">
                <a:latin typeface="Arial"/>
                <a:ea typeface="Calibri" pitchFamily="-109" charset="0"/>
                <a:cs typeface="Arial"/>
              </a:rPr>
              <a:t>Stronger effects for casual speech than careful speech in Meaning-based tasks</a:t>
            </a:r>
          </a:p>
          <a:p>
            <a:pPr>
              <a:spcBef>
                <a:spcPct val="50000"/>
              </a:spcBef>
            </a:pPr>
            <a:r>
              <a:rPr lang="en-US" sz="2200" dirty="0" smtClean="0">
                <a:latin typeface="Arial"/>
                <a:ea typeface="Calibri" pitchFamily="-109" charset="0"/>
                <a:cs typeface="Arial"/>
              </a:rPr>
              <a:t>Stronger effects for careful speech than casual speech in Form-based tasks</a:t>
            </a:r>
            <a:endParaRPr lang="en-US" sz="2200" dirty="0" smtClean="0">
              <a:latin typeface="Calibri" pitchFamily="-109" charset="0"/>
              <a:ea typeface="Calibri" pitchFamily="-109" charset="0"/>
              <a:cs typeface="Calibri" pitchFamily="-109" charset="0"/>
            </a:endParaRPr>
          </a:p>
        </p:txBody>
      </p:sp>
      <p:sp>
        <p:nvSpPr>
          <p:cNvPr id="79" name="Text Box 142"/>
          <p:cNvSpPr txBox="1">
            <a:spLocks noChangeArrowheads="1"/>
          </p:cNvSpPr>
          <p:nvPr/>
        </p:nvSpPr>
        <p:spPr bwMode="auto">
          <a:xfrm>
            <a:off x="35167655" y="11158240"/>
            <a:ext cx="8420100" cy="4462760"/>
          </a:xfrm>
          <a:prstGeom prst="rect">
            <a:avLst/>
          </a:prstGeom>
          <a:noFill/>
          <a:ln w="9525">
            <a:noFill/>
            <a:miter lim="800000"/>
            <a:headEnd/>
            <a:tailEnd/>
          </a:ln>
        </p:spPr>
        <p:txBody>
          <a:bodyPr>
            <a:prstTxWarp prst="textNoShape">
              <a:avLst/>
            </a:prstTxWarp>
            <a:spAutoFit/>
          </a:bodyPr>
          <a:lstStyle/>
          <a:p>
            <a:pPr algn="ctr" eaLnBrk="0" hangingPunct="0">
              <a:tabLst>
                <a:tab pos="0" algn="l"/>
              </a:tabLst>
            </a:pPr>
            <a:r>
              <a:rPr lang="en-US" sz="2600" b="1" dirty="0" smtClean="0">
                <a:ea typeface="Calibri" pitchFamily="-109" charset="0"/>
                <a:cs typeface="Calibri" pitchFamily="-109" charset="0"/>
              </a:rPr>
              <a:t>Meaning-based tasks and </a:t>
            </a:r>
          </a:p>
          <a:p>
            <a:pPr algn="ctr" eaLnBrk="0" hangingPunct="0">
              <a:tabLst>
                <a:tab pos="0" algn="l"/>
              </a:tabLst>
            </a:pPr>
            <a:r>
              <a:rPr lang="en-US" sz="2600" b="1" dirty="0" smtClean="0">
                <a:ea typeface="Calibri" pitchFamily="-109" charset="0"/>
                <a:cs typeface="Calibri" pitchFamily="-109" charset="0"/>
              </a:rPr>
              <a:t>the serial nature of speech</a:t>
            </a:r>
          </a:p>
          <a:p>
            <a:pPr eaLnBrk="0" hangingPunct="0">
              <a:tabLst>
                <a:tab pos="0" algn="l"/>
              </a:tabLst>
            </a:pPr>
            <a:endParaRPr lang="en-US" sz="400" b="1" dirty="0">
              <a:ea typeface="Calibri" pitchFamily="-109" charset="0"/>
              <a:cs typeface="Calibri" pitchFamily="-109" charset="0"/>
            </a:endParaRPr>
          </a:p>
          <a:p>
            <a:pPr eaLnBrk="0" hangingPunct="0">
              <a:tabLst>
                <a:tab pos="0" algn="l"/>
              </a:tabLst>
            </a:pPr>
            <a:r>
              <a:rPr lang="en-US" sz="2200" dirty="0" smtClean="0">
                <a:ea typeface="Calibri" pitchFamily="-109" charset="0"/>
                <a:cs typeface="Calibri" pitchFamily="-109" charset="0"/>
              </a:rPr>
              <a:t>When a visual probe is presented at the end of a casually-articulated word, but part-way through a carefully-articulated word priming was found only for careful speech.</a:t>
            </a:r>
          </a:p>
          <a:p>
            <a:pPr eaLnBrk="0" hangingPunct="0">
              <a:tabLst>
                <a:tab pos="0" algn="l"/>
              </a:tabLst>
            </a:pPr>
            <a:endParaRPr lang="en-US" sz="1000" dirty="0">
              <a:ea typeface="Calibri" pitchFamily="-109" charset="0"/>
              <a:cs typeface="Calibri" pitchFamily="-109" charset="0"/>
            </a:endParaRPr>
          </a:p>
          <a:p>
            <a:pPr eaLnBrk="0" hangingPunct="0">
              <a:tabLst>
                <a:tab pos="0" algn="l"/>
              </a:tabLst>
            </a:pPr>
            <a:r>
              <a:rPr lang="en-US" sz="2200" dirty="0" smtClean="0">
                <a:ea typeface="Calibri" pitchFamily="-109" charset="0"/>
                <a:cs typeface="Calibri" pitchFamily="-109" charset="0"/>
              </a:rPr>
              <a:t>But, responses to probes following casual speech were extremely fast to related and unrelated visual targets.</a:t>
            </a:r>
          </a:p>
          <a:p>
            <a:pPr eaLnBrk="0" hangingPunct="0">
              <a:tabLst>
                <a:tab pos="0" algn="l"/>
              </a:tabLst>
            </a:pPr>
            <a:endParaRPr lang="en-US" sz="1000" dirty="0">
              <a:ea typeface="Calibri" pitchFamily="-109" charset="0"/>
              <a:cs typeface="Calibri" pitchFamily="-109" charset="0"/>
            </a:endParaRPr>
          </a:p>
          <a:p>
            <a:pPr eaLnBrk="0" hangingPunct="0">
              <a:tabLst>
                <a:tab pos="0" algn="l"/>
              </a:tabLst>
            </a:pPr>
            <a:r>
              <a:rPr lang="en-US" sz="2200" dirty="0">
                <a:ea typeface="Calibri" pitchFamily="-109" charset="0"/>
                <a:cs typeface="Calibri" pitchFamily="-109" charset="0"/>
              </a:rPr>
              <a:t>W</a:t>
            </a:r>
            <a:r>
              <a:rPr lang="en-US" sz="2200" dirty="0" smtClean="0">
                <a:ea typeface="Calibri" pitchFamily="-109" charset="0"/>
                <a:cs typeface="Calibri" pitchFamily="-109" charset="0"/>
              </a:rPr>
              <a:t>e cannot rule out a floor effect, and believe that is what we are seeing.</a:t>
            </a:r>
          </a:p>
          <a:p>
            <a:pPr eaLnBrk="0" hangingPunct="0">
              <a:tabLst>
                <a:tab pos="0" algn="l"/>
              </a:tabLst>
            </a:pPr>
            <a:endParaRPr lang="en-US" sz="1000" dirty="0">
              <a:ea typeface="Calibri" pitchFamily="-109" charset="0"/>
              <a:cs typeface="Calibri" pitchFamily="-109" charset="0"/>
            </a:endParaRPr>
          </a:p>
          <a:p>
            <a:pPr eaLnBrk="0" hangingPunct="0">
              <a:tabLst>
                <a:tab pos="0" algn="l"/>
              </a:tabLst>
            </a:pPr>
            <a:r>
              <a:rPr lang="en-US" sz="2200" dirty="0" smtClean="0">
                <a:ea typeface="Calibri" pitchFamily="-109" charset="0"/>
                <a:cs typeface="Calibri" pitchFamily="-109" charset="0"/>
              </a:rPr>
              <a:t>Future studies investigating the time course of processing with greater resolution will provide insight this initial finding.</a:t>
            </a:r>
            <a:endParaRPr lang="en-US" sz="2200" dirty="0">
              <a:ea typeface="Calibri" pitchFamily="-109" charset="0"/>
              <a:cs typeface="Calibri" pitchFamily="-109" charset="0"/>
            </a:endParaRPr>
          </a:p>
        </p:txBody>
      </p:sp>
      <p:pic>
        <p:nvPicPr>
          <p:cNvPr id="2" name="Picture 1"/>
          <p:cNvPicPr>
            <a:picLocks noChangeAspect="1"/>
          </p:cNvPicPr>
          <p:nvPr/>
        </p:nvPicPr>
        <p:blipFill>
          <a:blip r:embed="rId8"/>
          <a:stretch>
            <a:fillRect/>
          </a:stretch>
        </p:blipFill>
        <p:spPr>
          <a:xfrm>
            <a:off x="39700200" y="4419600"/>
            <a:ext cx="3732106" cy="5495544"/>
          </a:xfrm>
          <a:prstGeom prst="rect">
            <a:avLst/>
          </a:prstGeom>
        </p:spPr>
      </p:pic>
      <p:sp>
        <p:nvSpPr>
          <p:cNvPr id="3" name="Rectangle 2"/>
          <p:cNvSpPr/>
          <p:nvPr/>
        </p:nvSpPr>
        <p:spPr>
          <a:xfrm>
            <a:off x="36322474" y="4075113"/>
            <a:ext cx="6021550" cy="492443"/>
          </a:xfrm>
          <a:prstGeom prst="rect">
            <a:avLst/>
          </a:prstGeom>
        </p:spPr>
        <p:txBody>
          <a:bodyPr wrap="none">
            <a:spAutoFit/>
          </a:bodyPr>
          <a:lstStyle/>
          <a:p>
            <a:pPr algn="r" eaLnBrk="0" hangingPunct="0">
              <a:tabLst>
                <a:tab pos="0" algn="l"/>
              </a:tabLst>
            </a:pPr>
            <a:r>
              <a:rPr lang="en-US" sz="2600" b="1" dirty="0" smtClean="0">
                <a:ea typeface="Calibri" pitchFamily="-109" charset="0"/>
                <a:cs typeface="Calibri" pitchFamily="-109" charset="0"/>
              </a:rPr>
              <a:t>Strong priming across speech styles</a:t>
            </a:r>
            <a:endParaRPr lang="en-US" sz="2600" b="1" dirty="0">
              <a:ea typeface="Calibri" pitchFamily="-109" charset="0"/>
              <a:cs typeface="Calibri" pitchFamily="-109" charset="0"/>
            </a:endParaRPr>
          </a:p>
        </p:txBody>
      </p:sp>
      <p:sp>
        <p:nvSpPr>
          <p:cNvPr id="4" name="Rectangle 3"/>
          <p:cNvSpPr/>
          <p:nvPr/>
        </p:nvSpPr>
        <p:spPr>
          <a:xfrm>
            <a:off x="35280601" y="10237191"/>
            <a:ext cx="8091194" cy="830997"/>
          </a:xfrm>
          <a:prstGeom prst="rect">
            <a:avLst/>
          </a:prstGeom>
        </p:spPr>
        <p:txBody>
          <a:bodyPr wrap="square">
            <a:spAutoFit/>
          </a:bodyPr>
          <a:lstStyle/>
          <a:p>
            <a:pPr algn="just"/>
            <a:r>
              <a:rPr lang="en-US" sz="1200" dirty="0" smtClean="0"/>
              <a:t>A </a:t>
            </a:r>
            <a:r>
              <a:rPr lang="en-US" sz="1200" dirty="0"/>
              <a:t>schematic </a:t>
            </a:r>
            <a:r>
              <a:rPr lang="en-US" sz="1200" dirty="0" smtClean="0"/>
              <a:t>of </a:t>
            </a:r>
            <a:r>
              <a:rPr lang="en-US" sz="1200" dirty="0"/>
              <a:t>pronunciation </a:t>
            </a:r>
            <a:r>
              <a:rPr lang="en-US" sz="1200" b="1" dirty="0"/>
              <a:t>variant</a:t>
            </a:r>
            <a:r>
              <a:rPr lang="en-US" sz="1200" dirty="0"/>
              <a:t> frequency (A), </a:t>
            </a:r>
            <a:r>
              <a:rPr lang="en-US" sz="1200" b="1" dirty="0"/>
              <a:t>phonetic frame</a:t>
            </a:r>
            <a:r>
              <a:rPr lang="en-US" sz="1200" dirty="0"/>
              <a:t> frequency (B), and cluster representation (C) for words ending in three t-final variants (used here as symbolic of other kinds of variation). As depicted, the frequency of two atypical pronunciation variants may be the same, but their relationship to the typical production may differ in terms of word-level phonetic variation. </a:t>
            </a:r>
          </a:p>
        </p:txBody>
      </p:sp>
      <p:graphicFrame>
        <p:nvGraphicFramePr>
          <p:cNvPr id="75" name="Content Placeholder 3"/>
          <p:cNvGraphicFramePr>
            <a:graphicFrameLocks/>
          </p:cNvGraphicFramePr>
          <p:nvPr>
            <p:extLst>
              <p:ext uri="{D42A27DB-BD31-4B8C-83A1-F6EECF244321}">
                <p14:modId xmlns:p14="http://schemas.microsoft.com/office/powerpoint/2010/main" val="741941400"/>
              </p:ext>
            </p:extLst>
          </p:nvPr>
        </p:nvGraphicFramePr>
        <p:xfrm>
          <a:off x="609600" y="17754600"/>
          <a:ext cx="9155797" cy="2534598"/>
        </p:xfrm>
        <a:graphic>
          <a:graphicData uri="http://schemas.openxmlformats.org/drawingml/2006/table">
            <a:tbl>
              <a:tblPr firstRow="1" bandRow="1">
                <a:tableStyleId>{85BE263C-DBD7-4A20-BB59-AAB30ACAA65A}</a:tableStyleId>
              </a:tblPr>
              <a:tblGrid>
                <a:gridCol w="1981200"/>
                <a:gridCol w="4648200"/>
                <a:gridCol w="2526397"/>
              </a:tblGrid>
              <a:tr h="417086">
                <a:tc>
                  <a:txBody>
                    <a:bodyPr/>
                    <a:lstStyle/>
                    <a:p>
                      <a:endParaRPr lang="en-US" sz="2000" dirty="0">
                        <a:latin typeface="Arial"/>
                        <a:cs typeface="Arial"/>
                      </a:endParaRPr>
                    </a:p>
                  </a:txBody>
                  <a:tcPr>
                    <a:solidFill>
                      <a:schemeClr val="bg1">
                        <a:lumMod val="75000"/>
                      </a:schemeClr>
                    </a:solidFill>
                  </a:tcPr>
                </a:tc>
                <a:tc>
                  <a:txBody>
                    <a:bodyPr/>
                    <a:lstStyle/>
                    <a:p>
                      <a:r>
                        <a:rPr lang="en-US" sz="2000" b="0" dirty="0" smtClean="0">
                          <a:solidFill>
                            <a:schemeClr val="tx1"/>
                          </a:solidFill>
                          <a:latin typeface="Arial"/>
                          <a:cs typeface="Arial"/>
                        </a:rPr>
                        <a:t>Auditory probe (spoken)</a:t>
                      </a:r>
                      <a:endParaRPr lang="en-US" sz="2000" b="0" dirty="0">
                        <a:solidFill>
                          <a:schemeClr val="tx1"/>
                        </a:solidFill>
                        <a:latin typeface="Arial"/>
                        <a:cs typeface="Arial"/>
                      </a:endParaRPr>
                    </a:p>
                  </a:txBody>
                  <a:tcPr>
                    <a:solidFill>
                      <a:schemeClr val="bg1">
                        <a:lumMod val="75000"/>
                      </a:schemeClr>
                    </a:solidFill>
                  </a:tcPr>
                </a:tc>
                <a:tc>
                  <a:txBody>
                    <a:bodyPr/>
                    <a:lstStyle/>
                    <a:p>
                      <a:r>
                        <a:rPr lang="en-US" sz="2000" b="0" dirty="0" smtClean="0">
                          <a:solidFill>
                            <a:schemeClr val="tx1"/>
                          </a:solidFill>
                          <a:latin typeface="Arial"/>
                          <a:cs typeface="Arial"/>
                        </a:rPr>
                        <a:t>Target</a:t>
                      </a:r>
                      <a:r>
                        <a:rPr lang="en-US" sz="2000" b="0" baseline="0" dirty="0" smtClean="0">
                          <a:solidFill>
                            <a:schemeClr val="tx1"/>
                          </a:solidFill>
                          <a:latin typeface="Arial"/>
                          <a:cs typeface="Arial"/>
                        </a:rPr>
                        <a:t> word (visual)</a:t>
                      </a:r>
                      <a:endParaRPr lang="en-US" sz="2000" b="0" dirty="0">
                        <a:solidFill>
                          <a:schemeClr val="tx1"/>
                        </a:solidFill>
                        <a:latin typeface="Arial"/>
                        <a:cs typeface="Arial"/>
                      </a:endParaRPr>
                    </a:p>
                  </a:txBody>
                  <a:tcPr>
                    <a:solidFill>
                      <a:schemeClr val="bg1">
                        <a:lumMod val="75000"/>
                      </a:schemeClr>
                    </a:solidFill>
                  </a:tcPr>
                </a:tc>
              </a:tr>
              <a:tr h="1058756">
                <a:tc>
                  <a:txBody>
                    <a:bodyPr/>
                    <a:lstStyle/>
                    <a:p>
                      <a:r>
                        <a:rPr lang="en-US" sz="2000" dirty="0" smtClean="0">
                          <a:solidFill>
                            <a:srgbClr val="000000"/>
                          </a:solidFill>
                          <a:latin typeface="Arial"/>
                          <a:cs typeface="Arial"/>
                        </a:rPr>
                        <a:t>Predictable:</a:t>
                      </a:r>
                    </a:p>
                    <a:p>
                      <a:r>
                        <a:rPr lang="en-US" sz="2000" dirty="0" smtClean="0">
                          <a:solidFill>
                            <a:srgbClr val="000000"/>
                          </a:solidFill>
                          <a:latin typeface="Arial"/>
                          <a:cs typeface="Arial"/>
                        </a:rPr>
                        <a:t>   </a:t>
                      </a:r>
                      <a:r>
                        <a:rPr lang="en-US" sz="2000" dirty="0" smtClean="0">
                          <a:solidFill>
                            <a:srgbClr val="A62A1C"/>
                          </a:solidFill>
                          <a:latin typeface="Arial"/>
                          <a:cs typeface="Arial"/>
                        </a:rPr>
                        <a:t>Related</a:t>
                      </a:r>
                    </a:p>
                    <a:p>
                      <a:r>
                        <a:rPr lang="en-US" sz="2000" dirty="0" smtClean="0">
                          <a:solidFill>
                            <a:srgbClr val="000000"/>
                          </a:solidFill>
                          <a:latin typeface="Arial"/>
                          <a:cs typeface="Arial"/>
                        </a:rPr>
                        <a:t>   Unrelated</a:t>
                      </a:r>
                      <a:endParaRPr lang="en-US" sz="2000" dirty="0">
                        <a:solidFill>
                          <a:srgbClr val="000000"/>
                        </a:solidFill>
                        <a:latin typeface="Arial"/>
                        <a:cs typeface="Arial"/>
                      </a:endParaRPr>
                    </a:p>
                  </a:txBody>
                  <a:tcPr/>
                </a:tc>
                <a:tc>
                  <a:txBody>
                    <a:bodyPr/>
                    <a:lstStyle/>
                    <a:p>
                      <a:endParaRPr lang="en-US" sz="2000" b="0" dirty="0" smtClean="0">
                        <a:solidFill>
                          <a:srgbClr val="A62A1C"/>
                        </a:solidFill>
                        <a:latin typeface="Arial"/>
                        <a:cs typeface="Arial"/>
                      </a:endParaRPr>
                    </a:p>
                    <a:p>
                      <a:r>
                        <a:rPr lang="en-US" sz="2000" b="0" dirty="0" smtClean="0">
                          <a:solidFill>
                            <a:srgbClr val="A62A1C"/>
                          </a:solidFill>
                          <a:latin typeface="Arial"/>
                          <a:cs typeface="Arial"/>
                        </a:rPr>
                        <a:t>The cow was milked in the barn.</a:t>
                      </a:r>
                    </a:p>
                    <a:p>
                      <a:r>
                        <a:rPr lang="en-US" sz="2000" dirty="0" smtClean="0">
                          <a:latin typeface="Arial"/>
                          <a:cs typeface="Arial"/>
                        </a:rPr>
                        <a:t>The cow was milked in the barn.</a:t>
                      </a:r>
                      <a:endParaRPr lang="en-US" sz="2000" dirty="0">
                        <a:latin typeface="Arial"/>
                        <a:cs typeface="Arial"/>
                      </a:endParaRPr>
                    </a:p>
                  </a:txBody>
                  <a:tcPr/>
                </a:tc>
                <a:tc>
                  <a:txBody>
                    <a:bodyPr/>
                    <a:lstStyle/>
                    <a:p>
                      <a:endParaRPr lang="en-US" sz="2000" dirty="0" smtClean="0">
                        <a:solidFill>
                          <a:srgbClr val="A62A1C"/>
                        </a:solidFill>
                        <a:latin typeface="Arial"/>
                        <a:cs typeface="Arial"/>
                      </a:endParaRPr>
                    </a:p>
                    <a:p>
                      <a:r>
                        <a:rPr lang="en-US" sz="2000" dirty="0" smtClean="0">
                          <a:solidFill>
                            <a:srgbClr val="A62A1C"/>
                          </a:solidFill>
                          <a:latin typeface="Arial"/>
                          <a:cs typeface="Arial"/>
                        </a:rPr>
                        <a:t>BARN</a:t>
                      </a:r>
                    </a:p>
                    <a:p>
                      <a:r>
                        <a:rPr lang="en-US" sz="2000" dirty="0" smtClean="0">
                          <a:latin typeface="Arial"/>
                          <a:cs typeface="Arial"/>
                        </a:rPr>
                        <a:t>COIN</a:t>
                      </a:r>
                      <a:endParaRPr lang="en-US" sz="2000" dirty="0">
                        <a:latin typeface="Arial"/>
                        <a:cs typeface="Arial"/>
                      </a:endParaRPr>
                    </a:p>
                  </a:txBody>
                  <a:tcPr/>
                </a:tc>
              </a:tr>
              <a:tr h="1058756">
                <a:tc>
                  <a:txBody>
                    <a:bodyPr/>
                    <a:lstStyle/>
                    <a:p>
                      <a:r>
                        <a:rPr lang="en-US" sz="2000" dirty="0" smtClean="0">
                          <a:solidFill>
                            <a:srgbClr val="000000"/>
                          </a:solidFill>
                          <a:latin typeface="Arial"/>
                          <a:cs typeface="Arial"/>
                        </a:rPr>
                        <a:t>Unpredictable:</a:t>
                      </a:r>
                    </a:p>
                    <a:p>
                      <a:r>
                        <a:rPr lang="en-US" sz="2000" dirty="0" smtClean="0">
                          <a:solidFill>
                            <a:srgbClr val="000000"/>
                          </a:solidFill>
                          <a:latin typeface="Arial"/>
                          <a:cs typeface="Arial"/>
                        </a:rPr>
                        <a:t>   </a:t>
                      </a:r>
                      <a:r>
                        <a:rPr lang="en-US" sz="2000" dirty="0" smtClean="0">
                          <a:solidFill>
                            <a:srgbClr val="A62A1C"/>
                          </a:solidFill>
                          <a:latin typeface="Arial"/>
                          <a:cs typeface="Arial"/>
                        </a:rPr>
                        <a:t>Related</a:t>
                      </a:r>
                    </a:p>
                    <a:p>
                      <a:r>
                        <a:rPr lang="en-US" sz="2000" dirty="0" smtClean="0">
                          <a:solidFill>
                            <a:srgbClr val="000000"/>
                          </a:solidFill>
                          <a:latin typeface="Arial"/>
                          <a:cs typeface="Arial"/>
                        </a:rPr>
                        <a:t>   Unrelated</a:t>
                      </a:r>
                      <a:endParaRPr lang="en-US" sz="2000" dirty="0">
                        <a:solidFill>
                          <a:srgbClr val="000000"/>
                        </a:solidFill>
                        <a:latin typeface="Arial"/>
                        <a:cs typeface="Arial"/>
                      </a:endParaRPr>
                    </a:p>
                  </a:txBody>
                  <a:tcPr/>
                </a:tc>
                <a:tc>
                  <a:txBody>
                    <a:bodyPr/>
                    <a:lstStyle/>
                    <a:p>
                      <a:endParaRPr lang="en-US" sz="2000" b="0" dirty="0" smtClean="0">
                        <a:solidFill>
                          <a:srgbClr val="A62A1C"/>
                        </a:solidFill>
                        <a:latin typeface="Arial"/>
                        <a:cs typeface="Arial"/>
                      </a:endParaRPr>
                    </a:p>
                    <a:p>
                      <a:r>
                        <a:rPr lang="en-US" sz="2000" b="0" dirty="0" smtClean="0">
                          <a:solidFill>
                            <a:srgbClr val="A62A1C"/>
                          </a:solidFill>
                          <a:latin typeface="Arial"/>
                          <a:cs typeface="Arial"/>
                        </a:rPr>
                        <a:t>I am thinking about the barn.</a:t>
                      </a:r>
                    </a:p>
                    <a:p>
                      <a:r>
                        <a:rPr lang="en-US" sz="2000" b="0" dirty="0" smtClean="0">
                          <a:solidFill>
                            <a:srgbClr val="000000"/>
                          </a:solidFill>
                          <a:latin typeface="Arial"/>
                          <a:cs typeface="Arial"/>
                        </a:rPr>
                        <a:t>I</a:t>
                      </a:r>
                      <a:r>
                        <a:rPr lang="en-US" sz="2000" b="0" baseline="0" dirty="0" smtClean="0">
                          <a:solidFill>
                            <a:srgbClr val="000000"/>
                          </a:solidFill>
                          <a:latin typeface="Arial"/>
                          <a:cs typeface="Arial"/>
                        </a:rPr>
                        <a:t> am thinking about the barn.</a:t>
                      </a:r>
                      <a:endParaRPr lang="en-US" sz="2000" dirty="0" smtClean="0">
                        <a:solidFill>
                          <a:srgbClr val="000000"/>
                        </a:solidFill>
                        <a:latin typeface="Arial"/>
                        <a:cs typeface="Arial"/>
                      </a:endParaRPr>
                    </a:p>
                  </a:txBody>
                  <a:tcPr/>
                </a:tc>
                <a:tc>
                  <a:txBody>
                    <a:bodyPr/>
                    <a:lstStyle/>
                    <a:p>
                      <a:endParaRPr lang="en-US" sz="2000" dirty="0" smtClean="0">
                        <a:solidFill>
                          <a:srgbClr val="A62A1C"/>
                        </a:solidFill>
                        <a:latin typeface="Arial"/>
                        <a:cs typeface="Arial"/>
                      </a:endParaRPr>
                    </a:p>
                    <a:p>
                      <a:r>
                        <a:rPr lang="en-US" sz="2000" dirty="0" smtClean="0">
                          <a:solidFill>
                            <a:srgbClr val="A62A1C"/>
                          </a:solidFill>
                          <a:latin typeface="Arial"/>
                          <a:cs typeface="Arial"/>
                        </a:rPr>
                        <a:t>BARN</a:t>
                      </a:r>
                    </a:p>
                    <a:p>
                      <a:r>
                        <a:rPr lang="en-US" sz="2000" dirty="0" smtClean="0">
                          <a:latin typeface="Arial"/>
                          <a:cs typeface="Arial"/>
                        </a:rPr>
                        <a:t>COIN</a:t>
                      </a:r>
                      <a:endParaRPr lang="en-US" sz="2000" dirty="0">
                        <a:latin typeface="Arial"/>
                        <a:cs typeface="Arial"/>
                      </a:endParaRPr>
                    </a:p>
                  </a:txBody>
                  <a:tcPr/>
                </a:tc>
              </a:tr>
            </a:tbl>
          </a:graphicData>
        </a:graphic>
      </p:graphicFrame>
      <p:sp>
        <p:nvSpPr>
          <p:cNvPr id="5" name="TextBox 4"/>
          <p:cNvSpPr txBox="1"/>
          <p:nvPr/>
        </p:nvSpPr>
        <p:spPr>
          <a:xfrm>
            <a:off x="699171" y="13792200"/>
            <a:ext cx="9130629" cy="4222694"/>
          </a:xfrm>
          <a:prstGeom prst="rect">
            <a:avLst/>
          </a:prstGeom>
          <a:noFill/>
        </p:spPr>
        <p:txBody>
          <a:bodyPr wrap="square" rtlCol="0">
            <a:spAutoFit/>
          </a:bodyPr>
          <a:lstStyle/>
          <a:p>
            <a:pPr algn="ctr"/>
            <a:r>
              <a:rPr lang="en-US" sz="2400" b="1" dirty="0" smtClean="0">
                <a:latin typeface="Arial"/>
                <a:ea typeface="Gisha" pitchFamily="34" charset="0"/>
                <a:cs typeface="Arial"/>
              </a:rPr>
              <a:t>Stimuli</a:t>
            </a:r>
            <a:endParaRPr lang="en-US" sz="2400" dirty="0"/>
          </a:p>
          <a:p>
            <a:r>
              <a:rPr lang="en-US" sz="2200" dirty="0" smtClean="0"/>
              <a:t>192 SPIN test sentences recorded in </a:t>
            </a:r>
            <a:r>
              <a:rPr lang="en-US" sz="2200" b="1" dirty="0" smtClean="0"/>
              <a:t>careful </a:t>
            </a:r>
            <a:r>
              <a:rPr lang="en-US" sz="2200" dirty="0" smtClean="0"/>
              <a:t>and </a:t>
            </a:r>
            <a:r>
              <a:rPr lang="en-US" sz="2200" b="1" dirty="0" smtClean="0"/>
              <a:t>casual</a:t>
            </a:r>
            <a:r>
              <a:rPr lang="en-US" sz="2200" dirty="0" smtClean="0"/>
              <a:t> speech styles, all by the same speaker, for a total of 384 critical stimuli.</a:t>
            </a:r>
          </a:p>
          <a:p>
            <a:pPr>
              <a:lnSpc>
                <a:spcPct val="60000"/>
              </a:lnSpc>
            </a:pPr>
            <a:endParaRPr lang="en-US" sz="2200" dirty="0"/>
          </a:p>
          <a:p>
            <a:r>
              <a:rPr lang="en-US" sz="2200" dirty="0" smtClean="0"/>
              <a:t>Sentences were paired with a target so that each critical stimulus </a:t>
            </a:r>
            <a:r>
              <a:rPr lang="en-US" sz="2200" dirty="0"/>
              <a:t>=</a:t>
            </a:r>
            <a:endParaRPr lang="en-US" sz="2200" dirty="0" smtClean="0"/>
          </a:p>
          <a:p>
            <a:r>
              <a:rPr lang="en-US" sz="2200" b="1" dirty="0" smtClean="0"/>
              <a:t>an auditory prime </a:t>
            </a:r>
            <a:r>
              <a:rPr lang="en-US" sz="2200" dirty="0" smtClean="0"/>
              <a:t>(spoken sentence) </a:t>
            </a:r>
            <a:r>
              <a:rPr lang="en-US" sz="2200" b="1" dirty="0" smtClean="0"/>
              <a:t> </a:t>
            </a:r>
            <a:r>
              <a:rPr lang="en-US" sz="2200" dirty="0"/>
              <a:t>+</a:t>
            </a:r>
            <a:r>
              <a:rPr lang="en-US" sz="2200" dirty="0" smtClean="0"/>
              <a:t> </a:t>
            </a:r>
            <a:r>
              <a:rPr lang="en-US" sz="2200" b="1" dirty="0" smtClean="0"/>
              <a:t>a visual target </a:t>
            </a:r>
            <a:r>
              <a:rPr lang="en-US" sz="2200" dirty="0" smtClean="0"/>
              <a:t>(printed word).</a:t>
            </a:r>
          </a:p>
          <a:p>
            <a:pPr>
              <a:lnSpc>
                <a:spcPct val="60000"/>
              </a:lnSpc>
            </a:pPr>
            <a:endParaRPr lang="en-US" sz="2200" dirty="0" smtClean="0"/>
          </a:p>
          <a:p>
            <a:r>
              <a:rPr lang="en-US" sz="2200" dirty="0" smtClean="0"/>
              <a:t>Critical stimuli varied in 3 ways:</a:t>
            </a:r>
          </a:p>
          <a:p>
            <a:pPr marL="457200" indent="-457200">
              <a:buFont typeface="+mj-lt"/>
              <a:buAutoNum type="arabicPeriod"/>
            </a:pPr>
            <a:r>
              <a:rPr lang="en-US" sz="2200" dirty="0" smtClean="0"/>
              <a:t>Auditory stimuli </a:t>
            </a:r>
            <a:r>
              <a:rPr lang="en-US" sz="2200" dirty="0"/>
              <a:t>i</a:t>
            </a:r>
            <a:r>
              <a:rPr lang="en-US" sz="2200" dirty="0" smtClean="0"/>
              <a:t>s spoken in</a:t>
            </a:r>
            <a:r>
              <a:rPr lang="en-US" sz="2200" b="1" dirty="0" smtClean="0"/>
              <a:t> careful </a:t>
            </a:r>
            <a:r>
              <a:rPr lang="en-US" sz="2200" dirty="0" smtClean="0"/>
              <a:t>or </a:t>
            </a:r>
            <a:r>
              <a:rPr lang="en-US" sz="2200" b="1" dirty="0" smtClean="0"/>
              <a:t>casual </a:t>
            </a:r>
            <a:r>
              <a:rPr lang="en-US" sz="2200" dirty="0" smtClean="0"/>
              <a:t>speech style</a:t>
            </a:r>
            <a:endParaRPr lang="en-US" sz="2200" b="1" dirty="0" smtClean="0"/>
          </a:p>
          <a:p>
            <a:pPr marL="457200" indent="-457200">
              <a:buFont typeface="+mj-lt"/>
              <a:buAutoNum type="arabicPeriod"/>
            </a:pPr>
            <a:r>
              <a:rPr lang="en-US" sz="2200" dirty="0" smtClean="0"/>
              <a:t>Visual target </a:t>
            </a:r>
            <a:r>
              <a:rPr lang="en-US" sz="2200" dirty="0"/>
              <a:t>i</a:t>
            </a:r>
            <a:r>
              <a:rPr lang="en-US" sz="2200" dirty="0" smtClean="0"/>
              <a:t>s semantically</a:t>
            </a:r>
            <a:r>
              <a:rPr lang="en-US" sz="2200" b="1" dirty="0" smtClean="0"/>
              <a:t> predictable </a:t>
            </a:r>
            <a:r>
              <a:rPr lang="en-US" sz="2200" dirty="0" smtClean="0"/>
              <a:t>or </a:t>
            </a:r>
            <a:r>
              <a:rPr lang="en-US" sz="2200" b="1" dirty="0" smtClean="0"/>
              <a:t>unpredictable</a:t>
            </a:r>
            <a:r>
              <a:rPr lang="en-US" sz="2200" dirty="0" smtClean="0"/>
              <a:t>, given keywords early in the SPIN sentence</a:t>
            </a:r>
            <a:endParaRPr lang="en-US" sz="2200" b="1" dirty="0" smtClean="0"/>
          </a:p>
          <a:p>
            <a:pPr marL="457200" indent="-457200">
              <a:buFont typeface="+mj-lt"/>
              <a:buAutoNum type="arabicPeriod"/>
            </a:pPr>
            <a:r>
              <a:rPr lang="en-US" sz="2200" dirty="0" smtClean="0"/>
              <a:t>Visual target is </a:t>
            </a:r>
            <a:r>
              <a:rPr lang="en-US" sz="2200" b="1" dirty="0" smtClean="0"/>
              <a:t>related </a:t>
            </a:r>
            <a:r>
              <a:rPr lang="en-US" sz="2200" dirty="0" smtClean="0"/>
              <a:t>or </a:t>
            </a:r>
            <a:r>
              <a:rPr lang="en-US" sz="2200" b="1" dirty="0" smtClean="0"/>
              <a:t>unrelated</a:t>
            </a:r>
            <a:r>
              <a:rPr lang="en-US" sz="2200" dirty="0" smtClean="0"/>
              <a:t> to the auditory probe</a:t>
            </a:r>
            <a:endParaRPr lang="en-US" sz="2200" dirty="0"/>
          </a:p>
          <a:p>
            <a:endParaRPr lang="en-US" sz="2200" dirty="0"/>
          </a:p>
        </p:txBody>
      </p:sp>
      <p:sp>
        <p:nvSpPr>
          <p:cNvPr id="107" name="Text Box 126"/>
          <p:cNvSpPr txBox="1">
            <a:spLocks noChangeArrowheads="1"/>
          </p:cNvSpPr>
          <p:nvPr/>
        </p:nvSpPr>
        <p:spPr bwMode="auto">
          <a:xfrm>
            <a:off x="710969" y="9148465"/>
            <a:ext cx="9042631" cy="800219"/>
          </a:xfrm>
          <a:prstGeom prst="rect">
            <a:avLst/>
          </a:prstGeom>
          <a:noFill/>
          <a:ln w="9525">
            <a:noFill/>
            <a:miter lim="800000"/>
            <a:headEnd/>
            <a:tailEnd/>
          </a:ln>
        </p:spPr>
        <p:txBody>
          <a:bodyPr wrap="square">
            <a:prstTxWarp prst="textNoShape">
              <a:avLst/>
            </a:prstTxWarp>
            <a:spAutoFit/>
          </a:bodyPr>
          <a:lstStyle/>
          <a:p>
            <a:pPr algn="ctr">
              <a:spcBef>
                <a:spcPct val="50000"/>
              </a:spcBef>
            </a:pPr>
            <a:r>
              <a:rPr lang="en-US" sz="2300" i="1" dirty="0" smtClean="0">
                <a:latin typeface="Arial"/>
                <a:ea typeface="Calibri" pitchFamily="-109" charset="0"/>
                <a:cs typeface="Arial"/>
              </a:rPr>
              <a:t>Discrepancy comes from task/stimulus differences and Equivalence comes from differential processing</a:t>
            </a:r>
          </a:p>
        </p:txBody>
      </p:sp>
      <p:pic>
        <p:nvPicPr>
          <p:cNvPr id="25" name="Picture 24" descr="ASA-exp1-mainPriming.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01097" y="11811000"/>
            <a:ext cx="4024503" cy="3200400"/>
          </a:xfrm>
          <a:prstGeom prst="rect">
            <a:avLst/>
          </a:prstGeom>
        </p:spPr>
      </p:pic>
      <p:sp>
        <p:nvSpPr>
          <p:cNvPr id="130" name="Text Box 126"/>
          <p:cNvSpPr txBox="1">
            <a:spLocks noChangeArrowheads="1"/>
          </p:cNvSpPr>
          <p:nvPr/>
        </p:nvSpPr>
        <p:spPr bwMode="auto">
          <a:xfrm>
            <a:off x="10323366" y="5124034"/>
            <a:ext cx="12070799" cy="2800766"/>
          </a:xfrm>
          <a:prstGeom prst="rect">
            <a:avLst/>
          </a:prstGeom>
          <a:noFill/>
          <a:ln w="9525">
            <a:noFill/>
            <a:miter lim="800000"/>
            <a:headEnd/>
            <a:tailEnd/>
          </a:ln>
        </p:spPr>
        <p:txBody>
          <a:bodyPr wrap="square" numCol="1">
            <a:prstTxWarp prst="textNoShape">
              <a:avLst/>
            </a:prstTxWarp>
            <a:spAutoFit/>
          </a:bodyPr>
          <a:lstStyle/>
          <a:p>
            <a:pPr>
              <a:spcBef>
                <a:spcPct val="50000"/>
              </a:spcBef>
            </a:pPr>
            <a:r>
              <a:rPr lang="en-US" sz="2200" b="1" dirty="0" smtClean="0">
                <a:latin typeface="Arial"/>
                <a:ea typeface="Calibri" pitchFamily="-109" charset="0"/>
                <a:cs typeface="Arial"/>
              </a:rPr>
              <a:t>Participants: </a:t>
            </a:r>
            <a:r>
              <a:rPr lang="en-US" sz="2200" dirty="0" smtClean="0">
                <a:latin typeface="Arial"/>
                <a:ea typeface="Calibri" pitchFamily="-109" charset="0"/>
                <a:cs typeface="Arial"/>
              </a:rPr>
              <a:t>48 Stanford University undergraduates</a:t>
            </a:r>
          </a:p>
          <a:p>
            <a:pPr>
              <a:spcBef>
                <a:spcPct val="50000"/>
              </a:spcBef>
            </a:pPr>
            <a:r>
              <a:rPr lang="en-US" sz="2200" b="1" dirty="0" smtClean="0">
                <a:latin typeface="Arial"/>
                <a:ea typeface="Calibri" pitchFamily="-109" charset="0"/>
                <a:cs typeface="Arial"/>
              </a:rPr>
              <a:t>Between Subjects Design: </a:t>
            </a:r>
            <a:r>
              <a:rPr lang="en-US" sz="2200" dirty="0" smtClean="0">
                <a:latin typeface="Arial"/>
                <a:ea typeface="Calibri" pitchFamily="-109" charset="0"/>
                <a:cs typeface="Arial"/>
              </a:rPr>
              <a:t>randomly assigned to one of 8 Careful or Casual stimulus lists</a:t>
            </a:r>
          </a:p>
          <a:p>
            <a:pPr>
              <a:spcBef>
                <a:spcPct val="50000"/>
              </a:spcBef>
            </a:pPr>
            <a:r>
              <a:rPr lang="en-US" sz="2200" b="1" dirty="0" smtClean="0">
                <a:latin typeface="Arial"/>
                <a:ea typeface="Calibri" pitchFamily="-109" charset="0"/>
                <a:cs typeface="Arial"/>
              </a:rPr>
              <a:t>Critical Trials</a:t>
            </a:r>
            <a:r>
              <a:rPr lang="en-US" sz="2200" dirty="0" smtClean="0">
                <a:latin typeface="Arial"/>
                <a:ea typeface="Calibri" pitchFamily="-109" charset="0"/>
                <a:cs typeface="Arial"/>
              </a:rPr>
              <a:t>: 24 predictable sentence, related probe pairs; 24 predictable, unrelated pairs; 24 unpredictable, related pairs; 24 unpredictable, unrelated pairs</a:t>
            </a:r>
          </a:p>
          <a:p>
            <a:pPr>
              <a:spcBef>
                <a:spcPct val="50000"/>
              </a:spcBef>
            </a:pPr>
            <a:r>
              <a:rPr lang="en-US" sz="2200" b="1" dirty="0" smtClean="0">
                <a:latin typeface="Arial"/>
                <a:ea typeface="Calibri" pitchFamily="-109" charset="0"/>
                <a:cs typeface="Arial"/>
              </a:rPr>
              <a:t>Filler Trials: </a:t>
            </a:r>
            <a:r>
              <a:rPr lang="en-US" sz="2200" dirty="0" smtClean="0">
                <a:latin typeface="Arial"/>
                <a:ea typeface="Calibri" pitchFamily="-109" charset="0"/>
                <a:cs typeface="Arial"/>
              </a:rPr>
              <a:t>24 filler, related pairs; 24 filler, unrelated pairs; 144 filler, </a:t>
            </a:r>
            <a:r>
              <a:rPr lang="en-US" sz="2200" dirty="0" err="1" smtClean="0">
                <a:latin typeface="Arial"/>
                <a:ea typeface="Calibri" pitchFamily="-109" charset="0"/>
                <a:cs typeface="Arial"/>
              </a:rPr>
              <a:t>pseudoword</a:t>
            </a:r>
            <a:r>
              <a:rPr lang="en-US" sz="2200" dirty="0">
                <a:latin typeface="Arial"/>
                <a:ea typeface="Calibri" pitchFamily="-109" charset="0"/>
                <a:cs typeface="Arial"/>
              </a:rPr>
              <a:t> </a:t>
            </a:r>
            <a:r>
              <a:rPr lang="en-US" sz="2200" dirty="0" smtClean="0">
                <a:latin typeface="Arial"/>
                <a:ea typeface="Calibri" pitchFamily="-109" charset="0"/>
                <a:cs typeface="Arial"/>
              </a:rPr>
              <a:t>pairs</a:t>
            </a:r>
          </a:p>
          <a:p>
            <a:pPr>
              <a:spcBef>
                <a:spcPct val="50000"/>
              </a:spcBef>
            </a:pPr>
            <a:r>
              <a:rPr lang="en-US" sz="2200" b="1" dirty="0" smtClean="0">
                <a:latin typeface="Arial"/>
                <a:ea typeface="Calibri" pitchFamily="-109" charset="0"/>
                <a:cs typeface="Arial"/>
              </a:rPr>
              <a:t>Probe Location</a:t>
            </a:r>
            <a:r>
              <a:rPr lang="en-US" sz="2200" dirty="0" smtClean="0">
                <a:latin typeface="Arial"/>
                <a:ea typeface="Calibri" pitchFamily="-109" charset="0"/>
                <a:cs typeface="Arial"/>
              </a:rPr>
              <a:t>: Visual probe </a:t>
            </a:r>
            <a:r>
              <a:rPr lang="en-US" sz="2200" i="1" dirty="0" smtClean="0">
                <a:latin typeface="Arial"/>
                <a:ea typeface="Calibri" pitchFamily="-109" charset="0"/>
                <a:cs typeface="Arial"/>
              </a:rPr>
              <a:t>after</a:t>
            </a:r>
            <a:r>
              <a:rPr lang="en-US" sz="2200" dirty="0" smtClean="0">
                <a:latin typeface="Arial"/>
                <a:ea typeface="Calibri" pitchFamily="-109" charset="0"/>
                <a:cs typeface="Arial"/>
              </a:rPr>
              <a:t> full auditory stimulus</a:t>
            </a:r>
          </a:p>
        </p:txBody>
      </p:sp>
      <p:pic>
        <p:nvPicPr>
          <p:cNvPr id="26" name="Picture 25" descr="ASA-exp1-CarCasPrimingEffect-barplot.png"/>
          <p:cNvPicPr>
            <a:picLocks noChangeAspect="1"/>
          </p:cNvPicPr>
          <p:nvPr/>
        </p:nvPicPr>
        <p:blipFill rotWithShape="1">
          <a:blip r:embed="rId10">
            <a:extLst>
              <a:ext uri="{28A0092B-C50C-407E-A947-70E740481C1C}">
                <a14:useLocalDpi xmlns:a14="http://schemas.microsoft.com/office/drawing/2010/main" val="0"/>
              </a:ext>
            </a:extLst>
          </a:blip>
          <a:srcRect r="4946"/>
          <a:stretch/>
        </p:blipFill>
        <p:spPr>
          <a:xfrm>
            <a:off x="18348741" y="11899940"/>
            <a:ext cx="3825459" cy="3200400"/>
          </a:xfrm>
          <a:prstGeom prst="rect">
            <a:avLst/>
          </a:prstGeom>
        </p:spPr>
      </p:pic>
      <p:sp>
        <p:nvSpPr>
          <p:cNvPr id="97" name="Rectangle 96"/>
          <p:cNvSpPr/>
          <p:nvPr/>
        </p:nvSpPr>
        <p:spPr>
          <a:xfrm>
            <a:off x="11503868" y="11120265"/>
            <a:ext cx="9158607" cy="690735"/>
          </a:xfrm>
          <a:prstGeom prst="rect">
            <a:avLst/>
          </a:prstGeom>
          <a:solidFill>
            <a:srgbClr val="961812"/>
          </a:solidFill>
          <a:ln w="5715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r>
              <a:rPr lang="en-US" sz="4000" dirty="0" smtClean="0">
                <a:solidFill>
                  <a:srgbClr val="FFFFFF"/>
                </a:solidFill>
                <a:latin typeface="Arial Narrow" pitchFamily="-109" charset="0"/>
                <a:ea typeface="Arial Narrow" pitchFamily="-109" charset="0"/>
                <a:cs typeface="Arial Narrow" pitchFamily="-109" charset="0"/>
              </a:rPr>
              <a:t>Results: Experiment 1</a:t>
            </a:r>
            <a:endParaRPr lang="en-US" sz="4000" dirty="0">
              <a:solidFill>
                <a:srgbClr val="FFFFFF"/>
              </a:solidFill>
              <a:latin typeface="Arial Narrow" pitchFamily="-109" charset="0"/>
              <a:ea typeface="Arial Narrow" pitchFamily="-109" charset="0"/>
              <a:cs typeface="Arial Narrow" pitchFamily="-109" charset="0"/>
            </a:endParaRPr>
          </a:p>
        </p:txBody>
      </p:sp>
      <p:graphicFrame>
        <p:nvGraphicFramePr>
          <p:cNvPr id="151" name="Content Placeholder 3"/>
          <p:cNvGraphicFramePr>
            <a:graphicFrameLocks/>
          </p:cNvGraphicFramePr>
          <p:nvPr>
            <p:extLst>
              <p:ext uri="{D42A27DB-BD31-4B8C-83A1-F6EECF244321}">
                <p14:modId xmlns:p14="http://schemas.microsoft.com/office/powerpoint/2010/main" val="4045086779"/>
              </p:ext>
            </p:extLst>
          </p:nvPr>
        </p:nvGraphicFramePr>
        <p:xfrm>
          <a:off x="11274727" y="15062200"/>
          <a:ext cx="10047380" cy="1787840"/>
        </p:xfrm>
        <a:graphic>
          <a:graphicData uri="http://schemas.openxmlformats.org/drawingml/2006/table">
            <a:tbl>
              <a:tblPr firstRow="1" bandRow="1">
                <a:tableStyleId>{85BE263C-DBD7-4A20-BB59-AAB30ACAA65A}</a:tableStyleId>
              </a:tblPr>
              <a:tblGrid>
                <a:gridCol w="1435340"/>
                <a:gridCol w="1435340"/>
                <a:gridCol w="1435340"/>
                <a:gridCol w="1435340"/>
                <a:gridCol w="1435340"/>
                <a:gridCol w="1435340"/>
                <a:gridCol w="1435340"/>
              </a:tblGrid>
              <a:tr h="446960">
                <a:tc>
                  <a:txBody>
                    <a:bodyPr/>
                    <a:lstStyle/>
                    <a:p>
                      <a:endParaRPr lang="en-US" sz="2000" dirty="0">
                        <a:latin typeface="Arial"/>
                        <a:cs typeface="Arial"/>
                      </a:endParaRPr>
                    </a:p>
                  </a:txBody>
                  <a:tcPr>
                    <a:solidFill>
                      <a:schemeClr val="bg1">
                        <a:lumMod val="75000"/>
                      </a:schemeClr>
                    </a:solidFill>
                  </a:tcPr>
                </a:tc>
                <a:tc gridSpan="3">
                  <a:txBody>
                    <a:bodyPr/>
                    <a:lstStyle/>
                    <a:p>
                      <a:r>
                        <a:rPr lang="en-US" sz="2000" b="1" dirty="0" smtClean="0">
                          <a:solidFill>
                            <a:schemeClr val="tx1"/>
                          </a:solidFill>
                          <a:latin typeface="Arial"/>
                          <a:cs typeface="Arial"/>
                        </a:rPr>
                        <a:t>Predictable</a:t>
                      </a:r>
                      <a:endParaRPr lang="en-US" sz="2000" b="1" dirty="0">
                        <a:solidFill>
                          <a:schemeClr val="tx1"/>
                        </a:solidFill>
                        <a:latin typeface="Arial"/>
                        <a:cs typeface="Arial"/>
                      </a:endParaRPr>
                    </a:p>
                  </a:txBody>
                  <a:tcPr>
                    <a:solidFill>
                      <a:schemeClr val="bg1">
                        <a:lumMod val="75000"/>
                      </a:schemeClr>
                    </a:solidFill>
                  </a:tcPr>
                </a:tc>
                <a:tc hMerge="1">
                  <a:txBody>
                    <a:bodyPr/>
                    <a:lstStyle/>
                    <a:p>
                      <a:endParaRPr lang="en-US"/>
                    </a:p>
                  </a:txBody>
                  <a:tcPr/>
                </a:tc>
                <a:tc hMerge="1">
                  <a:txBody>
                    <a:bodyPr/>
                    <a:lstStyle/>
                    <a:p>
                      <a:endParaRPr lang="en-US"/>
                    </a:p>
                  </a:txBody>
                  <a:tcPr/>
                </a:tc>
                <a:tc gridSpan="3">
                  <a:txBody>
                    <a:bodyPr/>
                    <a:lstStyle/>
                    <a:p>
                      <a:r>
                        <a:rPr lang="en-US" sz="2000" b="1" dirty="0" smtClean="0">
                          <a:solidFill>
                            <a:schemeClr val="tx1"/>
                          </a:solidFill>
                          <a:latin typeface="Arial"/>
                          <a:cs typeface="Arial"/>
                        </a:rPr>
                        <a:t>Unpredictable</a:t>
                      </a:r>
                      <a:endParaRPr lang="en-US" sz="2000" b="1" dirty="0">
                        <a:solidFill>
                          <a:schemeClr val="tx1"/>
                        </a:solidFill>
                        <a:latin typeface="Arial"/>
                        <a:cs typeface="Arial"/>
                      </a:endParaRPr>
                    </a:p>
                  </a:txBody>
                  <a:tcPr>
                    <a:solidFill>
                      <a:schemeClr val="bg1">
                        <a:lumMod val="75000"/>
                      </a:schemeClr>
                    </a:solidFill>
                  </a:tcPr>
                </a:tc>
                <a:tc hMerge="1">
                  <a:txBody>
                    <a:bodyPr/>
                    <a:lstStyle/>
                    <a:p>
                      <a:endParaRPr lang="en-US"/>
                    </a:p>
                  </a:txBody>
                  <a:tcPr/>
                </a:tc>
                <a:tc hMerge="1">
                  <a:txBody>
                    <a:bodyPr/>
                    <a:lstStyle/>
                    <a:p>
                      <a:endParaRPr lang="en-US"/>
                    </a:p>
                  </a:txBody>
                  <a:tcPr/>
                </a:tc>
              </a:tr>
              <a:tr h="446960">
                <a:tc>
                  <a:txBody>
                    <a:bodyPr/>
                    <a:lstStyle/>
                    <a:p>
                      <a:endParaRPr lang="en-US" sz="2000" dirty="0">
                        <a:latin typeface="Arial"/>
                        <a:cs typeface="Arial"/>
                      </a:endParaRPr>
                    </a:p>
                  </a:txBody>
                  <a:tcPr>
                    <a:solidFill>
                      <a:schemeClr val="bg1">
                        <a:lumMod val="75000"/>
                      </a:schemeClr>
                    </a:solidFill>
                  </a:tcPr>
                </a:tc>
                <a:tc>
                  <a:txBody>
                    <a:bodyPr/>
                    <a:lstStyle/>
                    <a:p>
                      <a:r>
                        <a:rPr lang="en-US" sz="2000" b="0" dirty="0" smtClean="0">
                          <a:solidFill>
                            <a:schemeClr val="tx1"/>
                          </a:solidFill>
                          <a:latin typeface="Arial"/>
                          <a:cs typeface="Arial"/>
                        </a:rPr>
                        <a:t>Unrelated</a:t>
                      </a:r>
                      <a:endParaRPr lang="en-US" sz="2000" b="0" dirty="0">
                        <a:solidFill>
                          <a:schemeClr val="tx1"/>
                        </a:solidFill>
                        <a:latin typeface="Arial"/>
                        <a:cs typeface="Arial"/>
                      </a:endParaRPr>
                    </a:p>
                  </a:txBody>
                  <a:tcPr>
                    <a:solidFill>
                      <a:schemeClr val="bg1">
                        <a:lumMod val="75000"/>
                      </a:schemeClr>
                    </a:solidFill>
                  </a:tcPr>
                </a:tc>
                <a:tc>
                  <a:txBody>
                    <a:bodyPr/>
                    <a:lstStyle/>
                    <a:p>
                      <a:r>
                        <a:rPr lang="en-US" sz="2000" b="0" dirty="0" smtClean="0">
                          <a:solidFill>
                            <a:schemeClr val="tx1"/>
                          </a:solidFill>
                          <a:latin typeface="Arial"/>
                          <a:cs typeface="Arial"/>
                        </a:rPr>
                        <a:t>Related</a:t>
                      </a:r>
                      <a:endParaRPr lang="en-US" sz="2000" b="0" dirty="0">
                        <a:solidFill>
                          <a:schemeClr val="tx1"/>
                        </a:solidFill>
                        <a:latin typeface="Arial"/>
                        <a:cs typeface="Arial"/>
                      </a:endParaRPr>
                    </a:p>
                  </a:txBody>
                  <a:tcPr>
                    <a:solidFill>
                      <a:schemeClr val="bg1">
                        <a:lumMod val="75000"/>
                      </a:schemeClr>
                    </a:solidFill>
                  </a:tcPr>
                </a:tc>
                <a:tc>
                  <a:txBody>
                    <a:bodyPr/>
                    <a:lstStyle/>
                    <a:p>
                      <a:r>
                        <a:rPr lang="en-US" sz="2000" dirty="0" smtClean="0">
                          <a:latin typeface="Arial"/>
                          <a:cs typeface="Arial"/>
                        </a:rPr>
                        <a:t>Difference</a:t>
                      </a:r>
                      <a:endParaRPr lang="en-US" sz="2000" dirty="0">
                        <a:latin typeface="Arial"/>
                        <a:cs typeface="Arial"/>
                      </a:endParaRPr>
                    </a:p>
                  </a:txBody>
                  <a:tcPr>
                    <a:solidFill>
                      <a:schemeClr val="bg1">
                        <a:lumMod val="75000"/>
                      </a:schemeClr>
                    </a:solidFill>
                  </a:tcPr>
                </a:tc>
                <a:tc>
                  <a:txBody>
                    <a:bodyPr/>
                    <a:lstStyle/>
                    <a:p>
                      <a:r>
                        <a:rPr lang="en-US" sz="2000" b="0" dirty="0" smtClean="0">
                          <a:solidFill>
                            <a:schemeClr val="tx1"/>
                          </a:solidFill>
                          <a:latin typeface="Arial"/>
                          <a:cs typeface="Arial"/>
                        </a:rPr>
                        <a:t>Unrelated</a:t>
                      </a:r>
                      <a:endParaRPr lang="en-US" sz="2000" b="0" dirty="0">
                        <a:solidFill>
                          <a:schemeClr val="tx1"/>
                        </a:solidFill>
                        <a:latin typeface="Arial"/>
                        <a:cs typeface="Arial"/>
                      </a:endParaRPr>
                    </a:p>
                  </a:txBody>
                  <a:tcPr>
                    <a:solidFill>
                      <a:schemeClr val="bg1">
                        <a:lumMod val="75000"/>
                      </a:schemeClr>
                    </a:solidFill>
                  </a:tcPr>
                </a:tc>
                <a:tc>
                  <a:txBody>
                    <a:bodyPr/>
                    <a:lstStyle/>
                    <a:p>
                      <a:r>
                        <a:rPr lang="en-US" sz="2000" b="0" dirty="0" smtClean="0">
                          <a:solidFill>
                            <a:schemeClr val="tx1"/>
                          </a:solidFill>
                          <a:latin typeface="Arial"/>
                          <a:cs typeface="Arial"/>
                        </a:rPr>
                        <a:t>Related</a:t>
                      </a:r>
                      <a:endParaRPr lang="en-US" sz="2000" b="0" dirty="0">
                        <a:solidFill>
                          <a:schemeClr val="tx1"/>
                        </a:solidFill>
                        <a:latin typeface="Arial"/>
                        <a:cs typeface="Arial"/>
                      </a:endParaRPr>
                    </a:p>
                  </a:txBody>
                  <a:tcPr>
                    <a:solidFill>
                      <a:schemeClr val="bg1">
                        <a:lumMod val="75000"/>
                      </a:schemeClr>
                    </a:solidFill>
                  </a:tcPr>
                </a:tc>
                <a:tc>
                  <a:txBody>
                    <a:bodyPr/>
                    <a:lstStyle/>
                    <a:p>
                      <a:r>
                        <a:rPr lang="en-US" sz="2000" dirty="0" smtClean="0">
                          <a:latin typeface="Arial"/>
                          <a:cs typeface="Arial"/>
                        </a:rPr>
                        <a:t>Difference</a:t>
                      </a:r>
                    </a:p>
                  </a:txBody>
                  <a:tcPr>
                    <a:solidFill>
                      <a:schemeClr val="bg1">
                        <a:lumMod val="75000"/>
                      </a:schemeClr>
                    </a:solidFill>
                  </a:tcPr>
                </a:tc>
              </a:tr>
              <a:tr h="446960">
                <a:tc>
                  <a:txBody>
                    <a:bodyPr/>
                    <a:lstStyle/>
                    <a:p>
                      <a:pPr algn="l"/>
                      <a:r>
                        <a:rPr lang="en-US" sz="2000" b="1" dirty="0" smtClean="0">
                          <a:solidFill>
                            <a:srgbClr val="000000"/>
                          </a:solidFill>
                          <a:latin typeface="Arial"/>
                          <a:cs typeface="Arial"/>
                        </a:rPr>
                        <a:t>Careful</a:t>
                      </a:r>
                      <a:endParaRPr lang="en-US" sz="2000" b="1" dirty="0">
                        <a:solidFill>
                          <a:srgbClr val="000000"/>
                        </a:solidFill>
                        <a:latin typeface="Arial"/>
                        <a:cs typeface="Arial"/>
                      </a:endParaRPr>
                    </a:p>
                  </a:txBody>
                  <a:tcPr/>
                </a:tc>
                <a:tc>
                  <a:txBody>
                    <a:bodyPr/>
                    <a:lstStyle/>
                    <a:p>
                      <a:r>
                        <a:rPr lang="en-US" sz="2000" dirty="0" smtClean="0">
                          <a:latin typeface="Arial"/>
                          <a:cs typeface="Arial"/>
                        </a:rPr>
                        <a:t>604.93</a:t>
                      </a:r>
                      <a:endParaRPr lang="en-US" sz="2000" dirty="0">
                        <a:latin typeface="Arial"/>
                        <a:cs typeface="Arial"/>
                      </a:endParaRPr>
                    </a:p>
                  </a:txBody>
                  <a:tcPr/>
                </a:tc>
                <a:tc>
                  <a:txBody>
                    <a:bodyPr/>
                    <a:lstStyle/>
                    <a:p>
                      <a:r>
                        <a:rPr lang="en-US" sz="2000" dirty="0" smtClean="0">
                          <a:latin typeface="Arial"/>
                          <a:cs typeface="Arial"/>
                        </a:rPr>
                        <a:t>508.78</a:t>
                      </a:r>
                      <a:endParaRPr lang="en-US" sz="2000" dirty="0">
                        <a:latin typeface="Arial"/>
                        <a:cs typeface="Arial"/>
                      </a:endParaRPr>
                    </a:p>
                  </a:txBody>
                  <a:tcPr/>
                </a:tc>
                <a:tc>
                  <a:txBody>
                    <a:bodyPr/>
                    <a:lstStyle/>
                    <a:p>
                      <a:r>
                        <a:rPr lang="en-US" sz="2000" dirty="0" smtClean="0">
                          <a:latin typeface="Arial"/>
                          <a:cs typeface="Arial"/>
                        </a:rPr>
                        <a:t>96.15</a:t>
                      </a:r>
                      <a:endParaRPr lang="en-US" sz="2000" dirty="0">
                        <a:latin typeface="Arial"/>
                        <a:cs typeface="Arial"/>
                      </a:endParaRPr>
                    </a:p>
                  </a:txBody>
                  <a:tcPr>
                    <a:solidFill>
                      <a:schemeClr val="bg1">
                        <a:lumMod val="85000"/>
                      </a:schemeClr>
                    </a:solidFill>
                  </a:tcPr>
                </a:tc>
                <a:tc>
                  <a:txBody>
                    <a:bodyPr/>
                    <a:lstStyle/>
                    <a:p>
                      <a:r>
                        <a:rPr lang="en-US" sz="2000" dirty="0" smtClean="0">
                          <a:latin typeface="Arial"/>
                          <a:cs typeface="Arial"/>
                        </a:rPr>
                        <a:t>605.73</a:t>
                      </a:r>
                      <a:endParaRPr lang="en-US" sz="2000" dirty="0">
                        <a:latin typeface="Arial"/>
                        <a:cs typeface="Arial"/>
                      </a:endParaRPr>
                    </a:p>
                  </a:txBody>
                  <a:tcPr/>
                </a:tc>
                <a:tc>
                  <a:txBody>
                    <a:bodyPr/>
                    <a:lstStyle/>
                    <a:p>
                      <a:r>
                        <a:rPr lang="en-US" sz="2000" dirty="0" smtClean="0">
                          <a:latin typeface="Arial"/>
                          <a:cs typeface="Arial"/>
                        </a:rPr>
                        <a:t>502.21</a:t>
                      </a:r>
                      <a:endParaRPr lang="en-US" sz="2000" dirty="0">
                        <a:latin typeface="Arial"/>
                        <a:cs typeface="Arial"/>
                      </a:endParaRPr>
                    </a:p>
                  </a:txBody>
                  <a:tcPr/>
                </a:tc>
                <a:tc>
                  <a:txBody>
                    <a:bodyPr/>
                    <a:lstStyle/>
                    <a:p>
                      <a:r>
                        <a:rPr lang="en-US" sz="2000" dirty="0" smtClean="0">
                          <a:latin typeface="Arial"/>
                          <a:cs typeface="Arial"/>
                        </a:rPr>
                        <a:t>103.52</a:t>
                      </a:r>
                    </a:p>
                  </a:txBody>
                  <a:tcPr>
                    <a:solidFill>
                      <a:schemeClr val="bg1">
                        <a:lumMod val="85000"/>
                      </a:schemeClr>
                    </a:solidFill>
                  </a:tcPr>
                </a:tc>
              </a:tr>
              <a:tr h="446960">
                <a:tc>
                  <a:txBody>
                    <a:bodyPr/>
                    <a:lstStyle/>
                    <a:p>
                      <a:pPr algn="l"/>
                      <a:r>
                        <a:rPr lang="en-US" sz="2000" b="1" dirty="0" smtClean="0">
                          <a:solidFill>
                            <a:srgbClr val="000000"/>
                          </a:solidFill>
                          <a:latin typeface="Arial"/>
                          <a:cs typeface="Arial"/>
                        </a:rPr>
                        <a:t>Casual</a:t>
                      </a:r>
                      <a:endParaRPr lang="en-US" sz="2000" b="1" dirty="0">
                        <a:solidFill>
                          <a:srgbClr val="000000"/>
                        </a:solidFill>
                        <a:latin typeface="Arial"/>
                        <a:cs typeface="Arial"/>
                      </a:endParaRPr>
                    </a:p>
                  </a:txBody>
                  <a:tcPr/>
                </a:tc>
                <a:tc>
                  <a:txBody>
                    <a:bodyPr/>
                    <a:lstStyle/>
                    <a:p>
                      <a:r>
                        <a:rPr lang="en-US" sz="2000" b="0" dirty="0" smtClean="0">
                          <a:solidFill>
                            <a:schemeClr val="tx1"/>
                          </a:solidFill>
                          <a:latin typeface="Arial"/>
                          <a:cs typeface="Arial"/>
                        </a:rPr>
                        <a:t>618.41</a:t>
                      </a:r>
                    </a:p>
                  </a:txBody>
                  <a:tcPr/>
                </a:tc>
                <a:tc>
                  <a:txBody>
                    <a:bodyPr/>
                    <a:lstStyle/>
                    <a:p>
                      <a:r>
                        <a:rPr lang="en-US" sz="2000" b="0" dirty="0" smtClean="0">
                          <a:solidFill>
                            <a:schemeClr val="tx1"/>
                          </a:solidFill>
                          <a:latin typeface="Arial"/>
                          <a:cs typeface="Arial"/>
                        </a:rPr>
                        <a:t>530.64</a:t>
                      </a:r>
                    </a:p>
                  </a:txBody>
                  <a:tcPr/>
                </a:tc>
                <a:tc>
                  <a:txBody>
                    <a:bodyPr/>
                    <a:lstStyle/>
                    <a:p>
                      <a:r>
                        <a:rPr lang="en-US" sz="2000" dirty="0" smtClean="0">
                          <a:latin typeface="Arial"/>
                          <a:cs typeface="Arial"/>
                        </a:rPr>
                        <a:t>87.77</a:t>
                      </a:r>
                      <a:endParaRPr lang="en-US" sz="2000" dirty="0">
                        <a:latin typeface="Arial"/>
                        <a:cs typeface="Arial"/>
                      </a:endParaRPr>
                    </a:p>
                  </a:txBody>
                  <a:tcPr>
                    <a:solidFill>
                      <a:schemeClr val="bg1">
                        <a:lumMod val="85000"/>
                      </a:schemeClr>
                    </a:solidFill>
                  </a:tcPr>
                </a:tc>
                <a:tc>
                  <a:txBody>
                    <a:bodyPr/>
                    <a:lstStyle/>
                    <a:p>
                      <a:r>
                        <a:rPr lang="en-US" sz="2000" dirty="0" smtClean="0">
                          <a:solidFill>
                            <a:schemeClr val="tx1"/>
                          </a:solidFill>
                          <a:latin typeface="Arial"/>
                          <a:cs typeface="Arial"/>
                        </a:rPr>
                        <a:t>607.58</a:t>
                      </a:r>
                    </a:p>
                  </a:txBody>
                  <a:tcPr/>
                </a:tc>
                <a:tc>
                  <a:txBody>
                    <a:bodyPr/>
                    <a:lstStyle/>
                    <a:p>
                      <a:r>
                        <a:rPr lang="en-US" sz="2000" dirty="0" smtClean="0">
                          <a:solidFill>
                            <a:schemeClr val="tx1"/>
                          </a:solidFill>
                          <a:latin typeface="Arial"/>
                          <a:cs typeface="Arial"/>
                        </a:rPr>
                        <a:t>541.84</a:t>
                      </a:r>
                    </a:p>
                  </a:txBody>
                  <a:tcPr/>
                </a:tc>
                <a:tc>
                  <a:txBody>
                    <a:bodyPr/>
                    <a:lstStyle/>
                    <a:p>
                      <a:r>
                        <a:rPr lang="en-US" sz="2000" dirty="0" smtClean="0">
                          <a:latin typeface="Arial"/>
                          <a:cs typeface="Arial"/>
                        </a:rPr>
                        <a:t>65.74</a:t>
                      </a:r>
                    </a:p>
                  </a:txBody>
                  <a:tcPr>
                    <a:solidFill>
                      <a:schemeClr val="bg1">
                        <a:lumMod val="85000"/>
                      </a:schemeClr>
                    </a:solidFill>
                  </a:tcPr>
                </a:tc>
              </a:tr>
            </a:tbl>
          </a:graphicData>
        </a:graphic>
      </p:graphicFrame>
      <p:pic>
        <p:nvPicPr>
          <p:cNvPr id="27" name="Picture 26" descr="ASA-exp1-ST-car.png"/>
          <p:cNvPicPr>
            <a:picLocks noChangeAspect="1"/>
          </p:cNvPicPr>
          <p:nvPr/>
        </p:nvPicPr>
        <p:blipFill rotWithShape="1">
          <a:blip r:embed="rId11">
            <a:extLst>
              <a:ext uri="{28A0092B-C50C-407E-A947-70E740481C1C}">
                <a14:useLocalDpi xmlns:a14="http://schemas.microsoft.com/office/drawing/2010/main" val="0"/>
              </a:ext>
            </a:extLst>
          </a:blip>
          <a:srcRect t="1938" r="22513"/>
          <a:stretch/>
        </p:blipFill>
        <p:spPr>
          <a:xfrm>
            <a:off x="18348741" y="16932057"/>
            <a:ext cx="3088842" cy="3108543"/>
          </a:xfrm>
          <a:prstGeom prst="rect">
            <a:avLst/>
          </a:prstGeom>
        </p:spPr>
      </p:pic>
      <p:pic>
        <p:nvPicPr>
          <p:cNvPr id="28" name="Picture 27" descr="ASA-exp1-ST-cas.png"/>
          <p:cNvPicPr>
            <a:picLocks noChangeAspect="1"/>
          </p:cNvPicPr>
          <p:nvPr/>
        </p:nvPicPr>
        <p:blipFill rotWithShape="1">
          <a:blip r:embed="rId12">
            <a:extLst>
              <a:ext uri="{28A0092B-C50C-407E-A947-70E740481C1C}">
                <a14:useLocalDpi xmlns:a14="http://schemas.microsoft.com/office/drawing/2010/main" val="0"/>
              </a:ext>
            </a:extLst>
          </a:blip>
          <a:srcRect t="3268" r="6058"/>
          <a:stretch/>
        </p:blipFill>
        <p:spPr>
          <a:xfrm>
            <a:off x="14759023" y="16932056"/>
            <a:ext cx="3796232" cy="3108543"/>
          </a:xfrm>
          <a:prstGeom prst="rect">
            <a:avLst/>
          </a:prstGeom>
        </p:spPr>
      </p:pic>
      <p:sp>
        <p:nvSpPr>
          <p:cNvPr id="152" name="TextBox 151"/>
          <p:cNvSpPr txBox="1"/>
          <p:nvPr/>
        </p:nvSpPr>
        <p:spPr>
          <a:xfrm>
            <a:off x="13675666" y="11887200"/>
            <a:ext cx="4764734" cy="3000821"/>
          </a:xfrm>
          <a:prstGeom prst="rect">
            <a:avLst/>
          </a:prstGeom>
          <a:noFill/>
        </p:spPr>
        <p:txBody>
          <a:bodyPr wrap="square" rtlCol="0">
            <a:spAutoFit/>
          </a:bodyPr>
          <a:lstStyle/>
          <a:p>
            <a:r>
              <a:rPr lang="en-US" sz="2200" dirty="0" smtClean="0"/>
              <a:t>Overall related words recognized faster than unrelated words  </a:t>
            </a:r>
            <a:r>
              <a:rPr lang="en-US" sz="2200" dirty="0"/>
              <a:t>(</a:t>
            </a:r>
            <a:r>
              <a:rPr lang="el-GR" sz="2200" dirty="0" smtClean="0"/>
              <a:t>β</a:t>
            </a:r>
            <a:r>
              <a:rPr lang="en-US" sz="2200" dirty="0" smtClean="0"/>
              <a:t>=0.19; t=18.77; p &lt; 0.001)</a:t>
            </a:r>
          </a:p>
          <a:p>
            <a:pPr marL="342900" indent="-342900">
              <a:buFont typeface="Arial"/>
              <a:buChar char="•"/>
            </a:pPr>
            <a:endParaRPr lang="en-US" sz="2200" dirty="0" smtClean="0"/>
          </a:p>
          <a:p>
            <a:pPr marL="342900" indent="-342900">
              <a:buFont typeface="Arial"/>
              <a:buChar char="•"/>
            </a:pPr>
            <a:endParaRPr lang="en-US" sz="500" dirty="0" smtClean="0"/>
          </a:p>
          <a:p>
            <a:pPr marL="342900" indent="-342900">
              <a:buFont typeface="Arial"/>
              <a:buChar char="•"/>
            </a:pPr>
            <a:endParaRPr lang="en-US" sz="700" dirty="0" smtClean="0"/>
          </a:p>
          <a:p>
            <a:pPr algn="r"/>
            <a:r>
              <a:rPr lang="en-US" sz="2200" dirty="0"/>
              <a:t>E</a:t>
            </a:r>
            <a:r>
              <a:rPr lang="en-US" sz="2200" dirty="0" smtClean="0"/>
              <a:t>ffect stronger for </a:t>
            </a:r>
            <a:r>
              <a:rPr lang="en-US" sz="2200" b="1" dirty="0" smtClean="0"/>
              <a:t>careful </a:t>
            </a:r>
            <a:r>
              <a:rPr lang="en-US" sz="2200" dirty="0" smtClean="0"/>
              <a:t>than </a:t>
            </a:r>
            <a:r>
              <a:rPr lang="en-US" sz="2200" b="1" dirty="0"/>
              <a:t>casual</a:t>
            </a:r>
            <a:r>
              <a:rPr lang="en-US" sz="2200" dirty="0"/>
              <a:t> </a:t>
            </a:r>
            <a:r>
              <a:rPr lang="en-US" sz="2200" dirty="0" smtClean="0"/>
              <a:t>speech, though strong priming for both </a:t>
            </a:r>
            <a:r>
              <a:rPr lang="en-US" sz="2200" dirty="0"/>
              <a:t>(</a:t>
            </a:r>
            <a:r>
              <a:rPr lang="el-GR" sz="2200" dirty="0" smtClean="0"/>
              <a:t>β</a:t>
            </a:r>
            <a:r>
              <a:rPr lang="en-US" sz="2200" dirty="0" smtClean="0"/>
              <a:t> = 5.95; t=137.</a:t>
            </a:r>
          </a:p>
          <a:p>
            <a:pPr algn="r"/>
            <a:r>
              <a:rPr lang="en-US" sz="2200" dirty="0" smtClean="0"/>
              <a:t>13; p &lt; 0.001)</a:t>
            </a:r>
          </a:p>
        </p:txBody>
      </p:sp>
      <p:sp>
        <p:nvSpPr>
          <p:cNvPr id="88" name="Rectangle 87"/>
          <p:cNvSpPr/>
          <p:nvPr/>
        </p:nvSpPr>
        <p:spPr>
          <a:xfrm>
            <a:off x="23903985" y="3328987"/>
            <a:ext cx="9158607" cy="628650"/>
          </a:xfrm>
          <a:prstGeom prst="rect">
            <a:avLst/>
          </a:prstGeom>
          <a:solidFill>
            <a:srgbClr val="961812"/>
          </a:solidFill>
          <a:ln w="5715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r>
              <a:rPr lang="en-US" sz="4000" dirty="0" smtClean="0">
                <a:solidFill>
                  <a:srgbClr val="FFFFFF"/>
                </a:solidFill>
                <a:latin typeface="Arial Narrow" pitchFamily="-109" charset="0"/>
                <a:ea typeface="Arial Narrow" pitchFamily="-109" charset="0"/>
                <a:cs typeface="Arial Narrow" pitchFamily="-109" charset="0"/>
              </a:rPr>
              <a:t>Experiment 2: Probe during sentence</a:t>
            </a:r>
            <a:endParaRPr lang="en-US" sz="4000" dirty="0">
              <a:solidFill>
                <a:srgbClr val="FFFFFF"/>
              </a:solidFill>
              <a:latin typeface="Arial Narrow" pitchFamily="-109" charset="0"/>
              <a:ea typeface="Arial Narrow" pitchFamily="-109" charset="0"/>
              <a:cs typeface="Arial Narrow" pitchFamily="-109" charset="0"/>
            </a:endParaRPr>
          </a:p>
        </p:txBody>
      </p:sp>
      <p:sp>
        <p:nvSpPr>
          <p:cNvPr id="156" name="TextBox 155"/>
          <p:cNvSpPr txBox="1"/>
          <p:nvPr/>
        </p:nvSpPr>
        <p:spPr>
          <a:xfrm>
            <a:off x="10806084" y="8718922"/>
            <a:ext cx="1156687" cy="430887"/>
          </a:xfrm>
          <a:prstGeom prst="rect">
            <a:avLst/>
          </a:prstGeom>
          <a:noFill/>
        </p:spPr>
        <p:txBody>
          <a:bodyPr wrap="none" rtlCol="0">
            <a:spAutoFit/>
          </a:bodyPr>
          <a:lstStyle/>
          <a:p>
            <a:r>
              <a:rPr lang="en-US" sz="2200" b="1" dirty="0" smtClean="0"/>
              <a:t>Careful</a:t>
            </a:r>
            <a:endParaRPr lang="en-US" sz="2200" b="1" dirty="0"/>
          </a:p>
        </p:txBody>
      </p:sp>
      <p:sp>
        <p:nvSpPr>
          <p:cNvPr id="157" name="TextBox 156"/>
          <p:cNvSpPr txBox="1"/>
          <p:nvPr/>
        </p:nvSpPr>
        <p:spPr>
          <a:xfrm>
            <a:off x="10852922" y="10030696"/>
            <a:ext cx="1109849" cy="430887"/>
          </a:xfrm>
          <a:prstGeom prst="rect">
            <a:avLst/>
          </a:prstGeom>
          <a:noFill/>
        </p:spPr>
        <p:txBody>
          <a:bodyPr wrap="none" rtlCol="0">
            <a:spAutoFit/>
          </a:bodyPr>
          <a:lstStyle/>
          <a:p>
            <a:r>
              <a:rPr lang="en-US" sz="2200" b="1" dirty="0" smtClean="0"/>
              <a:t>Casual</a:t>
            </a:r>
            <a:endParaRPr lang="en-US" sz="2200" b="1" dirty="0"/>
          </a:p>
        </p:txBody>
      </p:sp>
      <p:sp>
        <p:nvSpPr>
          <p:cNvPr id="158" name="TextBox 157"/>
          <p:cNvSpPr txBox="1"/>
          <p:nvPr/>
        </p:nvSpPr>
        <p:spPr>
          <a:xfrm>
            <a:off x="13030200" y="8027313"/>
            <a:ext cx="2047581" cy="430887"/>
          </a:xfrm>
          <a:prstGeom prst="rect">
            <a:avLst/>
          </a:prstGeom>
          <a:noFill/>
        </p:spPr>
        <p:txBody>
          <a:bodyPr wrap="none" rtlCol="0">
            <a:spAutoFit/>
          </a:bodyPr>
          <a:lstStyle/>
          <a:p>
            <a:r>
              <a:rPr lang="en-US" sz="2200" dirty="0" smtClean="0"/>
              <a:t>Auditory Prime</a:t>
            </a:r>
            <a:endParaRPr lang="en-US" sz="2200" dirty="0"/>
          </a:p>
        </p:txBody>
      </p:sp>
      <p:sp>
        <p:nvSpPr>
          <p:cNvPr id="159" name="TextBox 158"/>
          <p:cNvSpPr txBox="1"/>
          <p:nvPr/>
        </p:nvSpPr>
        <p:spPr>
          <a:xfrm>
            <a:off x="17572464" y="8027313"/>
            <a:ext cx="3077736" cy="430887"/>
          </a:xfrm>
          <a:prstGeom prst="rect">
            <a:avLst/>
          </a:prstGeom>
          <a:noFill/>
        </p:spPr>
        <p:txBody>
          <a:bodyPr wrap="none" rtlCol="0">
            <a:spAutoFit/>
          </a:bodyPr>
          <a:lstStyle/>
          <a:p>
            <a:r>
              <a:rPr lang="en-US" sz="2200" dirty="0" smtClean="0"/>
              <a:t>Visual Lexical Decision</a:t>
            </a:r>
            <a:endParaRPr lang="en-US" sz="2200" dirty="0"/>
          </a:p>
        </p:txBody>
      </p:sp>
      <p:sp>
        <p:nvSpPr>
          <p:cNvPr id="161" name="TextBox 160"/>
          <p:cNvSpPr txBox="1"/>
          <p:nvPr/>
        </p:nvSpPr>
        <p:spPr>
          <a:xfrm>
            <a:off x="16624855" y="8749699"/>
            <a:ext cx="941634" cy="369332"/>
          </a:xfrm>
          <a:prstGeom prst="rect">
            <a:avLst/>
          </a:prstGeom>
          <a:noFill/>
        </p:spPr>
        <p:txBody>
          <a:bodyPr wrap="none" rtlCol="0">
            <a:spAutoFit/>
          </a:bodyPr>
          <a:lstStyle/>
          <a:p>
            <a:r>
              <a:rPr lang="en-US" sz="1800" dirty="0" smtClean="0"/>
              <a:t>100 </a:t>
            </a:r>
            <a:r>
              <a:rPr lang="en-US" sz="1800" dirty="0" err="1" smtClean="0"/>
              <a:t>ms</a:t>
            </a:r>
            <a:endParaRPr lang="en-US" sz="1800" dirty="0"/>
          </a:p>
        </p:txBody>
      </p:sp>
      <p:sp>
        <p:nvSpPr>
          <p:cNvPr id="162" name="TextBox 161"/>
          <p:cNvSpPr txBox="1"/>
          <p:nvPr/>
        </p:nvSpPr>
        <p:spPr>
          <a:xfrm>
            <a:off x="16624855" y="10061473"/>
            <a:ext cx="941634" cy="369332"/>
          </a:xfrm>
          <a:prstGeom prst="rect">
            <a:avLst/>
          </a:prstGeom>
          <a:noFill/>
        </p:spPr>
        <p:txBody>
          <a:bodyPr wrap="none" rtlCol="0">
            <a:spAutoFit/>
          </a:bodyPr>
          <a:lstStyle/>
          <a:p>
            <a:r>
              <a:rPr lang="en-US" sz="1800" dirty="0" smtClean="0"/>
              <a:t>100 </a:t>
            </a:r>
            <a:r>
              <a:rPr lang="en-US" sz="1800" dirty="0" err="1" smtClean="0"/>
              <a:t>ms</a:t>
            </a:r>
            <a:endParaRPr lang="en-US" sz="1800" dirty="0"/>
          </a:p>
        </p:txBody>
      </p:sp>
      <p:sp>
        <p:nvSpPr>
          <p:cNvPr id="163" name="Rectangle 162"/>
          <p:cNvSpPr/>
          <p:nvPr/>
        </p:nvSpPr>
        <p:spPr>
          <a:xfrm>
            <a:off x="18288000" y="9153144"/>
            <a:ext cx="1828800" cy="807123"/>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4" name="TextBox 163"/>
          <p:cNvSpPr txBox="1"/>
          <p:nvPr/>
        </p:nvSpPr>
        <p:spPr>
          <a:xfrm>
            <a:off x="18348741" y="9165884"/>
            <a:ext cx="749336" cy="430887"/>
          </a:xfrm>
          <a:prstGeom prst="rect">
            <a:avLst/>
          </a:prstGeom>
          <a:noFill/>
        </p:spPr>
        <p:txBody>
          <a:bodyPr wrap="none" rtlCol="0">
            <a:spAutoFit/>
          </a:bodyPr>
          <a:lstStyle/>
          <a:p>
            <a:r>
              <a:rPr lang="en-US" sz="2200" dirty="0" smtClean="0"/>
              <a:t>barn</a:t>
            </a:r>
            <a:endParaRPr lang="en-US" sz="2200" dirty="0"/>
          </a:p>
        </p:txBody>
      </p:sp>
      <p:sp>
        <p:nvSpPr>
          <p:cNvPr id="171" name="TextBox 170"/>
          <p:cNvSpPr txBox="1"/>
          <p:nvPr/>
        </p:nvSpPr>
        <p:spPr>
          <a:xfrm>
            <a:off x="19326677" y="9394484"/>
            <a:ext cx="702223" cy="430887"/>
          </a:xfrm>
          <a:prstGeom prst="rect">
            <a:avLst/>
          </a:prstGeom>
          <a:noFill/>
        </p:spPr>
        <p:txBody>
          <a:bodyPr wrap="none" rtlCol="0">
            <a:spAutoFit/>
          </a:bodyPr>
          <a:lstStyle/>
          <a:p>
            <a:r>
              <a:rPr lang="en-US" sz="2200" dirty="0" smtClean="0"/>
              <a:t>coin</a:t>
            </a:r>
            <a:endParaRPr lang="en-US" sz="2200" dirty="0"/>
          </a:p>
        </p:txBody>
      </p:sp>
      <p:sp>
        <p:nvSpPr>
          <p:cNvPr id="166" name="TextBox 165"/>
          <p:cNvSpPr txBox="1"/>
          <p:nvPr/>
        </p:nvSpPr>
        <p:spPr>
          <a:xfrm>
            <a:off x="18211800" y="8772144"/>
            <a:ext cx="1044201" cy="369332"/>
          </a:xfrm>
          <a:prstGeom prst="rect">
            <a:avLst/>
          </a:prstGeom>
          <a:noFill/>
        </p:spPr>
        <p:txBody>
          <a:bodyPr wrap="none" rtlCol="0">
            <a:spAutoFit/>
          </a:bodyPr>
          <a:lstStyle/>
          <a:p>
            <a:r>
              <a:rPr lang="en-US" sz="1800" dirty="0" smtClean="0"/>
              <a:t>(related)</a:t>
            </a:r>
            <a:endParaRPr lang="en-US" sz="1800" dirty="0"/>
          </a:p>
        </p:txBody>
      </p:sp>
      <p:sp>
        <p:nvSpPr>
          <p:cNvPr id="167" name="TextBox 166"/>
          <p:cNvSpPr txBox="1"/>
          <p:nvPr/>
        </p:nvSpPr>
        <p:spPr>
          <a:xfrm>
            <a:off x="18968243" y="9915144"/>
            <a:ext cx="1300957" cy="369332"/>
          </a:xfrm>
          <a:prstGeom prst="rect">
            <a:avLst/>
          </a:prstGeom>
          <a:noFill/>
        </p:spPr>
        <p:txBody>
          <a:bodyPr wrap="none" rtlCol="0">
            <a:spAutoFit/>
          </a:bodyPr>
          <a:lstStyle/>
          <a:p>
            <a:r>
              <a:rPr lang="en-US" sz="1800" dirty="0" smtClean="0"/>
              <a:t>(unrelated)</a:t>
            </a:r>
            <a:endParaRPr lang="en-US" sz="1800" dirty="0"/>
          </a:p>
        </p:txBody>
      </p:sp>
      <p:sp>
        <p:nvSpPr>
          <p:cNvPr id="168" name="TextBox 167"/>
          <p:cNvSpPr txBox="1"/>
          <p:nvPr/>
        </p:nvSpPr>
        <p:spPr>
          <a:xfrm>
            <a:off x="12107599" y="9448800"/>
            <a:ext cx="4136256" cy="430887"/>
          </a:xfrm>
          <a:prstGeom prst="rect">
            <a:avLst/>
          </a:prstGeom>
          <a:noFill/>
        </p:spPr>
        <p:txBody>
          <a:bodyPr wrap="none" rtlCol="0">
            <a:spAutoFit/>
          </a:bodyPr>
          <a:lstStyle/>
          <a:p>
            <a:r>
              <a:rPr lang="en-US" sz="2200" dirty="0" smtClean="0"/>
              <a:t>The cow was milked in the barn</a:t>
            </a:r>
            <a:endParaRPr lang="en-US" sz="2200" dirty="0"/>
          </a:p>
        </p:txBody>
      </p:sp>
      <p:sp>
        <p:nvSpPr>
          <p:cNvPr id="169" name="Rectangle 168"/>
          <p:cNvSpPr/>
          <p:nvPr/>
        </p:nvSpPr>
        <p:spPr>
          <a:xfrm>
            <a:off x="10668000" y="8034865"/>
            <a:ext cx="11277600" cy="2788064"/>
          </a:xfrm>
          <a:prstGeom prst="rect">
            <a:avLst/>
          </a:prstGeom>
          <a:noFill/>
          <a:ln>
            <a:solidFill>
              <a:srgbClr val="8B003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7" name="Picture 46" descr="ASA-exp2-overall.png"/>
          <p:cNvPicPr>
            <a:picLocks noChangeAspect="1"/>
          </p:cNvPicPr>
          <p:nvPr/>
        </p:nvPicPr>
        <p:blipFill rotWithShape="1">
          <a:blip r:embed="rId13">
            <a:extLst>
              <a:ext uri="{28A0092B-C50C-407E-A947-70E740481C1C}">
                <a14:useLocalDpi xmlns:a14="http://schemas.microsoft.com/office/drawing/2010/main" val="0"/>
              </a:ext>
            </a:extLst>
          </a:blip>
          <a:srcRect r="6822"/>
          <a:stretch/>
        </p:blipFill>
        <p:spPr>
          <a:xfrm>
            <a:off x="30403800" y="15163800"/>
            <a:ext cx="4285670" cy="3657600"/>
          </a:xfrm>
          <a:prstGeom prst="rect">
            <a:avLst/>
          </a:prstGeom>
        </p:spPr>
      </p:pic>
      <p:pic>
        <p:nvPicPr>
          <p:cNvPr id="43" name="Picture 42" descr="ASA-exp2-AT.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707600" y="15163800"/>
            <a:ext cx="4599432" cy="3657600"/>
          </a:xfrm>
          <a:prstGeom prst="rect">
            <a:avLst/>
          </a:prstGeom>
        </p:spPr>
      </p:pic>
      <p:sp>
        <p:nvSpPr>
          <p:cNvPr id="99" name="Rectangle 98"/>
          <p:cNvSpPr/>
          <p:nvPr/>
        </p:nvSpPr>
        <p:spPr>
          <a:xfrm>
            <a:off x="24140793" y="14244465"/>
            <a:ext cx="9158607" cy="690735"/>
          </a:xfrm>
          <a:prstGeom prst="rect">
            <a:avLst/>
          </a:prstGeom>
          <a:solidFill>
            <a:srgbClr val="961812"/>
          </a:solidFill>
          <a:ln w="5715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r>
              <a:rPr lang="en-US" sz="4000" dirty="0" smtClean="0">
                <a:solidFill>
                  <a:srgbClr val="FFFFFF"/>
                </a:solidFill>
                <a:latin typeface="Arial Narrow" pitchFamily="-109" charset="0"/>
                <a:ea typeface="Arial Narrow" pitchFamily="-109" charset="0"/>
                <a:cs typeface="Arial Narrow" pitchFamily="-109" charset="0"/>
              </a:rPr>
              <a:t>Results: Experiment 2</a:t>
            </a:r>
            <a:endParaRPr lang="en-US" sz="4000" dirty="0">
              <a:solidFill>
                <a:srgbClr val="FFFFFF"/>
              </a:solidFill>
              <a:latin typeface="Arial Narrow" pitchFamily="-109" charset="0"/>
              <a:ea typeface="Arial Narrow" pitchFamily="-109" charset="0"/>
              <a:cs typeface="Arial Narrow" pitchFamily="-109" charset="0"/>
            </a:endParaRPr>
          </a:p>
        </p:txBody>
      </p:sp>
      <p:sp>
        <p:nvSpPr>
          <p:cNvPr id="100" name="TextBox 99"/>
          <p:cNvSpPr txBox="1"/>
          <p:nvPr/>
        </p:nvSpPr>
        <p:spPr>
          <a:xfrm>
            <a:off x="10211301" y="17068800"/>
            <a:ext cx="4547721" cy="2769989"/>
          </a:xfrm>
          <a:prstGeom prst="rect">
            <a:avLst/>
          </a:prstGeom>
          <a:noFill/>
        </p:spPr>
        <p:txBody>
          <a:bodyPr wrap="square" rtlCol="0">
            <a:spAutoFit/>
          </a:bodyPr>
          <a:lstStyle/>
          <a:p>
            <a:pPr algn="r"/>
            <a:r>
              <a:rPr lang="en-US" sz="2200" dirty="0" smtClean="0"/>
              <a:t>Semantic predictability</a:t>
            </a:r>
            <a:r>
              <a:rPr lang="en-US" sz="2200" b="1" dirty="0" smtClean="0"/>
              <a:t> </a:t>
            </a:r>
            <a:r>
              <a:rPr lang="en-US" sz="2200" dirty="0" smtClean="0"/>
              <a:t>effects recognition of words following </a:t>
            </a:r>
            <a:r>
              <a:rPr lang="en-US" sz="2200" b="1" dirty="0" smtClean="0"/>
              <a:t>casual </a:t>
            </a:r>
            <a:r>
              <a:rPr lang="en-US" sz="2200" dirty="0" smtClean="0"/>
              <a:t>but not </a:t>
            </a:r>
            <a:r>
              <a:rPr lang="en-US" sz="2200" b="1" dirty="0" smtClean="0"/>
              <a:t>careful</a:t>
            </a:r>
            <a:r>
              <a:rPr lang="en-US" sz="2200" dirty="0" smtClean="0"/>
              <a:t> speech</a:t>
            </a:r>
            <a:r>
              <a:rPr lang="en-US" sz="2000" dirty="0" smtClean="0"/>
              <a:t>(</a:t>
            </a:r>
            <a:r>
              <a:rPr lang="el-GR" sz="2000" dirty="0" smtClean="0"/>
              <a:t>β</a:t>
            </a:r>
            <a:r>
              <a:rPr lang="en-US" sz="2000" dirty="0" smtClean="0"/>
              <a:t>=-0.038; t=-2.36; p&lt;0.05).</a:t>
            </a:r>
          </a:p>
          <a:p>
            <a:pPr algn="r"/>
            <a:endParaRPr lang="en-US" sz="2000" dirty="0"/>
          </a:p>
          <a:p>
            <a:pPr algn="r"/>
            <a:r>
              <a:rPr lang="en-US" sz="2200" dirty="0"/>
              <a:t>P</a:t>
            </a:r>
            <a:r>
              <a:rPr lang="en-US" sz="2200" dirty="0" smtClean="0"/>
              <a:t>redictable words are recognized faster </a:t>
            </a:r>
            <a:r>
              <a:rPr lang="en-US" sz="2200" dirty="0" smtClean="0"/>
              <a:t>than </a:t>
            </a:r>
            <a:r>
              <a:rPr lang="en-US" sz="2200" dirty="0" smtClean="0"/>
              <a:t>unpredictable words in casual speech condition. </a:t>
            </a:r>
            <a:endParaRPr lang="en-US" sz="2200" dirty="0"/>
          </a:p>
        </p:txBody>
      </p:sp>
      <p:sp>
        <p:nvSpPr>
          <p:cNvPr id="102" name="TextBox 101"/>
          <p:cNvSpPr txBox="1"/>
          <p:nvPr/>
        </p:nvSpPr>
        <p:spPr>
          <a:xfrm>
            <a:off x="23917055" y="14747319"/>
            <a:ext cx="3057745" cy="430887"/>
          </a:xfrm>
          <a:prstGeom prst="rect">
            <a:avLst/>
          </a:prstGeom>
          <a:noFill/>
        </p:spPr>
        <p:txBody>
          <a:bodyPr wrap="square" rtlCol="0">
            <a:spAutoFit/>
          </a:bodyPr>
          <a:lstStyle/>
          <a:p>
            <a:endParaRPr lang="en-US" sz="2200" dirty="0"/>
          </a:p>
        </p:txBody>
      </p:sp>
      <p:sp>
        <p:nvSpPr>
          <p:cNvPr id="104" name="TextBox 103"/>
          <p:cNvSpPr txBox="1"/>
          <p:nvPr/>
        </p:nvSpPr>
        <p:spPr>
          <a:xfrm>
            <a:off x="26517600" y="16983568"/>
            <a:ext cx="3962400" cy="1508105"/>
          </a:xfrm>
          <a:prstGeom prst="rect">
            <a:avLst/>
          </a:prstGeom>
          <a:noFill/>
        </p:spPr>
        <p:txBody>
          <a:bodyPr wrap="square" rtlCol="0">
            <a:spAutoFit/>
          </a:bodyPr>
          <a:lstStyle/>
          <a:p>
            <a:pPr algn="r"/>
            <a:r>
              <a:rPr lang="en-US" sz="2400" dirty="0" smtClean="0"/>
              <a:t>Priming effect found for careful speech </a:t>
            </a:r>
            <a:r>
              <a:rPr lang="en-US" sz="2200" dirty="0"/>
              <a:t>(</a:t>
            </a:r>
            <a:r>
              <a:rPr lang="el-GR" sz="2200" dirty="0"/>
              <a:t>β</a:t>
            </a:r>
            <a:r>
              <a:rPr lang="en-US" sz="2200" dirty="0" smtClean="0"/>
              <a:t>=0.04; </a:t>
            </a:r>
            <a:r>
              <a:rPr lang="en-US" sz="2200" dirty="0"/>
              <a:t>t</a:t>
            </a:r>
            <a:r>
              <a:rPr lang="en-US" sz="2200" dirty="0" smtClean="0"/>
              <a:t>=3.31; </a:t>
            </a:r>
            <a:r>
              <a:rPr lang="en-US" sz="2200" dirty="0"/>
              <a:t>p </a:t>
            </a:r>
            <a:r>
              <a:rPr lang="en-US" sz="2200" dirty="0" smtClean="0"/>
              <a:t>&lt;0.01), but not casual speech</a:t>
            </a:r>
          </a:p>
        </p:txBody>
      </p:sp>
      <p:sp>
        <p:nvSpPr>
          <p:cNvPr id="111" name="Text Box 126"/>
          <p:cNvSpPr txBox="1">
            <a:spLocks noChangeArrowheads="1"/>
          </p:cNvSpPr>
          <p:nvPr/>
        </p:nvSpPr>
        <p:spPr bwMode="auto">
          <a:xfrm>
            <a:off x="22707600" y="5334000"/>
            <a:ext cx="11887200" cy="769441"/>
          </a:xfrm>
          <a:prstGeom prst="rect">
            <a:avLst/>
          </a:prstGeom>
          <a:noFill/>
          <a:ln w="9525">
            <a:noFill/>
            <a:miter lim="800000"/>
            <a:headEnd/>
            <a:tailEnd/>
          </a:ln>
        </p:spPr>
        <p:txBody>
          <a:bodyPr wrap="square" numCol="1">
            <a:prstTxWarp prst="textNoShape">
              <a:avLst/>
            </a:prstTxWarp>
            <a:spAutoFit/>
          </a:bodyPr>
          <a:lstStyle/>
          <a:p>
            <a:pPr>
              <a:spcBef>
                <a:spcPct val="50000"/>
              </a:spcBef>
            </a:pPr>
            <a:r>
              <a:rPr lang="en-US" sz="2200" dirty="0" smtClean="0">
                <a:latin typeface="Arial"/>
                <a:ea typeface="Calibri" pitchFamily="-109" charset="0"/>
                <a:cs typeface="Arial"/>
              </a:rPr>
              <a:t>The signal may be reduced in casual speech as compared to careful, but more words can be uttered in the same amount of time</a:t>
            </a:r>
          </a:p>
        </p:txBody>
      </p:sp>
      <p:sp>
        <p:nvSpPr>
          <p:cNvPr id="112" name="Text Box 126"/>
          <p:cNvSpPr txBox="1">
            <a:spLocks noChangeArrowheads="1"/>
          </p:cNvSpPr>
          <p:nvPr/>
        </p:nvSpPr>
        <p:spPr bwMode="auto">
          <a:xfrm>
            <a:off x="22250399" y="8077200"/>
            <a:ext cx="12462439" cy="1815882"/>
          </a:xfrm>
          <a:prstGeom prst="rect">
            <a:avLst/>
          </a:prstGeom>
          <a:noFill/>
          <a:ln w="9525">
            <a:noFill/>
            <a:miter lim="800000"/>
            <a:headEnd/>
            <a:tailEnd/>
          </a:ln>
        </p:spPr>
        <p:txBody>
          <a:bodyPr wrap="square" numCol="1">
            <a:prstTxWarp prst="textNoShape">
              <a:avLst/>
            </a:prstTxWarp>
            <a:spAutoFit/>
          </a:bodyPr>
          <a:lstStyle/>
          <a:p>
            <a:pPr lvl="1" algn="ctr">
              <a:spcBef>
                <a:spcPts val="0"/>
              </a:spcBef>
            </a:pPr>
            <a:r>
              <a:rPr lang="en-US" sz="2200" b="1" dirty="0" smtClean="0">
                <a:solidFill>
                  <a:srgbClr val="8B0039"/>
                </a:solidFill>
                <a:latin typeface="Arial"/>
                <a:ea typeface="Calibri" pitchFamily="-109" charset="0"/>
                <a:cs typeface="Arial"/>
              </a:rPr>
              <a:t>Casual Condition</a:t>
            </a:r>
          </a:p>
          <a:p>
            <a:pPr lvl="1" algn="ctr">
              <a:spcBef>
                <a:spcPts val="0"/>
              </a:spcBef>
            </a:pPr>
            <a:endParaRPr lang="en-US" sz="800" b="1" dirty="0" smtClean="0">
              <a:solidFill>
                <a:srgbClr val="8B0039"/>
              </a:solidFill>
              <a:latin typeface="Arial"/>
              <a:ea typeface="Calibri" pitchFamily="-109" charset="0"/>
              <a:cs typeface="Arial"/>
            </a:endParaRPr>
          </a:p>
          <a:p>
            <a:pPr lvl="1" algn="ctr">
              <a:spcBef>
                <a:spcPts val="0"/>
              </a:spcBef>
            </a:pPr>
            <a:r>
              <a:rPr lang="en-US" sz="2200" dirty="0" smtClean="0">
                <a:latin typeface="Arial"/>
                <a:ea typeface="Calibri" pitchFamily="-109" charset="0"/>
                <a:cs typeface="Arial"/>
              </a:rPr>
              <a:t>Visual target presented </a:t>
            </a:r>
            <a:r>
              <a:rPr lang="en-US" sz="2200" b="1" u="sng" dirty="0" smtClean="0">
                <a:latin typeface="Arial"/>
                <a:ea typeface="Calibri" pitchFamily="-109" charset="0"/>
                <a:cs typeface="Arial"/>
              </a:rPr>
              <a:t>at end </a:t>
            </a:r>
            <a:r>
              <a:rPr lang="en-US" sz="2200" dirty="0" smtClean="0">
                <a:latin typeface="Arial"/>
                <a:ea typeface="Calibri" pitchFamily="-109" charset="0"/>
                <a:cs typeface="Arial"/>
              </a:rPr>
              <a:t>of the first semantically-related word</a:t>
            </a:r>
          </a:p>
          <a:p>
            <a:pPr lvl="1" algn="ctr">
              <a:spcBef>
                <a:spcPts val="0"/>
              </a:spcBef>
            </a:pPr>
            <a:endParaRPr lang="en-US" sz="800" dirty="0" smtClean="0">
              <a:latin typeface="Arial"/>
              <a:ea typeface="Calibri" pitchFamily="-109" charset="0"/>
              <a:cs typeface="Arial"/>
            </a:endParaRPr>
          </a:p>
          <a:p>
            <a:pPr lvl="1" algn="ctr">
              <a:spcBef>
                <a:spcPts val="0"/>
              </a:spcBef>
            </a:pPr>
            <a:r>
              <a:rPr lang="en-US" sz="2200" b="1" dirty="0" smtClean="0">
                <a:solidFill>
                  <a:srgbClr val="8B0039"/>
                </a:solidFill>
                <a:latin typeface="Arial"/>
                <a:ea typeface="Calibri" pitchFamily="-109" charset="0"/>
                <a:cs typeface="Arial"/>
              </a:rPr>
              <a:t>Careful Condition</a:t>
            </a:r>
          </a:p>
          <a:p>
            <a:pPr lvl="1" algn="ctr">
              <a:spcBef>
                <a:spcPts val="0"/>
              </a:spcBef>
            </a:pPr>
            <a:endParaRPr lang="en-US" sz="800" b="1" dirty="0" smtClean="0">
              <a:solidFill>
                <a:srgbClr val="8B0039"/>
              </a:solidFill>
              <a:latin typeface="Arial"/>
              <a:ea typeface="Calibri" pitchFamily="-109" charset="0"/>
              <a:cs typeface="Arial"/>
            </a:endParaRPr>
          </a:p>
          <a:p>
            <a:pPr lvl="1" algn="ctr">
              <a:spcBef>
                <a:spcPts val="0"/>
              </a:spcBef>
            </a:pPr>
            <a:r>
              <a:rPr lang="en-US" sz="2200" dirty="0" smtClean="0">
                <a:latin typeface="Arial"/>
                <a:ea typeface="Calibri" pitchFamily="-109" charset="0"/>
                <a:cs typeface="Arial"/>
              </a:rPr>
              <a:t>Visual target presented </a:t>
            </a:r>
            <a:r>
              <a:rPr lang="en-US" sz="2200" b="1" u="sng" dirty="0" smtClean="0">
                <a:latin typeface="Arial"/>
                <a:ea typeface="Calibri" pitchFamily="-109" charset="0"/>
                <a:cs typeface="Arial"/>
              </a:rPr>
              <a:t>during</a:t>
            </a:r>
            <a:r>
              <a:rPr lang="en-US" sz="2200" dirty="0" smtClean="0">
                <a:latin typeface="Arial"/>
                <a:ea typeface="Calibri" pitchFamily="-109" charset="0"/>
                <a:cs typeface="Arial"/>
              </a:rPr>
              <a:t> first semantically-related word </a:t>
            </a:r>
            <a:r>
              <a:rPr lang="en-US" sz="2000" dirty="0" smtClean="0">
                <a:latin typeface="Arial"/>
                <a:ea typeface="Calibri" pitchFamily="-109" charset="0"/>
                <a:cs typeface="Arial"/>
              </a:rPr>
              <a:t>(word onset + casual word duration)</a:t>
            </a:r>
            <a:endParaRPr lang="en-US" sz="2200" dirty="0" smtClean="0">
              <a:latin typeface="Arial"/>
              <a:ea typeface="Calibri" pitchFamily="-109" charset="0"/>
              <a:cs typeface="Arial"/>
            </a:endParaRPr>
          </a:p>
        </p:txBody>
      </p:sp>
      <p:sp>
        <p:nvSpPr>
          <p:cNvPr id="116" name="TextBox 115"/>
          <p:cNvSpPr txBox="1"/>
          <p:nvPr/>
        </p:nvSpPr>
        <p:spPr>
          <a:xfrm>
            <a:off x="22783799" y="18958917"/>
            <a:ext cx="11804361" cy="1200328"/>
          </a:xfrm>
          <a:prstGeom prst="rect">
            <a:avLst/>
          </a:prstGeom>
          <a:noFill/>
        </p:spPr>
        <p:txBody>
          <a:bodyPr wrap="square" rtlCol="0">
            <a:spAutoFit/>
          </a:bodyPr>
          <a:lstStyle/>
          <a:p>
            <a:r>
              <a:rPr lang="en-US" sz="2400" dirty="0" smtClean="0"/>
              <a:t>Lack of priming for casual likely due to floor effect:  Lexical decision to visual targets extremely fast when preceded by casual probes.  With greater power and/or a more sensitive paradigm, the effect is likely to emerge.</a:t>
            </a:r>
            <a:endParaRPr lang="en-US" sz="2200" dirty="0"/>
          </a:p>
        </p:txBody>
      </p:sp>
      <p:sp>
        <p:nvSpPr>
          <p:cNvPr id="117" name="TextBox 116"/>
          <p:cNvSpPr txBox="1"/>
          <p:nvPr/>
        </p:nvSpPr>
        <p:spPr>
          <a:xfrm>
            <a:off x="26212800" y="15240000"/>
            <a:ext cx="4419601" cy="1169551"/>
          </a:xfrm>
          <a:prstGeom prst="rect">
            <a:avLst/>
          </a:prstGeom>
          <a:noFill/>
        </p:spPr>
        <p:txBody>
          <a:bodyPr wrap="square" rtlCol="0">
            <a:spAutoFit/>
          </a:bodyPr>
          <a:lstStyle/>
          <a:p>
            <a:r>
              <a:rPr lang="en-US" sz="2400" dirty="0" smtClean="0"/>
              <a:t>Responses to casual speech faster than to careful speech </a:t>
            </a:r>
            <a:r>
              <a:rPr lang="en-US" sz="2200" dirty="0" smtClean="0"/>
              <a:t>(</a:t>
            </a:r>
            <a:r>
              <a:rPr lang="el-GR" sz="2200" dirty="0" smtClean="0"/>
              <a:t>β</a:t>
            </a:r>
            <a:r>
              <a:rPr lang="en-US" sz="2200" dirty="0" smtClean="0"/>
              <a:t>=-0.11; t=-2.08; p &lt;0.05)</a:t>
            </a:r>
          </a:p>
        </p:txBody>
      </p:sp>
      <p:pic>
        <p:nvPicPr>
          <p:cNvPr id="7" name="Picture 6" descr="barn-waveform-exp1.eps"/>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658600" y="8238744"/>
            <a:ext cx="5126355" cy="2734056"/>
          </a:xfrm>
          <a:prstGeom prst="rect">
            <a:avLst/>
          </a:prstGeom>
        </p:spPr>
      </p:pic>
      <p:cxnSp>
        <p:nvCxnSpPr>
          <p:cNvPr id="13" name="Straight Connector 12"/>
          <p:cNvCxnSpPr/>
          <p:nvPr/>
        </p:nvCxnSpPr>
        <p:spPr>
          <a:xfrm flipV="1">
            <a:off x="18288000" y="9153144"/>
            <a:ext cx="1828800" cy="807123"/>
          </a:xfrm>
          <a:prstGeom prst="line">
            <a:avLst/>
          </a:prstGeom>
          <a:ln>
            <a:solidFill>
              <a:srgbClr val="8B0039"/>
            </a:solidFill>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13563600" y="13006768"/>
            <a:ext cx="3581400" cy="0"/>
          </a:xfrm>
          <a:prstGeom prst="straightConnector1">
            <a:avLst/>
          </a:prstGeom>
          <a:ln w="28575" cmpd="sng">
            <a:solidFill>
              <a:srgbClr val="800000"/>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a:off x="14935200" y="14856523"/>
            <a:ext cx="3607355" cy="0"/>
          </a:xfrm>
          <a:prstGeom prst="straightConnector1">
            <a:avLst/>
          </a:prstGeom>
          <a:ln w="28575" cmpd="sng">
            <a:solidFill>
              <a:srgbClr val="800000"/>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9372600" y="20143113"/>
            <a:ext cx="12792965" cy="430887"/>
          </a:xfrm>
          <a:prstGeom prst="rect">
            <a:avLst/>
          </a:prstGeom>
          <a:noFill/>
        </p:spPr>
        <p:txBody>
          <a:bodyPr wrap="square" lIns="0" rtlCol="0">
            <a:spAutoFit/>
          </a:bodyPr>
          <a:lstStyle/>
          <a:p>
            <a:pPr algn="r"/>
            <a:r>
              <a:rPr lang="en-US" sz="2100" dirty="0" smtClean="0"/>
              <a:t>Results suggest form-based effect for careful speech and meaning-based effect for casual speech</a:t>
            </a:r>
            <a:endParaRPr lang="en-US" sz="2100" dirty="0"/>
          </a:p>
        </p:txBody>
      </p:sp>
      <p:cxnSp>
        <p:nvCxnSpPr>
          <p:cNvPr id="121" name="Straight Arrow Connector 120"/>
          <p:cNvCxnSpPr/>
          <p:nvPr/>
        </p:nvCxnSpPr>
        <p:spPr>
          <a:xfrm flipH="1">
            <a:off x="26365200" y="16516528"/>
            <a:ext cx="3326845" cy="0"/>
          </a:xfrm>
          <a:prstGeom prst="straightConnector1">
            <a:avLst/>
          </a:prstGeom>
          <a:ln w="28575" cmpd="sng">
            <a:solidFill>
              <a:srgbClr val="800000"/>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27355800" y="18592800"/>
            <a:ext cx="3113950" cy="0"/>
          </a:xfrm>
          <a:prstGeom prst="straightConnector1">
            <a:avLst/>
          </a:prstGeom>
          <a:ln w="28575" cmpd="sng">
            <a:solidFill>
              <a:srgbClr val="800000"/>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123" name="Text Box 142"/>
          <p:cNvSpPr txBox="1">
            <a:spLocks noChangeArrowheads="1"/>
          </p:cNvSpPr>
          <p:nvPr/>
        </p:nvSpPr>
        <p:spPr bwMode="auto">
          <a:xfrm>
            <a:off x="35128200" y="16459200"/>
            <a:ext cx="8420100" cy="4101123"/>
          </a:xfrm>
          <a:prstGeom prst="rect">
            <a:avLst/>
          </a:prstGeom>
          <a:noFill/>
          <a:ln w="9525">
            <a:noFill/>
            <a:miter lim="800000"/>
            <a:headEnd/>
            <a:tailEnd/>
          </a:ln>
        </p:spPr>
        <p:txBody>
          <a:bodyPr>
            <a:prstTxWarp prst="textNoShape">
              <a:avLst/>
            </a:prstTxWarp>
            <a:spAutoFit/>
          </a:bodyPr>
          <a:lstStyle/>
          <a:p>
            <a:pPr eaLnBrk="0" hangingPunct="0">
              <a:tabLst>
                <a:tab pos="0" algn="l"/>
              </a:tabLst>
            </a:pPr>
            <a:r>
              <a:rPr lang="en-US" sz="2000" dirty="0" smtClean="0">
                <a:ea typeface="Calibri" pitchFamily="-109" charset="0"/>
                <a:cs typeface="Calibri" pitchFamily="-109" charset="0"/>
              </a:rPr>
              <a:t>We investigated whether equivalence across speech styles results from different dependency on form-based and meaning-based information.</a:t>
            </a:r>
            <a:endParaRPr lang="en-US" sz="2000" dirty="0">
              <a:ea typeface="Calibri" pitchFamily="-109" charset="0"/>
              <a:cs typeface="Calibri" pitchFamily="-109" charset="0"/>
            </a:endParaRPr>
          </a:p>
          <a:p>
            <a:pPr eaLnBrk="0" hangingPunct="0">
              <a:tabLst>
                <a:tab pos="0" algn="l"/>
              </a:tabLst>
            </a:pPr>
            <a:endParaRPr lang="en-US" sz="1000" dirty="0">
              <a:ea typeface="Calibri" pitchFamily="-109" charset="0"/>
              <a:cs typeface="Calibri" pitchFamily="-109" charset="0"/>
            </a:endParaRPr>
          </a:p>
          <a:p>
            <a:pPr eaLnBrk="0" hangingPunct="0">
              <a:tabLst>
                <a:tab pos="0" algn="l"/>
              </a:tabLst>
            </a:pPr>
            <a:r>
              <a:rPr lang="en-US" sz="2000" dirty="0" smtClean="0">
                <a:ea typeface="Calibri" pitchFamily="-109" charset="0"/>
                <a:cs typeface="Calibri" pitchFamily="-109" charset="0"/>
              </a:rPr>
              <a:t>Shifting to a sentential priming paradigm, at sentence-end, all speech styles result in strong priming.    </a:t>
            </a:r>
          </a:p>
          <a:p>
            <a:pPr eaLnBrk="0" hangingPunct="0">
              <a:tabLst>
                <a:tab pos="0" algn="l"/>
              </a:tabLst>
            </a:pPr>
            <a:endParaRPr lang="en-US" sz="1000" dirty="0" smtClean="0">
              <a:ea typeface="Calibri" pitchFamily="-109" charset="0"/>
              <a:cs typeface="Calibri" pitchFamily="-109" charset="0"/>
            </a:endParaRPr>
          </a:p>
          <a:p>
            <a:pPr eaLnBrk="0" hangingPunct="0">
              <a:tabLst>
                <a:tab pos="0" algn="l"/>
              </a:tabLst>
            </a:pPr>
            <a:r>
              <a:rPr lang="en-US" sz="2000" dirty="0" smtClean="0">
                <a:ea typeface="Calibri" pitchFamily="-109" charset="0"/>
                <a:cs typeface="Calibri" pitchFamily="-109" charset="0"/>
              </a:rPr>
              <a:t>Semantic predictability was critical for casual speech, but not for careful speech, suggesting form-based mapping is stronger for the latter.</a:t>
            </a:r>
          </a:p>
          <a:p>
            <a:pPr eaLnBrk="0" hangingPunct="0">
              <a:tabLst>
                <a:tab pos="0" algn="l"/>
              </a:tabLst>
            </a:pPr>
            <a:endParaRPr lang="en-US" sz="1000" dirty="0" smtClean="0">
              <a:ea typeface="Calibri" pitchFamily="-109" charset="0"/>
              <a:cs typeface="Calibri" pitchFamily="-109" charset="0"/>
            </a:endParaRPr>
          </a:p>
          <a:p>
            <a:pPr eaLnBrk="0" hangingPunct="0">
              <a:tabLst>
                <a:tab pos="0" algn="l"/>
              </a:tabLst>
            </a:pPr>
            <a:r>
              <a:rPr lang="en-US" sz="2000" dirty="0" smtClean="0">
                <a:ea typeface="Calibri" pitchFamily="-109" charset="0"/>
                <a:cs typeface="Calibri" pitchFamily="-109" charset="0"/>
              </a:rPr>
              <a:t>In meaning-based tasks, casual speech appears to bottom out, and strong priming ensues for careful speech, though responses are much slower than those found for casual speech. </a:t>
            </a:r>
          </a:p>
          <a:p>
            <a:pPr eaLnBrk="0" hangingPunct="0">
              <a:tabLst>
                <a:tab pos="0" algn="l"/>
              </a:tabLst>
            </a:pPr>
            <a:endParaRPr lang="en-US" sz="1050" dirty="0" smtClean="0">
              <a:ea typeface="Calibri" pitchFamily="-109" charset="0"/>
              <a:cs typeface="Calibri" pitchFamily="-109" charset="0"/>
            </a:endParaRPr>
          </a:p>
          <a:p>
            <a:pPr eaLnBrk="0" hangingPunct="0">
              <a:tabLst>
                <a:tab pos="0" algn="l"/>
              </a:tabLst>
            </a:pPr>
            <a:r>
              <a:rPr lang="en-US" sz="2000" dirty="0" smtClean="0">
                <a:ea typeface="Calibri" pitchFamily="-109" charset="0"/>
                <a:cs typeface="Calibri" pitchFamily="-109" charset="0"/>
              </a:rPr>
              <a:t>We expect competition effects in a visual world paradigm to replicate these asymmetries</a:t>
            </a:r>
          </a:p>
        </p:txBody>
      </p:sp>
      <p:pic>
        <p:nvPicPr>
          <p:cNvPr id="17" name="Picture 16" descr="barn-spectrograms.eps"/>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2779013" y="9906000"/>
            <a:ext cx="2900387" cy="3867183"/>
          </a:xfrm>
          <a:prstGeom prst="rect">
            <a:avLst/>
          </a:prstGeom>
          <a:ln>
            <a:noFill/>
          </a:ln>
        </p:spPr>
      </p:pic>
      <p:grpSp>
        <p:nvGrpSpPr>
          <p:cNvPr id="24" name="Group 23"/>
          <p:cNvGrpSpPr/>
          <p:nvPr/>
        </p:nvGrpSpPr>
        <p:grpSpPr>
          <a:xfrm>
            <a:off x="25505834" y="10233276"/>
            <a:ext cx="9067800" cy="3330324"/>
            <a:chOff x="25527000" y="10690476"/>
            <a:chExt cx="9067800" cy="3330324"/>
          </a:xfrm>
        </p:grpSpPr>
        <p:sp>
          <p:nvSpPr>
            <p:cNvPr id="150" name="Rectangle 149"/>
            <p:cNvSpPr/>
            <p:nvPr/>
          </p:nvSpPr>
          <p:spPr>
            <a:xfrm>
              <a:off x="25527000" y="10690476"/>
              <a:ext cx="9067800" cy="3330324"/>
            </a:xfrm>
            <a:prstGeom prst="rect">
              <a:avLst/>
            </a:prstGeom>
            <a:solidFill>
              <a:schemeClr val="bg1"/>
            </a:solidFill>
            <a:ln w="28575" cmpd="sng">
              <a:solidFill>
                <a:srgbClr val="8B003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25588884" y="11529178"/>
              <a:ext cx="1156687" cy="430887"/>
            </a:xfrm>
            <a:prstGeom prst="rect">
              <a:avLst/>
            </a:prstGeom>
            <a:noFill/>
          </p:spPr>
          <p:txBody>
            <a:bodyPr wrap="none" rtlCol="0">
              <a:spAutoFit/>
            </a:bodyPr>
            <a:lstStyle/>
            <a:p>
              <a:r>
                <a:rPr lang="en-US" sz="2200" b="1" dirty="0" smtClean="0"/>
                <a:t>Careful</a:t>
              </a:r>
              <a:endParaRPr lang="en-US" sz="2200" b="1" dirty="0"/>
            </a:p>
          </p:txBody>
        </p:sp>
        <p:sp>
          <p:nvSpPr>
            <p:cNvPr id="140" name="TextBox 139"/>
            <p:cNvSpPr txBox="1"/>
            <p:nvPr/>
          </p:nvSpPr>
          <p:spPr>
            <a:xfrm>
              <a:off x="25635722" y="12840952"/>
              <a:ext cx="1109849" cy="430887"/>
            </a:xfrm>
            <a:prstGeom prst="rect">
              <a:avLst/>
            </a:prstGeom>
            <a:noFill/>
          </p:spPr>
          <p:txBody>
            <a:bodyPr wrap="none" rtlCol="0">
              <a:spAutoFit/>
            </a:bodyPr>
            <a:lstStyle/>
            <a:p>
              <a:r>
                <a:rPr lang="en-US" sz="2200" b="1" dirty="0" smtClean="0"/>
                <a:t>Casual</a:t>
              </a:r>
              <a:endParaRPr lang="en-US" sz="2200" b="1" dirty="0"/>
            </a:p>
          </p:txBody>
        </p:sp>
        <p:sp>
          <p:nvSpPr>
            <p:cNvPr id="141" name="TextBox 140"/>
            <p:cNvSpPr txBox="1"/>
            <p:nvPr/>
          </p:nvSpPr>
          <p:spPr>
            <a:xfrm>
              <a:off x="27933916" y="10694054"/>
              <a:ext cx="2047581" cy="430887"/>
            </a:xfrm>
            <a:prstGeom prst="rect">
              <a:avLst/>
            </a:prstGeom>
            <a:noFill/>
          </p:spPr>
          <p:txBody>
            <a:bodyPr wrap="none" rtlCol="0">
              <a:spAutoFit/>
            </a:bodyPr>
            <a:lstStyle/>
            <a:p>
              <a:r>
                <a:rPr lang="en-US" sz="2200" dirty="0" smtClean="0"/>
                <a:t>Auditory Prime</a:t>
              </a:r>
              <a:endParaRPr lang="en-US" sz="2200" dirty="0"/>
            </a:p>
          </p:txBody>
        </p:sp>
        <p:sp>
          <p:nvSpPr>
            <p:cNvPr id="142" name="TextBox 141"/>
            <p:cNvSpPr txBox="1"/>
            <p:nvPr/>
          </p:nvSpPr>
          <p:spPr>
            <a:xfrm>
              <a:off x="32385000" y="10694054"/>
              <a:ext cx="1917399" cy="769441"/>
            </a:xfrm>
            <a:prstGeom prst="rect">
              <a:avLst/>
            </a:prstGeom>
            <a:noFill/>
          </p:spPr>
          <p:txBody>
            <a:bodyPr wrap="none" rtlCol="0">
              <a:spAutoFit/>
            </a:bodyPr>
            <a:lstStyle/>
            <a:p>
              <a:pPr algn="ctr"/>
              <a:r>
                <a:rPr lang="en-US" sz="2200" dirty="0" smtClean="0"/>
                <a:t>Visual Lexical </a:t>
              </a:r>
            </a:p>
            <a:p>
              <a:pPr algn="ctr"/>
              <a:r>
                <a:rPr lang="en-US" sz="2200" dirty="0" smtClean="0"/>
                <a:t>Decision</a:t>
              </a:r>
              <a:endParaRPr lang="en-US" sz="2200" dirty="0"/>
            </a:p>
          </p:txBody>
        </p:sp>
        <p:pic>
          <p:nvPicPr>
            <p:cNvPr id="10" name="Picture 9" descr="barn-waveform-exp2.eps"/>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6365200" y="11061700"/>
              <a:ext cx="5143500" cy="2743200"/>
            </a:xfrm>
            <a:prstGeom prst="rect">
              <a:avLst/>
            </a:prstGeom>
          </p:spPr>
        </p:pic>
        <p:sp>
          <p:nvSpPr>
            <p:cNvPr id="115" name="TextBox 114"/>
            <p:cNvSpPr txBox="1"/>
            <p:nvPr/>
          </p:nvSpPr>
          <p:spPr>
            <a:xfrm>
              <a:off x="32537400" y="11658600"/>
              <a:ext cx="1044201" cy="369332"/>
            </a:xfrm>
            <a:prstGeom prst="rect">
              <a:avLst/>
            </a:prstGeom>
            <a:solidFill>
              <a:schemeClr val="bg1"/>
            </a:solidFill>
          </p:spPr>
          <p:txBody>
            <a:bodyPr wrap="none" rtlCol="0">
              <a:spAutoFit/>
            </a:bodyPr>
            <a:lstStyle/>
            <a:p>
              <a:r>
                <a:rPr lang="en-US" sz="1800" dirty="0" smtClean="0"/>
                <a:t>(related)</a:t>
              </a:r>
              <a:endParaRPr lang="en-US" sz="1800" dirty="0"/>
            </a:p>
          </p:txBody>
        </p:sp>
        <p:sp>
          <p:nvSpPr>
            <p:cNvPr id="118" name="TextBox 117"/>
            <p:cNvSpPr txBox="1"/>
            <p:nvPr/>
          </p:nvSpPr>
          <p:spPr>
            <a:xfrm>
              <a:off x="33293843" y="12801600"/>
              <a:ext cx="1300957" cy="369332"/>
            </a:xfrm>
            <a:prstGeom prst="rect">
              <a:avLst/>
            </a:prstGeom>
            <a:noFill/>
          </p:spPr>
          <p:txBody>
            <a:bodyPr wrap="none" rtlCol="0">
              <a:spAutoFit/>
            </a:bodyPr>
            <a:lstStyle/>
            <a:p>
              <a:r>
                <a:rPr lang="en-US" sz="1800" dirty="0" smtClean="0"/>
                <a:t>(unrelated)</a:t>
              </a:r>
              <a:endParaRPr lang="en-US" sz="1800" dirty="0"/>
            </a:p>
          </p:txBody>
        </p:sp>
        <p:cxnSp>
          <p:nvCxnSpPr>
            <p:cNvPr id="33" name="Elbow Connector 32"/>
            <p:cNvCxnSpPr/>
            <p:nvPr/>
          </p:nvCxnSpPr>
          <p:spPr>
            <a:xfrm rot="10800000">
              <a:off x="27735322" y="11223876"/>
              <a:ext cx="5831194" cy="1196898"/>
            </a:xfrm>
            <a:prstGeom prst="bentConnector3">
              <a:avLst>
                <a:gd name="adj1" fmla="val 36054"/>
              </a:avLst>
            </a:prstGeom>
            <a:ln>
              <a:solidFill>
                <a:srgbClr val="8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7" name="Elbow Connector 36"/>
            <p:cNvCxnSpPr/>
            <p:nvPr/>
          </p:nvCxnSpPr>
          <p:spPr>
            <a:xfrm rot="10800000" flipV="1">
              <a:off x="27511849" y="12443162"/>
              <a:ext cx="6059794" cy="1228274"/>
            </a:xfrm>
            <a:prstGeom prst="bentConnector3">
              <a:avLst>
                <a:gd name="adj1" fmla="val 34758"/>
              </a:avLst>
            </a:prstGeom>
            <a:ln>
              <a:solidFill>
                <a:srgbClr val="8B0039"/>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148" name="TextBox 147"/>
            <p:cNvSpPr txBox="1"/>
            <p:nvPr/>
          </p:nvSpPr>
          <p:spPr>
            <a:xfrm>
              <a:off x="26793825" y="12231269"/>
              <a:ext cx="3994622" cy="323165"/>
            </a:xfrm>
            <a:prstGeom prst="rect">
              <a:avLst/>
            </a:prstGeom>
            <a:noFill/>
          </p:spPr>
          <p:txBody>
            <a:bodyPr wrap="none" rtlCol="0">
              <a:spAutoFit/>
            </a:bodyPr>
            <a:lstStyle/>
            <a:p>
              <a:r>
                <a:rPr lang="en-US" sz="1500" spc="300" dirty="0" smtClean="0"/>
                <a:t>The cow was milked in the barn</a:t>
              </a:r>
              <a:endParaRPr lang="en-US" sz="1500" spc="300" dirty="0"/>
            </a:p>
          </p:txBody>
        </p:sp>
        <p:sp>
          <p:nvSpPr>
            <p:cNvPr id="172" name="TextBox 171"/>
            <p:cNvSpPr txBox="1"/>
            <p:nvPr/>
          </p:nvSpPr>
          <p:spPr>
            <a:xfrm>
              <a:off x="26826047" y="13693913"/>
              <a:ext cx="2249334" cy="307777"/>
            </a:xfrm>
            <a:prstGeom prst="rect">
              <a:avLst/>
            </a:prstGeom>
            <a:noFill/>
          </p:spPr>
          <p:txBody>
            <a:bodyPr wrap="none" rtlCol="0">
              <a:spAutoFit/>
            </a:bodyPr>
            <a:lstStyle/>
            <a:p>
              <a:r>
                <a:rPr lang="en-US" sz="1400" kern="800" spc="-120" dirty="0" smtClean="0"/>
                <a:t>The cow was milked in the barn</a:t>
              </a:r>
              <a:endParaRPr lang="en-US" sz="1400" kern="800" spc="-120" dirty="0"/>
            </a:p>
          </p:txBody>
        </p:sp>
        <p:sp>
          <p:nvSpPr>
            <p:cNvPr id="109" name="Rectangle 108"/>
            <p:cNvSpPr/>
            <p:nvPr/>
          </p:nvSpPr>
          <p:spPr>
            <a:xfrm>
              <a:off x="32613600" y="12039600"/>
              <a:ext cx="1828800" cy="80712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0" name="TextBox 109"/>
            <p:cNvSpPr txBox="1"/>
            <p:nvPr/>
          </p:nvSpPr>
          <p:spPr>
            <a:xfrm>
              <a:off x="32674341" y="12052340"/>
              <a:ext cx="749336" cy="430887"/>
            </a:xfrm>
            <a:prstGeom prst="rect">
              <a:avLst/>
            </a:prstGeom>
            <a:solidFill>
              <a:schemeClr val="bg1"/>
            </a:solidFill>
          </p:spPr>
          <p:txBody>
            <a:bodyPr wrap="none" rtlCol="0">
              <a:spAutoFit/>
            </a:bodyPr>
            <a:lstStyle/>
            <a:p>
              <a:r>
                <a:rPr lang="en-US" sz="2200" dirty="0" smtClean="0"/>
                <a:t>barn</a:t>
              </a:r>
              <a:endParaRPr lang="en-US" sz="2200" dirty="0"/>
            </a:p>
          </p:txBody>
        </p:sp>
        <p:sp>
          <p:nvSpPr>
            <p:cNvPr id="113" name="TextBox 112"/>
            <p:cNvSpPr txBox="1"/>
            <p:nvPr/>
          </p:nvSpPr>
          <p:spPr>
            <a:xfrm>
              <a:off x="33652277" y="12280940"/>
              <a:ext cx="702223" cy="430887"/>
            </a:xfrm>
            <a:prstGeom prst="rect">
              <a:avLst/>
            </a:prstGeom>
            <a:solidFill>
              <a:schemeClr val="bg1"/>
            </a:solidFill>
          </p:spPr>
          <p:txBody>
            <a:bodyPr wrap="none" rtlCol="0">
              <a:spAutoFit/>
            </a:bodyPr>
            <a:lstStyle/>
            <a:p>
              <a:r>
                <a:rPr lang="en-US" sz="2200" dirty="0" smtClean="0"/>
                <a:t>coin</a:t>
              </a:r>
              <a:endParaRPr lang="en-US" sz="2200" dirty="0"/>
            </a:p>
          </p:txBody>
        </p:sp>
        <p:cxnSp>
          <p:nvCxnSpPr>
            <p:cNvPr id="119" name="Straight Connector 118"/>
            <p:cNvCxnSpPr/>
            <p:nvPr/>
          </p:nvCxnSpPr>
          <p:spPr>
            <a:xfrm flipV="1">
              <a:off x="32613600" y="12039600"/>
              <a:ext cx="1828800" cy="807123"/>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grpSp>
      <p:cxnSp>
        <p:nvCxnSpPr>
          <p:cNvPr id="125" name="Straight Connector 124"/>
          <p:cNvCxnSpPr/>
          <p:nvPr/>
        </p:nvCxnSpPr>
        <p:spPr>
          <a:xfrm flipV="1">
            <a:off x="22779013" y="8001000"/>
            <a:ext cx="11663387" cy="1"/>
          </a:xfrm>
          <a:prstGeom prst="line">
            <a:avLst/>
          </a:prstGeom>
          <a:ln w="57150" cmpd="sng">
            <a:solidFill>
              <a:srgbClr val="8B0039"/>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flipV="1">
            <a:off x="16992600" y="17187672"/>
            <a:ext cx="228600" cy="10972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47490</TotalTime>
  <Words>1329</Words>
  <Application>Microsoft Macintosh PowerPoint</Application>
  <PresentationFormat>Custom</PresentationFormat>
  <Paragraphs>171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Meghan Sumner</dc:creator>
  <cp:lastModifiedBy>Kevin McGowan</cp:lastModifiedBy>
  <cp:revision>366</cp:revision>
  <cp:lastPrinted>2013-11-21T19:19:00Z</cp:lastPrinted>
  <dcterms:created xsi:type="dcterms:W3CDTF">2013-11-30T21:17:09Z</dcterms:created>
  <dcterms:modified xsi:type="dcterms:W3CDTF">2013-12-05T05:21:01Z</dcterms:modified>
</cp:coreProperties>
</file>