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7" r:id="rId5"/>
    <p:sldId id="258" r:id="rId6"/>
    <p:sldId id="261" r:id="rId7"/>
    <p:sldId id="259" r:id="rId8"/>
    <p:sldId id="263" r:id="rId9"/>
    <p:sldId id="264" r:id="rId10"/>
    <p:sldId id="267" r:id="rId11"/>
    <p:sldId id="268" r:id="rId12"/>
    <p:sldId id="269" r:id="rId13"/>
    <p:sldId id="265" r:id="rId14"/>
    <p:sldId id="266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66" d="100"/>
          <a:sy n="66" d="100"/>
        </p:scale>
        <p:origin x="88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A58F-D918-47EA-8872-679B4D6B3408}" type="datetimeFigureOut">
              <a:rPr lang="en-GB" smtClean="0"/>
              <a:t>25/01/2018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831-2800-4694-804D-D7B94FC60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077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A58F-D918-47EA-8872-679B4D6B3408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831-2800-4694-804D-D7B94FC60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3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A58F-D918-47EA-8872-679B4D6B3408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831-2800-4694-804D-D7B94FC60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39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A58F-D918-47EA-8872-679B4D6B3408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831-2800-4694-804D-D7B94FC60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16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A58F-D918-47EA-8872-679B4D6B3408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831-2800-4694-804D-D7B94FC60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923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A58F-D918-47EA-8872-679B4D6B3408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831-2800-4694-804D-D7B94FC60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02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A58F-D918-47EA-8872-679B4D6B3408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831-2800-4694-804D-D7B94FC60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1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A58F-D918-47EA-8872-679B4D6B3408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831-2800-4694-804D-D7B94FC60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04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A58F-D918-47EA-8872-679B4D6B3408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831-2800-4694-804D-D7B94FC60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7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A58F-D918-47EA-8872-679B4D6B3408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831-2800-4694-804D-D7B94FC60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A58F-D918-47EA-8872-679B4D6B3408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831-2800-4694-804D-D7B94FC60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60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6A58F-D918-47EA-8872-679B4D6B3408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7C831-2800-4694-804D-D7B94FC60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9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376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Using </a:t>
            </a:r>
            <a:r>
              <a:rPr lang="en-GB" dirty="0"/>
              <a:t>Self-Organizing Maps to generate encodings for </a:t>
            </a:r>
            <a:r>
              <a:rPr lang="en-GB" dirty="0" smtClean="0"/>
              <a:t>CMMs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376" y="4260406"/>
            <a:ext cx="9144000" cy="1655762"/>
          </a:xfrm>
        </p:spPr>
        <p:txBody>
          <a:bodyPr/>
          <a:lstStyle/>
          <a:p>
            <a:r>
              <a:rPr lang="en-GB" i="1" dirty="0" smtClean="0"/>
              <a:t>Benjamin Gorman</a:t>
            </a:r>
          </a:p>
          <a:p>
            <a:r>
              <a:rPr lang="en-GB" dirty="0" smtClean="0"/>
              <a:t>Supervisor: </a:t>
            </a:r>
            <a:r>
              <a:rPr lang="en-GB" i="1" dirty="0" smtClean="0"/>
              <a:t>Simon O’Keefe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9776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73" y="1704886"/>
            <a:ext cx="4100874" cy="4079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Self Organizing Maps – </a:t>
            </a:r>
            <a:r>
              <a:rPr lang="en-GB" dirty="0" smtClean="0"/>
              <a:t>Training Process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895117" cy="4351338"/>
          </a:xfrm>
        </p:spPr>
        <p:txBody>
          <a:bodyPr/>
          <a:lstStyle/>
          <a:p>
            <a:pPr lvl="1"/>
            <a:r>
              <a:rPr lang="en-GB" dirty="0" smtClean="0"/>
              <a:t>Training typically has 2 stages</a:t>
            </a:r>
          </a:p>
          <a:p>
            <a:pPr lvl="1"/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‘Broad’ phase</a:t>
            </a:r>
          </a:p>
          <a:p>
            <a:pPr lvl="2"/>
            <a:r>
              <a:rPr lang="en-GB" dirty="0" smtClean="0"/>
              <a:t>~1000 iterations</a:t>
            </a:r>
          </a:p>
          <a:p>
            <a:pPr lvl="2"/>
            <a:r>
              <a:rPr lang="en-GB" dirty="0" smtClean="0"/>
              <a:t>High learning rate (~10%)</a:t>
            </a:r>
          </a:p>
          <a:p>
            <a:pPr lvl="2"/>
            <a:r>
              <a:rPr lang="en-GB" dirty="0" smtClean="0"/>
              <a:t>Large neighbourhood 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‘Narrow’ phase</a:t>
            </a:r>
          </a:p>
          <a:p>
            <a:pPr lvl="2"/>
            <a:r>
              <a:rPr lang="en-GB" dirty="0" smtClean="0"/>
              <a:t>500 * (number of neurons) iterations</a:t>
            </a:r>
          </a:p>
          <a:p>
            <a:pPr lvl="2"/>
            <a:r>
              <a:rPr lang="en-GB" dirty="0" smtClean="0"/>
              <a:t>Low learning rate (~1%)</a:t>
            </a:r>
          </a:p>
          <a:p>
            <a:pPr lvl="2"/>
            <a:r>
              <a:rPr lang="en-GB" dirty="0" smtClean="0"/>
              <a:t>Small neighbourhood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3" y="5798820"/>
            <a:ext cx="1637335" cy="975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886" y="6160615"/>
            <a:ext cx="2390660" cy="253657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842491" y="1712722"/>
            <a:ext cx="407624" cy="41864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61132" y="1737376"/>
            <a:ext cx="6865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BMU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73" y="1704886"/>
            <a:ext cx="4100874" cy="4079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Self Organizing Maps – </a:t>
            </a:r>
            <a:r>
              <a:rPr lang="en-GB" dirty="0" smtClean="0"/>
              <a:t>Training Process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895117" cy="4351338"/>
          </a:xfrm>
        </p:spPr>
        <p:txBody>
          <a:bodyPr/>
          <a:lstStyle/>
          <a:p>
            <a:pPr lvl="1"/>
            <a:r>
              <a:rPr lang="en-GB" dirty="0" smtClean="0"/>
              <a:t>Training typically has 2 stages</a:t>
            </a:r>
          </a:p>
          <a:p>
            <a:pPr lvl="1"/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‘Broad’ phase</a:t>
            </a:r>
          </a:p>
          <a:p>
            <a:pPr lvl="2"/>
            <a:r>
              <a:rPr lang="en-GB" dirty="0" smtClean="0"/>
              <a:t>~1000 iterations</a:t>
            </a:r>
          </a:p>
          <a:p>
            <a:pPr lvl="2"/>
            <a:r>
              <a:rPr lang="en-GB" dirty="0" smtClean="0"/>
              <a:t>High learning rate (~10%)</a:t>
            </a:r>
          </a:p>
          <a:p>
            <a:pPr lvl="2"/>
            <a:r>
              <a:rPr lang="en-GB" dirty="0" smtClean="0"/>
              <a:t>Large neighbourhood 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‘Narrow’ phase</a:t>
            </a:r>
          </a:p>
          <a:p>
            <a:pPr lvl="2"/>
            <a:r>
              <a:rPr lang="en-GB" dirty="0" smtClean="0"/>
              <a:t>500 * (number of neurons) iterations</a:t>
            </a:r>
          </a:p>
          <a:p>
            <a:pPr lvl="2"/>
            <a:r>
              <a:rPr lang="en-GB" dirty="0" smtClean="0"/>
              <a:t>Low learning rate (~1%)</a:t>
            </a:r>
          </a:p>
          <a:p>
            <a:pPr lvl="2"/>
            <a:r>
              <a:rPr lang="en-GB" dirty="0" smtClean="0"/>
              <a:t>Small neighbourhood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3" y="5798820"/>
            <a:ext cx="1637335" cy="975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886" y="6160615"/>
            <a:ext cx="2390660" cy="253657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842491" y="1712722"/>
            <a:ext cx="407624" cy="41864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61132" y="1737376"/>
            <a:ext cx="6865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BMU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Self Organizing Maps – </a:t>
            </a:r>
            <a:r>
              <a:rPr lang="en-GB" i="1" dirty="0" smtClean="0"/>
              <a:t>Training Process</a:t>
            </a:r>
            <a:endParaRPr lang="en-GB" b="1" dirty="0"/>
          </a:p>
        </p:txBody>
      </p:sp>
      <p:pic>
        <p:nvPicPr>
          <p:cNvPr id="11266" name="Picture 2" descr="https://upload.wikimedia.org/wikipedia/commons/thumb/9/91/Somtraining.svg/500px-Somtrainin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0" y="1926182"/>
            <a:ext cx="10498151" cy="283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697480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Input data</a:t>
            </a:r>
            <a:endParaRPr lang="en-GB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83657" y="4412343"/>
            <a:ext cx="631743" cy="128513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69343" y="5697480"/>
            <a:ext cx="3624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Weight vectors of SOM</a:t>
            </a:r>
            <a:endParaRPr lang="en-GB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15400" y="2931886"/>
            <a:ext cx="1799400" cy="27655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4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Self Organizing Maps - </a:t>
            </a:r>
            <a:r>
              <a:rPr lang="en-GB" i="1" dirty="0" smtClean="0"/>
              <a:t>Applications</a:t>
            </a:r>
            <a:endParaRPr lang="en-GB" b="1" dirty="0"/>
          </a:p>
        </p:txBody>
      </p:sp>
      <p:pic>
        <p:nvPicPr>
          <p:cNvPr id="5122" name="Picture 2" descr="https://upload.wikimedia.org/wikipedia/en/0/07/Self_oraganizing_map_cartograph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37" y="1474652"/>
            <a:ext cx="8106753" cy="5214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74" y="1690688"/>
            <a:ext cx="4100874" cy="4108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Self Organizing Maps - </a:t>
            </a:r>
            <a:r>
              <a:rPr lang="en-GB" i="1" dirty="0" smtClean="0"/>
              <a:t>Applications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5479001" cy="4351338"/>
          </a:xfrm>
        </p:spPr>
        <p:txBody>
          <a:bodyPr/>
          <a:lstStyle/>
          <a:p>
            <a:r>
              <a:rPr lang="en-GB" dirty="0" smtClean="0"/>
              <a:t>This SOM was trained on the iris data set</a:t>
            </a:r>
          </a:p>
          <a:p>
            <a:r>
              <a:rPr lang="en-GB" dirty="0" smtClean="0"/>
              <a:t>The 3 colours represent the 3 different species of iris</a:t>
            </a:r>
          </a:p>
          <a:p>
            <a:r>
              <a:rPr lang="en-GB" dirty="0" smtClean="0"/>
              <a:t>The strongest colours represent the centre of the distribution across the map, for each class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i="1" dirty="0" smtClean="0"/>
              <a:t>not </a:t>
            </a:r>
            <a:r>
              <a:rPr lang="en-GB" i="1" dirty="0" err="1" smtClean="0"/>
              <a:t>r.g.b</a:t>
            </a:r>
            <a:r>
              <a:rPr lang="en-GB" i="1" dirty="0" smtClean="0"/>
              <a:t> values</a:t>
            </a:r>
            <a:r>
              <a:rPr lang="en-GB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13320" y="4799417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Iris-</a:t>
            </a:r>
            <a:r>
              <a:rPr lang="en-GB" i="1" dirty="0" err="1" smtClean="0"/>
              <a:t>setosa</a:t>
            </a:r>
            <a:endParaRPr lang="en-GB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74722" y="3532439"/>
            <a:ext cx="14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Iris-</a:t>
            </a:r>
            <a:r>
              <a:rPr lang="en-GB" i="1" dirty="0" err="1" smtClean="0"/>
              <a:t>virsicolor</a:t>
            </a:r>
            <a:endParaRPr lang="en-GB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17200" y="2831585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Iris-</a:t>
            </a:r>
            <a:r>
              <a:rPr lang="en-GB" i="1" dirty="0" err="1" smtClean="0"/>
              <a:t>virginica</a:t>
            </a:r>
            <a:endParaRPr lang="en-GB" i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773048" y="4032992"/>
            <a:ext cx="1423387" cy="99069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815528" y="2831138"/>
            <a:ext cx="1370952" cy="87033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350984" y="1926121"/>
            <a:ext cx="1517594" cy="9298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2" y="2295314"/>
            <a:ext cx="2236804" cy="2240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4505"/>
          <a:stretch/>
        </p:blipFill>
        <p:spPr>
          <a:xfrm>
            <a:off x="384541" y="2295314"/>
            <a:ext cx="1066887" cy="249323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-72571" y="1459479"/>
            <a:ext cx="2490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Input data</a:t>
            </a:r>
          </a:p>
          <a:p>
            <a:pPr algn="ctr"/>
            <a:r>
              <a:rPr lang="en-GB" sz="2400" i="1" dirty="0" smtClean="0"/>
              <a:t>High dimensional</a:t>
            </a:r>
            <a:endParaRPr lang="en-GB" sz="2400" i="1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451428" y="3410857"/>
            <a:ext cx="1161144" cy="483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2572" y="1459479"/>
            <a:ext cx="2287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Self-organizing map</a:t>
            </a:r>
            <a:endParaRPr lang="en-GB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46740" y="3396343"/>
            <a:ext cx="454174" cy="48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74401" t="20991" r="4095" b="28944"/>
          <a:stretch/>
        </p:blipFill>
        <p:spPr>
          <a:xfrm>
            <a:off x="5560576" y="2772228"/>
            <a:ext cx="899887" cy="124823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4866808" y="1459479"/>
            <a:ext cx="2549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 smtClean="0"/>
              <a:t>Low dimensional </a:t>
            </a:r>
            <a:r>
              <a:rPr lang="en-GB" sz="2400" dirty="0" smtClean="0"/>
              <a:t>representation</a:t>
            </a:r>
            <a:endParaRPr lang="en-GB" sz="2400" dirty="0"/>
          </a:p>
        </p:txBody>
      </p:sp>
      <p:sp>
        <p:nvSpPr>
          <p:cNvPr id="18" name="Rectangle 17"/>
          <p:cNvSpPr/>
          <p:nvPr/>
        </p:nvSpPr>
        <p:spPr>
          <a:xfrm>
            <a:off x="7171663" y="3048000"/>
            <a:ext cx="1567542" cy="7257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Encoding</a:t>
            </a:r>
            <a:endParaRPr lang="en-GB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588976" y="3391493"/>
            <a:ext cx="454174" cy="48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1" idx="1"/>
          </p:cNvCxnSpPr>
          <p:nvPr/>
        </p:nvCxnSpPr>
        <p:spPr>
          <a:xfrm flipV="1">
            <a:off x="8918007" y="3420486"/>
            <a:ext cx="757263" cy="48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675270" y="2297685"/>
            <a:ext cx="2228049" cy="2245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9615897" y="1438501"/>
            <a:ext cx="2287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Correlation matrix memory</a:t>
            </a:r>
            <a:endParaRPr lang="en-GB" sz="2400" dirty="0"/>
          </a:p>
        </p:txBody>
      </p:sp>
      <p:cxnSp>
        <p:nvCxnSpPr>
          <p:cNvPr id="30" name="Elbow Connector 29"/>
          <p:cNvCxnSpPr>
            <a:stCxn id="21" idx="2"/>
            <a:endCxn id="18" idx="2"/>
          </p:cNvCxnSpPr>
          <p:nvPr/>
        </p:nvCxnSpPr>
        <p:spPr>
          <a:xfrm rot="5400000" flipH="1">
            <a:off x="8987579" y="2741570"/>
            <a:ext cx="769572" cy="2833861"/>
          </a:xfrm>
          <a:prstGeom prst="bentConnector3">
            <a:avLst>
              <a:gd name="adj1" fmla="val -2970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74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Correlation Matrix Memories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665687" cy="4351338"/>
          </a:xfrm>
        </p:spPr>
        <p:txBody>
          <a:bodyPr/>
          <a:lstStyle/>
          <a:p>
            <a:r>
              <a:rPr lang="en-GB" i="1" dirty="0" smtClean="0"/>
              <a:t>a.k.a. </a:t>
            </a:r>
            <a:r>
              <a:rPr lang="en-GB" dirty="0" smtClean="0"/>
              <a:t>CMM</a:t>
            </a:r>
          </a:p>
          <a:p>
            <a:r>
              <a:rPr lang="en-GB" dirty="0" smtClean="0"/>
              <a:t>A CMM is a type of associative memory</a:t>
            </a:r>
          </a:p>
          <a:p>
            <a:pPr lvl="1"/>
            <a:r>
              <a:rPr lang="en-GB" dirty="0" smtClean="0"/>
              <a:t>i.e. it stores </a:t>
            </a:r>
            <a:r>
              <a:rPr lang="en-GB" b="1" dirty="0" smtClean="0"/>
              <a:t>(key, value) </a:t>
            </a:r>
            <a:r>
              <a:rPr lang="en-GB" dirty="0" smtClean="0"/>
              <a:t>pairs</a:t>
            </a:r>
          </a:p>
          <a:p>
            <a:endParaRPr lang="en-GB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249284"/>
              </p:ext>
            </p:extLst>
          </p:nvPr>
        </p:nvGraphicFramePr>
        <p:xfrm>
          <a:off x="7503886" y="1652906"/>
          <a:ext cx="4368804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067">
                  <a:extLst>
                    <a:ext uri="{9D8B030D-6E8A-4147-A177-3AD203B41FA5}">
                      <a16:colId xmlns:a16="http://schemas.microsoft.com/office/drawing/2014/main" val="413896376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3098274926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257835287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763017069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3296443311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3011802822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2617974203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693105468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20519653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360874404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1733288995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2992781923"/>
                    </a:ext>
                  </a:extLst>
                </a:gridCol>
              </a:tblGrid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77534659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2549134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4047555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631332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3282161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9351231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47177388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6076249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57398964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2142133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519147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442035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324588"/>
            <a:ext cx="5860027" cy="27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Correlation Matrix Memories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665687" cy="4351338"/>
          </a:xfrm>
        </p:spPr>
        <p:txBody>
          <a:bodyPr/>
          <a:lstStyle/>
          <a:p>
            <a:r>
              <a:rPr lang="en-GB" dirty="0" smtClean="0"/>
              <a:t>Unique property: value lookup given a partial key</a:t>
            </a:r>
          </a:p>
          <a:p>
            <a:endParaRPr lang="en-GB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249284"/>
              </p:ext>
            </p:extLst>
          </p:nvPr>
        </p:nvGraphicFramePr>
        <p:xfrm>
          <a:off x="7503886" y="1652906"/>
          <a:ext cx="4368804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067">
                  <a:extLst>
                    <a:ext uri="{9D8B030D-6E8A-4147-A177-3AD203B41FA5}">
                      <a16:colId xmlns:a16="http://schemas.microsoft.com/office/drawing/2014/main" val="413896376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3098274926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257835287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763017069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3296443311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3011802822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2617974203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693105468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20519653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360874404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1733288995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2992781923"/>
                    </a:ext>
                  </a:extLst>
                </a:gridCol>
              </a:tblGrid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77534659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2549134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4047555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631332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3282161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9351231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47177388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6076249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57398964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2142133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519147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442035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3606205"/>
            <a:ext cx="5860027" cy="219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Correlation Matrix Memories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665687" cy="4351338"/>
          </a:xfrm>
        </p:spPr>
        <p:txBody>
          <a:bodyPr/>
          <a:lstStyle/>
          <a:p>
            <a:r>
              <a:rPr lang="en-GB" dirty="0" smtClean="0"/>
              <a:t>Unique property: value lookup given a partial key</a:t>
            </a:r>
          </a:p>
          <a:p>
            <a:endParaRPr lang="en-GB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0" y="2682422"/>
            <a:ext cx="4982030" cy="1756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70" y="4185330"/>
            <a:ext cx="8248650" cy="1419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02" y="5177317"/>
            <a:ext cx="81057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Correlation Matrix Memories </a:t>
            </a:r>
            <a:r>
              <a:rPr lang="en-GB" dirty="0" smtClean="0"/>
              <a:t>- Training</a:t>
            </a:r>
            <a:endParaRPr lang="en-GB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634" y="2706502"/>
            <a:ext cx="1031407" cy="27964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09" y="2517889"/>
            <a:ext cx="2741594" cy="22503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3681" y="1688790"/>
            <a:ext cx="2535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Initialize empty matrix</a:t>
            </a:r>
            <a:endParaRPr lang="en-GB" sz="2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704089" y="1688791"/>
            <a:ext cx="0" cy="459589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041" y="2064707"/>
            <a:ext cx="3186673" cy="85932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478" y="3720345"/>
            <a:ext cx="932853" cy="5346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129" y="1635149"/>
            <a:ext cx="1148671" cy="4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2" y="2295314"/>
            <a:ext cx="2236804" cy="2240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4505"/>
          <a:stretch/>
        </p:blipFill>
        <p:spPr>
          <a:xfrm>
            <a:off x="384541" y="2295314"/>
            <a:ext cx="1066887" cy="249323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-72571" y="1459479"/>
            <a:ext cx="2490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Input data</a:t>
            </a:r>
          </a:p>
          <a:p>
            <a:pPr algn="ctr"/>
            <a:r>
              <a:rPr lang="en-GB" sz="2400" i="1" dirty="0" smtClean="0"/>
              <a:t>High dimensional</a:t>
            </a:r>
            <a:endParaRPr lang="en-GB" sz="2400" i="1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451428" y="3410857"/>
            <a:ext cx="1161144" cy="483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2572" y="1459479"/>
            <a:ext cx="2287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Self-organizing map</a:t>
            </a:r>
            <a:endParaRPr lang="en-GB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46740" y="3396343"/>
            <a:ext cx="454174" cy="48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74401" t="20991" r="4095" b="28944"/>
          <a:stretch/>
        </p:blipFill>
        <p:spPr>
          <a:xfrm>
            <a:off x="5560576" y="2772228"/>
            <a:ext cx="899887" cy="124823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4866808" y="1459479"/>
            <a:ext cx="2549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 smtClean="0"/>
              <a:t>Low dimensional </a:t>
            </a:r>
            <a:r>
              <a:rPr lang="en-GB" sz="2400" dirty="0" smtClean="0"/>
              <a:t>representation</a:t>
            </a:r>
            <a:endParaRPr lang="en-GB" sz="2400" dirty="0"/>
          </a:p>
        </p:txBody>
      </p:sp>
      <p:sp>
        <p:nvSpPr>
          <p:cNvPr id="18" name="Rectangle 17"/>
          <p:cNvSpPr/>
          <p:nvPr/>
        </p:nvSpPr>
        <p:spPr>
          <a:xfrm>
            <a:off x="7171663" y="3048000"/>
            <a:ext cx="1567542" cy="7257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Encoding</a:t>
            </a:r>
            <a:endParaRPr lang="en-GB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588976" y="3391493"/>
            <a:ext cx="454174" cy="48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1" idx="1"/>
          </p:cNvCxnSpPr>
          <p:nvPr/>
        </p:nvCxnSpPr>
        <p:spPr>
          <a:xfrm flipV="1">
            <a:off x="8918007" y="3420486"/>
            <a:ext cx="757263" cy="48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675270" y="2297685"/>
            <a:ext cx="2228049" cy="2245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9615897" y="1438501"/>
            <a:ext cx="2287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Correlation matrix memory</a:t>
            </a:r>
            <a:endParaRPr lang="en-GB" sz="2400" dirty="0"/>
          </a:p>
        </p:txBody>
      </p:sp>
      <p:cxnSp>
        <p:nvCxnSpPr>
          <p:cNvPr id="30" name="Elbow Connector 29"/>
          <p:cNvCxnSpPr>
            <a:stCxn id="21" idx="2"/>
            <a:endCxn id="18" idx="2"/>
          </p:cNvCxnSpPr>
          <p:nvPr/>
        </p:nvCxnSpPr>
        <p:spPr>
          <a:xfrm rot="5400000" flipH="1">
            <a:off x="8987579" y="2741570"/>
            <a:ext cx="769572" cy="2833861"/>
          </a:xfrm>
          <a:prstGeom prst="bentConnector3">
            <a:avLst>
              <a:gd name="adj1" fmla="val -2970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9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Correlation Matrix Memories </a:t>
            </a:r>
            <a:r>
              <a:rPr lang="en-GB" dirty="0" smtClean="0"/>
              <a:t>- Training</a:t>
            </a:r>
            <a:endParaRPr lang="en-GB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634" y="2706502"/>
            <a:ext cx="1031407" cy="27964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09" y="2517889"/>
            <a:ext cx="2741594" cy="22503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3681" y="1688790"/>
            <a:ext cx="2535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Initialize empty matrix</a:t>
            </a:r>
            <a:endParaRPr lang="en-GB" sz="2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704089" y="1688791"/>
            <a:ext cx="0" cy="459589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041" y="2064707"/>
            <a:ext cx="3186673" cy="8593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499" y="2690001"/>
            <a:ext cx="3489736" cy="28532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0478" y="3720345"/>
            <a:ext cx="932853" cy="5346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129" y="1635149"/>
            <a:ext cx="1148671" cy="4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Correlation Matrix Memories </a:t>
            </a:r>
            <a:r>
              <a:rPr lang="en-GB" dirty="0" smtClean="0"/>
              <a:t>- Training</a:t>
            </a:r>
            <a:endParaRPr lang="en-GB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634" y="2706502"/>
            <a:ext cx="1031407" cy="2796495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3704089" y="1688791"/>
            <a:ext cx="0" cy="459589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041" y="2064707"/>
            <a:ext cx="3186673" cy="8593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499" y="2690001"/>
            <a:ext cx="3489736" cy="2853243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H="1">
            <a:off x="4095976" y="5543244"/>
            <a:ext cx="3164402" cy="101581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48445" y="6034725"/>
            <a:ext cx="119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smtClean="0"/>
              <a:t>+</a:t>
            </a:r>
            <a:endParaRPr lang="en-GB" sz="6000" b="1" dirty="0"/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1506252" y="5056087"/>
            <a:ext cx="1942193" cy="148647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45" y="2519787"/>
            <a:ext cx="2811800" cy="229895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478" y="3720345"/>
            <a:ext cx="932853" cy="53468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129" y="1635149"/>
            <a:ext cx="1148671" cy="4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Correlation Matrix Memories </a:t>
            </a:r>
            <a:r>
              <a:rPr lang="en-GB" dirty="0" smtClean="0"/>
              <a:t>- Training</a:t>
            </a:r>
            <a:endParaRPr lang="en-GB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704089" y="1688791"/>
            <a:ext cx="0" cy="459589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121" y="1688790"/>
            <a:ext cx="968688" cy="477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051" y="3792500"/>
            <a:ext cx="761255" cy="3884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45" y="2519787"/>
            <a:ext cx="2811800" cy="2298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098" y="2924033"/>
            <a:ext cx="1089552" cy="2393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650" y="2291504"/>
            <a:ext cx="3304948" cy="6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Correlation Matrix Memories </a:t>
            </a:r>
            <a:r>
              <a:rPr lang="en-GB" dirty="0" smtClean="0"/>
              <a:t>- Training</a:t>
            </a:r>
            <a:endParaRPr lang="en-GB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704089" y="1688791"/>
            <a:ext cx="0" cy="459589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121" y="1688790"/>
            <a:ext cx="968688" cy="477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051" y="3792500"/>
            <a:ext cx="761255" cy="3884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45" y="2519787"/>
            <a:ext cx="2811800" cy="2298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098" y="2924033"/>
            <a:ext cx="1089552" cy="2393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650" y="2291504"/>
            <a:ext cx="3304948" cy="659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6982" y="2767031"/>
            <a:ext cx="3424284" cy="283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Correlation Matrix Memories </a:t>
            </a:r>
            <a:r>
              <a:rPr lang="en-GB" dirty="0" smtClean="0"/>
              <a:t>- Training</a:t>
            </a:r>
            <a:endParaRPr lang="en-GB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704089" y="1688791"/>
            <a:ext cx="0" cy="459589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121" y="1688790"/>
            <a:ext cx="968688" cy="477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051" y="3792500"/>
            <a:ext cx="761255" cy="3884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74" y="2519787"/>
            <a:ext cx="2619942" cy="2298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098" y="2924033"/>
            <a:ext cx="1089552" cy="2393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650" y="2291504"/>
            <a:ext cx="3304948" cy="659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6982" y="2767031"/>
            <a:ext cx="3424284" cy="283978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095976" y="5543244"/>
            <a:ext cx="3164402" cy="101581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48445" y="6034725"/>
            <a:ext cx="119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smtClean="0"/>
              <a:t>+</a:t>
            </a:r>
            <a:endParaRPr lang="en-GB" sz="6000" b="1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1506252" y="5056087"/>
            <a:ext cx="1942193" cy="148647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1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Correlation Matrix Memories </a:t>
            </a:r>
            <a:r>
              <a:rPr lang="en-GB" dirty="0" smtClean="0"/>
              <a:t>- Training</a:t>
            </a:r>
            <a:endParaRPr lang="en-GB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74" y="2519787"/>
            <a:ext cx="2619942" cy="22989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516" y="2519788"/>
            <a:ext cx="885655" cy="24013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692" y="2026045"/>
            <a:ext cx="932853" cy="534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419" y="2519787"/>
            <a:ext cx="859162" cy="23881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88852" y="3346099"/>
            <a:ext cx="8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=</a:t>
            </a:r>
            <a:endParaRPr lang="en-GB" sz="36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420" y="2099318"/>
            <a:ext cx="995638" cy="4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2" y="2295314"/>
            <a:ext cx="2236804" cy="2240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4505"/>
          <a:stretch/>
        </p:blipFill>
        <p:spPr>
          <a:xfrm>
            <a:off x="384541" y="2295314"/>
            <a:ext cx="1066887" cy="249323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-72571" y="1459479"/>
            <a:ext cx="2490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Input data</a:t>
            </a:r>
          </a:p>
          <a:p>
            <a:pPr algn="ctr"/>
            <a:r>
              <a:rPr lang="en-GB" sz="2400" i="1" dirty="0" smtClean="0"/>
              <a:t>High dimensional</a:t>
            </a:r>
            <a:endParaRPr lang="en-GB" sz="2400" i="1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451428" y="3410857"/>
            <a:ext cx="1161144" cy="483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2572" y="1459479"/>
            <a:ext cx="2287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Self-organizing map</a:t>
            </a:r>
            <a:endParaRPr lang="en-GB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46740" y="3396343"/>
            <a:ext cx="454174" cy="48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74401" t="20991" r="4095" b="28944"/>
          <a:stretch/>
        </p:blipFill>
        <p:spPr>
          <a:xfrm>
            <a:off x="5560576" y="2772228"/>
            <a:ext cx="899887" cy="124823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4866808" y="1459479"/>
            <a:ext cx="2549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 smtClean="0"/>
              <a:t>Low dimensional </a:t>
            </a:r>
            <a:r>
              <a:rPr lang="en-GB" sz="2400" dirty="0" smtClean="0"/>
              <a:t>representation</a:t>
            </a:r>
            <a:endParaRPr lang="en-GB" sz="2400" dirty="0"/>
          </a:p>
        </p:txBody>
      </p:sp>
      <p:sp>
        <p:nvSpPr>
          <p:cNvPr id="18" name="Rectangle 17"/>
          <p:cNvSpPr/>
          <p:nvPr/>
        </p:nvSpPr>
        <p:spPr>
          <a:xfrm>
            <a:off x="7171663" y="3048000"/>
            <a:ext cx="1567542" cy="725714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solidFill>
              <a:schemeClr val="dk1">
                <a:shade val="50000"/>
                <a:alpha val="2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Encoding</a:t>
            </a:r>
            <a:endParaRPr lang="en-GB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588976" y="3391493"/>
            <a:ext cx="454174" cy="48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1" idx="1"/>
          </p:cNvCxnSpPr>
          <p:nvPr/>
        </p:nvCxnSpPr>
        <p:spPr>
          <a:xfrm flipV="1">
            <a:off x="8918007" y="3420486"/>
            <a:ext cx="757263" cy="4850"/>
          </a:xfrm>
          <a:prstGeom prst="straightConnector1">
            <a:avLst/>
          </a:prstGeom>
          <a:ln w="635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675270" y="2297685"/>
            <a:ext cx="2228049" cy="22456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9615897" y="1438501"/>
            <a:ext cx="2287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Correlation matrix memory</a:t>
            </a:r>
            <a:endParaRPr lang="en-GB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0" name="Elbow Connector 29"/>
          <p:cNvCxnSpPr>
            <a:stCxn id="21" idx="2"/>
            <a:endCxn id="18" idx="2"/>
          </p:cNvCxnSpPr>
          <p:nvPr/>
        </p:nvCxnSpPr>
        <p:spPr>
          <a:xfrm rot="5400000" flipH="1">
            <a:off x="8987579" y="2741570"/>
            <a:ext cx="769572" cy="2833861"/>
          </a:xfrm>
          <a:prstGeom prst="bentConnector3">
            <a:avLst>
              <a:gd name="adj1" fmla="val -29705"/>
            </a:avLst>
          </a:prstGeom>
          <a:ln w="635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Self Organizing Maps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818523" cy="4351338"/>
          </a:xfrm>
        </p:spPr>
        <p:txBody>
          <a:bodyPr/>
          <a:lstStyle/>
          <a:p>
            <a:r>
              <a:rPr lang="en-GB" i="1" dirty="0" err="1" smtClean="0"/>
              <a:t>a.k.a</a:t>
            </a:r>
            <a:r>
              <a:rPr lang="en-GB" i="1" dirty="0" smtClean="0"/>
              <a:t> </a:t>
            </a:r>
            <a:r>
              <a:rPr lang="en-GB" dirty="0" smtClean="0"/>
              <a:t>SOM</a:t>
            </a:r>
          </a:p>
          <a:p>
            <a:r>
              <a:rPr lang="en-GB" dirty="0" smtClean="0"/>
              <a:t>Consists of a grid of neurons</a:t>
            </a:r>
          </a:p>
          <a:p>
            <a:pPr lvl="1"/>
            <a:r>
              <a:rPr lang="en-GB" dirty="0" smtClean="0"/>
              <a:t>Square or hexagonal grids are most common</a:t>
            </a:r>
          </a:p>
          <a:p>
            <a:r>
              <a:rPr lang="en-GB" dirty="0" smtClean="0"/>
              <a:t>A SOM converts high-dimensional data into low dimensions (</a:t>
            </a:r>
            <a:r>
              <a:rPr lang="en-GB" i="1" dirty="0" smtClean="0"/>
              <a:t>usually 2D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74" y="1690688"/>
            <a:ext cx="4100874" cy="4108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256" y="4106702"/>
            <a:ext cx="4184608" cy="249323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9827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74" y="1690688"/>
            <a:ext cx="4100874" cy="4108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Self Organizing Maps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895117" cy="4351338"/>
          </a:xfrm>
        </p:spPr>
        <p:txBody>
          <a:bodyPr/>
          <a:lstStyle/>
          <a:p>
            <a:r>
              <a:rPr lang="en-GB" dirty="0" smtClean="0"/>
              <a:t>Every neuron has a </a:t>
            </a:r>
            <a:r>
              <a:rPr lang="en-GB" b="1" i="1" dirty="0" smtClean="0"/>
              <a:t>weight vector</a:t>
            </a:r>
            <a:r>
              <a:rPr lang="en-GB" b="1" dirty="0" smtClean="0"/>
              <a:t> </a:t>
            </a:r>
            <a:r>
              <a:rPr lang="en-GB" dirty="0" smtClean="0"/>
              <a:t>with the same size as the input data</a:t>
            </a:r>
          </a:p>
          <a:p>
            <a:r>
              <a:rPr lang="en-GB" dirty="0" smtClean="0"/>
              <a:t>New inputs are classified by finding the neuron with the best matching weight vector</a:t>
            </a:r>
          </a:p>
          <a:p>
            <a:r>
              <a:rPr lang="en-GB" dirty="0" smtClean="0"/>
              <a:t>This is called the Best-Matching-Unit or BMU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3" y="5798820"/>
            <a:ext cx="1637335" cy="975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9" name="Oval 8"/>
          <p:cNvSpPr/>
          <p:nvPr/>
        </p:nvSpPr>
        <p:spPr>
          <a:xfrm>
            <a:off x="8606910" y="1946851"/>
            <a:ext cx="2194560" cy="219456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>
            <a:stCxn id="9" idx="5"/>
          </p:cNvCxnSpPr>
          <p:nvPr/>
        </p:nvCxnSpPr>
        <p:spPr>
          <a:xfrm>
            <a:off x="10480084" y="3820025"/>
            <a:ext cx="1098644" cy="1071464"/>
          </a:xfrm>
          <a:prstGeom prst="line">
            <a:avLst/>
          </a:prstGeom>
          <a:ln w="1143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0"/>
              </a:clrFrom>
              <a:clrTo>
                <a:srgbClr val="FFFF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06096" y="2301025"/>
            <a:ext cx="775591" cy="145321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5409282" y="2301025"/>
            <a:ext cx="3896814" cy="59641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066" y="4891489"/>
            <a:ext cx="6669219" cy="70762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0269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74" y="1690688"/>
            <a:ext cx="4100874" cy="4108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Self Organizing Maps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206925" cy="4351338"/>
          </a:xfrm>
        </p:spPr>
        <p:txBody>
          <a:bodyPr/>
          <a:lstStyle/>
          <a:p>
            <a:r>
              <a:rPr lang="en-GB" dirty="0" smtClean="0"/>
              <a:t>The position of the BMU provides the 2D output from the SOM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3" y="5798820"/>
            <a:ext cx="1637335" cy="975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886" y="6160615"/>
            <a:ext cx="2390660" cy="253657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4" name="Rectangle 3"/>
          <p:cNvSpPr/>
          <p:nvPr/>
        </p:nvSpPr>
        <p:spPr>
          <a:xfrm>
            <a:off x="9463489" y="2511846"/>
            <a:ext cx="407624" cy="418641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831474" y="1476260"/>
            <a:ext cx="187438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23672" y="1690688"/>
            <a:ext cx="0" cy="10965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683826" y="1476260"/>
            <a:ext cx="0" cy="94745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8926" y="2721166"/>
            <a:ext cx="1586428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69271" y="2536500"/>
            <a:ext cx="68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BMU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3392" y="844876"/>
            <a:ext cx="590550" cy="5905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0"/>
              </a:clrFrom>
              <a:clrTo>
                <a:srgbClr val="FFFF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61355" y="1690688"/>
            <a:ext cx="739203" cy="7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940" y="1690688"/>
            <a:ext cx="4093941" cy="4108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Self Organizing Maps – </a:t>
            </a:r>
            <a:r>
              <a:rPr lang="en-GB" dirty="0" smtClean="0"/>
              <a:t>Training Process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895117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Initialize all weight vectors to random or constant values</a:t>
            </a:r>
          </a:p>
          <a:p>
            <a:pPr marL="514350" indent="-514350">
              <a:buAutoNum type="arabicPeriod"/>
            </a:pPr>
            <a:r>
              <a:rPr lang="en-GB" dirty="0" smtClean="0"/>
              <a:t>For each training input:</a:t>
            </a:r>
          </a:p>
          <a:p>
            <a:pPr lvl="1"/>
            <a:r>
              <a:rPr lang="en-GB" dirty="0" smtClean="0"/>
              <a:t>Find the BMU</a:t>
            </a:r>
          </a:p>
          <a:p>
            <a:pPr marL="514350" indent="-514350">
              <a:buAutoNum type="arabicPeriod"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3" y="5798820"/>
            <a:ext cx="1637335" cy="975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886" y="6160615"/>
            <a:ext cx="2390660" cy="253657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7842491" y="1712722"/>
            <a:ext cx="407624" cy="41864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1132" y="1737376"/>
            <a:ext cx="6865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BMU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73" y="1704886"/>
            <a:ext cx="4100874" cy="4079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Self Organizing Maps – </a:t>
            </a:r>
            <a:r>
              <a:rPr lang="en-GB" dirty="0" smtClean="0"/>
              <a:t>Training Process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895117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Initialize all weight vectors to random or constant values</a:t>
            </a:r>
          </a:p>
          <a:p>
            <a:pPr marL="514350" indent="-514350">
              <a:buAutoNum type="arabicPeriod"/>
            </a:pPr>
            <a:r>
              <a:rPr lang="en-GB" dirty="0" smtClean="0"/>
              <a:t>For each training input:</a:t>
            </a:r>
          </a:p>
          <a:p>
            <a:pPr lvl="1"/>
            <a:r>
              <a:rPr lang="en-GB" dirty="0" smtClean="0"/>
              <a:t>Find the BMU</a:t>
            </a:r>
          </a:p>
          <a:p>
            <a:pPr lvl="1"/>
            <a:r>
              <a:rPr lang="en-GB" dirty="0" smtClean="0"/>
              <a:t>Update the weight vectors of all neurons in the neighbourhood to move them towards the given input</a:t>
            </a:r>
          </a:p>
          <a:p>
            <a:pPr lvl="1"/>
            <a:endParaRPr lang="en-GB" dirty="0" smtClean="0"/>
          </a:p>
          <a:p>
            <a:pPr marL="514350" indent="-514350">
              <a:buAutoNum type="arabicPeriod"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3" y="5798820"/>
            <a:ext cx="1637335" cy="975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886" y="6160615"/>
            <a:ext cx="2390660" cy="253657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842491" y="1712722"/>
            <a:ext cx="407624" cy="41864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61132" y="1737376"/>
            <a:ext cx="6865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BMU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9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73" y="1704886"/>
            <a:ext cx="4100874" cy="4079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Self Organizing Maps – </a:t>
            </a:r>
            <a:r>
              <a:rPr lang="en-GB" dirty="0" smtClean="0"/>
              <a:t>Training Process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895117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Initialize all weight vectors to random or constant values</a:t>
            </a:r>
          </a:p>
          <a:p>
            <a:pPr marL="514350" indent="-514350">
              <a:buAutoNum type="arabicPeriod"/>
            </a:pP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For each training input:</a:t>
            </a:r>
          </a:p>
          <a:p>
            <a:pPr lvl="1"/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Find the BMU</a:t>
            </a:r>
          </a:p>
          <a:p>
            <a:pPr lvl="1"/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Update the weight vectors of all neurons in the neighbourhood to move them towards the given input</a:t>
            </a:r>
          </a:p>
          <a:p>
            <a:pPr lvl="1"/>
            <a:r>
              <a:rPr lang="en-GB" dirty="0" smtClean="0"/>
              <a:t>Decrease the learning rate and the size of the neighbourhood over time</a:t>
            </a:r>
          </a:p>
          <a:p>
            <a:pPr lvl="1"/>
            <a:endParaRPr lang="en-GB" dirty="0" smtClean="0"/>
          </a:p>
          <a:p>
            <a:pPr marL="514350" indent="-514350">
              <a:buAutoNum type="arabicPeriod"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3" y="5798820"/>
            <a:ext cx="1637335" cy="975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886" y="6160615"/>
            <a:ext cx="2390660" cy="253657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842491" y="1712722"/>
            <a:ext cx="407624" cy="41864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61132" y="1737376"/>
            <a:ext cx="6865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BMU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8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790</Words>
  <Application>Microsoft Office PowerPoint</Application>
  <PresentationFormat>Widescreen</PresentationFormat>
  <Paragraphs>394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Cambria</vt:lpstr>
      <vt:lpstr>Office Theme</vt:lpstr>
      <vt:lpstr>       Using Self-Organizing Maps to generate encodings for CMMs</vt:lpstr>
      <vt:lpstr>PowerPoint Presentation</vt:lpstr>
      <vt:lpstr>PowerPoint Presentation</vt:lpstr>
      <vt:lpstr>Self Organizing Maps</vt:lpstr>
      <vt:lpstr>Self Organizing Maps</vt:lpstr>
      <vt:lpstr>Self Organizing Maps</vt:lpstr>
      <vt:lpstr>Self Organizing Maps – Training Process</vt:lpstr>
      <vt:lpstr>Self Organizing Maps – Training Process</vt:lpstr>
      <vt:lpstr>Self Organizing Maps – Training Process</vt:lpstr>
      <vt:lpstr>Self Organizing Maps – Training Process</vt:lpstr>
      <vt:lpstr>Self Organizing Maps – Training Process</vt:lpstr>
      <vt:lpstr>Self Organizing Maps – Training Process</vt:lpstr>
      <vt:lpstr>Self Organizing Maps - Applications</vt:lpstr>
      <vt:lpstr>Self Organizing Maps - Applications</vt:lpstr>
      <vt:lpstr>PowerPoint Presentation</vt:lpstr>
      <vt:lpstr>Correlation Matrix Memories</vt:lpstr>
      <vt:lpstr>Correlation Matrix Memories</vt:lpstr>
      <vt:lpstr>Correlation Matrix Memories</vt:lpstr>
      <vt:lpstr>Correlation Matrix Memories - Training</vt:lpstr>
      <vt:lpstr>Correlation Matrix Memories - Training</vt:lpstr>
      <vt:lpstr>Correlation Matrix Memories - Training</vt:lpstr>
      <vt:lpstr>Correlation Matrix Memories - Training</vt:lpstr>
      <vt:lpstr>Correlation Matrix Memories - Training</vt:lpstr>
      <vt:lpstr>Correlation Matrix Memories - Training</vt:lpstr>
      <vt:lpstr>Correlation Matrix Memories - Training</vt:lpstr>
    </vt:vector>
  </TitlesOfParts>
  <Company>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Self-Organizing Maps to generate encodings for CMMs</dc:title>
  <dc:creator>Benjamin Gorman</dc:creator>
  <cp:lastModifiedBy>Benjamin Gorman</cp:lastModifiedBy>
  <cp:revision>19</cp:revision>
  <dcterms:created xsi:type="dcterms:W3CDTF">2018-01-25T08:59:40Z</dcterms:created>
  <dcterms:modified xsi:type="dcterms:W3CDTF">2018-01-25T11:41:33Z</dcterms:modified>
</cp:coreProperties>
</file>