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3" r:id="rId7"/>
    <p:sldId id="260" r:id="rId8"/>
    <p:sldId id="264" r:id="rId9"/>
    <p:sldId id="265"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jamin Guigon" initials="BG" lastIdx="2" clrIdx="0">
    <p:extLst>
      <p:ext uri="{19B8F6BF-5375-455C-9EA6-DF929625EA0E}">
        <p15:presenceInfo xmlns:p15="http://schemas.microsoft.com/office/powerpoint/2012/main" userId="S::benjamin.guigon@optimistik.fr::f5f13d36-0604-4610-952c-b47f88944cb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4DAF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5840"/>
  </p:normalViewPr>
  <p:slideViewPr>
    <p:cSldViewPr snapToGrid="0" snapToObjects="1">
      <p:cViewPr varScale="1">
        <p:scale>
          <a:sx n="112" d="100"/>
          <a:sy n="112"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7T12:23:36.169" idx="1">
    <p:pos x="10" y="10"/>
    <p:text>Explication de la relation entre les métiers techniques et fonctionnels qui ont besoin de communiquer sur les même sujet mais avec des langages différents. Les métiers technique de la data développé et obtiennent des résultats qu'ils doivent présenter aux métiers fonctionnels afin qu'eux s'occupent de transformer cette donnée en atout commercial. D'ou l'importance de la data visualisation et d'ou l'importance de Shiny pour l'explication des algorithmes et des résultats trouvés par les métiers techniques de la data</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1-07T12:26:16.107" idx="2">
    <p:pos x="10" y="10"/>
    <p:text>Shiny se découpe en 2 parties qui sont :   - un côté UI qui regroupe tous
les éléments de mise en forme
et d'afchage de l'interface
utilisateur elle-même
(afchage des inputs et des
outputs)  - un côté Server où sont
exécutés les codes R qui
servent à produire les outputs
(graphiques, tables,
traitements, etc.) et à les
mettre à jour en cas de
changement dans les valeurs
d'inputs  Les inputs sont les composants (widgets) de l'interface graphique qui
permettent aux utilisateurs de fournir des valeurs aux paramètres
d'entrée.
Les outputs sont les composants de l'interface graphique qui
permettent d'afcher des éléments résultant d'un traitement dans R
(graphiques, tables, textes...).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1-07T12:26:16.107" idx="2">
    <p:pos x="10" y="10"/>
    <p:text>Shiny se découpe en 2 parties qui sont :   - un côté UI qui regroupe tous
les éléments de mise en forme
et d'afchage de l'interface
utilisateur elle-même
(afchage des inputs et des
outputs)  - un côté Server où sont
exécutés les codes R qui
servent à produire les outputs
(graphiques, tables,
traitements, etc.) et à les
mettre à jour en cas de
changement dans les valeurs
d'inputs  Les inputs sont les composants (widgets) de l'interface graphique qui
permettent aux utilisateurs de fournir des valeurs aux paramètres
d'entrée.
Les outputs sont les composants de l'interface graphique qui
permettent d'afcher des éléments résultant d'un traitement dans R
(graphiques, tables, textes...).</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1-07T12:26:16.107" idx="2">
    <p:pos x="10" y="10"/>
    <p:text>Shiny se découpe en 2 parties qui sont :   - un côté UI qui regroupe tous
les éléments de mise en forme
et d'afchage de l'interface
utilisateur elle-même
(afchage des inputs et des
outputs)  - un côté Server où sont
exécutés les codes R qui
servent à produire les outputs
(graphiques, tables,
traitements, etc.) et à les
mettre à jour en cas de
changement dans les valeurs
d'inputs  Les inputs sont les composants (widgets) de l'interface graphique qui
permettent aux utilisateurs de fournir des valeurs aux paramètres
d'entrée.
Les outputs sont les composants de l'interface graphique qui
permettent d'afcher des éléments résultant d'un traitement dans R
(graphiques, tables, textes...).</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8D4FF-8CF9-2043-A254-F5D797BD302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B0049C4-D9DE-7F4E-BF28-9D5D2AEB0C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14CAC83-2A01-574F-A0B6-DB630CABE20F}"/>
              </a:ext>
            </a:extLst>
          </p:cNvPr>
          <p:cNvSpPr>
            <a:spLocks noGrp="1"/>
          </p:cNvSpPr>
          <p:nvPr>
            <p:ph type="dt" sz="half" idx="10"/>
          </p:nvPr>
        </p:nvSpPr>
        <p:spPr/>
        <p:txBody>
          <a:bodyPr/>
          <a:lstStyle/>
          <a:p>
            <a:fld id="{C16A1785-C743-0C45-894D-909D4D221F43}" type="datetimeFigureOut">
              <a:rPr lang="fr-FR" smtClean="0"/>
              <a:t>12/11/2020</a:t>
            </a:fld>
            <a:endParaRPr lang="fr-FR"/>
          </a:p>
        </p:txBody>
      </p:sp>
      <p:sp>
        <p:nvSpPr>
          <p:cNvPr id="5" name="Espace réservé du pied de page 4">
            <a:extLst>
              <a:ext uri="{FF2B5EF4-FFF2-40B4-BE49-F238E27FC236}">
                <a16:creationId xmlns:a16="http://schemas.microsoft.com/office/drawing/2014/main" id="{FF4146DF-EDB0-C44A-BF78-2949FAF1819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9188EC4-6601-7F43-BDB7-257DB42EF929}"/>
              </a:ext>
            </a:extLst>
          </p:cNvPr>
          <p:cNvSpPr>
            <a:spLocks noGrp="1"/>
          </p:cNvSpPr>
          <p:nvPr>
            <p:ph type="sldNum" sz="quarter" idx="12"/>
          </p:nvPr>
        </p:nvSpPr>
        <p:spPr/>
        <p:txBody>
          <a:bodyPr/>
          <a:lstStyle/>
          <a:p>
            <a:fld id="{E4B05145-E2AC-D747-BFEE-679F0BE75B9A}" type="slidenum">
              <a:rPr lang="fr-FR" smtClean="0"/>
              <a:t>‹N°›</a:t>
            </a:fld>
            <a:endParaRPr lang="fr-FR"/>
          </a:p>
        </p:txBody>
      </p:sp>
    </p:spTree>
    <p:extLst>
      <p:ext uri="{BB962C8B-B14F-4D97-AF65-F5344CB8AC3E}">
        <p14:creationId xmlns:p14="http://schemas.microsoft.com/office/powerpoint/2010/main" val="374469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EE093A-9CF0-5646-B671-325E843AEDC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A330DB8-4A18-EB43-8EAB-C21F7C94D8C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78A030A-7326-E049-8FE5-E5B73FDDF103}"/>
              </a:ext>
            </a:extLst>
          </p:cNvPr>
          <p:cNvSpPr>
            <a:spLocks noGrp="1"/>
          </p:cNvSpPr>
          <p:nvPr>
            <p:ph type="dt" sz="half" idx="10"/>
          </p:nvPr>
        </p:nvSpPr>
        <p:spPr/>
        <p:txBody>
          <a:bodyPr/>
          <a:lstStyle/>
          <a:p>
            <a:fld id="{C16A1785-C743-0C45-894D-909D4D221F43}" type="datetimeFigureOut">
              <a:rPr lang="fr-FR" smtClean="0"/>
              <a:t>12/11/2020</a:t>
            </a:fld>
            <a:endParaRPr lang="fr-FR"/>
          </a:p>
        </p:txBody>
      </p:sp>
      <p:sp>
        <p:nvSpPr>
          <p:cNvPr id="5" name="Espace réservé du pied de page 4">
            <a:extLst>
              <a:ext uri="{FF2B5EF4-FFF2-40B4-BE49-F238E27FC236}">
                <a16:creationId xmlns:a16="http://schemas.microsoft.com/office/drawing/2014/main" id="{0CF4D05A-55EB-124B-9F4F-621C4CC243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1685EFA-EC77-F14C-8669-7CFC5EFEB015}"/>
              </a:ext>
            </a:extLst>
          </p:cNvPr>
          <p:cNvSpPr>
            <a:spLocks noGrp="1"/>
          </p:cNvSpPr>
          <p:nvPr>
            <p:ph type="sldNum" sz="quarter" idx="12"/>
          </p:nvPr>
        </p:nvSpPr>
        <p:spPr/>
        <p:txBody>
          <a:bodyPr/>
          <a:lstStyle/>
          <a:p>
            <a:fld id="{E4B05145-E2AC-D747-BFEE-679F0BE75B9A}" type="slidenum">
              <a:rPr lang="fr-FR" smtClean="0"/>
              <a:t>‹N°›</a:t>
            </a:fld>
            <a:endParaRPr lang="fr-FR"/>
          </a:p>
        </p:txBody>
      </p:sp>
    </p:spTree>
    <p:extLst>
      <p:ext uri="{BB962C8B-B14F-4D97-AF65-F5344CB8AC3E}">
        <p14:creationId xmlns:p14="http://schemas.microsoft.com/office/powerpoint/2010/main" val="419718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B04C380-5B72-744E-868A-5126A101E0C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0DE9534-DEBA-0A40-B577-794F6FF7AE8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045814D-68A6-D14C-8555-1F38C4E86928}"/>
              </a:ext>
            </a:extLst>
          </p:cNvPr>
          <p:cNvSpPr>
            <a:spLocks noGrp="1"/>
          </p:cNvSpPr>
          <p:nvPr>
            <p:ph type="dt" sz="half" idx="10"/>
          </p:nvPr>
        </p:nvSpPr>
        <p:spPr/>
        <p:txBody>
          <a:bodyPr/>
          <a:lstStyle/>
          <a:p>
            <a:fld id="{C16A1785-C743-0C45-894D-909D4D221F43}" type="datetimeFigureOut">
              <a:rPr lang="fr-FR" smtClean="0"/>
              <a:t>12/11/2020</a:t>
            </a:fld>
            <a:endParaRPr lang="fr-FR"/>
          </a:p>
        </p:txBody>
      </p:sp>
      <p:sp>
        <p:nvSpPr>
          <p:cNvPr id="5" name="Espace réservé du pied de page 4">
            <a:extLst>
              <a:ext uri="{FF2B5EF4-FFF2-40B4-BE49-F238E27FC236}">
                <a16:creationId xmlns:a16="http://schemas.microsoft.com/office/drawing/2014/main" id="{E52818BC-59FF-9248-8B9E-462243BAE9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9C8C3A2-0805-FC4C-82F8-BF3039C2AB2F}"/>
              </a:ext>
            </a:extLst>
          </p:cNvPr>
          <p:cNvSpPr>
            <a:spLocks noGrp="1"/>
          </p:cNvSpPr>
          <p:nvPr>
            <p:ph type="sldNum" sz="quarter" idx="12"/>
          </p:nvPr>
        </p:nvSpPr>
        <p:spPr/>
        <p:txBody>
          <a:bodyPr/>
          <a:lstStyle/>
          <a:p>
            <a:fld id="{E4B05145-E2AC-D747-BFEE-679F0BE75B9A}" type="slidenum">
              <a:rPr lang="fr-FR" smtClean="0"/>
              <a:t>‹N°›</a:t>
            </a:fld>
            <a:endParaRPr lang="fr-FR"/>
          </a:p>
        </p:txBody>
      </p:sp>
    </p:spTree>
    <p:extLst>
      <p:ext uri="{BB962C8B-B14F-4D97-AF65-F5344CB8AC3E}">
        <p14:creationId xmlns:p14="http://schemas.microsoft.com/office/powerpoint/2010/main" val="114279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4FDCD9-FC61-8B49-B2AB-CAE00AE6C4C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0D1C3C2-E820-AB40-ABF5-F8B1D1D570F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EABF95-15D9-7141-B75B-19144EDD35AE}"/>
              </a:ext>
            </a:extLst>
          </p:cNvPr>
          <p:cNvSpPr>
            <a:spLocks noGrp="1"/>
          </p:cNvSpPr>
          <p:nvPr>
            <p:ph type="dt" sz="half" idx="10"/>
          </p:nvPr>
        </p:nvSpPr>
        <p:spPr/>
        <p:txBody>
          <a:bodyPr/>
          <a:lstStyle/>
          <a:p>
            <a:fld id="{C16A1785-C743-0C45-894D-909D4D221F43}" type="datetimeFigureOut">
              <a:rPr lang="fr-FR" smtClean="0"/>
              <a:t>12/11/2020</a:t>
            </a:fld>
            <a:endParaRPr lang="fr-FR"/>
          </a:p>
        </p:txBody>
      </p:sp>
      <p:sp>
        <p:nvSpPr>
          <p:cNvPr id="5" name="Espace réservé du pied de page 4">
            <a:extLst>
              <a:ext uri="{FF2B5EF4-FFF2-40B4-BE49-F238E27FC236}">
                <a16:creationId xmlns:a16="http://schemas.microsoft.com/office/drawing/2014/main" id="{A54C7144-E805-7E4A-A72A-99B51663EA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226B84-B9E5-1A4B-BF27-5AFCE6834FE3}"/>
              </a:ext>
            </a:extLst>
          </p:cNvPr>
          <p:cNvSpPr>
            <a:spLocks noGrp="1"/>
          </p:cNvSpPr>
          <p:nvPr>
            <p:ph type="sldNum" sz="quarter" idx="12"/>
          </p:nvPr>
        </p:nvSpPr>
        <p:spPr/>
        <p:txBody>
          <a:bodyPr/>
          <a:lstStyle/>
          <a:p>
            <a:fld id="{E4B05145-E2AC-D747-BFEE-679F0BE75B9A}" type="slidenum">
              <a:rPr lang="fr-FR" smtClean="0"/>
              <a:t>‹N°›</a:t>
            </a:fld>
            <a:endParaRPr lang="fr-FR"/>
          </a:p>
        </p:txBody>
      </p:sp>
    </p:spTree>
    <p:extLst>
      <p:ext uri="{BB962C8B-B14F-4D97-AF65-F5344CB8AC3E}">
        <p14:creationId xmlns:p14="http://schemas.microsoft.com/office/powerpoint/2010/main" val="103021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CC9A3C-F4E0-CC4C-BD0C-127E05A97C0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E983D30-DC2A-6E41-A20D-E96552B58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BD60240-6ED6-AE46-A3AC-DC717F3A77E9}"/>
              </a:ext>
            </a:extLst>
          </p:cNvPr>
          <p:cNvSpPr>
            <a:spLocks noGrp="1"/>
          </p:cNvSpPr>
          <p:nvPr>
            <p:ph type="dt" sz="half" idx="10"/>
          </p:nvPr>
        </p:nvSpPr>
        <p:spPr/>
        <p:txBody>
          <a:bodyPr/>
          <a:lstStyle/>
          <a:p>
            <a:fld id="{C16A1785-C743-0C45-894D-909D4D221F43}" type="datetimeFigureOut">
              <a:rPr lang="fr-FR" smtClean="0"/>
              <a:t>12/11/2020</a:t>
            </a:fld>
            <a:endParaRPr lang="fr-FR"/>
          </a:p>
        </p:txBody>
      </p:sp>
      <p:sp>
        <p:nvSpPr>
          <p:cNvPr id="5" name="Espace réservé du pied de page 4">
            <a:extLst>
              <a:ext uri="{FF2B5EF4-FFF2-40B4-BE49-F238E27FC236}">
                <a16:creationId xmlns:a16="http://schemas.microsoft.com/office/drawing/2014/main" id="{68F9C436-22B8-6845-BC00-FFBB4711619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CC0B81F-C697-A54E-A3A0-DDC33A4FA547}"/>
              </a:ext>
            </a:extLst>
          </p:cNvPr>
          <p:cNvSpPr>
            <a:spLocks noGrp="1"/>
          </p:cNvSpPr>
          <p:nvPr>
            <p:ph type="sldNum" sz="quarter" idx="12"/>
          </p:nvPr>
        </p:nvSpPr>
        <p:spPr/>
        <p:txBody>
          <a:bodyPr/>
          <a:lstStyle/>
          <a:p>
            <a:fld id="{E4B05145-E2AC-D747-BFEE-679F0BE75B9A}" type="slidenum">
              <a:rPr lang="fr-FR" smtClean="0"/>
              <a:t>‹N°›</a:t>
            </a:fld>
            <a:endParaRPr lang="fr-FR"/>
          </a:p>
        </p:txBody>
      </p:sp>
    </p:spTree>
    <p:extLst>
      <p:ext uri="{BB962C8B-B14F-4D97-AF65-F5344CB8AC3E}">
        <p14:creationId xmlns:p14="http://schemas.microsoft.com/office/powerpoint/2010/main" val="310505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7F20F9-F8C6-314E-A8CD-E0A5F1DF2E4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70AA2EC-A508-CC47-A12A-CFE125E9B84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DAC5AB5-56F8-AB40-B2C3-1EFF8A38CBA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F49C3C6-CFF4-F744-A9DD-E8AD9913830D}"/>
              </a:ext>
            </a:extLst>
          </p:cNvPr>
          <p:cNvSpPr>
            <a:spLocks noGrp="1"/>
          </p:cNvSpPr>
          <p:nvPr>
            <p:ph type="dt" sz="half" idx="10"/>
          </p:nvPr>
        </p:nvSpPr>
        <p:spPr/>
        <p:txBody>
          <a:bodyPr/>
          <a:lstStyle/>
          <a:p>
            <a:fld id="{C16A1785-C743-0C45-894D-909D4D221F43}" type="datetimeFigureOut">
              <a:rPr lang="fr-FR" smtClean="0"/>
              <a:t>12/11/2020</a:t>
            </a:fld>
            <a:endParaRPr lang="fr-FR"/>
          </a:p>
        </p:txBody>
      </p:sp>
      <p:sp>
        <p:nvSpPr>
          <p:cNvPr id="6" name="Espace réservé du pied de page 5">
            <a:extLst>
              <a:ext uri="{FF2B5EF4-FFF2-40B4-BE49-F238E27FC236}">
                <a16:creationId xmlns:a16="http://schemas.microsoft.com/office/drawing/2014/main" id="{519EAB97-D382-4746-B144-B0FC0F3CCEE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A6C067C-5BFB-C446-AC85-9B964CEB5630}"/>
              </a:ext>
            </a:extLst>
          </p:cNvPr>
          <p:cNvSpPr>
            <a:spLocks noGrp="1"/>
          </p:cNvSpPr>
          <p:nvPr>
            <p:ph type="sldNum" sz="quarter" idx="12"/>
          </p:nvPr>
        </p:nvSpPr>
        <p:spPr/>
        <p:txBody>
          <a:bodyPr/>
          <a:lstStyle/>
          <a:p>
            <a:fld id="{E4B05145-E2AC-D747-BFEE-679F0BE75B9A}" type="slidenum">
              <a:rPr lang="fr-FR" smtClean="0"/>
              <a:t>‹N°›</a:t>
            </a:fld>
            <a:endParaRPr lang="fr-FR"/>
          </a:p>
        </p:txBody>
      </p:sp>
    </p:spTree>
    <p:extLst>
      <p:ext uri="{BB962C8B-B14F-4D97-AF65-F5344CB8AC3E}">
        <p14:creationId xmlns:p14="http://schemas.microsoft.com/office/powerpoint/2010/main" val="3530268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842FA5-2CE2-B240-8A47-FBE47F198C3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E0ACE9F-B1D0-FD48-9F96-384E27C66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CB3D752-DAE5-2F46-A31B-E3EE3BDBA31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6AAB865-D5C9-6144-A344-8101664E2C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5C6A160-ADDE-CB4B-BC4A-F1C1FD1E258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A3F7F59-2600-BF4E-8F8A-7B70660CE02A}"/>
              </a:ext>
            </a:extLst>
          </p:cNvPr>
          <p:cNvSpPr>
            <a:spLocks noGrp="1"/>
          </p:cNvSpPr>
          <p:nvPr>
            <p:ph type="dt" sz="half" idx="10"/>
          </p:nvPr>
        </p:nvSpPr>
        <p:spPr/>
        <p:txBody>
          <a:bodyPr/>
          <a:lstStyle/>
          <a:p>
            <a:fld id="{C16A1785-C743-0C45-894D-909D4D221F43}" type="datetimeFigureOut">
              <a:rPr lang="fr-FR" smtClean="0"/>
              <a:t>12/11/2020</a:t>
            </a:fld>
            <a:endParaRPr lang="fr-FR"/>
          </a:p>
        </p:txBody>
      </p:sp>
      <p:sp>
        <p:nvSpPr>
          <p:cNvPr id="8" name="Espace réservé du pied de page 7">
            <a:extLst>
              <a:ext uri="{FF2B5EF4-FFF2-40B4-BE49-F238E27FC236}">
                <a16:creationId xmlns:a16="http://schemas.microsoft.com/office/drawing/2014/main" id="{416DCDD4-8F19-A94A-9A94-C27C8F08827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96BCA91-D88A-CF4B-AAD4-DC5B3737D7BF}"/>
              </a:ext>
            </a:extLst>
          </p:cNvPr>
          <p:cNvSpPr>
            <a:spLocks noGrp="1"/>
          </p:cNvSpPr>
          <p:nvPr>
            <p:ph type="sldNum" sz="quarter" idx="12"/>
          </p:nvPr>
        </p:nvSpPr>
        <p:spPr/>
        <p:txBody>
          <a:bodyPr/>
          <a:lstStyle/>
          <a:p>
            <a:fld id="{E4B05145-E2AC-D747-BFEE-679F0BE75B9A}" type="slidenum">
              <a:rPr lang="fr-FR" smtClean="0"/>
              <a:t>‹N°›</a:t>
            </a:fld>
            <a:endParaRPr lang="fr-FR"/>
          </a:p>
        </p:txBody>
      </p:sp>
    </p:spTree>
    <p:extLst>
      <p:ext uri="{BB962C8B-B14F-4D97-AF65-F5344CB8AC3E}">
        <p14:creationId xmlns:p14="http://schemas.microsoft.com/office/powerpoint/2010/main" val="106092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74EEB9-CB1D-054A-85F5-C1240F6CA01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1932690-8162-BA49-98A3-2474CD470A47}"/>
              </a:ext>
            </a:extLst>
          </p:cNvPr>
          <p:cNvSpPr>
            <a:spLocks noGrp="1"/>
          </p:cNvSpPr>
          <p:nvPr>
            <p:ph type="dt" sz="half" idx="10"/>
          </p:nvPr>
        </p:nvSpPr>
        <p:spPr/>
        <p:txBody>
          <a:bodyPr/>
          <a:lstStyle/>
          <a:p>
            <a:fld id="{C16A1785-C743-0C45-894D-909D4D221F43}" type="datetimeFigureOut">
              <a:rPr lang="fr-FR" smtClean="0"/>
              <a:t>12/11/2020</a:t>
            </a:fld>
            <a:endParaRPr lang="fr-FR"/>
          </a:p>
        </p:txBody>
      </p:sp>
      <p:sp>
        <p:nvSpPr>
          <p:cNvPr id="4" name="Espace réservé du pied de page 3">
            <a:extLst>
              <a:ext uri="{FF2B5EF4-FFF2-40B4-BE49-F238E27FC236}">
                <a16:creationId xmlns:a16="http://schemas.microsoft.com/office/drawing/2014/main" id="{956BF585-2AC4-4146-803B-A9EE748F475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AB4B250-F898-674A-B1C2-A9F98E998972}"/>
              </a:ext>
            </a:extLst>
          </p:cNvPr>
          <p:cNvSpPr>
            <a:spLocks noGrp="1"/>
          </p:cNvSpPr>
          <p:nvPr>
            <p:ph type="sldNum" sz="quarter" idx="12"/>
          </p:nvPr>
        </p:nvSpPr>
        <p:spPr/>
        <p:txBody>
          <a:bodyPr/>
          <a:lstStyle/>
          <a:p>
            <a:fld id="{E4B05145-E2AC-D747-BFEE-679F0BE75B9A}" type="slidenum">
              <a:rPr lang="fr-FR" smtClean="0"/>
              <a:t>‹N°›</a:t>
            </a:fld>
            <a:endParaRPr lang="fr-FR"/>
          </a:p>
        </p:txBody>
      </p:sp>
    </p:spTree>
    <p:extLst>
      <p:ext uri="{BB962C8B-B14F-4D97-AF65-F5344CB8AC3E}">
        <p14:creationId xmlns:p14="http://schemas.microsoft.com/office/powerpoint/2010/main" val="162757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8E7367D-ABE3-1846-BCF3-C9995BE7F9D0}"/>
              </a:ext>
            </a:extLst>
          </p:cNvPr>
          <p:cNvSpPr>
            <a:spLocks noGrp="1"/>
          </p:cNvSpPr>
          <p:nvPr>
            <p:ph type="dt" sz="half" idx="10"/>
          </p:nvPr>
        </p:nvSpPr>
        <p:spPr/>
        <p:txBody>
          <a:bodyPr/>
          <a:lstStyle/>
          <a:p>
            <a:fld id="{C16A1785-C743-0C45-894D-909D4D221F43}" type="datetimeFigureOut">
              <a:rPr lang="fr-FR" smtClean="0"/>
              <a:t>12/11/2020</a:t>
            </a:fld>
            <a:endParaRPr lang="fr-FR"/>
          </a:p>
        </p:txBody>
      </p:sp>
      <p:sp>
        <p:nvSpPr>
          <p:cNvPr id="3" name="Espace réservé du pied de page 2">
            <a:extLst>
              <a:ext uri="{FF2B5EF4-FFF2-40B4-BE49-F238E27FC236}">
                <a16:creationId xmlns:a16="http://schemas.microsoft.com/office/drawing/2014/main" id="{3A046544-5B28-3649-9183-9A7D7548044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967CD06-9925-5D4F-A421-7E8E10558C8B}"/>
              </a:ext>
            </a:extLst>
          </p:cNvPr>
          <p:cNvSpPr>
            <a:spLocks noGrp="1"/>
          </p:cNvSpPr>
          <p:nvPr>
            <p:ph type="sldNum" sz="quarter" idx="12"/>
          </p:nvPr>
        </p:nvSpPr>
        <p:spPr/>
        <p:txBody>
          <a:bodyPr/>
          <a:lstStyle/>
          <a:p>
            <a:fld id="{E4B05145-E2AC-D747-BFEE-679F0BE75B9A}" type="slidenum">
              <a:rPr lang="fr-FR" smtClean="0"/>
              <a:t>‹N°›</a:t>
            </a:fld>
            <a:endParaRPr lang="fr-FR"/>
          </a:p>
        </p:txBody>
      </p:sp>
    </p:spTree>
    <p:extLst>
      <p:ext uri="{BB962C8B-B14F-4D97-AF65-F5344CB8AC3E}">
        <p14:creationId xmlns:p14="http://schemas.microsoft.com/office/powerpoint/2010/main" val="158208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2C688E-6B4F-8F45-82AD-F958193C562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940C256-AC89-834A-AC28-FB0F3B61DF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12A2239-CB83-A945-9A72-8D611A3A0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92157FF-A37A-0143-A4F5-169439014E3D}"/>
              </a:ext>
            </a:extLst>
          </p:cNvPr>
          <p:cNvSpPr>
            <a:spLocks noGrp="1"/>
          </p:cNvSpPr>
          <p:nvPr>
            <p:ph type="dt" sz="half" idx="10"/>
          </p:nvPr>
        </p:nvSpPr>
        <p:spPr/>
        <p:txBody>
          <a:bodyPr/>
          <a:lstStyle/>
          <a:p>
            <a:fld id="{C16A1785-C743-0C45-894D-909D4D221F43}" type="datetimeFigureOut">
              <a:rPr lang="fr-FR" smtClean="0"/>
              <a:t>12/11/2020</a:t>
            </a:fld>
            <a:endParaRPr lang="fr-FR"/>
          </a:p>
        </p:txBody>
      </p:sp>
      <p:sp>
        <p:nvSpPr>
          <p:cNvPr id="6" name="Espace réservé du pied de page 5">
            <a:extLst>
              <a:ext uri="{FF2B5EF4-FFF2-40B4-BE49-F238E27FC236}">
                <a16:creationId xmlns:a16="http://schemas.microsoft.com/office/drawing/2014/main" id="{1B5D3B67-4197-0347-B041-494E009E6E3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0C89880-DB8A-FD48-83A8-8AE562CA0D6A}"/>
              </a:ext>
            </a:extLst>
          </p:cNvPr>
          <p:cNvSpPr>
            <a:spLocks noGrp="1"/>
          </p:cNvSpPr>
          <p:nvPr>
            <p:ph type="sldNum" sz="quarter" idx="12"/>
          </p:nvPr>
        </p:nvSpPr>
        <p:spPr/>
        <p:txBody>
          <a:bodyPr/>
          <a:lstStyle/>
          <a:p>
            <a:fld id="{E4B05145-E2AC-D747-BFEE-679F0BE75B9A}" type="slidenum">
              <a:rPr lang="fr-FR" smtClean="0"/>
              <a:t>‹N°›</a:t>
            </a:fld>
            <a:endParaRPr lang="fr-FR"/>
          </a:p>
        </p:txBody>
      </p:sp>
    </p:spTree>
    <p:extLst>
      <p:ext uri="{BB962C8B-B14F-4D97-AF65-F5344CB8AC3E}">
        <p14:creationId xmlns:p14="http://schemas.microsoft.com/office/powerpoint/2010/main" val="2222362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CF546B-B054-E042-B084-B132ADACE48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28F39A6-E5E3-3A4B-8B15-E5DAD7ED5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8C33144-D3EC-7644-9EB0-AE8265F82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3221507-08FF-E84F-B412-BEDA0E37ED57}"/>
              </a:ext>
            </a:extLst>
          </p:cNvPr>
          <p:cNvSpPr>
            <a:spLocks noGrp="1"/>
          </p:cNvSpPr>
          <p:nvPr>
            <p:ph type="dt" sz="half" idx="10"/>
          </p:nvPr>
        </p:nvSpPr>
        <p:spPr/>
        <p:txBody>
          <a:bodyPr/>
          <a:lstStyle/>
          <a:p>
            <a:fld id="{C16A1785-C743-0C45-894D-909D4D221F43}" type="datetimeFigureOut">
              <a:rPr lang="fr-FR" smtClean="0"/>
              <a:t>12/11/2020</a:t>
            </a:fld>
            <a:endParaRPr lang="fr-FR"/>
          </a:p>
        </p:txBody>
      </p:sp>
      <p:sp>
        <p:nvSpPr>
          <p:cNvPr id="6" name="Espace réservé du pied de page 5">
            <a:extLst>
              <a:ext uri="{FF2B5EF4-FFF2-40B4-BE49-F238E27FC236}">
                <a16:creationId xmlns:a16="http://schemas.microsoft.com/office/drawing/2014/main" id="{7E782DC7-58AF-9D48-ABEF-7226336B48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0E46C28-0DC8-694C-A70D-341B82DF55FE}"/>
              </a:ext>
            </a:extLst>
          </p:cNvPr>
          <p:cNvSpPr>
            <a:spLocks noGrp="1"/>
          </p:cNvSpPr>
          <p:nvPr>
            <p:ph type="sldNum" sz="quarter" idx="12"/>
          </p:nvPr>
        </p:nvSpPr>
        <p:spPr/>
        <p:txBody>
          <a:bodyPr/>
          <a:lstStyle/>
          <a:p>
            <a:fld id="{E4B05145-E2AC-D747-BFEE-679F0BE75B9A}" type="slidenum">
              <a:rPr lang="fr-FR" smtClean="0"/>
              <a:t>‹N°›</a:t>
            </a:fld>
            <a:endParaRPr lang="fr-FR"/>
          </a:p>
        </p:txBody>
      </p:sp>
    </p:spTree>
    <p:extLst>
      <p:ext uri="{BB962C8B-B14F-4D97-AF65-F5344CB8AC3E}">
        <p14:creationId xmlns:p14="http://schemas.microsoft.com/office/powerpoint/2010/main" val="243248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5076406-A974-C14D-A7AF-7DD6A22B5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2607D88-5732-A248-8EA2-244D933027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DD21729-7EC3-3B4F-8AD0-879493FE33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A1785-C743-0C45-894D-909D4D221F43}" type="datetimeFigureOut">
              <a:rPr lang="fr-FR" smtClean="0"/>
              <a:t>12/11/2020</a:t>
            </a:fld>
            <a:endParaRPr lang="fr-FR"/>
          </a:p>
        </p:txBody>
      </p:sp>
      <p:sp>
        <p:nvSpPr>
          <p:cNvPr id="5" name="Espace réservé du pied de page 4">
            <a:extLst>
              <a:ext uri="{FF2B5EF4-FFF2-40B4-BE49-F238E27FC236}">
                <a16:creationId xmlns:a16="http://schemas.microsoft.com/office/drawing/2014/main" id="{CE81AA9D-1FFF-CD47-86AB-D6273148A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A9E1DF3-F873-8347-BADC-A6008CA3F0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05145-E2AC-D747-BFEE-679F0BE75B9A}" type="slidenum">
              <a:rPr lang="fr-FR" smtClean="0"/>
              <a:t>‹N°›</a:t>
            </a:fld>
            <a:endParaRPr lang="fr-FR"/>
          </a:p>
        </p:txBody>
      </p:sp>
    </p:spTree>
    <p:extLst>
      <p:ext uri="{BB962C8B-B14F-4D97-AF65-F5344CB8AC3E}">
        <p14:creationId xmlns:p14="http://schemas.microsoft.com/office/powerpoint/2010/main" val="1560267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comments" Target="../comments/comment1.xml"/><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thinkr.fr/a-decouverte-de-shiny/" TargetMode="External"/><Relationship Id="rId3" Type="http://schemas.openxmlformats.org/officeDocument/2006/relationships/hyperlink" Target="https://www.youtube.com/watch?v=H64zJqmzrMs" TargetMode="External"/><Relationship Id="rId7" Type="http://schemas.openxmlformats.org/officeDocument/2006/relationships/hyperlink" Target="https://shiny.rstudio.com/tutorial/written-tutorial/lesson3/" TargetMode="External"/><Relationship Id="rId2" Type="http://schemas.openxmlformats.org/officeDocument/2006/relationships/hyperlink" Target="http://perso.ens-lyon.fr/lise.vaudor/Tuto_Shiny/tuto_Shiny_fr_Part3.html#(1)" TargetMode="External"/><Relationship Id="rId1" Type="http://schemas.openxmlformats.org/officeDocument/2006/relationships/slideLayout" Target="../slideLayouts/slideLayout2.xml"/><Relationship Id="rId6" Type="http://schemas.openxmlformats.org/officeDocument/2006/relationships/hyperlink" Target="https://thinkr.fr/pdf/shiny-french-cheatsheet.pdf" TargetMode="External"/><Relationship Id="rId11" Type="http://schemas.openxmlformats.org/officeDocument/2006/relationships/hyperlink" Target="https://statisticsglobe.com/chi-square-distribution-in-r-dchisq-pchisq-qchisq-rchisq" TargetMode="External"/><Relationship Id="rId5" Type="http://schemas.openxmlformats.org/officeDocument/2006/relationships/hyperlink" Target="https://www.datanovia.com/en/fr/blog/comment-installer-ggplot2-dans-r/" TargetMode="External"/><Relationship Id="rId10" Type="http://schemas.openxmlformats.org/officeDocument/2006/relationships/hyperlink" Target="https://fr.wikipedia.org/wiki/Loi_du_%CF%87%C2%B2" TargetMode="External"/><Relationship Id="rId4" Type="http://schemas.openxmlformats.org/officeDocument/2006/relationships/hyperlink" Target="http://eric.univ-lyon2.fr/~ricco/cours/slides/data%20frame%20avec%20r.pdf" TargetMode="External"/><Relationship Id="rId9" Type="http://schemas.openxmlformats.org/officeDocument/2006/relationships/hyperlink" Target="https://geoviz.sciencesconf.org/data/pages/GeoViz2018_R_shiny.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BD9149-702F-BE4B-8ECA-D856DEF4C90F}"/>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0D9FF7EF-68D4-274A-84E7-5DA34FD3096B}"/>
              </a:ext>
            </a:extLst>
          </p:cNvPr>
          <p:cNvSpPr>
            <a:spLocks noGrp="1"/>
          </p:cNvSpPr>
          <p:nvPr>
            <p:ph type="subTitle" idx="1"/>
          </p:nvPr>
        </p:nvSpPr>
        <p:spPr/>
        <p:txBody>
          <a:bodyPr/>
          <a:lstStyle/>
          <a:p>
            <a:endParaRPr lang="fr-FR"/>
          </a:p>
        </p:txBody>
      </p:sp>
      <p:pic>
        <p:nvPicPr>
          <p:cNvPr id="4" name="Picture 1" descr="Une image contenant extérieur, nuit, fontaine, eau&#10;&#10;Description générée automatiquement">
            <a:extLst>
              <a:ext uri="{FF2B5EF4-FFF2-40B4-BE49-F238E27FC236}">
                <a16:creationId xmlns:a16="http://schemas.microsoft.com/office/drawing/2014/main" id="{8DE4FD7F-6EF1-354D-B5FD-18AB78C0B851}"/>
              </a:ext>
            </a:extLst>
          </p:cNvPr>
          <p:cNvPicPr>
            <a:picLocks noChangeAspect="1"/>
          </p:cNvPicPr>
          <p:nvPr/>
        </p:nvPicPr>
        <p:blipFill rotWithShape="1">
          <a:blip r:embed="rId2"/>
          <a:srcRect t="15730"/>
          <a:stretch/>
        </p:blipFill>
        <p:spPr>
          <a:xfrm>
            <a:off x="-129520" y="-66436"/>
            <a:ext cx="12321520" cy="6930856"/>
          </a:xfrm>
          <a:prstGeom prst="rect">
            <a:avLst/>
          </a:prstGeom>
        </p:spPr>
      </p:pic>
      <p:sp>
        <p:nvSpPr>
          <p:cNvPr id="5" name="Parallélogramme 4">
            <a:extLst>
              <a:ext uri="{FF2B5EF4-FFF2-40B4-BE49-F238E27FC236}">
                <a16:creationId xmlns:a16="http://schemas.microsoft.com/office/drawing/2014/main" id="{8923DD23-220F-4A4E-928A-562A79D541BC}"/>
              </a:ext>
            </a:extLst>
          </p:cNvPr>
          <p:cNvSpPr/>
          <p:nvPr/>
        </p:nvSpPr>
        <p:spPr>
          <a:xfrm rot="9867251" flipH="1">
            <a:off x="5697964" y="-1685890"/>
            <a:ext cx="5325177" cy="9449434"/>
          </a:xfrm>
          <a:prstGeom prst="parallelogram">
            <a:avLst/>
          </a:prstGeom>
          <a:solidFill>
            <a:srgbClr val="4DAFC0"/>
          </a:solidFill>
          <a:ln>
            <a:solidFill>
              <a:srgbClr val="4DAF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 name="Picture 4">
            <a:extLst>
              <a:ext uri="{FF2B5EF4-FFF2-40B4-BE49-F238E27FC236}">
                <a16:creationId xmlns:a16="http://schemas.microsoft.com/office/drawing/2014/main" id="{433F0D1D-C6F0-7947-8983-235D08FB0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3372" y="622365"/>
            <a:ext cx="2554749" cy="198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README">
            <a:extLst>
              <a:ext uri="{FF2B5EF4-FFF2-40B4-BE49-F238E27FC236}">
                <a16:creationId xmlns:a16="http://schemas.microsoft.com/office/drawing/2014/main" id="{35002814-8058-9F4E-95FE-70E825FBA5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5724" y="4177800"/>
            <a:ext cx="1863500" cy="2160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C267ED4-C763-5D4E-B267-7836DE28676B}"/>
              </a:ext>
            </a:extLst>
          </p:cNvPr>
          <p:cNvSpPr/>
          <p:nvPr/>
        </p:nvSpPr>
        <p:spPr>
          <a:xfrm>
            <a:off x="260488" y="2931899"/>
            <a:ext cx="5104271" cy="787601"/>
          </a:xfrm>
          <a:prstGeom prst="rect">
            <a:avLst/>
          </a:prstGeom>
          <a:solidFill>
            <a:schemeClr val="tx1">
              <a:lumMod val="75000"/>
              <a:lumOff val="25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Package </a:t>
            </a:r>
            <a:r>
              <a:rPr lang="fr-FR" sz="4400" dirty="0" err="1"/>
              <a:t>Shiny</a:t>
            </a:r>
            <a:r>
              <a:rPr lang="fr-FR" sz="4400" dirty="0"/>
              <a:t> sur R</a:t>
            </a:r>
          </a:p>
        </p:txBody>
      </p:sp>
      <p:sp>
        <p:nvSpPr>
          <p:cNvPr id="9" name="Rectangle 8">
            <a:extLst>
              <a:ext uri="{FF2B5EF4-FFF2-40B4-BE49-F238E27FC236}">
                <a16:creationId xmlns:a16="http://schemas.microsoft.com/office/drawing/2014/main" id="{CAABDF97-DCA1-AF4D-89C9-85E472EB5C19}"/>
              </a:ext>
            </a:extLst>
          </p:cNvPr>
          <p:cNvSpPr/>
          <p:nvPr/>
        </p:nvSpPr>
        <p:spPr>
          <a:xfrm>
            <a:off x="-265291" y="5945055"/>
            <a:ext cx="3027945" cy="787601"/>
          </a:xfrm>
          <a:prstGeom prst="rect">
            <a:avLst/>
          </a:prstGeom>
          <a:solidFill>
            <a:schemeClr val="tx1">
              <a:lumMod val="75000"/>
              <a:lumOff val="2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2020 – Learning R</a:t>
            </a:r>
          </a:p>
          <a:p>
            <a:pPr algn="ctr"/>
            <a:r>
              <a:rPr lang="fr-FR" sz="2400" dirty="0"/>
              <a:t>Benjamin GUIGON</a:t>
            </a:r>
          </a:p>
        </p:txBody>
      </p:sp>
    </p:spTree>
    <p:extLst>
      <p:ext uri="{BB962C8B-B14F-4D97-AF65-F5344CB8AC3E}">
        <p14:creationId xmlns:p14="http://schemas.microsoft.com/office/powerpoint/2010/main" val="199657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Arc 1">
            <a:extLst>
              <a:ext uri="{FF2B5EF4-FFF2-40B4-BE49-F238E27FC236}">
                <a16:creationId xmlns:a16="http://schemas.microsoft.com/office/drawing/2014/main" id="{27313A68-0E63-E947-9D33-96B122A7ADC3}"/>
              </a:ext>
            </a:extLst>
          </p:cNvPr>
          <p:cNvSpPr/>
          <p:nvPr/>
        </p:nvSpPr>
        <p:spPr>
          <a:xfrm rot="5400000">
            <a:off x="-3777639" y="-1679959"/>
            <a:ext cx="7802159" cy="10246949"/>
          </a:xfrm>
          <a:prstGeom prst="arc">
            <a:avLst>
              <a:gd name="adj1" fmla="val 12473108"/>
              <a:gd name="adj2" fmla="val 19854731"/>
            </a:avLst>
          </a:pr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1" name="Bouée 10">
            <a:extLst>
              <a:ext uri="{FF2B5EF4-FFF2-40B4-BE49-F238E27FC236}">
                <a16:creationId xmlns:a16="http://schemas.microsoft.com/office/drawing/2014/main" id="{D98EF816-E625-1343-B14F-B1A14B92491D}"/>
              </a:ext>
            </a:extLst>
          </p:cNvPr>
          <p:cNvSpPr/>
          <p:nvPr/>
        </p:nvSpPr>
        <p:spPr>
          <a:xfrm>
            <a:off x="3294765" y="236939"/>
            <a:ext cx="1349829" cy="1262743"/>
          </a:xfrm>
          <a:prstGeom prst="donut">
            <a:avLst>
              <a:gd name="adj" fmla="val 8908"/>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Bouée 11">
            <a:extLst>
              <a:ext uri="{FF2B5EF4-FFF2-40B4-BE49-F238E27FC236}">
                <a16:creationId xmlns:a16="http://schemas.microsoft.com/office/drawing/2014/main" id="{E7300599-4729-ED41-A04C-7355A35A0E0F}"/>
              </a:ext>
            </a:extLst>
          </p:cNvPr>
          <p:cNvSpPr/>
          <p:nvPr/>
        </p:nvSpPr>
        <p:spPr>
          <a:xfrm>
            <a:off x="4325277" y="1890118"/>
            <a:ext cx="1349829" cy="1262743"/>
          </a:xfrm>
          <a:prstGeom prst="donut">
            <a:avLst>
              <a:gd name="adj" fmla="val 8908"/>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3" name="Bouée 12">
            <a:extLst>
              <a:ext uri="{FF2B5EF4-FFF2-40B4-BE49-F238E27FC236}">
                <a16:creationId xmlns:a16="http://schemas.microsoft.com/office/drawing/2014/main" id="{09CA4536-EE97-6F47-8992-E915D397A600}"/>
              </a:ext>
            </a:extLst>
          </p:cNvPr>
          <p:cNvSpPr/>
          <p:nvPr/>
        </p:nvSpPr>
        <p:spPr>
          <a:xfrm>
            <a:off x="4354285" y="3790767"/>
            <a:ext cx="1349829" cy="1262743"/>
          </a:xfrm>
          <a:prstGeom prst="donut">
            <a:avLst>
              <a:gd name="adj" fmla="val 8908"/>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Bouée 13">
            <a:extLst>
              <a:ext uri="{FF2B5EF4-FFF2-40B4-BE49-F238E27FC236}">
                <a16:creationId xmlns:a16="http://schemas.microsoft.com/office/drawing/2014/main" id="{7C41AF25-71E2-FE4D-BB67-8B65BCD426B6}"/>
              </a:ext>
            </a:extLst>
          </p:cNvPr>
          <p:cNvSpPr/>
          <p:nvPr/>
        </p:nvSpPr>
        <p:spPr>
          <a:xfrm>
            <a:off x="3401800" y="5369917"/>
            <a:ext cx="1349829" cy="1262743"/>
          </a:xfrm>
          <a:prstGeom prst="donut">
            <a:avLst>
              <a:gd name="adj" fmla="val 8908"/>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Ellipse 2">
            <a:extLst>
              <a:ext uri="{FF2B5EF4-FFF2-40B4-BE49-F238E27FC236}">
                <a16:creationId xmlns:a16="http://schemas.microsoft.com/office/drawing/2014/main" id="{8569FD4E-E9B5-EA48-98D2-44A14437B0A8}"/>
              </a:ext>
            </a:extLst>
          </p:cNvPr>
          <p:cNvSpPr/>
          <p:nvPr/>
        </p:nvSpPr>
        <p:spPr>
          <a:xfrm>
            <a:off x="3418127" y="356681"/>
            <a:ext cx="1121229" cy="102325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dirty="0">
                <a:solidFill>
                  <a:schemeClr val="tx1"/>
                </a:solidFill>
              </a:rPr>
              <a:t>1</a:t>
            </a:r>
          </a:p>
        </p:txBody>
      </p:sp>
      <p:sp>
        <p:nvSpPr>
          <p:cNvPr id="19" name="Ellipse 18">
            <a:extLst>
              <a:ext uri="{FF2B5EF4-FFF2-40B4-BE49-F238E27FC236}">
                <a16:creationId xmlns:a16="http://schemas.microsoft.com/office/drawing/2014/main" id="{78069235-1145-C24A-8AE9-AAD8EAC6FC84}"/>
              </a:ext>
            </a:extLst>
          </p:cNvPr>
          <p:cNvSpPr/>
          <p:nvPr/>
        </p:nvSpPr>
        <p:spPr>
          <a:xfrm>
            <a:off x="4439575" y="2009860"/>
            <a:ext cx="1121229" cy="102325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dirty="0">
                <a:solidFill>
                  <a:schemeClr val="tx1"/>
                </a:solidFill>
              </a:rPr>
              <a:t>2</a:t>
            </a:r>
          </a:p>
        </p:txBody>
      </p:sp>
      <p:sp>
        <p:nvSpPr>
          <p:cNvPr id="20" name="Ellipse 19">
            <a:extLst>
              <a:ext uri="{FF2B5EF4-FFF2-40B4-BE49-F238E27FC236}">
                <a16:creationId xmlns:a16="http://schemas.microsoft.com/office/drawing/2014/main" id="{0DDCF873-9006-0544-9A70-76C7847CD075}"/>
              </a:ext>
            </a:extLst>
          </p:cNvPr>
          <p:cNvSpPr/>
          <p:nvPr/>
        </p:nvSpPr>
        <p:spPr>
          <a:xfrm>
            <a:off x="3523365" y="5489659"/>
            <a:ext cx="1121229" cy="102325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dirty="0">
                <a:solidFill>
                  <a:schemeClr val="tx1"/>
                </a:solidFill>
              </a:rPr>
              <a:t>4</a:t>
            </a:r>
          </a:p>
        </p:txBody>
      </p:sp>
      <p:sp>
        <p:nvSpPr>
          <p:cNvPr id="21" name="Ellipse 20">
            <a:extLst>
              <a:ext uri="{FF2B5EF4-FFF2-40B4-BE49-F238E27FC236}">
                <a16:creationId xmlns:a16="http://schemas.microsoft.com/office/drawing/2014/main" id="{4DBA67F6-A9A0-8946-B6AF-A79A1651A5F5}"/>
              </a:ext>
            </a:extLst>
          </p:cNvPr>
          <p:cNvSpPr/>
          <p:nvPr/>
        </p:nvSpPr>
        <p:spPr>
          <a:xfrm>
            <a:off x="4468584" y="3910509"/>
            <a:ext cx="1121229" cy="1023258"/>
          </a:xfrm>
          <a:prstGeom prst="ellipse">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dirty="0">
                <a:solidFill>
                  <a:schemeClr val="tx1"/>
                </a:solidFill>
              </a:rPr>
              <a:t>3</a:t>
            </a:r>
          </a:p>
        </p:txBody>
      </p:sp>
      <p:sp>
        <p:nvSpPr>
          <p:cNvPr id="4" name="ZoneTexte 3">
            <a:extLst>
              <a:ext uri="{FF2B5EF4-FFF2-40B4-BE49-F238E27FC236}">
                <a16:creationId xmlns:a16="http://schemas.microsoft.com/office/drawing/2014/main" id="{8C6FA07A-BFEB-E84E-9D13-0A38D4ABA5F7}"/>
              </a:ext>
            </a:extLst>
          </p:cNvPr>
          <p:cNvSpPr txBox="1"/>
          <p:nvPr/>
        </p:nvSpPr>
        <p:spPr>
          <a:xfrm>
            <a:off x="4940311" y="442309"/>
            <a:ext cx="6803558" cy="707886"/>
          </a:xfrm>
          <a:prstGeom prst="rect">
            <a:avLst/>
          </a:prstGeom>
          <a:noFill/>
        </p:spPr>
        <p:txBody>
          <a:bodyPr wrap="square" rtlCol="0">
            <a:spAutoFit/>
          </a:bodyPr>
          <a:lstStyle/>
          <a:p>
            <a:r>
              <a:rPr lang="fr-FR" sz="4000" dirty="0" err="1">
                <a:solidFill>
                  <a:schemeClr val="accent2"/>
                </a:solidFill>
              </a:rPr>
              <a:t>What</a:t>
            </a:r>
            <a:r>
              <a:rPr lang="fr-FR" sz="4000" dirty="0">
                <a:solidFill>
                  <a:schemeClr val="accent2"/>
                </a:solidFill>
              </a:rPr>
              <a:t> </a:t>
            </a:r>
            <a:r>
              <a:rPr lang="fr-FR" sz="4000" dirty="0" err="1">
                <a:solidFill>
                  <a:schemeClr val="accent2"/>
                </a:solidFill>
              </a:rPr>
              <a:t>is</a:t>
            </a:r>
            <a:r>
              <a:rPr lang="fr-FR" sz="4000" dirty="0">
                <a:solidFill>
                  <a:schemeClr val="accent2"/>
                </a:solidFill>
              </a:rPr>
              <a:t> </a:t>
            </a:r>
            <a:r>
              <a:rPr lang="fr-FR" sz="4000" i="1" dirty="0" err="1">
                <a:solidFill>
                  <a:schemeClr val="accent2"/>
                </a:solidFill>
              </a:rPr>
              <a:t>Shiny</a:t>
            </a:r>
            <a:r>
              <a:rPr lang="fr-FR" sz="4000" dirty="0">
                <a:solidFill>
                  <a:schemeClr val="accent2"/>
                </a:solidFill>
              </a:rPr>
              <a:t> and </a:t>
            </a:r>
            <a:r>
              <a:rPr lang="fr-FR" sz="4000" dirty="0" err="1">
                <a:solidFill>
                  <a:schemeClr val="accent2"/>
                </a:solidFill>
              </a:rPr>
              <a:t>why</a:t>
            </a:r>
            <a:r>
              <a:rPr lang="fr-FR" sz="4000" dirty="0">
                <a:solidFill>
                  <a:schemeClr val="accent2"/>
                </a:solidFill>
              </a:rPr>
              <a:t> use </a:t>
            </a:r>
            <a:r>
              <a:rPr lang="fr-FR" sz="4000" dirty="0" err="1">
                <a:solidFill>
                  <a:schemeClr val="accent2"/>
                </a:solidFill>
              </a:rPr>
              <a:t>it</a:t>
            </a:r>
            <a:r>
              <a:rPr lang="fr-FR" sz="4000" dirty="0">
                <a:solidFill>
                  <a:schemeClr val="accent2"/>
                </a:solidFill>
              </a:rPr>
              <a:t> ?</a:t>
            </a:r>
          </a:p>
        </p:txBody>
      </p:sp>
      <p:sp>
        <p:nvSpPr>
          <p:cNvPr id="22" name="ZoneTexte 21">
            <a:extLst>
              <a:ext uri="{FF2B5EF4-FFF2-40B4-BE49-F238E27FC236}">
                <a16:creationId xmlns:a16="http://schemas.microsoft.com/office/drawing/2014/main" id="{147ED081-CD3D-3A40-B516-91305C68AF8B}"/>
              </a:ext>
            </a:extLst>
          </p:cNvPr>
          <p:cNvSpPr txBox="1"/>
          <p:nvPr/>
        </p:nvSpPr>
        <p:spPr>
          <a:xfrm>
            <a:off x="5940893" y="2193411"/>
            <a:ext cx="4845939" cy="707886"/>
          </a:xfrm>
          <a:prstGeom prst="rect">
            <a:avLst/>
          </a:prstGeom>
          <a:noFill/>
        </p:spPr>
        <p:txBody>
          <a:bodyPr wrap="square" rtlCol="0">
            <a:spAutoFit/>
          </a:bodyPr>
          <a:lstStyle/>
          <a:p>
            <a:r>
              <a:rPr lang="fr-FR" sz="4000" dirty="0">
                <a:solidFill>
                  <a:schemeClr val="accent6"/>
                </a:solidFill>
              </a:rPr>
              <a:t>How </a:t>
            </a:r>
            <a:r>
              <a:rPr lang="fr-FR" sz="4000" i="1" dirty="0" err="1">
                <a:solidFill>
                  <a:schemeClr val="accent6"/>
                </a:solidFill>
              </a:rPr>
              <a:t>Shiny</a:t>
            </a:r>
            <a:r>
              <a:rPr lang="fr-FR" sz="4000" dirty="0">
                <a:solidFill>
                  <a:schemeClr val="accent6"/>
                </a:solidFill>
              </a:rPr>
              <a:t> </a:t>
            </a:r>
            <a:r>
              <a:rPr lang="fr-FR" sz="4000" dirty="0" err="1">
                <a:solidFill>
                  <a:schemeClr val="accent6"/>
                </a:solidFill>
              </a:rPr>
              <a:t>works</a:t>
            </a:r>
            <a:endParaRPr lang="fr-FR" sz="4000" dirty="0">
              <a:solidFill>
                <a:schemeClr val="accent6"/>
              </a:solidFill>
            </a:endParaRPr>
          </a:p>
        </p:txBody>
      </p:sp>
      <p:sp>
        <p:nvSpPr>
          <p:cNvPr id="23" name="ZoneTexte 22">
            <a:extLst>
              <a:ext uri="{FF2B5EF4-FFF2-40B4-BE49-F238E27FC236}">
                <a16:creationId xmlns:a16="http://schemas.microsoft.com/office/drawing/2014/main" id="{99F84E34-9050-284C-9633-78A3D216DDBF}"/>
              </a:ext>
            </a:extLst>
          </p:cNvPr>
          <p:cNvSpPr txBox="1"/>
          <p:nvPr/>
        </p:nvSpPr>
        <p:spPr>
          <a:xfrm>
            <a:off x="5818413" y="4068195"/>
            <a:ext cx="5611587" cy="707886"/>
          </a:xfrm>
          <a:prstGeom prst="rect">
            <a:avLst/>
          </a:prstGeom>
          <a:noFill/>
        </p:spPr>
        <p:txBody>
          <a:bodyPr wrap="square" rtlCol="0">
            <a:spAutoFit/>
          </a:bodyPr>
          <a:lstStyle/>
          <a:p>
            <a:r>
              <a:rPr lang="fr-FR" sz="4000" i="1" dirty="0" err="1">
                <a:solidFill>
                  <a:schemeClr val="accent4"/>
                </a:solidFill>
              </a:rPr>
              <a:t>Shiny</a:t>
            </a:r>
            <a:r>
              <a:rPr lang="fr-FR" sz="4000" dirty="0">
                <a:solidFill>
                  <a:schemeClr val="accent4"/>
                </a:solidFill>
              </a:rPr>
              <a:t> use case</a:t>
            </a:r>
          </a:p>
        </p:txBody>
      </p:sp>
      <p:sp>
        <p:nvSpPr>
          <p:cNvPr id="24" name="ZoneTexte 23">
            <a:extLst>
              <a:ext uri="{FF2B5EF4-FFF2-40B4-BE49-F238E27FC236}">
                <a16:creationId xmlns:a16="http://schemas.microsoft.com/office/drawing/2014/main" id="{FF2CC8A6-4FD8-4C4E-978D-623BDD0DBCB8}"/>
              </a:ext>
            </a:extLst>
          </p:cNvPr>
          <p:cNvSpPr txBox="1"/>
          <p:nvPr/>
        </p:nvSpPr>
        <p:spPr>
          <a:xfrm>
            <a:off x="4937595" y="5746722"/>
            <a:ext cx="3697497" cy="707886"/>
          </a:xfrm>
          <a:prstGeom prst="rect">
            <a:avLst/>
          </a:prstGeom>
          <a:noFill/>
        </p:spPr>
        <p:txBody>
          <a:bodyPr wrap="square" rtlCol="0">
            <a:spAutoFit/>
          </a:bodyPr>
          <a:lstStyle/>
          <a:p>
            <a:r>
              <a:rPr lang="fr-FR" sz="4000" dirty="0">
                <a:solidFill>
                  <a:schemeClr val="accent5"/>
                </a:solidFill>
              </a:rPr>
              <a:t>Conclusion</a:t>
            </a:r>
          </a:p>
        </p:txBody>
      </p:sp>
      <p:sp>
        <p:nvSpPr>
          <p:cNvPr id="25" name="ZoneTexte 24">
            <a:extLst>
              <a:ext uri="{FF2B5EF4-FFF2-40B4-BE49-F238E27FC236}">
                <a16:creationId xmlns:a16="http://schemas.microsoft.com/office/drawing/2014/main" id="{1607426C-0AD8-6942-8667-64BDDC0146FC}"/>
              </a:ext>
            </a:extLst>
          </p:cNvPr>
          <p:cNvSpPr txBox="1"/>
          <p:nvPr/>
        </p:nvSpPr>
        <p:spPr>
          <a:xfrm>
            <a:off x="0" y="2737895"/>
            <a:ext cx="3697497" cy="1015663"/>
          </a:xfrm>
          <a:prstGeom prst="rect">
            <a:avLst/>
          </a:prstGeom>
          <a:noFill/>
        </p:spPr>
        <p:txBody>
          <a:bodyPr wrap="square" rtlCol="0">
            <a:spAutoFit/>
          </a:bodyPr>
          <a:lstStyle/>
          <a:p>
            <a:pPr algn="ctr"/>
            <a:r>
              <a:rPr lang="fr-FR" sz="6000" dirty="0" err="1"/>
              <a:t>Summary</a:t>
            </a:r>
            <a:endParaRPr lang="fr-FR" sz="6000" dirty="0"/>
          </a:p>
        </p:txBody>
      </p:sp>
    </p:spTree>
    <p:extLst>
      <p:ext uri="{BB962C8B-B14F-4D97-AF65-F5344CB8AC3E}">
        <p14:creationId xmlns:p14="http://schemas.microsoft.com/office/powerpoint/2010/main" val="405681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3C1FD376-AABD-DD4D-AE23-88B4554497A6}"/>
              </a:ext>
            </a:extLst>
          </p:cNvPr>
          <p:cNvSpPr txBox="1"/>
          <p:nvPr/>
        </p:nvSpPr>
        <p:spPr>
          <a:xfrm>
            <a:off x="527538" y="475663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What is </a:t>
            </a:r>
            <a:r>
              <a:rPr lang="en-US" sz="5400" i="1" dirty="0">
                <a:solidFill>
                  <a:srgbClr val="FFFFFF"/>
                </a:solidFill>
                <a:latin typeface="+mj-lt"/>
                <a:ea typeface="+mj-ea"/>
                <a:cs typeface="+mj-cs"/>
              </a:rPr>
              <a:t>Shiny</a:t>
            </a:r>
            <a:r>
              <a:rPr lang="en-US" sz="5400" dirty="0">
                <a:solidFill>
                  <a:srgbClr val="FFFFFF"/>
                </a:solidFill>
                <a:latin typeface="+mj-lt"/>
                <a:ea typeface="+mj-ea"/>
                <a:cs typeface="+mj-cs"/>
              </a:rPr>
              <a:t> and why use it ?</a:t>
            </a:r>
          </a:p>
        </p:txBody>
      </p:sp>
      <p:pic>
        <p:nvPicPr>
          <p:cNvPr id="12" name="Graphique 11" descr="Graphique à barres">
            <a:extLst>
              <a:ext uri="{FF2B5EF4-FFF2-40B4-BE49-F238E27FC236}">
                <a16:creationId xmlns:a16="http://schemas.microsoft.com/office/drawing/2014/main" id="{C6B9753F-6033-A24C-8676-6A8D0C6913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9905" y="135004"/>
            <a:ext cx="2333950" cy="2333950"/>
          </a:xfrm>
          <a:prstGeom prst="rect">
            <a:avLst/>
          </a:prstGeom>
        </p:spPr>
      </p:pic>
      <p:pic>
        <p:nvPicPr>
          <p:cNvPr id="1026" name="Picture 2" descr="Image for post">
            <a:extLst>
              <a:ext uri="{FF2B5EF4-FFF2-40B4-BE49-F238E27FC236}">
                <a16:creationId xmlns:a16="http://schemas.microsoft.com/office/drawing/2014/main" id="{4BD35D25-1D1E-0041-ADA4-7B3E1C0AFB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15" t="16978" r="2799" b="1900"/>
          <a:stretch/>
        </p:blipFill>
        <p:spPr bwMode="auto">
          <a:xfrm>
            <a:off x="4159462" y="1107647"/>
            <a:ext cx="3966850" cy="2321353"/>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 name="Graphique 9" descr="Porte-documents">
            <a:extLst>
              <a:ext uri="{FF2B5EF4-FFF2-40B4-BE49-F238E27FC236}">
                <a16:creationId xmlns:a16="http://schemas.microsoft.com/office/drawing/2014/main" id="{CA4C5B6A-D96F-3940-BD22-584801C1D1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49725" y="616905"/>
            <a:ext cx="3423916" cy="3423916"/>
          </a:xfrm>
          <a:prstGeom prst="rect">
            <a:avLst/>
          </a:prstGeom>
        </p:spPr>
      </p:pic>
      <p:cxnSp>
        <p:nvCxnSpPr>
          <p:cNvPr id="77" name="Straight Connector 76">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8" name="Picture 4" descr="Bold BI Reviews 2020: Details, Pricing, &amp; Features | G2">
            <a:extLst>
              <a:ext uri="{FF2B5EF4-FFF2-40B4-BE49-F238E27FC236}">
                <a16:creationId xmlns:a16="http://schemas.microsoft.com/office/drawing/2014/main" id="{6AAC6482-CAD3-5548-AA34-EBD847B336E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2674" t="7941" r="31713" b="6881"/>
          <a:stretch/>
        </p:blipFill>
        <p:spPr bwMode="auto">
          <a:xfrm>
            <a:off x="1617596" y="3618546"/>
            <a:ext cx="716121" cy="8992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F9F9E7C-FA5C-8A44-9C9E-08F5B9FC8E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247" y="2313893"/>
            <a:ext cx="1597589" cy="5504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ataViz Logo PNG Transparent &amp; SVG Vector - Freebie Supply">
            <a:extLst>
              <a:ext uri="{FF2B5EF4-FFF2-40B4-BE49-F238E27FC236}">
                <a16:creationId xmlns:a16="http://schemas.microsoft.com/office/drawing/2014/main" id="{014D557E-6956-8541-9CF9-6A0CC7984D28}"/>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30713" b="31295"/>
          <a:stretch/>
        </p:blipFill>
        <p:spPr bwMode="auto">
          <a:xfrm>
            <a:off x="1975657" y="2389651"/>
            <a:ext cx="1649996" cy="62687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écouvrez nos 5 valeurs | dashboard | Toucan Toco">
            <a:extLst>
              <a:ext uri="{FF2B5EF4-FFF2-40B4-BE49-F238E27FC236}">
                <a16:creationId xmlns:a16="http://schemas.microsoft.com/office/drawing/2014/main" id="{9A55F7DB-158A-8944-8A51-CA55F354BDD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544" y="2828809"/>
            <a:ext cx="2525406" cy="808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34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1140B31-D88A-C749-B77B-A84C895F9E00}"/>
              </a:ext>
            </a:extLst>
          </p:cNvPr>
          <p:cNvSpPr txBox="1"/>
          <p:nvPr/>
        </p:nvSpPr>
        <p:spPr>
          <a:xfrm>
            <a:off x="526073" y="0"/>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latin typeface="+mj-lt"/>
                <a:ea typeface="+mj-ea"/>
                <a:cs typeface="+mj-cs"/>
              </a:rPr>
              <a:t>How to use </a:t>
            </a:r>
            <a:r>
              <a:rPr lang="en-US" sz="5400" i="1" dirty="0">
                <a:latin typeface="+mj-lt"/>
                <a:ea typeface="+mj-ea"/>
                <a:cs typeface="+mj-cs"/>
              </a:rPr>
              <a:t>Shiny</a:t>
            </a:r>
          </a:p>
        </p:txBody>
      </p:sp>
      <p:cxnSp>
        <p:nvCxnSpPr>
          <p:cNvPr id="6" name="Connecteur droit 5">
            <a:extLst>
              <a:ext uri="{FF2B5EF4-FFF2-40B4-BE49-F238E27FC236}">
                <a16:creationId xmlns:a16="http://schemas.microsoft.com/office/drawing/2014/main" id="{DAA426DA-A266-DD4D-A9CC-37345EA00429}"/>
              </a:ext>
            </a:extLst>
          </p:cNvPr>
          <p:cNvCxnSpPr>
            <a:cxnSpLocks/>
          </p:cNvCxnSpPr>
          <p:nvPr/>
        </p:nvCxnSpPr>
        <p:spPr>
          <a:xfrm flipH="1">
            <a:off x="3773347" y="930447"/>
            <a:ext cx="47224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ylindre 8">
            <a:extLst>
              <a:ext uri="{FF2B5EF4-FFF2-40B4-BE49-F238E27FC236}">
                <a16:creationId xmlns:a16="http://schemas.microsoft.com/office/drawing/2014/main" id="{A21C8FAD-317E-A54F-AF16-7389FC668A27}"/>
              </a:ext>
            </a:extLst>
          </p:cNvPr>
          <p:cNvSpPr/>
          <p:nvPr/>
        </p:nvSpPr>
        <p:spPr>
          <a:xfrm>
            <a:off x="526073" y="1770938"/>
            <a:ext cx="3978381" cy="4841306"/>
          </a:xfrm>
          <a:prstGeom prst="can">
            <a:avLst/>
          </a:prstGeom>
          <a:solidFill>
            <a:schemeClr val="accent5">
              <a:lumMod val="60000"/>
              <a:lumOff val="40000"/>
              <a:alpha val="78039"/>
            </a:schemeClr>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Cylindre 10">
            <a:extLst>
              <a:ext uri="{FF2B5EF4-FFF2-40B4-BE49-F238E27FC236}">
                <a16:creationId xmlns:a16="http://schemas.microsoft.com/office/drawing/2014/main" id="{A0EA17D0-CDD4-6742-A5CA-6F157903C681}"/>
              </a:ext>
            </a:extLst>
          </p:cNvPr>
          <p:cNvSpPr/>
          <p:nvPr/>
        </p:nvSpPr>
        <p:spPr>
          <a:xfrm>
            <a:off x="7756994" y="1086247"/>
            <a:ext cx="3978381" cy="4841306"/>
          </a:xfrm>
          <a:prstGeom prst="ca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Cylindre 19">
            <a:extLst>
              <a:ext uri="{FF2B5EF4-FFF2-40B4-BE49-F238E27FC236}">
                <a16:creationId xmlns:a16="http://schemas.microsoft.com/office/drawing/2014/main" id="{0770CD84-0115-8045-8298-19BCFFFCF35A}"/>
              </a:ext>
            </a:extLst>
          </p:cNvPr>
          <p:cNvSpPr/>
          <p:nvPr/>
        </p:nvSpPr>
        <p:spPr>
          <a:xfrm>
            <a:off x="8367544" y="2318248"/>
            <a:ext cx="2907227" cy="3264393"/>
          </a:xfrm>
          <a:prstGeom prst="ca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Cylindre 25">
            <a:extLst>
              <a:ext uri="{FF2B5EF4-FFF2-40B4-BE49-F238E27FC236}">
                <a16:creationId xmlns:a16="http://schemas.microsoft.com/office/drawing/2014/main" id="{2299045F-D636-834F-872B-B0D343F5FFA6}"/>
              </a:ext>
            </a:extLst>
          </p:cNvPr>
          <p:cNvSpPr/>
          <p:nvPr/>
        </p:nvSpPr>
        <p:spPr>
          <a:xfrm>
            <a:off x="1213674" y="3020991"/>
            <a:ext cx="2432612" cy="3055718"/>
          </a:xfrm>
          <a:prstGeom prst="ca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Picture 4">
            <a:extLst>
              <a:ext uri="{FF2B5EF4-FFF2-40B4-BE49-F238E27FC236}">
                <a16:creationId xmlns:a16="http://schemas.microsoft.com/office/drawing/2014/main" id="{C856A15C-69EC-6144-8823-DA630FDE3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826" y="4079200"/>
            <a:ext cx="1574760" cy="1220482"/>
          </a:xfrm>
          <a:prstGeom prst="rect">
            <a:avLst/>
          </a:prstGeom>
          <a:noFill/>
          <a:extLst>
            <a:ext uri="{909E8E84-426E-40DD-AFC4-6F175D3DCCD1}">
              <a14:hiddenFill xmlns:a14="http://schemas.microsoft.com/office/drawing/2010/main">
                <a:solidFill>
                  <a:srgbClr val="FFFFFF"/>
                </a:solidFill>
              </a14:hiddenFill>
            </a:ext>
          </a:extLst>
        </p:spPr>
      </p:pic>
      <p:sp>
        <p:nvSpPr>
          <p:cNvPr id="31" name="ZoneTexte 30">
            <a:extLst>
              <a:ext uri="{FF2B5EF4-FFF2-40B4-BE49-F238E27FC236}">
                <a16:creationId xmlns:a16="http://schemas.microsoft.com/office/drawing/2014/main" id="{6FA833C6-508A-FF42-9358-C5B20B8F6B1C}"/>
              </a:ext>
            </a:extLst>
          </p:cNvPr>
          <p:cNvSpPr txBox="1"/>
          <p:nvPr/>
        </p:nvSpPr>
        <p:spPr>
          <a:xfrm>
            <a:off x="1795114" y="1912052"/>
            <a:ext cx="1440298" cy="646331"/>
          </a:xfrm>
          <a:prstGeom prst="rect">
            <a:avLst/>
          </a:prstGeom>
          <a:noFill/>
        </p:spPr>
        <p:txBody>
          <a:bodyPr wrap="square" rtlCol="0">
            <a:spAutoFit/>
          </a:bodyPr>
          <a:lstStyle/>
          <a:p>
            <a:r>
              <a:rPr lang="fr-FR" sz="3600" dirty="0"/>
              <a:t>Server</a:t>
            </a:r>
          </a:p>
        </p:txBody>
      </p:sp>
      <p:sp>
        <p:nvSpPr>
          <p:cNvPr id="35" name="ZoneTexte 34">
            <a:extLst>
              <a:ext uri="{FF2B5EF4-FFF2-40B4-BE49-F238E27FC236}">
                <a16:creationId xmlns:a16="http://schemas.microsoft.com/office/drawing/2014/main" id="{E2C4309B-3B3B-3F4C-9071-17A68AFC2C38}"/>
              </a:ext>
            </a:extLst>
          </p:cNvPr>
          <p:cNvSpPr txBox="1"/>
          <p:nvPr/>
        </p:nvSpPr>
        <p:spPr>
          <a:xfrm>
            <a:off x="8292570" y="1275359"/>
            <a:ext cx="2907228" cy="523220"/>
          </a:xfrm>
          <a:prstGeom prst="rect">
            <a:avLst/>
          </a:prstGeom>
          <a:noFill/>
        </p:spPr>
        <p:txBody>
          <a:bodyPr wrap="square" rtlCol="0">
            <a:spAutoFit/>
          </a:bodyPr>
          <a:lstStyle/>
          <a:p>
            <a:r>
              <a:rPr lang="fr-FR" sz="2800" dirty="0"/>
              <a:t>User Interface (UI)</a:t>
            </a:r>
          </a:p>
        </p:txBody>
      </p:sp>
      <p:sp>
        <p:nvSpPr>
          <p:cNvPr id="43" name="ZoneTexte 42">
            <a:extLst>
              <a:ext uri="{FF2B5EF4-FFF2-40B4-BE49-F238E27FC236}">
                <a16:creationId xmlns:a16="http://schemas.microsoft.com/office/drawing/2014/main" id="{11AF1D3F-7B68-A44B-97AC-B7B293A91F1D}"/>
              </a:ext>
            </a:extLst>
          </p:cNvPr>
          <p:cNvSpPr txBox="1"/>
          <p:nvPr/>
        </p:nvSpPr>
        <p:spPr>
          <a:xfrm>
            <a:off x="9230849" y="2385864"/>
            <a:ext cx="1180616" cy="523220"/>
          </a:xfrm>
          <a:prstGeom prst="rect">
            <a:avLst/>
          </a:prstGeom>
          <a:noFill/>
        </p:spPr>
        <p:txBody>
          <a:bodyPr wrap="square" rtlCol="0">
            <a:spAutoFit/>
          </a:bodyPr>
          <a:lstStyle/>
          <a:p>
            <a:r>
              <a:rPr lang="fr-FR" sz="2800" dirty="0" err="1"/>
              <a:t>Layout</a:t>
            </a:r>
            <a:endParaRPr lang="fr-FR" sz="2800" dirty="0"/>
          </a:p>
        </p:txBody>
      </p:sp>
      <p:sp>
        <p:nvSpPr>
          <p:cNvPr id="44" name="Cylindre 43">
            <a:extLst>
              <a:ext uri="{FF2B5EF4-FFF2-40B4-BE49-F238E27FC236}">
                <a16:creationId xmlns:a16="http://schemas.microsoft.com/office/drawing/2014/main" id="{849A40E9-DA22-2B4B-B5C0-6F5C63AB1D94}"/>
              </a:ext>
            </a:extLst>
          </p:cNvPr>
          <p:cNvSpPr/>
          <p:nvPr/>
        </p:nvSpPr>
        <p:spPr>
          <a:xfrm>
            <a:off x="8739412" y="3329821"/>
            <a:ext cx="2163489" cy="941238"/>
          </a:xfrm>
          <a:prstGeom prst="ca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INPUT</a:t>
            </a:r>
          </a:p>
        </p:txBody>
      </p:sp>
      <p:sp>
        <p:nvSpPr>
          <p:cNvPr id="45" name="Cylindre 44">
            <a:extLst>
              <a:ext uri="{FF2B5EF4-FFF2-40B4-BE49-F238E27FC236}">
                <a16:creationId xmlns:a16="http://schemas.microsoft.com/office/drawing/2014/main" id="{F3EDBD27-CD25-5742-B8CC-5B7D7C4310C1}"/>
              </a:ext>
            </a:extLst>
          </p:cNvPr>
          <p:cNvSpPr/>
          <p:nvPr/>
        </p:nvSpPr>
        <p:spPr>
          <a:xfrm>
            <a:off x="8739412" y="4418855"/>
            <a:ext cx="2163489" cy="941238"/>
          </a:xfrm>
          <a:prstGeom prst="ca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OUTPUT</a:t>
            </a:r>
          </a:p>
        </p:txBody>
      </p:sp>
      <p:cxnSp>
        <p:nvCxnSpPr>
          <p:cNvPr id="18" name="Connecteur droit avec flèche 17">
            <a:extLst>
              <a:ext uri="{FF2B5EF4-FFF2-40B4-BE49-F238E27FC236}">
                <a16:creationId xmlns:a16="http://schemas.microsoft.com/office/drawing/2014/main" id="{7F95DBDD-84BF-1244-91DA-5D3776B57094}"/>
              </a:ext>
            </a:extLst>
          </p:cNvPr>
          <p:cNvCxnSpPr>
            <a:cxnSpLocks/>
          </p:cNvCxnSpPr>
          <p:nvPr/>
        </p:nvCxnSpPr>
        <p:spPr>
          <a:xfrm flipH="1">
            <a:off x="3688421" y="4923193"/>
            <a:ext cx="4865057" cy="436900"/>
          </a:xfrm>
          <a:prstGeom prst="straightConnector1">
            <a:avLst/>
          </a:prstGeom>
          <a:ln w="76200" cap="flat" cmpd="sng" algn="ctr">
            <a:solidFill>
              <a:schemeClr val="accent6"/>
            </a:solidFill>
            <a:prstDash val="dash"/>
            <a:round/>
            <a:headEnd type="triangle" w="med" len="med"/>
            <a:tailEnd type="none" w="med" len="med"/>
          </a:ln>
          <a:effectLst>
            <a:outerShdw dist="25400" sx="1000" sy="1000" algn="ctr" rotWithShape="0">
              <a:srgbClr val="000000"/>
            </a:outerShdw>
          </a:effectLst>
        </p:spPr>
        <p:style>
          <a:lnRef idx="0">
            <a:scrgbClr r="0" g="0" b="0"/>
          </a:lnRef>
          <a:fillRef idx="0">
            <a:scrgbClr r="0" g="0" b="0"/>
          </a:fillRef>
          <a:effectRef idx="0">
            <a:scrgbClr r="0" g="0" b="0"/>
          </a:effectRef>
          <a:fontRef idx="minor">
            <a:schemeClr val="tx1"/>
          </a:fontRef>
        </p:style>
      </p:cxnSp>
      <p:cxnSp>
        <p:nvCxnSpPr>
          <p:cNvPr id="16" name="Connecteur droit avec flèche 15">
            <a:extLst>
              <a:ext uri="{FF2B5EF4-FFF2-40B4-BE49-F238E27FC236}">
                <a16:creationId xmlns:a16="http://schemas.microsoft.com/office/drawing/2014/main" id="{629CF505-2E74-EC41-8B24-8BD75515A25F}"/>
              </a:ext>
            </a:extLst>
          </p:cNvPr>
          <p:cNvCxnSpPr>
            <a:cxnSpLocks/>
          </p:cNvCxnSpPr>
          <p:nvPr/>
        </p:nvCxnSpPr>
        <p:spPr>
          <a:xfrm flipV="1">
            <a:off x="3724799" y="3731994"/>
            <a:ext cx="4820917" cy="436899"/>
          </a:xfrm>
          <a:prstGeom prst="straightConnector1">
            <a:avLst/>
          </a:prstGeom>
          <a:ln w="76200" cap="flat" cmpd="sng" algn="ctr">
            <a:solidFill>
              <a:schemeClr val="accent6"/>
            </a:solidFill>
            <a:prstDash val="dash"/>
            <a:round/>
            <a:headEnd type="triangle" w="med" len="med"/>
            <a:tailEnd type="none" w="med" len="med"/>
          </a:ln>
          <a:effectLst>
            <a:outerShdw dist="25400" sx="1000" sy="1000" algn="ctr" rotWithShape="0">
              <a:srgbClr val="000000"/>
            </a:outerShdw>
          </a:effec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8512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1140B31-D88A-C749-B77B-A84C895F9E00}"/>
              </a:ext>
            </a:extLst>
          </p:cNvPr>
          <p:cNvSpPr txBox="1"/>
          <p:nvPr/>
        </p:nvSpPr>
        <p:spPr>
          <a:xfrm>
            <a:off x="526073" y="0"/>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latin typeface="+mj-lt"/>
                <a:ea typeface="+mj-ea"/>
                <a:cs typeface="+mj-cs"/>
              </a:rPr>
              <a:t>How to use </a:t>
            </a:r>
            <a:r>
              <a:rPr lang="en-US" sz="5400" i="1" dirty="0">
                <a:latin typeface="+mj-lt"/>
                <a:ea typeface="+mj-ea"/>
                <a:cs typeface="+mj-cs"/>
              </a:rPr>
              <a:t>Shiny</a:t>
            </a:r>
          </a:p>
        </p:txBody>
      </p:sp>
      <p:cxnSp>
        <p:nvCxnSpPr>
          <p:cNvPr id="6" name="Connecteur droit 5">
            <a:extLst>
              <a:ext uri="{FF2B5EF4-FFF2-40B4-BE49-F238E27FC236}">
                <a16:creationId xmlns:a16="http://schemas.microsoft.com/office/drawing/2014/main" id="{DAA426DA-A266-DD4D-A9CC-37345EA00429}"/>
              </a:ext>
            </a:extLst>
          </p:cNvPr>
          <p:cNvCxnSpPr>
            <a:cxnSpLocks/>
          </p:cNvCxnSpPr>
          <p:nvPr/>
        </p:nvCxnSpPr>
        <p:spPr>
          <a:xfrm flipH="1">
            <a:off x="3773347" y="930447"/>
            <a:ext cx="47224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arré corné 4">
            <a:extLst>
              <a:ext uri="{FF2B5EF4-FFF2-40B4-BE49-F238E27FC236}">
                <a16:creationId xmlns:a16="http://schemas.microsoft.com/office/drawing/2014/main" id="{EABC5A71-F463-B24C-B993-696805A2262C}"/>
              </a:ext>
            </a:extLst>
          </p:cNvPr>
          <p:cNvSpPr/>
          <p:nvPr/>
        </p:nvSpPr>
        <p:spPr>
          <a:xfrm>
            <a:off x="223025" y="1176452"/>
            <a:ext cx="11697630" cy="5558877"/>
          </a:xfrm>
          <a:prstGeom prst="foldedCorner">
            <a:avLst>
              <a:gd name="adj" fmla="val 12330"/>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80E04F93-867E-F04A-9F5B-9E357A727DEF}"/>
              </a:ext>
            </a:extLst>
          </p:cNvPr>
          <p:cNvSpPr txBox="1"/>
          <p:nvPr/>
        </p:nvSpPr>
        <p:spPr>
          <a:xfrm>
            <a:off x="223025" y="1186493"/>
            <a:ext cx="1584994" cy="707886"/>
          </a:xfrm>
          <a:prstGeom prst="rect">
            <a:avLst/>
          </a:prstGeom>
          <a:noFill/>
        </p:spPr>
        <p:txBody>
          <a:bodyPr wrap="square" rtlCol="0">
            <a:spAutoFit/>
          </a:bodyPr>
          <a:lstStyle/>
          <a:p>
            <a:pPr algn="ctr"/>
            <a:r>
              <a:rPr lang="fr-FR" sz="4000" dirty="0"/>
              <a:t>Input</a:t>
            </a:r>
          </a:p>
        </p:txBody>
      </p:sp>
      <p:cxnSp>
        <p:nvCxnSpPr>
          <p:cNvPr id="23" name="Connecteur droit 22">
            <a:extLst>
              <a:ext uri="{FF2B5EF4-FFF2-40B4-BE49-F238E27FC236}">
                <a16:creationId xmlns:a16="http://schemas.microsoft.com/office/drawing/2014/main" id="{81EE5AE5-42E2-9747-B0E5-69AF45074651}"/>
              </a:ext>
            </a:extLst>
          </p:cNvPr>
          <p:cNvCxnSpPr>
            <a:cxnSpLocks/>
          </p:cNvCxnSpPr>
          <p:nvPr/>
        </p:nvCxnSpPr>
        <p:spPr>
          <a:xfrm flipH="1">
            <a:off x="335298" y="1881899"/>
            <a:ext cx="13596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Image 11" descr="Une image contenant texte&#10;&#10;Description générée automatiquement">
            <a:extLst>
              <a:ext uri="{FF2B5EF4-FFF2-40B4-BE49-F238E27FC236}">
                <a16:creationId xmlns:a16="http://schemas.microsoft.com/office/drawing/2014/main" id="{663F6C35-49C2-4347-A7DC-8FF26F204840}"/>
              </a:ext>
            </a:extLst>
          </p:cNvPr>
          <p:cNvPicPr>
            <a:picLocks noChangeAspect="1"/>
          </p:cNvPicPr>
          <p:nvPr/>
        </p:nvPicPr>
        <p:blipFill>
          <a:blip r:embed="rId2"/>
          <a:stretch>
            <a:fillRect/>
          </a:stretch>
        </p:blipFill>
        <p:spPr>
          <a:xfrm>
            <a:off x="526073" y="4276972"/>
            <a:ext cx="3392859" cy="2160815"/>
          </a:xfrm>
          <a:prstGeom prst="rect">
            <a:avLst/>
          </a:prstGeom>
        </p:spPr>
      </p:pic>
      <p:sp>
        <p:nvSpPr>
          <p:cNvPr id="13" name="Rectangle 12">
            <a:extLst>
              <a:ext uri="{FF2B5EF4-FFF2-40B4-BE49-F238E27FC236}">
                <a16:creationId xmlns:a16="http://schemas.microsoft.com/office/drawing/2014/main" id="{10E2EB52-0C06-D94E-A0BC-E479EEFB0159}"/>
              </a:ext>
            </a:extLst>
          </p:cNvPr>
          <p:cNvSpPr/>
          <p:nvPr/>
        </p:nvSpPr>
        <p:spPr>
          <a:xfrm>
            <a:off x="438615" y="2005118"/>
            <a:ext cx="3241287" cy="2031325"/>
          </a:xfrm>
          <a:prstGeom prst="rect">
            <a:avLst/>
          </a:prstGeom>
        </p:spPr>
        <p:txBody>
          <a:bodyPr wrap="square">
            <a:spAutoFit/>
          </a:bodyPr>
          <a:lstStyle/>
          <a:p>
            <a:pPr marL="285750" indent="-285750">
              <a:buFont typeface="Arial" panose="020B0604020202020204" pitchFamily="34" charset="0"/>
              <a:buChar char="•"/>
            </a:pPr>
            <a:r>
              <a:rPr lang="fr-FR" b="1" dirty="0" err="1"/>
              <a:t>RadioButtons</a:t>
            </a:r>
            <a:r>
              <a:rPr lang="fr-FR" b="1" dirty="0"/>
              <a:t>() </a:t>
            </a:r>
            <a:r>
              <a:rPr lang="fr-FR" dirty="0"/>
              <a:t>et </a:t>
            </a:r>
            <a:r>
              <a:rPr lang="fr-FR" dirty="0" err="1"/>
              <a:t>selectInput</a:t>
            </a:r>
            <a:r>
              <a:rPr lang="fr-FR" dirty="0"/>
              <a:t>() permettent de choisir une valeur. </a:t>
            </a:r>
          </a:p>
          <a:p>
            <a:pPr marL="285750" indent="-285750">
              <a:buFont typeface="Arial" panose="020B0604020202020204" pitchFamily="34" charset="0"/>
              <a:buChar char="•"/>
            </a:pPr>
            <a:r>
              <a:rPr lang="fr-FR" b="1" dirty="0" err="1"/>
              <a:t>CheckboxGroupInput</a:t>
            </a:r>
            <a:r>
              <a:rPr lang="fr-FR" b="1" dirty="0"/>
              <a:t>() </a:t>
            </a:r>
            <a:r>
              <a:rPr lang="fr-FR" dirty="0"/>
              <a:t>et </a:t>
            </a:r>
            <a:r>
              <a:rPr lang="fr-FR" b="1" dirty="0" err="1"/>
              <a:t>selectInput</a:t>
            </a:r>
            <a:r>
              <a:rPr lang="fr-FR" b="1" dirty="0"/>
              <a:t>(..., multiple=TRUE) </a:t>
            </a:r>
            <a:r>
              <a:rPr lang="fr-FR" dirty="0"/>
              <a:t>permettent de choisir plusieurs valeurs.</a:t>
            </a:r>
          </a:p>
        </p:txBody>
      </p:sp>
      <p:pic>
        <p:nvPicPr>
          <p:cNvPr id="15" name="Image 14" descr="Une image contenant texte&#10;&#10;Description générée automatiquement">
            <a:extLst>
              <a:ext uri="{FF2B5EF4-FFF2-40B4-BE49-F238E27FC236}">
                <a16:creationId xmlns:a16="http://schemas.microsoft.com/office/drawing/2014/main" id="{1765B06F-31D2-1E4C-84FB-0D7BFF9ADCE7}"/>
              </a:ext>
            </a:extLst>
          </p:cNvPr>
          <p:cNvPicPr>
            <a:picLocks noChangeAspect="1"/>
          </p:cNvPicPr>
          <p:nvPr/>
        </p:nvPicPr>
        <p:blipFill>
          <a:blip r:embed="rId3"/>
          <a:stretch>
            <a:fillRect/>
          </a:stretch>
        </p:blipFill>
        <p:spPr>
          <a:xfrm>
            <a:off x="3895492" y="1610835"/>
            <a:ext cx="4234489" cy="1383782"/>
          </a:xfrm>
          <a:prstGeom prst="rect">
            <a:avLst/>
          </a:prstGeom>
        </p:spPr>
      </p:pic>
      <p:sp>
        <p:nvSpPr>
          <p:cNvPr id="16" name="Rectangle 15">
            <a:extLst>
              <a:ext uri="{FF2B5EF4-FFF2-40B4-BE49-F238E27FC236}">
                <a16:creationId xmlns:a16="http://schemas.microsoft.com/office/drawing/2014/main" id="{293D1ED2-87D0-0645-B6A8-D48BC93BBBB3}"/>
              </a:ext>
            </a:extLst>
          </p:cNvPr>
          <p:cNvSpPr/>
          <p:nvPr/>
        </p:nvSpPr>
        <p:spPr>
          <a:xfrm>
            <a:off x="4021864" y="3429000"/>
            <a:ext cx="3096322" cy="2862322"/>
          </a:xfrm>
          <a:prstGeom prst="rect">
            <a:avLst/>
          </a:prstGeom>
        </p:spPr>
        <p:txBody>
          <a:bodyPr wrap="square">
            <a:spAutoFit/>
          </a:bodyPr>
          <a:lstStyle/>
          <a:p>
            <a:pPr marL="285750" indent="-285750">
              <a:buFont typeface="Arial" panose="020B0604020202020204" pitchFamily="34" charset="0"/>
              <a:buChar char="•"/>
            </a:pPr>
            <a:r>
              <a:rPr lang="fr-FR" b="1" dirty="0" err="1"/>
              <a:t>NumericInput</a:t>
            </a:r>
            <a:r>
              <a:rPr lang="fr-FR" b="1" dirty="0"/>
              <a:t>() </a:t>
            </a:r>
            <a:r>
              <a:rPr lang="fr-FR" dirty="0"/>
              <a:t>permet de saisir une valeur en l'entrant dans un champs</a:t>
            </a:r>
          </a:p>
          <a:p>
            <a:pPr marL="285750" indent="-285750">
              <a:buFont typeface="Arial" panose="020B0604020202020204" pitchFamily="34" charset="0"/>
              <a:buChar char="•"/>
            </a:pPr>
            <a:r>
              <a:rPr lang="fr-FR" b="1" dirty="0" err="1"/>
              <a:t>SliderInput</a:t>
            </a:r>
            <a:r>
              <a:rPr lang="fr-FR" b="1" dirty="0"/>
              <a:t>() </a:t>
            </a:r>
            <a:r>
              <a:rPr lang="fr-FR" dirty="0"/>
              <a:t>permet de saisir une valeur en faisant </a:t>
            </a:r>
            <a:r>
              <a:rPr lang="fr-FR" dirty="0" err="1"/>
              <a:t>slider</a:t>
            </a:r>
            <a:endParaRPr lang="fr-FR" dirty="0"/>
          </a:p>
          <a:p>
            <a:pPr marL="285750" indent="-285750">
              <a:buFont typeface="Arial" panose="020B0604020202020204" pitchFamily="34" charset="0"/>
              <a:buChar char="•"/>
            </a:pPr>
            <a:r>
              <a:rPr lang="fr-FR" b="1" dirty="0" err="1"/>
              <a:t>RangeInput</a:t>
            </a:r>
            <a:r>
              <a:rPr lang="fr-FR" b="1" dirty="0"/>
              <a:t>() </a:t>
            </a:r>
            <a:r>
              <a:rPr lang="fr-FR" dirty="0"/>
              <a:t>permet de sélectionner graphiquement une étendue numérique</a:t>
            </a:r>
          </a:p>
        </p:txBody>
      </p:sp>
      <p:sp>
        <p:nvSpPr>
          <p:cNvPr id="17" name="Rectangle 16">
            <a:extLst>
              <a:ext uri="{FF2B5EF4-FFF2-40B4-BE49-F238E27FC236}">
                <a16:creationId xmlns:a16="http://schemas.microsoft.com/office/drawing/2014/main" id="{5988C4BE-E08D-C941-B14B-7D3D0CA990DE}"/>
              </a:ext>
            </a:extLst>
          </p:cNvPr>
          <p:cNvSpPr/>
          <p:nvPr/>
        </p:nvSpPr>
        <p:spPr>
          <a:xfrm>
            <a:off x="8251907" y="1458153"/>
            <a:ext cx="3511131" cy="2308324"/>
          </a:xfrm>
          <a:prstGeom prst="rect">
            <a:avLst/>
          </a:prstGeom>
        </p:spPr>
        <p:txBody>
          <a:bodyPr wrap="square">
            <a:spAutoFit/>
          </a:bodyPr>
          <a:lstStyle/>
          <a:p>
            <a:pPr marL="285750" indent="-285750">
              <a:buFont typeface="Arial" panose="020B0604020202020204" pitchFamily="34" charset="0"/>
              <a:buChar char="•"/>
            </a:pPr>
            <a:r>
              <a:rPr lang="fr-FR" b="1" dirty="0" err="1"/>
              <a:t>fileInput</a:t>
            </a:r>
            <a:r>
              <a:rPr lang="fr-FR" b="1" dirty="0"/>
              <a:t>() </a:t>
            </a:r>
            <a:r>
              <a:rPr lang="fr-FR" dirty="0"/>
              <a:t>qui permet de charger un chier </a:t>
            </a:r>
          </a:p>
          <a:p>
            <a:pPr marL="285750" indent="-285750">
              <a:buFont typeface="Arial" panose="020B0604020202020204" pitchFamily="34" charset="0"/>
              <a:buChar char="•"/>
            </a:pPr>
            <a:r>
              <a:rPr lang="fr-FR" b="1" dirty="0" err="1"/>
              <a:t>checkboxInput</a:t>
            </a:r>
            <a:r>
              <a:rPr lang="fr-FR" b="1" dirty="0"/>
              <a:t>() </a:t>
            </a:r>
            <a:r>
              <a:rPr lang="fr-FR" dirty="0"/>
              <a:t>qui permet de spécifier si un paramètre a pour valeur TRUE ou FALSE </a:t>
            </a:r>
          </a:p>
          <a:p>
            <a:pPr marL="285750" indent="-285750">
              <a:buFont typeface="Arial" panose="020B0604020202020204" pitchFamily="34" charset="0"/>
              <a:buChar char="•"/>
            </a:pPr>
            <a:r>
              <a:rPr lang="fr-FR" b="1" dirty="0" err="1"/>
              <a:t>dateInput</a:t>
            </a:r>
            <a:r>
              <a:rPr lang="fr-FR" b="1" dirty="0"/>
              <a:t>() </a:t>
            </a:r>
            <a:r>
              <a:rPr lang="fr-FR" dirty="0"/>
              <a:t>et </a:t>
            </a:r>
            <a:r>
              <a:rPr lang="fr-FR" b="1" dirty="0" err="1"/>
              <a:t>dateRangeInput</a:t>
            </a:r>
            <a:r>
              <a:rPr lang="fr-FR" b="1" dirty="0"/>
              <a:t>() </a:t>
            </a:r>
            <a:r>
              <a:rPr lang="fr-FR" dirty="0"/>
              <a:t>qui permettent de spécifier des dates.</a:t>
            </a:r>
          </a:p>
        </p:txBody>
      </p:sp>
      <p:pic>
        <p:nvPicPr>
          <p:cNvPr id="20" name="Image 19">
            <a:extLst>
              <a:ext uri="{FF2B5EF4-FFF2-40B4-BE49-F238E27FC236}">
                <a16:creationId xmlns:a16="http://schemas.microsoft.com/office/drawing/2014/main" id="{67DD7273-5C2F-B54F-AE84-A0E5F825FB59}"/>
              </a:ext>
            </a:extLst>
          </p:cNvPr>
          <p:cNvPicPr>
            <a:picLocks noChangeAspect="1"/>
          </p:cNvPicPr>
          <p:nvPr/>
        </p:nvPicPr>
        <p:blipFill>
          <a:blip r:embed="rId4"/>
          <a:stretch>
            <a:fillRect/>
          </a:stretch>
        </p:blipFill>
        <p:spPr>
          <a:xfrm>
            <a:off x="7460148" y="3766477"/>
            <a:ext cx="3661327" cy="2737177"/>
          </a:xfrm>
          <a:prstGeom prst="rect">
            <a:avLst/>
          </a:prstGeom>
        </p:spPr>
      </p:pic>
    </p:spTree>
    <p:extLst>
      <p:ext uri="{BB962C8B-B14F-4D97-AF65-F5344CB8AC3E}">
        <p14:creationId xmlns:p14="http://schemas.microsoft.com/office/powerpoint/2010/main" val="179043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1140B31-D88A-C749-B77B-A84C895F9E00}"/>
              </a:ext>
            </a:extLst>
          </p:cNvPr>
          <p:cNvSpPr txBox="1"/>
          <p:nvPr/>
        </p:nvSpPr>
        <p:spPr>
          <a:xfrm>
            <a:off x="526073" y="0"/>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latin typeface="+mj-lt"/>
                <a:ea typeface="+mj-ea"/>
                <a:cs typeface="+mj-cs"/>
              </a:rPr>
              <a:t>How to use </a:t>
            </a:r>
            <a:r>
              <a:rPr lang="en-US" sz="5400" i="1" dirty="0">
                <a:latin typeface="+mj-lt"/>
                <a:ea typeface="+mj-ea"/>
                <a:cs typeface="+mj-cs"/>
              </a:rPr>
              <a:t>Shiny</a:t>
            </a:r>
          </a:p>
        </p:txBody>
      </p:sp>
      <p:cxnSp>
        <p:nvCxnSpPr>
          <p:cNvPr id="6" name="Connecteur droit 5">
            <a:extLst>
              <a:ext uri="{FF2B5EF4-FFF2-40B4-BE49-F238E27FC236}">
                <a16:creationId xmlns:a16="http://schemas.microsoft.com/office/drawing/2014/main" id="{DAA426DA-A266-DD4D-A9CC-37345EA00429}"/>
              </a:ext>
            </a:extLst>
          </p:cNvPr>
          <p:cNvCxnSpPr>
            <a:cxnSpLocks/>
          </p:cNvCxnSpPr>
          <p:nvPr/>
        </p:nvCxnSpPr>
        <p:spPr>
          <a:xfrm flipH="1">
            <a:off x="3773347" y="930447"/>
            <a:ext cx="47224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arré corné 4">
            <a:extLst>
              <a:ext uri="{FF2B5EF4-FFF2-40B4-BE49-F238E27FC236}">
                <a16:creationId xmlns:a16="http://schemas.microsoft.com/office/drawing/2014/main" id="{EABC5A71-F463-B24C-B993-696805A2262C}"/>
              </a:ext>
            </a:extLst>
          </p:cNvPr>
          <p:cNvSpPr/>
          <p:nvPr/>
        </p:nvSpPr>
        <p:spPr>
          <a:xfrm>
            <a:off x="223025" y="1176452"/>
            <a:ext cx="11697630" cy="5558877"/>
          </a:xfrm>
          <a:prstGeom prst="foldedCorner">
            <a:avLst>
              <a:gd name="adj" fmla="val 12330"/>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80E04F93-867E-F04A-9F5B-9E357A727DEF}"/>
              </a:ext>
            </a:extLst>
          </p:cNvPr>
          <p:cNvSpPr txBox="1"/>
          <p:nvPr/>
        </p:nvSpPr>
        <p:spPr>
          <a:xfrm>
            <a:off x="223024" y="1186493"/>
            <a:ext cx="1773043" cy="707886"/>
          </a:xfrm>
          <a:prstGeom prst="rect">
            <a:avLst/>
          </a:prstGeom>
          <a:noFill/>
        </p:spPr>
        <p:txBody>
          <a:bodyPr wrap="square" rtlCol="0">
            <a:spAutoFit/>
          </a:bodyPr>
          <a:lstStyle/>
          <a:p>
            <a:pPr algn="ctr"/>
            <a:r>
              <a:rPr lang="fr-FR" sz="4000" dirty="0"/>
              <a:t>Output</a:t>
            </a:r>
          </a:p>
        </p:txBody>
      </p:sp>
      <p:cxnSp>
        <p:nvCxnSpPr>
          <p:cNvPr id="23" name="Connecteur droit 22">
            <a:extLst>
              <a:ext uri="{FF2B5EF4-FFF2-40B4-BE49-F238E27FC236}">
                <a16:creationId xmlns:a16="http://schemas.microsoft.com/office/drawing/2014/main" id="{81EE5AE5-42E2-9747-B0E5-69AF45074651}"/>
              </a:ext>
            </a:extLst>
          </p:cNvPr>
          <p:cNvCxnSpPr>
            <a:cxnSpLocks/>
          </p:cNvCxnSpPr>
          <p:nvPr/>
        </p:nvCxnSpPr>
        <p:spPr>
          <a:xfrm flipH="1">
            <a:off x="335299" y="1881899"/>
            <a:ext cx="15715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E543265D-5818-7344-8C92-6FB2B8DB4395}"/>
              </a:ext>
            </a:extLst>
          </p:cNvPr>
          <p:cNvPicPr>
            <a:picLocks noChangeAspect="1"/>
          </p:cNvPicPr>
          <p:nvPr/>
        </p:nvPicPr>
        <p:blipFill rotWithShape="1">
          <a:blip r:embed="rId2"/>
          <a:srcRect r="1798" b="1480"/>
          <a:stretch/>
        </p:blipFill>
        <p:spPr>
          <a:xfrm>
            <a:off x="635231" y="2683288"/>
            <a:ext cx="4638102" cy="3726339"/>
          </a:xfrm>
          <a:prstGeom prst="rect">
            <a:avLst/>
          </a:prstGeom>
        </p:spPr>
      </p:pic>
      <p:sp>
        <p:nvSpPr>
          <p:cNvPr id="7" name="Rectangle 6">
            <a:extLst>
              <a:ext uri="{FF2B5EF4-FFF2-40B4-BE49-F238E27FC236}">
                <a16:creationId xmlns:a16="http://schemas.microsoft.com/office/drawing/2014/main" id="{24267ADD-05FF-A048-B32A-158433158B3C}"/>
              </a:ext>
            </a:extLst>
          </p:cNvPr>
          <p:cNvSpPr/>
          <p:nvPr/>
        </p:nvSpPr>
        <p:spPr>
          <a:xfrm>
            <a:off x="2146129" y="1365504"/>
            <a:ext cx="4068230" cy="1477328"/>
          </a:xfrm>
          <a:prstGeom prst="rect">
            <a:avLst/>
          </a:prstGeom>
        </p:spPr>
        <p:txBody>
          <a:bodyPr wrap="square">
            <a:spAutoFit/>
          </a:bodyPr>
          <a:lstStyle/>
          <a:p>
            <a:r>
              <a:rPr lang="fr-FR" dirty="0"/>
              <a:t>Les outputs sont les composants de l'interface graphique qui permettent d’afficher des éléments résultant d'un traitement dans R (graphiques, tables, textes...).</a:t>
            </a:r>
          </a:p>
        </p:txBody>
      </p:sp>
      <p:pic>
        <p:nvPicPr>
          <p:cNvPr id="9" name="Image 8" descr="Une image contenant texte&#10;&#10;Description générée automatiquement">
            <a:extLst>
              <a:ext uri="{FF2B5EF4-FFF2-40B4-BE49-F238E27FC236}">
                <a16:creationId xmlns:a16="http://schemas.microsoft.com/office/drawing/2014/main" id="{B0CD8BB6-2A6A-C848-80D2-4F993A532218}"/>
              </a:ext>
            </a:extLst>
          </p:cNvPr>
          <p:cNvPicPr>
            <a:picLocks noChangeAspect="1"/>
          </p:cNvPicPr>
          <p:nvPr/>
        </p:nvPicPr>
        <p:blipFill rotWithShape="1">
          <a:blip r:embed="rId3"/>
          <a:srcRect t="2172"/>
          <a:stretch/>
        </p:blipFill>
        <p:spPr>
          <a:xfrm>
            <a:off x="5954048" y="1894379"/>
            <a:ext cx="5879837" cy="2720588"/>
          </a:xfrm>
          <a:prstGeom prst="rect">
            <a:avLst/>
          </a:prstGeom>
        </p:spPr>
      </p:pic>
      <p:sp>
        <p:nvSpPr>
          <p:cNvPr id="10" name="Rectangle 9">
            <a:extLst>
              <a:ext uri="{FF2B5EF4-FFF2-40B4-BE49-F238E27FC236}">
                <a16:creationId xmlns:a16="http://schemas.microsoft.com/office/drawing/2014/main" id="{64DF30B0-E7E5-CA43-B94D-1D3917F04888}"/>
              </a:ext>
            </a:extLst>
          </p:cNvPr>
          <p:cNvSpPr/>
          <p:nvPr/>
        </p:nvSpPr>
        <p:spPr>
          <a:xfrm>
            <a:off x="6040818" y="5009728"/>
            <a:ext cx="5879837" cy="646331"/>
          </a:xfrm>
          <a:prstGeom prst="rect">
            <a:avLst/>
          </a:prstGeom>
        </p:spPr>
        <p:txBody>
          <a:bodyPr wrap="square">
            <a:spAutoFit/>
          </a:bodyPr>
          <a:lstStyle/>
          <a:p>
            <a:r>
              <a:rPr lang="fr-FR" dirty="0" err="1"/>
              <a:t>Shiny</a:t>
            </a:r>
            <a:r>
              <a:rPr lang="fr-FR" dirty="0"/>
              <a:t> génère (</a:t>
            </a:r>
            <a:r>
              <a:rPr lang="fr-FR" i="1" dirty="0" err="1"/>
              <a:t>render</a:t>
            </a:r>
            <a:r>
              <a:rPr lang="fr-FR" dirty="0"/>
              <a:t>) le contenu des outputs et, celui-ci réagit donc à du code écrit dans la partie server de </a:t>
            </a:r>
            <a:r>
              <a:rPr lang="fr-FR" dirty="0" err="1"/>
              <a:t>shiny</a:t>
            </a:r>
            <a:r>
              <a:rPr lang="fr-FR" dirty="0"/>
              <a:t> </a:t>
            </a:r>
          </a:p>
        </p:txBody>
      </p:sp>
    </p:spTree>
    <p:extLst>
      <p:ext uri="{BB962C8B-B14F-4D97-AF65-F5344CB8AC3E}">
        <p14:creationId xmlns:p14="http://schemas.microsoft.com/office/powerpoint/2010/main" val="338043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20B33163-3D6C-604F-B96F-7A214383EE20}"/>
              </a:ext>
            </a:extLst>
          </p:cNvPr>
          <p:cNvSpPr txBox="1"/>
          <p:nvPr/>
        </p:nvSpPr>
        <p:spPr>
          <a:xfrm>
            <a:off x="533428" y="0"/>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latin typeface="+mj-lt"/>
                <a:ea typeface="+mj-ea"/>
                <a:cs typeface="+mj-cs"/>
              </a:rPr>
              <a:t>How to use </a:t>
            </a:r>
            <a:r>
              <a:rPr lang="en-US" sz="5400" i="1" dirty="0">
                <a:latin typeface="+mj-lt"/>
                <a:ea typeface="+mj-ea"/>
                <a:cs typeface="+mj-cs"/>
              </a:rPr>
              <a:t>Shiny</a:t>
            </a:r>
          </a:p>
        </p:txBody>
      </p:sp>
      <p:cxnSp>
        <p:nvCxnSpPr>
          <p:cNvPr id="5" name="Connecteur droit 4">
            <a:extLst>
              <a:ext uri="{FF2B5EF4-FFF2-40B4-BE49-F238E27FC236}">
                <a16:creationId xmlns:a16="http://schemas.microsoft.com/office/drawing/2014/main" id="{F9B5851A-8989-2340-BE78-844BA57B96D8}"/>
              </a:ext>
            </a:extLst>
          </p:cNvPr>
          <p:cNvCxnSpPr>
            <a:cxnSpLocks/>
          </p:cNvCxnSpPr>
          <p:nvPr/>
        </p:nvCxnSpPr>
        <p:spPr>
          <a:xfrm flipH="1">
            <a:off x="3773347" y="930447"/>
            <a:ext cx="47224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 coins arrondis 5">
            <a:extLst>
              <a:ext uri="{FF2B5EF4-FFF2-40B4-BE49-F238E27FC236}">
                <a16:creationId xmlns:a16="http://schemas.microsoft.com/office/drawing/2014/main" id="{BC8F32C9-D37D-CE49-AB4B-C4E033CA5489}"/>
              </a:ext>
            </a:extLst>
          </p:cNvPr>
          <p:cNvSpPr/>
          <p:nvPr/>
        </p:nvSpPr>
        <p:spPr>
          <a:xfrm>
            <a:off x="708660" y="1291590"/>
            <a:ext cx="11231294" cy="534924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5985378-0E3E-9748-BAEA-0000DD5A0028}"/>
              </a:ext>
            </a:extLst>
          </p:cNvPr>
          <p:cNvSpPr/>
          <p:nvPr/>
        </p:nvSpPr>
        <p:spPr>
          <a:xfrm>
            <a:off x="1188720" y="1860894"/>
            <a:ext cx="1714500" cy="4528476"/>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5984E291-B411-4743-80F6-B24504E943CE}"/>
              </a:ext>
            </a:extLst>
          </p:cNvPr>
          <p:cNvSpPr/>
          <p:nvPr/>
        </p:nvSpPr>
        <p:spPr>
          <a:xfrm>
            <a:off x="3291840" y="1860894"/>
            <a:ext cx="1714500" cy="452847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F1B2884F-C32A-B646-B63B-6BA8EC6AF89D}"/>
              </a:ext>
            </a:extLst>
          </p:cNvPr>
          <p:cNvSpPr/>
          <p:nvPr/>
        </p:nvSpPr>
        <p:spPr>
          <a:xfrm>
            <a:off x="5248274" y="1860894"/>
            <a:ext cx="6417653" cy="4528476"/>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02D5D114-8214-1144-8891-57E8A933C829}"/>
              </a:ext>
            </a:extLst>
          </p:cNvPr>
          <p:cNvSpPr txBox="1"/>
          <p:nvPr/>
        </p:nvSpPr>
        <p:spPr>
          <a:xfrm>
            <a:off x="1520190" y="1860894"/>
            <a:ext cx="1383030" cy="923330"/>
          </a:xfrm>
          <a:prstGeom prst="rect">
            <a:avLst/>
          </a:prstGeom>
          <a:noFill/>
        </p:spPr>
        <p:txBody>
          <a:bodyPr wrap="square" rtlCol="0">
            <a:spAutoFit/>
          </a:bodyPr>
          <a:lstStyle/>
          <a:p>
            <a:r>
              <a:rPr lang="fr-FR" sz="5400" dirty="0">
                <a:solidFill>
                  <a:srgbClr val="00B050"/>
                </a:solidFill>
              </a:rPr>
              <a:t>Iris</a:t>
            </a:r>
          </a:p>
        </p:txBody>
      </p:sp>
      <p:sp>
        <p:nvSpPr>
          <p:cNvPr id="11" name="ZoneTexte 10">
            <a:extLst>
              <a:ext uri="{FF2B5EF4-FFF2-40B4-BE49-F238E27FC236}">
                <a16:creationId xmlns:a16="http://schemas.microsoft.com/office/drawing/2014/main" id="{BCE8179F-7D52-1E4B-8207-6569DA6EC5D8}"/>
              </a:ext>
            </a:extLst>
          </p:cNvPr>
          <p:cNvSpPr txBox="1"/>
          <p:nvPr/>
        </p:nvSpPr>
        <p:spPr>
          <a:xfrm>
            <a:off x="3457575" y="1860894"/>
            <a:ext cx="1383030" cy="923330"/>
          </a:xfrm>
          <a:prstGeom prst="rect">
            <a:avLst/>
          </a:prstGeom>
          <a:noFill/>
        </p:spPr>
        <p:txBody>
          <a:bodyPr wrap="square" rtlCol="0">
            <a:spAutoFit/>
          </a:bodyPr>
          <a:lstStyle/>
          <a:p>
            <a:r>
              <a:rPr lang="fr-FR" sz="5400" dirty="0">
                <a:solidFill>
                  <a:srgbClr val="941100"/>
                </a:solidFill>
              </a:rPr>
              <a:t>Cars</a:t>
            </a:r>
          </a:p>
        </p:txBody>
      </p:sp>
      <p:sp>
        <p:nvSpPr>
          <p:cNvPr id="12" name="ZoneTexte 11">
            <a:extLst>
              <a:ext uri="{FF2B5EF4-FFF2-40B4-BE49-F238E27FC236}">
                <a16:creationId xmlns:a16="http://schemas.microsoft.com/office/drawing/2014/main" id="{BF23FFF9-9D53-7242-88D9-9D6778FBBF70}"/>
              </a:ext>
            </a:extLst>
          </p:cNvPr>
          <p:cNvSpPr txBox="1"/>
          <p:nvPr/>
        </p:nvSpPr>
        <p:spPr>
          <a:xfrm>
            <a:off x="5634990" y="1860894"/>
            <a:ext cx="6718935" cy="923330"/>
          </a:xfrm>
          <a:prstGeom prst="rect">
            <a:avLst/>
          </a:prstGeom>
          <a:noFill/>
        </p:spPr>
        <p:txBody>
          <a:bodyPr wrap="square" rtlCol="0">
            <a:spAutoFit/>
          </a:bodyPr>
          <a:lstStyle/>
          <a:p>
            <a:r>
              <a:rPr lang="fr-FR" sz="5400" dirty="0">
                <a:solidFill>
                  <a:srgbClr val="0070C0"/>
                </a:solidFill>
              </a:rPr>
              <a:t>Machine </a:t>
            </a:r>
            <a:r>
              <a:rPr lang="fr-FR" sz="5400" dirty="0" err="1">
                <a:solidFill>
                  <a:srgbClr val="0070C0"/>
                </a:solidFill>
              </a:rPr>
              <a:t>learning</a:t>
            </a:r>
            <a:endParaRPr lang="fr-FR" sz="5400" dirty="0">
              <a:solidFill>
                <a:srgbClr val="0070C0"/>
              </a:solidFill>
            </a:endParaRPr>
          </a:p>
        </p:txBody>
      </p:sp>
      <p:sp>
        <p:nvSpPr>
          <p:cNvPr id="13" name="ZoneTexte 12">
            <a:extLst>
              <a:ext uri="{FF2B5EF4-FFF2-40B4-BE49-F238E27FC236}">
                <a16:creationId xmlns:a16="http://schemas.microsoft.com/office/drawing/2014/main" id="{07594EB0-7909-8846-BEAA-5A7068528FC6}"/>
              </a:ext>
            </a:extLst>
          </p:cNvPr>
          <p:cNvSpPr txBox="1"/>
          <p:nvPr/>
        </p:nvSpPr>
        <p:spPr>
          <a:xfrm>
            <a:off x="1318755" y="1276119"/>
            <a:ext cx="2454592" cy="584775"/>
          </a:xfrm>
          <a:prstGeom prst="rect">
            <a:avLst/>
          </a:prstGeom>
          <a:noFill/>
        </p:spPr>
        <p:txBody>
          <a:bodyPr wrap="square" rtlCol="0">
            <a:spAutoFit/>
          </a:bodyPr>
          <a:lstStyle/>
          <a:p>
            <a:r>
              <a:rPr lang="fr-FR" sz="3200" dirty="0"/>
              <a:t>Dashboard</a:t>
            </a:r>
          </a:p>
        </p:txBody>
      </p:sp>
      <p:sp>
        <p:nvSpPr>
          <p:cNvPr id="14" name="Rectangle : coins arrondis 13">
            <a:extLst>
              <a:ext uri="{FF2B5EF4-FFF2-40B4-BE49-F238E27FC236}">
                <a16:creationId xmlns:a16="http://schemas.microsoft.com/office/drawing/2014/main" id="{768547F3-9368-3C4B-BBCE-CD17C71B703F}"/>
              </a:ext>
            </a:extLst>
          </p:cNvPr>
          <p:cNvSpPr/>
          <p:nvPr/>
        </p:nvSpPr>
        <p:spPr>
          <a:xfrm>
            <a:off x="1318755" y="2799695"/>
            <a:ext cx="1478280" cy="150714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 coins arrondis 14">
            <a:extLst>
              <a:ext uri="{FF2B5EF4-FFF2-40B4-BE49-F238E27FC236}">
                <a16:creationId xmlns:a16="http://schemas.microsoft.com/office/drawing/2014/main" id="{1E711575-D1BE-E945-AF30-10B98531BD3D}"/>
              </a:ext>
            </a:extLst>
          </p:cNvPr>
          <p:cNvSpPr/>
          <p:nvPr/>
        </p:nvSpPr>
        <p:spPr>
          <a:xfrm>
            <a:off x="1306830" y="4505841"/>
            <a:ext cx="1478280" cy="150714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028D681D-44D8-CB4B-AD80-C19521511E6B}"/>
              </a:ext>
            </a:extLst>
          </p:cNvPr>
          <p:cNvSpPr txBox="1"/>
          <p:nvPr/>
        </p:nvSpPr>
        <p:spPr>
          <a:xfrm>
            <a:off x="1443248" y="3159360"/>
            <a:ext cx="1406880" cy="707886"/>
          </a:xfrm>
          <a:prstGeom prst="rect">
            <a:avLst/>
          </a:prstGeom>
          <a:noFill/>
        </p:spPr>
        <p:txBody>
          <a:bodyPr wrap="square" rtlCol="0">
            <a:spAutoFit/>
          </a:bodyPr>
          <a:lstStyle/>
          <a:p>
            <a:r>
              <a:rPr lang="fr-FR" sz="4000" dirty="0"/>
              <a:t>Input</a:t>
            </a:r>
          </a:p>
        </p:txBody>
      </p:sp>
      <p:sp>
        <p:nvSpPr>
          <p:cNvPr id="18" name="ZoneTexte 17">
            <a:extLst>
              <a:ext uri="{FF2B5EF4-FFF2-40B4-BE49-F238E27FC236}">
                <a16:creationId xmlns:a16="http://schemas.microsoft.com/office/drawing/2014/main" id="{6B6C58E3-9530-504F-BBE3-F76C16AECCFD}"/>
              </a:ext>
            </a:extLst>
          </p:cNvPr>
          <p:cNvSpPr txBox="1"/>
          <p:nvPr/>
        </p:nvSpPr>
        <p:spPr>
          <a:xfrm>
            <a:off x="1360417" y="4967026"/>
            <a:ext cx="1394956" cy="584775"/>
          </a:xfrm>
          <a:prstGeom prst="rect">
            <a:avLst/>
          </a:prstGeom>
          <a:noFill/>
        </p:spPr>
        <p:txBody>
          <a:bodyPr wrap="square" rtlCol="0">
            <a:spAutoFit/>
          </a:bodyPr>
          <a:lstStyle/>
          <a:p>
            <a:r>
              <a:rPr lang="fr-FR" sz="3200" dirty="0"/>
              <a:t>output</a:t>
            </a:r>
          </a:p>
        </p:txBody>
      </p:sp>
      <p:sp>
        <p:nvSpPr>
          <p:cNvPr id="19" name="Rectangle : coins arrondis 18">
            <a:extLst>
              <a:ext uri="{FF2B5EF4-FFF2-40B4-BE49-F238E27FC236}">
                <a16:creationId xmlns:a16="http://schemas.microsoft.com/office/drawing/2014/main" id="{C4F3EA3D-6899-B640-B2E2-765820B854BA}"/>
              </a:ext>
            </a:extLst>
          </p:cNvPr>
          <p:cNvSpPr/>
          <p:nvPr/>
        </p:nvSpPr>
        <p:spPr>
          <a:xfrm>
            <a:off x="3409950" y="2759730"/>
            <a:ext cx="1478280" cy="341247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EE50A284-873F-2544-AAA2-7BE6ACD19217}"/>
              </a:ext>
            </a:extLst>
          </p:cNvPr>
          <p:cNvSpPr txBox="1"/>
          <p:nvPr/>
        </p:nvSpPr>
        <p:spPr>
          <a:xfrm>
            <a:off x="3409950" y="4014453"/>
            <a:ext cx="1394956" cy="584775"/>
          </a:xfrm>
          <a:prstGeom prst="rect">
            <a:avLst/>
          </a:prstGeom>
          <a:noFill/>
        </p:spPr>
        <p:txBody>
          <a:bodyPr wrap="square" rtlCol="0">
            <a:spAutoFit/>
          </a:bodyPr>
          <a:lstStyle/>
          <a:p>
            <a:r>
              <a:rPr lang="fr-FR" sz="3200" dirty="0"/>
              <a:t>output</a:t>
            </a:r>
          </a:p>
        </p:txBody>
      </p:sp>
      <p:sp>
        <p:nvSpPr>
          <p:cNvPr id="21" name="Rectangle : coins arrondis 20">
            <a:extLst>
              <a:ext uri="{FF2B5EF4-FFF2-40B4-BE49-F238E27FC236}">
                <a16:creationId xmlns:a16="http://schemas.microsoft.com/office/drawing/2014/main" id="{6D4838F1-E35C-7B46-A93A-FF16640623B8}"/>
              </a:ext>
            </a:extLst>
          </p:cNvPr>
          <p:cNvSpPr/>
          <p:nvPr/>
        </p:nvSpPr>
        <p:spPr>
          <a:xfrm>
            <a:off x="5654040" y="2804814"/>
            <a:ext cx="1108710" cy="341247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 coins arrondis 21">
            <a:extLst>
              <a:ext uri="{FF2B5EF4-FFF2-40B4-BE49-F238E27FC236}">
                <a16:creationId xmlns:a16="http://schemas.microsoft.com/office/drawing/2014/main" id="{D8F6386F-D61A-2C47-B913-242D0ED3C79F}"/>
              </a:ext>
            </a:extLst>
          </p:cNvPr>
          <p:cNvSpPr/>
          <p:nvPr/>
        </p:nvSpPr>
        <p:spPr>
          <a:xfrm>
            <a:off x="6983730" y="2799695"/>
            <a:ext cx="1108710" cy="341247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 coins arrondis 23">
            <a:extLst>
              <a:ext uri="{FF2B5EF4-FFF2-40B4-BE49-F238E27FC236}">
                <a16:creationId xmlns:a16="http://schemas.microsoft.com/office/drawing/2014/main" id="{B92E3741-CC07-694B-9AA0-A3AC550653D1}"/>
              </a:ext>
            </a:extLst>
          </p:cNvPr>
          <p:cNvSpPr/>
          <p:nvPr/>
        </p:nvSpPr>
        <p:spPr>
          <a:xfrm>
            <a:off x="10152203" y="2802484"/>
            <a:ext cx="1108710" cy="341247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CD5834BC-7FE6-DB40-AF3E-81AB7622BCD4}"/>
              </a:ext>
            </a:extLst>
          </p:cNvPr>
          <p:cNvSpPr txBox="1"/>
          <p:nvPr/>
        </p:nvSpPr>
        <p:spPr>
          <a:xfrm>
            <a:off x="5688330" y="2820806"/>
            <a:ext cx="1047750" cy="338554"/>
          </a:xfrm>
          <a:prstGeom prst="rect">
            <a:avLst/>
          </a:prstGeom>
          <a:noFill/>
        </p:spPr>
        <p:txBody>
          <a:bodyPr wrap="square" rtlCol="0">
            <a:spAutoFit/>
          </a:bodyPr>
          <a:lstStyle/>
          <a:p>
            <a:r>
              <a:rPr lang="fr-FR" sz="1600" dirty="0"/>
              <a:t>Exemple 1</a:t>
            </a:r>
          </a:p>
        </p:txBody>
      </p:sp>
      <p:sp>
        <p:nvSpPr>
          <p:cNvPr id="27" name="ZoneTexte 26">
            <a:extLst>
              <a:ext uri="{FF2B5EF4-FFF2-40B4-BE49-F238E27FC236}">
                <a16:creationId xmlns:a16="http://schemas.microsoft.com/office/drawing/2014/main" id="{8774160E-6356-824C-8C61-B63E2F5E14BE}"/>
              </a:ext>
            </a:extLst>
          </p:cNvPr>
          <p:cNvSpPr txBox="1"/>
          <p:nvPr/>
        </p:nvSpPr>
        <p:spPr>
          <a:xfrm>
            <a:off x="7040880" y="2820806"/>
            <a:ext cx="1047750" cy="338554"/>
          </a:xfrm>
          <a:prstGeom prst="rect">
            <a:avLst/>
          </a:prstGeom>
          <a:noFill/>
        </p:spPr>
        <p:txBody>
          <a:bodyPr wrap="square" rtlCol="0">
            <a:spAutoFit/>
          </a:bodyPr>
          <a:lstStyle/>
          <a:p>
            <a:r>
              <a:rPr lang="fr-FR" sz="1600" dirty="0"/>
              <a:t>Exemple 2</a:t>
            </a:r>
          </a:p>
        </p:txBody>
      </p:sp>
      <p:sp>
        <p:nvSpPr>
          <p:cNvPr id="29" name="ZoneTexte 28">
            <a:extLst>
              <a:ext uri="{FF2B5EF4-FFF2-40B4-BE49-F238E27FC236}">
                <a16:creationId xmlns:a16="http://schemas.microsoft.com/office/drawing/2014/main" id="{1029C38E-8544-FC45-A631-A0B9D9B06631}"/>
              </a:ext>
            </a:extLst>
          </p:cNvPr>
          <p:cNvSpPr txBox="1"/>
          <p:nvPr/>
        </p:nvSpPr>
        <p:spPr>
          <a:xfrm>
            <a:off x="10194113" y="2823684"/>
            <a:ext cx="1047750" cy="338554"/>
          </a:xfrm>
          <a:prstGeom prst="rect">
            <a:avLst/>
          </a:prstGeom>
          <a:noFill/>
        </p:spPr>
        <p:txBody>
          <a:bodyPr wrap="square" rtlCol="0">
            <a:spAutoFit/>
          </a:bodyPr>
          <a:lstStyle/>
          <a:p>
            <a:r>
              <a:rPr lang="fr-FR" sz="1600" dirty="0"/>
              <a:t>Exemple 6</a:t>
            </a:r>
          </a:p>
        </p:txBody>
      </p:sp>
      <p:sp>
        <p:nvSpPr>
          <p:cNvPr id="31" name="Rectangle : coins arrondis 30">
            <a:extLst>
              <a:ext uri="{FF2B5EF4-FFF2-40B4-BE49-F238E27FC236}">
                <a16:creationId xmlns:a16="http://schemas.microsoft.com/office/drawing/2014/main" id="{C2442B92-29B9-E64A-8CD8-A15027050695}"/>
              </a:ext>
            </a:extLst>
          </p:cNvPr>
          <p:cNvSpPr/>
          <p:nvPr/>
        </p:nvSpPr>
        <p:spPr>
          <a:xfrm>
            <a:off x="5794057" y="4773122"/>
            <a:ext cx="829628" cy="129984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Rectangle : coins arrondis 31">
            <a:extLst>
              <a:ext uri="{FF2B5EF4-FFF2-40B4-BE49-F238E27FC236}">
                <a16:creationId xmlns:a16="http://schemas.microsoft.com/office/drawing/2014/main" id="{8E393558-C778-6040-BB41-B26D488E2BC1}"/>
              </a:ext>
            </a:extLst>
          </p:cNvPr>
          <p:cNvSpPr/>
          <p:nvPr/>
        </p:nvSpPr>
        <p:spPr>
          <a:xfrm>
            <a:off x="7133272" y="3256919"/>
            <a:ext cx="829628" cy="281605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 coins arrondis 37">
            <a:extLst>
              <a:ext uri="{FF2B5EF4-FFF2-40B4-BE49-F238E27FC236}">
                <a16:creationId xmlns:a16="http://schemas.microsoft.com/office/drawing/2014/main" id="{D7B2812F-F870-EF4E-8B6B-DA236628A65D}"/>
              </a:ext>
            </a:extLst>
          </p:cNvPr>
          <p:cNvSpPr/>
          <p:nvPr/>
        </p:nvSpPr>
        <p:spPr>
          <a:xfrm>
            <a:off x="10301269" y="3286360"/>
            <a:ext cx="829628" cy="58088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Rectangle : coins arrondis 38">
            <a:extLst>
              <a:ext uri="{FF2B5EF4-FFF2-40B4-BE49-F238E27FC236}">
                <a16:creationId xmlns:a16="http://schemas.microsoft.com/office/drawing/2014/main" id="{5F152EC6-D88C-064F-9B7B-9E51360C141F}"/>
              </a:ext>
            </a:extLst>
          </p:cNvPr>
          <p:cNvSpPr/>
          <p:nvPr/>
        </p:nvSpPr>
        <p:spPr>
          <a:xfrm>
            <a:off x="10301269" y="4798602"/>
            <a:ext cx="829628" cy="129984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ZoneTexte 40">
            <a:extLst>
              <a:ext uri="{FF2B5EF4-FFF2-40B4-BE49-F238E27FC236}">
                <a16:creationId xmlns:a16="http://schemas.microsoft.com/office/drawing/2014/main" id="{AB947D81-E6AB-3148-B244-B236DBE411BF}"/>
              </a:ext>
            </a:extLst>
          </p:cNvPr>
          <p:cNvSpPr txBox="1"/>
          <p:nvPr/>
        </p:nvSpPr>
        <p:spPr>
          <a:xfrm>
            <a:off x="7159905" y="4387596"/>
            <a:ext cx="823950" cy="400110"/>
          </a:xfrm>
          <a:prstGeom prst="rect">
            <a:avLst/>
          </a:prstGeom>
          <a:noFill/>
        </p:spPr>
        <p:txBody>
          <a:bodyPr wrap="square" rtlCol="0">
            <a:spAutoFit/>
          </a:bodyPr>
          <a:lstStyle/>
          <a:p>
            <a:r>
              <a:rPr lang="fr-FR" sz="2000" dirty="0"/>
              <a:t>Input</a:t>
            </a:r>
          </a:p>
        </p:txBody>
      </p:sp>
      <p:sp>
        <p:nvSpPr>
          <p:cNvPr id="43" name="ZoneTexte 42">
            <a:extLst>
              <a:ext uri="{FF2B5EF4-FFF2-40B4-BE49-F238E27FC236}">
                <a16:creationId xmlns:a16="http://schemas.microsoft.com/office/drawing/2014/main" id="{501E74E3-2247-3A4F-AD27-3899511AC011}"/>
              </a:ext>
            </a:extLst>
          </p:cNvPr>
          <p:cNvSpPr txBox="1"/>
          <p:nvPr/>
        </p:nvSpPr>
        <p:spPr>
          <a:xfrm>
            <a:off x="10348866" y="3353213"/>
            <a:ext cx="823950" cy="400110"/>
          </a:xfrm>
          <a:prstGeom prst="rect">
            <a:avLst/>
          </a:prstGeom>
          <a:noFill/>
        </p:spPr>
        <p:txBody>
          <a:bodyPr wrap="square" rtlCol="0">
            <a:spAutoFit/>
          </a:bodyPr>
          <a:lstStyle/>
          <a:p>
            <a:r>
              <a:rPr lang="fr-FR" sz="2000" dirty="0"/>
              <a:t>Input</a:t>
            </a:r>
          </a:p>
        </p:txBody>
      </p:sp>
      <p:sp>
        <p:nvSpPr>
          <p:cNvPr id="44" name="ZoneTexte 43">
            <a:extLst>
              <a:ext uri="{FF2B5EF4-FFF2-40B4-BE49-F238E27FC236}">
                <a16:creationId xmlns:a16="http://schemas.microsoft.com/office/drawing/2014/main" id="{4286E52B-8959-BE49-AD72-DC970F631833}"/>
              </a:ext>
            </a:extLst>
          </p:cNvPr>
          <p:cNvSpPr txBox="1"/>
          <p:nvPr/>
        </p:nvSpPr>
        <p:spPr>
          <a:xfrm>
            <a:off x="10325778" y="5241258"/>
            <a:ext cx="870127" cy="369332"/>
          </a:xfrm>
          <a:prstGeom prst="rect">
            <a:avLst/>
          </a:prstGeom>
          <a:noFill/>
        </p:spPr>
        <p:txBody>
          <a:bodyPr wrap="square" rtlCol="0">
            <a:spAutoFit/>
          </a:bodyPr>
          <a:lstStyle/>
          <a:p>
            <a:r>
              <a:rPr lang="fr-FR" dirty="0"/>
              <a:t>output</a:t>
            </a:r>
          </a:p>
        </p:txBody>
      </p:sp>
      <p:sp>
        <p:nvSpPr>
          <p:cNvPr id="45" name="ZoneTexte 44">
            <a:extLst>
              <a:ext uri="{FF2B5EF4-FFF2-40B4-BE49-F238E27FC236}">
                <a16:creationId xmlns:a16="http://schemas.microsoft.com/office/drawing/2014/main" id="{26BF61AC-859B-5840-A86C-3E26B921759F}"/>
              </a:ext>
            </a:extLst>
          </p:cNvPr>
          <p:cNvSpPr txBox="1"/>
          <p:nvPr/>
        </p:nvSpPr>
        <p:spPr>
          <a:xfrm>
            <a:off x="5818566" y="5259413"/>
            <a:ext cx="870127" cy="369332"/>
          </a:xfrm>
          <a:prstGeom prst="rect">
            <a:avLst/>
          </a:prstGeom>
          <a:noFill/>
        </p:spPr>
        <p:txBody>
          <a:bodyPr wrap="square" rtlCol="0">
            <a:spAutoFit/>
          </a:bodyPr>
          <a:lstStyle/>
          <a:p>
            <a:r>
              <a:rPr lang="fr-FR" dirty="0"/>
              <a:t>output</a:t>
            </a:r>
          </a:p>
        </p:txBody>
      </p:sp>
      <p:sp>
        <p:nvSpPr>
          <p:cNvPr id="46" name="ZoneTexte 45">
            <a:extLst>
              <a:ext uri="{FF2B5EF4-FFF2-40B4-BE49-F238E27FC236}">
                <a16:creationId xmlns:a16="http://schemas.microsoft.com/office/drawing/2014/main" id="{E3CE8C21-70D9-4641-AEC4-3503D3B43B7F}"/>
              </a:ext>
            </a:extLst>
          </p:cNvPr>
          <p:cNvSpPr txBox="1"/>
          <p:nvPr/>
        </p:nvSpPr>
        <p:spPr>
          <a:xfrm>
            <a:off x="70027" y="825345"/>
            <a:ext cx="3200382" cy="461665"/>
          </a:xfrm>
          <a:prstGeom prst="rect">
            <a:avLst/>
          </a:prstGeom>
          <a:noFill/>
        </p:spPr>
        <p:txBody>
          <a:bodyPr wrap="square" rtlCol="0">
            <a:spAutoFit/>
          </a:bodyPr>
          <a:lstStyle/>
          <a:p>
            <a:r>
              <a:rPr lang="fr-FR" sz="2400" dirty="0"/>
              <a:t>Mon architecture </a:t>
            </a:r>
            <a:r>
              <a:rPr lang="fr-FR" sz="2400" dirty="0" err="1"/>
              <a:t>Shiny</a:t>
            </a:r>
            <a:endParaRPr lang="fr-FR" sz="2400" dirty="0"/>
          </a:p>
        </p:txBody>
      </p:sp>
      <p:sp>
        <p:nvSpPr>
          <p:cNvPr id="47" name="ZoneTexte 46">
            <a:extLst>
              <a:ext uri="{FF2B5EF4-FFF2-40B4-BE49-F238E27FC236}">
                <a16:creationId xmlns:a16="http://schemas.microsoft.com/office/drawing/2014/main" id="{0F5FACB0-00C4-6941-9E4D-B813E84D6120}"/>
              </a:ext>
            </a:extLst>
          </p:cNvPr>
          <p:cNvSpPr txBox="1"/>
          <p:nvPr/>
        </p:nvSpPr>
        <p:spPr>
          <a:xfrm>
            <a:off x="8045125" y="4186098"/>
            <a:ext cx="823950" cy="400110"/>
          </a:xfrm>
          <a:prstGeom prst="rect">
            <a:avLst/>
          </a:prstGeom>
          <a:noFill/>
        </p:spPr>
        <p:txBody>
          <a:bodyPr wrap="square" rtlCol="0">
            <a:spAutoFit/>
          </a:bodyPr>
          <a:lstStyle/>
          <a:p>
            <a:pPr algn="ctr"/>
            <a:r>
              <a:rPr lang="fr-FR" sz="2000" dirty="0"/>
              <a:t>…</a:t>
            </a:r>
          </a:p>
        </p:txBody>
      </p:sp>
      <p:sp>
        <p:nvSpPr>
          <p:cNvPr id="48" name="Rectangle : coins arrondis 47">
            <a:extLst>
              <a:ext uri="{FF2B5EF4-FFF2-40B4-BE49-F238E27FC236}">
                <a16:creationId xmlns:a16="http://schemas.microsoft.com/office/drawing/2014/main" id="{06B2682C-E51D-4145-BB65-F77794C3FE03}"/>
              </a:ext>
            </a:extLst>
          </p:cNvPr>
          <p:cNvSpPr/>
          <p:nvPr/>
        </p:nvSpPr>
        <p:spPr>
          <a:xfrm>
            <a:off x="8846555" y="2799606"/>
            <a:ext cx="1108710" cy="341247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ZoneTexte 48">
            <a:extLst>
              <a:ext uri="{FF2B5EF4-FFF2-40B4-BE49-F238E27FC236}">
                <a16:creationId xmlns:a16="http://schemas.microsoft.com/office/drawing/2014/main" id="{5273E629-8370-DE43-96B0-34DFA19337E0}"/>
              </a:ext>
            </a:extLst>
          </p:cNvPr>
          <p:cNvSpPr txBox="1"/>
          <p:nvPr/>
        </p:nvSpPr>
        <p:spPr>
          <a:xfrm>
            <a:off x="8888465" y="2820806"/>
            <a:ext cx="1047750" cy="338554"/>
          </a:xfrm>
          <a:prstGeom prst="rect">
            <a:avLst/>
          </a:prstGeom>
          <a:noFill/>
        </p:spPr>
        <p:txBody>
          <a:bodyPr wrap="square" rtlCol="0">
            <a:spAutoFit/>
          </a:bodyPr>
          <a:lstStyle/>
          <a:p>
            <a:r>
              <a:rPr lang="fr-FR" sz="1600" dirty="0"/>
              <a:t>Exemple 5</a:t>
            </a:r>
          </a:p>
        </p:txBody>
      </p:sp>
      <p:sp>
        <p:nvSpPr>
          <p:cNvPr id="50" name="Rectangle : coins arrondis 49">
            <a:extLst>
              <a:ext uri="{FF2B5EF4-FFF2-40B4-BE49-F238E27FC236}">
                <a16:creationId xmlns:a16="http://schemas.microsoft.com/office/drawing/2014/main" id="{84563134-0C0C-754E-B062-C320AD277B95}"/>
              </a:ext>
            </a:extLst>
          </p:cNvPr>
          <p:cNvSpPr/>
          <p:nvPr/>
        </p:nvSpPr>
        <p:spPr>
          <a:xfrm>
            <a:off x="8995621" y="3283482"/>
            <a:ext cx="829628" cy="129984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Rectangle : coins arrondis 50">
            <a:extLst>
              <a:ext uri="{FF2B5EF4-FFF2-40B4-BE49-F238E27FC236}">
                <a16:creationId xmlns:a16="http://schemas.microsoft.com/office/drawing/2014/main" id="{583BCAAF-ABAB-AA44-B2D6-36F58BC2D487}"/>
              </a:ext>
            </a:extLst>
          </p:cNvPr>
          <p:cNvSpPr/>
          <p:nvPr/>
        </p:nvSpPr>
        <p:spPr>
          <a:xfrm>
            <a:off x="8995621" y="4795724"/>
            <a:ext cx="829628" cy="129984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ZoneTexte 51">
            <a:extLst>
              <a:ext uri="{FF2B5EF4-FFF2-40B4-BE49-F238E27FC236}">
                <a16:creationId xmlns:a16="http://schemas.microsoft.com/office/drawing/2014/main" id="{1BBA2330-B231-0341-9D71-8331D5C36A49}"/>
              </a:ext>
            </a:extLst>
          </p:cNvPr>
          <p:cNvSpPr txBox="1"/>
          <p:nvPr/>
        </p:nvSpPr>
        <p:spPr>
          <a:xfrm>
            <a:off x="9066307" y="3716136"/>
            <a:ext cx="823950" cy="400110"/>
          </a:xfrm>
          <a:prstGeom prst="rect">
            <a:avLst/>
          </a:prstGeom>
          <a:noFill/>
        </p:spPr>
        <p:txBody>
          <a:bodyPr wrap="square" rtlCol="0">
            <a:spAutoFit/>
          </a:bodyPr>
          <a:lstStyle/>
          <a:p>
            <a:r>
              <a:rPr lang="fr-FR" sz="2000" dirty="0"/>
              <a:t>Input</a:t>
            </a:r>
          </a:p>
        </p:txBody>
      </p:sp>
      <p:sp>
        <p:nvSpPr>
          <p:cNvPr id="53" name="ZoneTexte 52">
            <a:extLst>
              <a:ext uri="{FF2B5EF4-FFF2-40B4-BE49-F238E27FC236}">
                <a16:creationId xmlns:a16="http://schemas.microsoft.com/office/drawing/2014/main" id="{8B32CE06-C1A9-8047-9EFD-B667BA6141F2}"/>
              </a:ext>
            </a:extLst>
          </p:cNvPr>
          <p:cNvSpPr txBox="1"/>
          <p:nvPr/>
        </p:nvSpPr>
        <p:spPr>
          <a:xfrm>
            <a:off x="9020130" y="5238380"/>
            <a:ext cx="870127" cy="369332"/>
          </a:xfrm>
          <a:prstGeom prst="rect">
            <a:avLst/>
          </a:prstGeom>
          <a:noFill/>
        </p:spPr>
        <p:txBody>
          <a:bodyPr wrap="square" rtlCol="0">
            <a:spAutoFit/>
          </a:bodyPr>
          <a:lstStyle/>
          <a:p>
            <a:r>
              <a:rPr lang="fr-FR" dirty="0"/>
              <a:t>output</a:t>
            </a:r>
          </a:p>
        </p:txBody>
      </p:sp>
      <p:sp>
        <p:nvSpPr>
          <p:cNvPr id="54" name="Rectangle : coins arrondis 53">
            <a:extLst>
              <a:ext uri="{FF2B5EF4-FFF2-40B4-BE49-F238E27FC236}">
                <a16:creationId xmlns:a16="http://schemas.microsoft.com/office/drawing/2014/main" id="{E4BC6D04-0B3D-4E41-B2F0-82EEF5F1A2DB}"/>
              </a:ext>
            </a:extLst>
          </p:cNvPr>
          <p:cNvSpPr/>
          <p:nvPr/>
        </p:nvSpPr>
        <p:spPr>
          <a:xfrm>
            <a:off x="10291744" y="3938185"/>
            <a:ext cx="829628" cy="58088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5" name="ZoneTexte 54">
            <a:extLst>
              <a:ext uri="{FF2B5EF4-FFF2-40B4-BE49-F238E27FC236}">
                <a16:creationId xmlns:a16="http://schemas.microsoft.com/office/drawing/2014/main" id="{A1F447F0-6B75-CE44-B2C6-9B8704ED8B89}"/>
              </a:ext>
            </a:extLst>
          </p:cNvPr>
          <p:cNvSpPr txBox="1"/>
          <p:nvPr/>
        </p:nvSpPr>
        <p:spPr>
          <a:xfrm>
            <a:off x="10331713" y="4011048"/>
            <a:ext cx="823950" cy="400110"/>
          </a:xfrm>
          <a:prstGeom prst="rect">
            <a:avLst/>
          </a:prstGeom>
          <a:noFill/>
        </p:spPr>
        <p:txBody>
          <a:bodyPr wrap="square" rtlCol="0">
            <a:spAutoFit/>
          </a:bodyPr>
          <a:lstStyle/>
          <a:p>
            <a:r>
              <a:rPr lang="fr-FR" sz="2000" dirty="0"/>
              <a:t>Input</a:t>
            </a:r>
          </a:p>
        </p:txBody>
      </p:sp>
      <p:sp>
        <p:nvSpPr>
          <p:cNvPr id="60" name="Rectangle : coins arrondis 59">
            <a:extLst>
              <a:ext uri="{FF2B5EF4-FFF2-40B4-BE49-F238E27FC236}">
                <a16:creationId xmlns:a16="http://schemas.microsoft.com/office/drawing/2014/main" id="{CA7C3770-574B-2F45-AF3A-A3DA1539C2CB}"/>
              </a:ext>
            </a:extLst>
          </p:cNvPr>
          <p:cNvSpPr/>
          <p:nvPr/>
        </p:nvSpPr>
        <p:spPr>
          <a:xfrm>
            <a:off x="5773289" y="3287900"/>
            <a:ext cx="829628" cy="58088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 name="ZoneTexte 60">
            <a:extLst>
              <a:ext uri="{FF2B5EF4-FFF2-40B4-BE49-F238E27FC236}">
                <a16:creationId xmlns:a16="http://schemas.microsoft.com/office/drawing/2014/main" id="{858660B8-6413-BB45-9660-92843F80312B}"/>
              </a:ext>
            </a:extLst>
          </p:cNvPr>
          <p:cNvSpPr txBox="1"/>
          <p:nvPr/>
        </p:nvSpPr>
        <p:spPr>
          <a:xfrm>
            <a:off x="5820886" y="3354753"/>
            <a:ext cx="823950" cy="400110"/>
          </a:xfrm>
          <a:prstGeom prst="rect">
            <a:avLst/>
          </a:prstGeom>
          <a:noFill/>
        </p:spPr>
        <p:txBody>
          <a:bodyPr wrap="square" rtlCol="0">
            <a:spAutoFit/>
          </a:bodyPr>
          <a:lstStyle/>
          <a:p>
            <a:r>
              <a:rPr lang="fr-FR" sz="2000" dirty="0"/>
              <a:t>Input</a:t>
            </a:r>
          </a:p>
        </p:txBody>
      </p:sp>
      <p:sp>
        <p:nvSpPr>
          <p:cNvPr id="62" name="Rectangle : coins arrondis 61">
            <a:extLst>
              <a:ext uri="{FF2B5EF4-FFF2-40B4-BE49-F238E27FC236}">
                <a16:creationId xmlns:a16="http://schemas.microsoft.com/office/drawing/2014/main" id="{CA22B815-45DD-4440-BC5E-B341D1AFAFAC}"/>
              </a:ext>
            </a:extLst>
          </p:cNvPr>
          <p:cNvSpPr/>
          <p:nvPr/>
        </p:nvSpPr>
        <p:spPr>
          <a:xfrm>
            <a:off x="5763764" y="3939725"/>
            <a:ext cx="829628" cy="58088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3" name="ZoneTexte 62">
            <a:extLst>
              <a:ext uri="{FF2B5EF4-FFF2-40B4-BE49-F238E27FC236}">
                <a16:creationId xmlns:a16="http://schemas.microsoft.com/office/drawing/2014/main" id="{F0CB1160-3B3E-164A-B5C0-E25BA62D72C8}"/>
              </a:ext>
            </a:extLst>
          </p:cNvPr>
          <p:cNvSpPr txBox="1"/>
          <p:nvPr/>
        </p:nvSpPr>
        <p:spPr>
          <a:xfrm>
            <a:off x="5803733" y="4012588"/>
            <a:ext cx="823950" cy="400110"/>
          </a:xfrm>
          <a:prstGeom prst="rect">
            <a:avLst/>
          </a:prstGeom>
          <a:noFill/>
        </p:spPr>
        <p:txBody>
          <a:bodyPr wrap="square" rtlCol="0">
            <a:spAutoFit/>
          </a:bodyPr>
          <a:lstStyle/>
          <a:p>
            <a:r>
              <a:rPr lang="fr-FR" sz="2000" dirty="0"/>
              <a:t>Input</a:t>
            </a:r>
          </a:p>
        </p:txBody>
      </p:sp>
    </p:spTree>
    <p:extLst>
      <p:ext uri="{BB962C8B-B14F-4D97-AF65-F5344CB8AC3E}">
        <p14:creationId xmlns:p14="http://schemas.microsoft.com/office/powerpoint/2010/main" val="234918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495BC2E-9A88-C849-A266-3ADE570067AC}"/>
              </a:ext>
            </a:extLst>
          </p:cNvPr>
          <p:cNvSpPr txBox="1"/>
          <p:nvPr/>
        </p:nvSpPr>
        <p:spPr>
          <a:xfrm>
            <a:off x="526073" y="0"/>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i="1" dirty="0">
                <a:latin typeface="+mj-lt"/>
                <a:ea typeface="+mj-ea"/>
                <a:cs typeface="+mj-cs"/>
              </a:rPr>
              <a:t>Shiny use case</a:t>
            </a:r>
          </a:p>
        </p:txBody>
      </p:sp>
      <p:cxnSp>
        <p:nvCxnSpPr>
          <p:cNvPr id="5" name="Connecteur droit 4">
            <a:extLst>
              <a:ext uri="{FF2B5EF4-FFF2-40B4-BE49-F238E27FC236}">
                <a16:creationId xmlns:a16="http://schemas.microsoft.com/office/drawing/2014/main" id="{88849755-832D-154D-A3A2-38ED22AAE922}"/>
              </a:ext>
            </a:extLst>
          </p:cNvPr>
          <p:cNvCxnSpPr>
            <a:cxnSpLocks/>
          </p:cNvCxnSpPr>
          <p:nvPr/>
        </p:nvCxnSpPr>
        <p:spPr>
          <a:xfrm flipH="1">
            <a:off x="4059044" y="930447"/>
            <a:ext cx="40813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EE59A9C7-2D22-FA42-ACFB-96067B27203F}"/>
              </a:ext>
            </a:extLst>
          </p:cNvPr>
          <p:cNvSpPr txBox="1"/>
          <p:nvPr/>
        </p:nvSpPr>
        <p:spPr>
          <a:xfrm>
            <a:off x="1489525" y="2897180"/>
            <a:ext cx="7188076" cy="707886"/>
          </a:xfrm>
          <a:prstGeom prst="rect">
            <a:avLst/>
          </a:prstGeom>
          <a:noFill/>
        </p:spPr>
        <p:txBody>
          <a:bodyPr wrap="square" rtlCol="0">
            <a:spAutoFit/>
          </a:bodyPr>
          <a:lstStyle/>
          <a:p>
            <a:r>
              <a:rPr lang="fr-FR" sz="4000" dirty="0"/>
              <a:t>Passons directement sur </a:t>
            </a:r>
          </a:p>
        </p:txBody>
      </p:sp>
      <p:pic>
        <p:nvPicPr>
          <p:cNvPr id="6" name="Picture 4">
            <a:extLst>
              <a:ext uri="{FF2B5EF4-FFF2-40B4-BE49-F238E27FC236}">
                <a16:creationId xmlns:a16="http://schemas.microsoft.com/office/drawing/2014/main" id="{B991CDEC-8420-A947-8351-FA518E1C8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3016" y="2261123"/>
            <a:ext cx="2554749" cy="19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93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AA4C23-DC09-7446-96E1-F443EA8F4060}"/>
              </a:ext>
            </a:extLst>
          </p:cNvPr>
          <p:cNvSpPr>
            <a:spLocks noGrp="1"/>
          </p:cNvSpPr>
          <p:nvPr>
            <p:ph type="title"/>
          </p:nvPr>
        </p:nvSpPr>
        <p:spPr>
          <a:xfrm>
            <a:off x="838200" y="147955"/>
            <a:ext cx="10515600" cy="1325563"/>
          </a:xfrm>
        </p:spPr>
        <p:txBody>
          <a:bodyPr/>
          <a:lstStyle/>
          <a:p>
            <a:pPr algn="ctr"/>
            <a:r>
              <a:rPr lang="fr-FR" dirty="0"/>
              <a:t>Références</a:t>
            </a:r>
          </a:p>
        </p:txBody>
      </p:sp>
      <p:sp>
        <p:nvSpPr>
          <p:cNvPr id="3" name="Espace réservé du contenu 2">
            <a:extLst>
              <a:ext uri="{FF2B5EF4-FFF2-40B4-BE49-F238E27FC236}">
                <a16:creationId xmlns:a16="http://schemas.microsoft.com/office/drawing/2014/main" id="{F41F3F47-9D67-2240-A586-704899C8EF01}"/>
              </a:ext>
            </a:extLst>
          </p:cNvPr>
          <p:cNvSpPr>
            <a:spLocks noGrp="1"/>
          </p:cNvSpPr>
          <p:nvPr>
            <p:ph idx="1"/>
          </p:nvPr>
        </p:nvSpPr>
        <p:spPr>
          <a:xfrm>
            <a:off x="838200" y="1997075"/>
            <a:ext cx="10515600" cy="4351338"/>
          </a:xfrm>
        </p:spPr>
        <p:txBody>
          <a:bodyPr>
            <a:normAutofit lnSpcReduction="10000"/>
          </a:bodyPr>
          <a:lstStyle/>
          <a:p>
            <a:pPr marL="0" indent="0">
              <a:buNone/>
            </a:pPr>
            <a:r>
              <a:rPr lang="fr-FR" sz="1800" dirty="0">
                <a:hlinkClick r:id="rId2"/>
              </a:rPr>
              <a:t>http://perso.ens-lyon.fr/lise.vaudor/Tuto_Shiny/tuto_Shiny_fr_Part3.html#(1)</a:t>
            </a:r>
            <a:endParaRPr lang="fr-FR" sz="1800" dirty="0"/>
          </a:p>
          <a:p>
            <a:pPr marL="0" indent="0">
              <a:buNone/>
            </a:pPr>
            <a:r>
              <a:rPr lang="fr-FR" sz="1800" dirty="0">
                <a:hlinkClick r:id="rId3"/>
              </a:rPr>
              <a:t>https://www.youtube.com/watch?v=H64zJqmzrMs</a:t>
            </a:r>
            <a:endParaRPr lang="fr-FR" sz="1800" dirty="0"/>
          </a:p>
          <a:p>
            <a:pPr marL="0" indent="0">
              <a:buNone/>
            </a:pPr>
            <a:r>
              <a:rPr lang="fr-FR" sz="1800" dirty="0">
                <a:hlinkClick r:id="rId4"/>
              </a:rPr>
              <a:t>http://eric.univ-lyon2.fr/~ricco/cours/slides/data%20frame%20avec%20r.pdf</a:t>
            </a:r>
            <a:endParaRPr lang="fr-FR" sz="1800" dirty="0"/>
          </a:p>
          <a:p>
            <a:pPr marL="0" indent="0">
              <a:buNone/>
            </a:pPr>
            <a:r>
              <a:rPr lang="fr-FR" sz="1800" dirty="0">
                <a:hlinkClick r:id="rId5"/>
              </a:rPr>
              <a:t>https://www.datanovia.com/en/fr/blog/comment-installer-ggplot2-dans-r/</a:t>
            </a:r>
            <a:endParaRPr lang="fr-FR" sz="1800" dirty="0"/>
          </a:p>
          <a:p>
            <a:pPr marL="0" indent="0">
              <a:buNone/>
            </a:pPr>
            <a:r>
              <a:rPr lang="fr-FR" sz="1800" dirty="0">
                <a:hlinkClick r:id="rId6"/>
              </a:rPr>
              <a:t>https://thinkr.fr/pdf/shiny-french-cheatsheet.pdf</a:t>
            </a:r>
            <a:endParaRPr lang="fr-FR" sz="1800" dirty="0"/>
          </a:p>
          <a:p>
            <a:pPr marL="0" indent="0">
              <a:buNone/>
            </a:pPr>
            <a:r>
              <a:rPr lang="fr-FR" sz="1800" dirty="0">
                <a:hlinkClick r:id="rId7"/>
              </a:rPr>
              <a:t>https://shiny.rstudio.com/tutorial/written-tutorial/lesson3/</a:t>
            </a:r>
            <a:endParaRPr lang="fr-FR" sz="1800" dirty="0"/>
          </a:p>
          <a:p>
            <a:pPr marL="0" indent="0">
              <a:buNone/>
            </a:pPr>
            <a:r>
              <a:rPr lang="fr-FR" sz="1800" dirty="0">
                <a:hlinkClick r:id="rId8"/>
              </a:rPr>
              <a:t>https://thinkr.fr/a-decouverte-de-shiny/</a:t>
            </a:r>
            <a:endParaRPr lang="fr-FR" sz="1800" dirty="0"/>
          </a:p>
          <a:p>
            <a:pPr marL="0" indent="0">
              <a:buNone/>
            </a:pPr>
            <a:r>
              <a:rPr lang="fr-FR" sz="1800" dirty="0">
                <a:hlinkClick r:id="rId9"/>
              </a:rPr>
              <a:t>https://geoviz.sciencesconf.org/data/pages/GeoViz2018_R_shiny.pdf</a:t>
            </a:r>
            <a:endParaRPr lang="fr-FR" sz="1800" dirty="0"/>
          </a:p>
          <a:p>
            <a:pPr marL="0" indent="0">
              <a:buNone/>
            </a:pPr>
            <a:r>
              <a:rPr lang="fr-FR" sz="1800" dirty="0">
                <a:hlinkClick r:id="rId10"/>
              </a:rPr>
              <a:t>https://fr.wikipedia.org/wiki/Loi_du_%CF%87%C2%B2</a:t>
            </a:r>
            <a:endParaRPr lang="fr-FR" sz="1800" dirty="0"/>
          </a:p>
          <a:p>
            <a:pPr marL="0" indent="0">
              <a:buNone/>
            </a:pPr>
            <a:r>
              <a:rPr lang="fr-FR" sz="1800" dirty="0">
                <a:hlinkClick r:id="rId11"/>
              </a:rPr>
              <a:t>https://statisticsglobe.com/chi-square-distribution-in-r-dchisq-pchisq-qchisq-rchisq</a:t>
            </a:r>
            <a:endParaRPr lang="fr-FR" sz="1800" dirty="0"/>
          </a:p>
          <a:p>
            <a:pPr marL="0" indent="0">
              <a:buNone/>
            </a:pPr>
            <a:endParaRPr lang="fr-FR" sz="1800" dirty="0"/>
          </a:p>
          <a:p>
            <a:pPr marL="0" indent="0">
              <a:buNone/>
            </a:pPr>
            <a:r>
              <a:rPr lang="fr-FR" sz="1800" i="1" dirty="0"/>
              <a:t>N’hésitez pas regarder de la documentation sur </a:t>
            </a:r>
            <a:r>
              <a:rPr lang="fr-FR" sz="1800" i="1" dirty="0" err="1"/>
              <a:t>Youtube</a:t>
            </a:r>
            <a:r>
              <a:rPr lang="fr-FR" sz="1800" i="1" dirty="0"/>
              <a:t>, il a beaucoup de tuto très bien expliqués sur des sujets plus précis autour de R</a:t>
            </a:r>
          </a:p>
        </p:txBody>
      </p:sp>
    </p:spTree>
    <p:extLst>
      <p:ext uri="{BB962C8B-B14F-4D97-AF65-F5344CB8AC3E}">
        <p14:creationId xmlns:p14="http://schemas.microsoft.com/office/powerpoint/2010/main" val="139237159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9868</TotalTime>
  <Words>427</Words>
  <Application>Microsoft Macintosh PowerPoint</Application>
  <PresentationFormat>Grand écran</PresentationFormat>
  <Paragraphs>71</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Références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Benjamin Guigon</dc:creator>
  <cp:lastModifiedBy>Benjamin Guigon</cp:lastModifiedBy>
  <cp:revision>26</cp:revision>
  <dcterms:created xsi:type="dcterms:W3CDTF">2020-10-28T22:04:37Z</dcterms:created>
  <dcterms:modified xsi:type="dcterms:W3CDTF">2020-11-12T19:30:19Z</dcterms:modified>
</cp:coreProperties>
</file>