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7997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588"/>
    <a:srgbClr val="7CD0A8"/>
    <a:srgbClr val="6EB8B4"/>
    <a:srgbClr val="8385B2"/>
    <a:srgbClr val="77A1B5"/>
    <a:srgbClr val="F7E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89"/>
    <p:restoredTop sz="94616"/>
  </p:normalViewPr>
  <p:slideViewPr>
    <p:cSldViewPr snapToGrid="0">
      <p:cViewPr>
        <p:scale>
          <a:sx n="46" d="100"/>
          <a:sy n="46" d="100"/>
        </p:scale>
        <p:origin x="23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945943"/>
            <a:ext cx="9179799" cy="626689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9454516"/>
            <a:ext cx="8099822" cy="434599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5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1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958369"/>
            <a:ext cx="2328699" cy="1525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958369"/>
            <a:ext cx="6851100" cy="1525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2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9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4487671"/>
            <a:ext cx="9314796" cy="7487774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2046282"/>
            <a:ext cx="9314796" cy="3937644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9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791843"/>
            <a:ext cx="4589899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791843"/>
            <a:ext cx="4589899" cy="114212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58373"/>
            <a:ext cx="9314796" cy="347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4412664"/>
            <a:ext cx="4568805" cy="2162578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6575242"/>
            <a:ext cx="4568805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4412664"/>
            <a:ext cx="4591306" cy="2162578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6575242"/>
            <a:ext cx="4591306" cy="9671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1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0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8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200044"/>
            <a:ext cx="3483205" cy="420015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591766"/>
            <a:ext cx="5467380" cy="12792138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5400199"/>
            <a:ext cx="3483205" cy="1000453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200044"/>
            <a:ext cx="3483205" cy="420015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591766"/>
            <a:ext cx="5467380" cy="12792138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5400199"/>
            <a:ext cx="3483205" cy="10004536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02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958373"/>
            <a:ext cx="9314796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791843"/>
            <a:ext cx="9314796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6683952"/>
            <a:ext cx="242994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5B14D1-DA33-264D-AC29-7BA61C8A34C7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6683952"/>
            <a:ext cx="3644920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6683952"/>
            <a:ext cx="2429947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F8DEB-CDD2-FD4A-8601-FC2E0D8F0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C06CF762-FF9D-4CF4-B99E-EB1579049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258" y="13572484"/>
            <a:ext cx="3140047" cy="24264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ACC2D2DC-9E5C-35E6-A408-61BC7FD1A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200" y="13591742"/>
            <a:ext cx="3140047" cy="2426400"/>
          </a:xfrm>
          <a:prstGeom prst="rect">
            <a:avLst/>
          </a:prstGeom>
        </p:spPr>
      </p:pic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F34935E3-815C-E826-AB1C-2799DF3C5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2" r="4336"/>
          <a:stretch/>
        </p:blipFill>
        <p:spPr>
          <a:xfrm>
            <a:off x="-19170" y="2518173"/>
            <a:ext cx="10689392" cy="5864208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D265A81-5C12-8D04-1BED-E249B2733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19463"/>
              </p:ext>
            </p:extLst>
          </p:nvPr>
        </p:nvGraphicFramePr>
        <p:xfrm>
          <a:off x="119952" y="9488630"/>
          <a:ext cx="10540683" cy="3074230"/>
        </p:xfrm>
        <a:graphic>
          <a:graphicData uri="http://schemas.openxmlformats.org/drawingml/2006/table">
            <a:tbl>
              <a:tblPr/>
              <a:tblGrid>
                <a:gridCol w="1802705">
                  <a:extLst>
                    <a:ext uri="{9D8B030D-6E8A-4147-A177-3AD203B41FA5}">
                      <a16:colId xmlns:a16="http://schemas.microsoft.com/office/drawing/2014/main" val="2066663021"/>
                    </a:ext>
                  </a:extLst>
                </a:gridCol>
                <a:gridCol w="1559636">
                  <a:extLst>
                    <a:ext uri="{9D8B030D-6E8A-4147-A177-3AD203B41FA5}">
                      <a16:colId xmlns:a16="http://schemas.microsoft.com/office/drawing/2014/main" val="751432691"/>
                    </a:ext>
                  </a:extLst>
                </a:gridCol>
                <a:gridCol w="1564690">
                  <a:extLst>
                    <a:ext uri="{9D8B030D-6E8A-4147-A177-3AD203B41FA5}">
                      <a16:colId xmlns:a16="http://schemas.microsoft.com/office/drawing/2014/main" val="906817698"/>
                    </a:ext>
                  </a:extLst>
                </a:gridCol>
                <a:gridCol w="1466915">
                  <a:extLst>
                    <a:ext uri="{9D8B030D-6E8A-4147-A177-3AD203B41FA5}">
                      <a16:colId xmlns:a16="http://schemas.microsoft.com/office/drawing/2014/main" val="3286333961"/>
                    </a:ext>
                  </a:extLst>
                </a:gridCol>
                <a:gridCol w="1620594">
                  <a:extLst>
                    <a:ext uri="{9D8B030D-6E8A-4147-A177-3AD203B41FA5}">
                      <a16:colId xmlns:a16="http://schemas.microsoft.com/office/drawing/2014/main" val="3080048266"/>
                    </a:ext>
                  </a:extLst>
                </a:gridCol>
                <a:gridCol w="1405329">
                  <a:extLst>
                    <a:ext uri="{9D8B030D-6E8A-4147-A177-3AD203B41FA5}">
                      <a16:colId xmlns:a16="http://schemas.microsoft.com/office/drawing/2014/main" val="2230687233"/>
                    </a:ext>
                  </a:extLst>
                </a:gridCol>
                <a:gridCol w="1120814">
                  <a:extLst>
                    <a:ext uri="{9D8B030D-6E8A-4147-A177-3AD203B41FA5}">
                      <a16:colId xmlns:a16="http://schemas.microsoft.com/office/drawing/2014/main" val="1015180636"/>
                    </a:ext>
                  </a:extLst>
                </a:gridCol>
              </a:tblGrid>
              <a:tr h="36071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sng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Ecoregion Characteristics 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044050"/>
                  </a:ext>
                </a:extLst>
              </a:tr>
              <a:tr h="33115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Anthropogenic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Inlet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Open-Coastal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Deep-Hole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Outlet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Embayment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784879"/>
                  </a:ext>
                </a:extLst>
              </a:tr>
              <a:tr h="18312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Nutrients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Eutrophic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Mesotrophic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Mesotrophic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Mesotrophic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Eutrophic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Eutrophic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57610"/>
                  </a:ext>
                </a:extLst>
              </a:tr>
              <a:tr h="36071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 (m)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79.3 ± 0.2 (max 153 )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122.9 ± 0.3 (max 192)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71.2 ± 0.2 (max 190) 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125.8 ± 0.4 (max 235)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20.6 ± 0.1 (max 54)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± 0.1 (max 53)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08712"/>
                  </a:ext>
                </a:extLst>
              </a:tr>
              <a:tr h="36071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Species Composition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warm/cool/cold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warm/cool/cold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cool/cold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cool/cold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warm/cool/cold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warm/cool/cold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171621"/>
                  </a:ext>
                </a:extLst>
              </a:tr>
              <a:tr h="147236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levels habitat disturbances; Industrial waste 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Inflow of the Niagara River; Industrial waste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Ecologically similar to other Laurentian Great Lakes; lower levels of human disturbances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 nutrient levels; lower levels of human disturbances 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ecological combination of other ecoregions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levels of habitat disturbances; Drains large agricultural watershed</a:t>
                      </a:r>
                    </a:p>
                  </a:txBody>
                  <a:tcPr marL="5709" marR="5709" marT="57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007852"/>
                  </a:ext>
                </a:extLst>
              </a:tr>
            </a:tbl>
          </a:graphicData>
        </a:graphic>
      </p:graphicFrame>
      <p:grpSp>
        <p:nvGrpSpPr>
          <p:cNvPr id="83" name="Group 82">
            <a:extLst>
              <a:ext uri="{FF2B5EF4-FFF2-40B4-BE49-F238E27FC236}">
                <a16:creationId xmlns:a16="http://schemas.microsoft.com/office/drawing/2014/main" id="{4AFE952B-6B20-BA82-35B5-42A173354E02}"/>
              </a:ext>
            </a:extLst>
          </p:cNvPr>
          <p:cNvGrpSpPr/>
          <p:nvPr/>
        </p:nvGrpSpPr>
        <p:grpSpPr>
          <a:xfrm>
            <a:off x="2289399" y="5586249"/>
            <a:ext cx="5613240" cy="3215318"/>
            <a:chOff x="2240281" y="7653800"/>
            <a:chExt cx="5613240" cy="3215318"/>
          </a:xfrm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8BC59CD6-2D10-C651-A7AC-ABA8157A237B}"/>
                </a:ext>
              </a:extLst>
            </p:cNvPr>
            <p:cNvSpPr/>
            <p:nvPr/>
          </p:nvSpPr>
          <p:spPr>
            <a:xfrm rot="16200000">
              <a:off x="1158025" y="9253462"/>
              <a:ext cx="2697912" cy="533399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8385B2"/>
                </a:gs>
                <a:gs pos="83000">
                  <a:srgbClr val="8385B2"/>
                </a:gs>
                <a:gs pos="100000">
                  <a:srgbClr val="8385B2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78"/>
            </a:p>
          </p:txBody>
        </p:sp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36E304A1-7C5B-183E-9BC1-415C3BA5F0D2}"/>
                </a:ext>
              </a:extLst>
            </p:cNvPr>
            <p:cNvSpPr/>
            <p:nvPr/>
          </p:nvSpPr>
          <p:spPr>
            <a:xfrm rot="16200000">
              <a:off x="3305253" y="8994759"/>
              <a:ext cx="3215317" cy="533399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7A1B5"/>
                </a:gs>
                <a:gs pos="82000">
                  <a:srgbClr val="77A1B5"/>
                </a:gs>
                <a:gs pos="100000">
                  <a:srgbClr val="77A1B5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78"/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C7DD2042-9795-5A62-EE4A-3C0F7064854D}"/>
                </a:ext>
              </a:extLst>
            </p:cNvPr>
            <p:cNvSpPr/>
            <p:nvPr/>
          </p:nvSpPr>
          <p:spPr>
            <a:xfrm rot="16200000">
              <a:off x="6084182" y="9099778"/>
              <a:ext cx="3005277" cy="533401"/>
            </a:xfrm>
            <a:prstGeom prst="righ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rgbClr val="7CD0A8"/>
                </a:gs>
                <a:gs pos="82000">
                  <a:srgbClr val="7CD0A8"/>
                </a:gs>
                <a:gs pos="100000">
                  <a:srgbClr val="7CD0A8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78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DF88161-3720-C613-4BA5-A7E866597A5A}"/>
                </a:ext>
              </a:extLst>
            </p:cNvPr>
            <p:cNvGrpSpPr/>
            <p:nvPr/>
          </p:nvGrpSpPr>
          <p:grpSpPr>
            <a:xfrm>
              <a:off x="2605466" y="10590558"/>
              <a:ext cx="2197122" cy="278559"/>
              <a:chOff x="2605466" y="10590558"/>
              <a:chExt cx="2197122" cy="278559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6575909-F29E-8014-BE26-38A0DE8F65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7863" y="10590558"/>
                <a:ext cx="213051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AB338DB-06C0-D9DE-8AA0-BAFD6EB013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7863" y="10869117"/>
                <a:ext cx="213051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04838B1-74E3-283E-8C8A-D1ACF987EF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5466" y="10728493"/>
                <a:ext cx="2197122" cy="0"/>
              </a:xfrm>
              <a:prstGeom prst="line">
                <a:avLst/>
              </a:prstGeom>
              <a:ln w="263525">
                <a:gradFill>
                  <a:gsLst>
                    <a:gs pos="33000">
                      <a:srgbClr val="8385B2"/>
                    </a:gs>
                    <a:gs pos="65000">
                      <a:srgbClr val="77A1B5"/>
                    </a:gs>
                  </a:gsLst>
                  <a:lin ang="0" scaled="0"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B1BA180-DC66-F9D2-166F-56E8E7570587}"/>
                </a:ext>
              </a:extLst>
            </p:cNvPr>
            <p:cNvGrpSpPr/>
            <p:nvPr/>
          </p:nvGrpSpPr>
          <p:grpSpPr>
            <a:xfrm>
              <a:off x="5034341" y="10590558"/>
              <a:ext cx="2452309" cy="278559"/>
              <a:chOff x="5034341" y="10590558"/>
              <a:chExt cx="2452309" cy="278559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2CB7391-2795-EC78-A5E8-9D7CCE3FA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4341" y="10729621"/>
                <a:ext cx="2452309" cy="0"/>
              </a:xfrm>
              <a:prstGeom prst="line">
                <a:avLst/>
              </a:prstGeom>
              <a:ln w="263525">
                <a:gradFill>
                  <a:gsLst>
                    <a:gs pos="33000">
                      <a:srgbClr val="77A1B5"/>
                    </a:gs>
                    <a:gs pos="64000">
                      <a:srgbClr val="7CD0A8"/>
                    </a:gs>
                  </a:gsLst>
                  <a:lin ang="0" scaled="0"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1FB240F-5BB0-84A7-4D04-2CCB638200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3719" y="10590558"/>
                <a:ext cx="24027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616E1F-D0DB-167E-8272-3CB210230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4341" y="10869117"/>
                <a:ext cx="24121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BAA5B84-933E-A763-EF2B-850E74DE2B60}"/>
              </a:ext>
            </a:extLst>
          </p:cNvPr>
          <p:cNvSpPr txBox="1"/>
          <p:nvPr/>
        </p:nvSpPr>
        <p:spPr>
          <a:xfrm>
            <a:off x="110367" y="8868098"/>
            <a:ext cx="10559855" cy="55399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Isotopes of less mobile species (e.g., Round Goby) will be more distinct and reflect local processes (e.g., anthropogenic disturbances) that are associated with each ecoregion. </a:t>
            </a:r>
          </a:p>
        </p:txBody>
      </p:sp>
      <p:sp>
        <p:nvSpPr>
          <p:cNvPr id="86" name="Left-Right Arrow 85">
            <a:extLst>
              <a:ext uri="{FF2B5EF4-FFF2-40B4-BE49-F238E27FC236}">
                <a16:creationId xmlns:a16="http://schemas.microsoft.com/office/drawing/2014/main" id="{76BA0A4A-23A2-B21A-FDFA-71A8D4B45A8A}"/>
              </a:ext>
            </a:extLst>
          </p:cNvPr>
          <p:cNvSpPr/>
          <p:nvPr/>
        </p:nvSpPr>
        <p:spPr>
          <a:xfrm>
            <a:off x="1139868" y="1888432"/>
            <a:ext cx="9131473" cy="563207"/>
          </a:xfrm>
          <a:prstGeom prst="leftRightArrow">
            <a:avLst/>
          </a:prstGeom>
          <a:gradFill>
            <a:gsLst>
              <a:gs pos="0">
                <a:srgbClr val="8385B2"/>
              </a:gs>
              <a:gs pos="20000">
                <a:srgbClr val="77A1B5"/>
              </a:gs>
              <a:gs pos="40000">
                <a:srgbClr val="7CD0A8"/>
              </a:gs>
              <a:gs pos="60000">
                <a:srgbClr val="B2E588"/>
              </a:gs>
              <a:gs pos="80000">
                <a:srgbClr val="D5EA7B"/>
              </a:gs>
              <a:gs pos="100000">
                <a:srgbClr val="F7EE6D"/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F11B88C-57E7-02DA-99C4-F3D3E906C765}"/>
              </a:ext>
            </a:extLst>
          </p:cNvPr>
          <p:cNvSpPr txBox="1"/>
          <p:nvPr/>
        </p:nvSpPr>
        <p:spPr>
          <a:xfrm>
            <a:off x="1413769" y="1142879"/>
            <a:ext cx="8657331" cy="55399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Isotopes of more mobile species (e.g., Lake Trout) will be less distinct and reflect a combination of local processes (e.g., nutrient levels) that are associated with each ecoregion.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B5F0-9907-449C-A895-CF69DDD55E33}"/>
              </a:ext>
            </a:extLst>
          </p:cNvPr>
          <p:cNvSpPr txBox="1"/>
          <p:nvPr/>
        </p:nvSpPr>
        <p:spPr>
          <a:xfrm>
            <a:off x="110367" y="12629394"/>
            <a:ext cx="2306486" cy="59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Web Structures:</a:t>
            </a:r>
          </a:p>
          <a:p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4FB811B-AFF5-4C95-C06B-6B4A32DFC505}"/>
              </a:ext>
            </a:extLst>
          </p:cNvPr>
          <p:cNvSpPr txBox="1"/>
          <p:nvPr/>
        </p:nvSpPr>
        <p:spPr>
          <a:xfrm>
            <a:off x="2142734" y="13249319"/>
            <a:ext cx="22131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habitat disturbances </a:t>
            </a:r>
            <a:endParaRPr lang="en-US" sz="1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riangle 94">
            <a:extLst>
              <a:ext uri="{FF2B5EF4-FFF2-40B4-BE49-F238E27FC236}">
                <a16:creationId xmlns:a16="http://schemas.microsoft.com/office/drawing/2014/main" id="{58194A06-33EF-6289-F7DF-EE95475ECC09}"/>
              </a:ext>
            </a:extLst>
          </p:cNvPr>
          <p:cNvSpPr/>
          <p:nvPr/>
        </p:nvSpPr>
        <p:spPr>
          <a:xfrm>
            <a:off x="2289399" y="14579406"/>
            <a:ext cx="1845279" cy="905153"/>
          </a:xfrm>
          <a:prstGeom prst="triangle">
            <a:avLst/>
          </a:prstGeom>
          <a:gradFill flip="none" rotWithShape="1">
            <a:gsLst>
              <a:gs pos="33000">
                <a:srgbClr val="8385B2">
                  <a:alpha val="75000"/>
                </a:srgbClr>
              </a:gs>
              <a:gs pos="66000">
                <a:srgbClr val="6EB8B4">
                  <a:alpha val="75000"/>
                </a:srgbClr>
              </a:gs>
              <a:gs pos="100000">
                <a:srgbClr val="F7EE6D">
                  <a:alpha val="75000"/>
                </a:srgbClr>
              </a:gs>
            </a:gsLst>
            <a:lin ang="5400000" scaled="0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riangle 95">
            <a:extLst>
              <a:ext uri="{FF2B5EF4-FFF2-40B4-BE49-F238E27FC236}">
                <a16:creationId xmlns:a16="http://schemas.microsoft.com/office/drawing/2014/main" id="{FF1098AE-F0B8-5C4F-D065-91EC92B3D49C}"/>
              </a:ext>
            </a:extLst>
          </p:cNvPr>
          <p:cNvSpPr/>
          <p:nvPr/>
        </p:nvSpPr>
        <p:spPr>
          <a:xfrm>
            <a:off x="7063924" y="13664678"/>
            <a:ext cx="1965552" cy="1819881"/>
          </a:xfrm>
          <a:prstGeom prst="triangle">
            <a:avLst/>
          </a:prstGeom>
          <a:gradFill>
            <a:gsLst>
              <a:gs pos="32000">
                <a:srgbClr val="6EB8B4">
                  <a:alpha val="75000"/>
                </a:srgbClr>
              </a:gs>
              <a:gs pos="66000">
                <a:srgbClr val="7CD0A8">
                  <a:alpha val="75000"/>
                </a:srgbClr>
              </a:gs>
              <a:gs pos="100000">
                <a:srgbClr val="B2E588">
                  <a:alpha val="75000"/>
                </a:srgbClr>
              </a:gs>
            </a:gsLst>
            <a:lin ang="5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8AC1FFA-9E71-FF0B-D040-01ECC9F60A9A}"/>
              </a:ext>
            </a:extLst>
          </p:cNvPr>
          <p:cNvSpPr txBox="1"/>
          <p:nvPr/>
        </p:nvSpPr>
        <p:spPr>
          <a:xfrm>
            <a:off x="6987467" y="13283462"/>
            <a:ext cx="221311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habitat disturbances </a:t>
            </a:r>
            <a:endParaRPr lang="en-US" sz="1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4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2803</TotalTime>
  <Words>235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Hlina</dc:creator>
  <cp:lastModifiedBy>Ben Hlina</cp:lastModifiedBy>
  <cp:revision>2</cp:revision>
  <dcterms:created xsi:type="dcterms:W3CDTF">2024-10-29T13:40:46Z</dcterms:created>
  <dcterms:modified xsi:type="dcterms:W3CDTF">2024-10-31T16:26:24Z</dcterms:modified>
</cp:coreProperties>
</file>