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</p:sldIdLst>
  <p:sldSz cx="107997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E588"/>
    <a:srgbClr val="7CD0A8"/>
    <a:srgbClr val="6EB8B4"/>
    <a:srgbClr val="8385B2"/>
    <a:srgbClr val="77A1B5"/>
    <a:srgbClr val="F7E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89"/>
    <p:restoredTop sz="94616"/>
  </p:normalViewPr>
  <p:slideViewPr>
    <p:cSldViewPr snapToGrid="0">
      <p:cViewPr>
        <p:scale>
          <a:sx n="70" d="100"/>
          <a:sy n="70" d="100"/>
        </p:scale>
        <p:origin x="1544" y="-2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945943"/>
            <a:ext cx="9179799" cy="626689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9454516"/>
            <a:ext cx="8099822" cy="434599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14D1-DA33-264D-AC29-7BA61C8A34C7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DEB-CDD2-FD4A-8601-FC2E0D8F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5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14D1-DA33-264D-AC29-7BA61C8A34C7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DEB-CDD2-FD4A-8601-FC2E0D8F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958369"/>
            <a:ext cx="2328699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958369"/>
            <a:ext cx="6851100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14D1-DA33-264D-AC29-7BA61C8A34C7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DEB-CDD2-FD4A-8601-FC2E0D8F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2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14D1-DA33-264D-AC29-7BA61C8A34C7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DEB-CDD2-FD4A-8601-FC2E0D8F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9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4487671"/>
            <a:ext cx="9314796" cy="7487774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12046282"/>
            <a:ext cx="9314796" cy="3937644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14D1-DA33-264D-AC29-7BA61C8A34C7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DEB-CDD2-FD4A-8601-FC2E0D8F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9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4791843"/>
            <a:ext cx="4589899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4791843"/>
            <a:ext cx="4589899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14D1-DA33-264D-AC29-7BA61C8A34C7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DEB-CDD2-FD4A-8601-FC2E0D8F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58373"/>
            <a:ext cx="9314796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4412664"/>
            <a:ext cx="4568805" cy="2162578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6575242"/>
            <a:ext cx="4568805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4412664"/>
            <a:ext cx="4591306" cy="2162578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6575242"/>
            <a:ext cx="459130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14D1-DA33-264D-AC29-7BA61C8A34C7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DEB-CDD2-FD4A-8601-FC2E0D8F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1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14D1-DA33-264D-AC29-7BA61C8A34C7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DEB-CDD2-FD4A-8601-FC2E0D8F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0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14D1-DA33-264D-AC29-7BA61C8A34C7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DEB-CDD2-FD4A-8601-FC2E0D8F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8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200044"/>
            <a:ext cx="3483205" cy="420015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2591766"/>
            <a:ext cx="5467380" cy="12792138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5400199"/>
            <a:ext cx="3483205" cy="10004536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14D1-DA33-264D-AC29-7BA61C8A34C7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DEB-CDD2-FD4A-8601-FC2E0D8F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200044"/>
            <a:ext cx="3483205" cy="420015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2591766"/>
            <a:ext cx="5467380" cy="12792138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5400199"/>
            <a:ext cx="3483205" cy="10004536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14D1-DA33-264D-AC29-7BA61C8A34C7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DEB-CDD2-FD4A-8601-FC2E0D8F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0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958373"/>
            <a:ext cx="9314796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4791843"/>
            <a:ext cx="9314796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6683952"/>
            <a:ext cx="242994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5B14D1-DA33-264D-AC29-7BA61C8A34C7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6683952"/>
            <a:ext cx="364492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6683952"/>
            <a:ext cx="242994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5F8DEB-CDD2-FD4A-8601-FC2E0D8F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5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0215DEFB-2B22-B8BC-FC67-109E6ABBAA0C}"/>
              </a:ext>
            </a:extLst>
          </p:cNvPr>
          <p:cNvSpPr/>
          <p:nvPr/>
        </p:nvSpPr>
        <p:spPr>
          <a:xfrm>
            <a:off x="-771525" y="0"/>
            <a:ext cx="12887325" cy="17202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C06CF762-FF9D-4CF4-B99E-EB1579049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58" y="13572484"/>
            <a:ext cx="3140047" cy="24264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ACC2D2DC-9E5C-35E6-A408-61BC7FD1A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200" y="13591742"/>
            <a:ext cx="3140047" cy="24264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6BAA5B84-933E-A763-EF2B-850E74DE2B60}"/>
              </a:ext>
            </a:extLst>
          </p:cNvPr>
          <p:cNvSpPr txBox="1"/>
          <p:nvPr/>
        </p:nvSpPr>
        <p:spPr>
          <a:xfrm>
            <a:off x="110367" y="8868098"/>
            <a:ext cx="10559855" cy="55399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Isotopes of less mobile species (e.g., Round Goby) will be more distinct and reflect local processes (e.g., anthropogenic disturbances) that are associated with each ecoregion. </a:t>
            </a:r>
          </a:p>
        </p:txBody>
      </p:sp>
      <p:pic>
        <p:nvPicPr>
          <p:cNvPr id="4" name="Picture 3" descr="A map of the united states&#10;&#10;Description automatically generated">
            <a:extLst>
              <a:ext uri="{FF2B5EF4-FFF2-40B4-BE49-F238E27FC236}">
                <a16:creationId xmlns:a16="http://schemas.microsoft.com/office/drawing/2014/main" id="{F34935E3-815C-E826-AB1C-2799DF3C5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2" r="4336"/>
          <a:stretch/>
        </p:blipFill>
        <p:spPr>
          <a:xfrm>
            <a:off x="-19170" y="2518173"/>
            <a:ext cx="10689392" cy="5864208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4AFE952B-6B20-BA82-35B5-42A173354E02}"/>
              </a:ext>
            </a:extLst>
          </p:cNvPr>
          <p:cNvGrpSpPr/>
          <p:nvPr/>
        </p:nvGrpSpPr>
        <p:grpSpPr>
          <a:xfrm>
            <a:off x="2289399" y="5586249"/>
            <a:ext cx="5613240" cy="3215318"/>
            <a:chOff x="2240281" y="7653800"/>
            <a:chExt cx="5613240" cy="3215318"/>
          </a:xfrm>
        </p:grpSpPr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8BC59CD6-2D10-C651-A7AC-ABA8157A237B}"/>
                </a:ext>
              </a:extLst>
            </p:cNvPr>
            <p:cNvSpPr/>
            <p:nvPr/>
          </p:nvSpPr>
          <p:spPr>
            <a:xfrm rot="16200000">
              <a:off x="1158025" y="9253462"/>
              <a:ext cx="2697912" cy="533399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8385B2"/>
                </a:gs>
                <a:gs pos="83000">
                  <a:srgbClr val="8385B2"/>
                </a:gs>
                <a:gs pos="100000">
                  <a:srgbClr val="8385B2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78"/>
            </a:p>
          </p:txBody>
        </p:sp>
        <p:sp>
          <p:nvSpPr>
            <p:cNvPr id="51" name="Right Arrow 50">
              <a:extLst>
                <a:ext uri="{FF2B5EF4-FFF2-40B4-BE49-F238E27FC236}">
                  <a16:creationId xmlns:a16="http://schemas.microsoft.com/office/drawing/2014/main" id="{36E304A1-7C5B-183E-9BC1-415C3BA5F0D2}"/>
                </a:ext>
              </a:extLst>
            </p:cNvPr>
            <p:cNvSpPr/>
            <p:nvPr/>
          </p:nvSpPr>
          <p:spPr>
            <a:xfrm rot="16200000">
              <a:off x="3305253" y="8994759"/>
              <a:ext cx="3215317" cy="533399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77A1B5"/>
                </a:gs>
                <a:gs pos="82000">
                  <a:srgbClr val="77A1B5"/>
                </a:gs>
                <a:gs pos="100000">
                  <a:srgbClr val="77A1B5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78"/>
            </a:p>
          </p:txBody>
        </p: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C7DD2042-9795-5A62-EE4A-3C0F7064854D}"/>
                </a:ext>
              </a:extLst>
            </p:cNvPr>
            <p:cNvSpPr/>
            <p:nvPr/>
          </p:nvSpPr>
          <p:spPr>
            <a:xfrm rot="16200000">
              <a:off x="6084182" y="9099778"/>
              <a:ext cx="3005277" cy="533401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7CD0A8"/>
                </a:gs>
                <a:gs pos="82000">
                  <a:srgbClr val="7CD0A8"/>
                </a:gs>
                <a:gs pos="100000">
                  <a:srgbClr val="7CD0A8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78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DF88161-3720-C613-4BA5-A7E866597A5A}"/>
                </a:ext>
              </a:extLst>
            </p:cNvPr>
            <p:cNvGrpSpPr/>
            <p:nvPr/>
          </p:nvGrpSpPr>
          <p:grpSpPr>
            <a:xfrm>
              <a:off x="2605466" y="10590558"/>
              <a:ext cx="2197122" cy="278559"/>
              <a:chOff x="2605466" y="10590558"/>
              <a:chExt cx="2197122" cy="278559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6575909-F29E-8014-BE26-38A0DE8F65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7863" y="10590558"/>
                <a:ext cx="213051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AB338DB-06C0-D9DE-8AA0-BAFD6EB01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7863" y="10869117"/>
                <a:ext cx="213051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04838B1-74E3-283E-8C8A-D1ACF987E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5466" y="10728493"/>
                <a:ext cx="2197122" cy="0"/>
              </a:xfrm>
              <a:prstGeom prst="line">
                <a:avLst/>
              </a:prstGeom>
              <a:ln w="263525">
                <a:gradFill>
                  <a:gsLst>
                    <a:gs pos="33000">
                      <a:srgbClr val="8385B2"/>
                    </a:gs>
                    <a:gs pos="65000">
                      <a:srgbClr val="77A1B5"/>
                    </a:gs>
                  </a:gsLst>
                  <a:lin ang="0" scaled="0"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B1BA180-DC66-F9D2-166F-56E8E7570587}"/>
                </a:ext>
              </a:extLst>
            </p:cNvPr>
            <p:cNvGrpSpPr/>
            <p:nvPr/>
          </p:nvGrpSpPr>
          <p:grpSpPr>
            <a:xfrm>
              <a:off x="5034341" y="10590558"/>
              <a:ext cx="2452309" cy="278559"/>
              <a:chOff x="5034341" y="10590558"/>
              <a:chExt cx="2452309" cy="278559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F2CB7391-2795-EC78-A5E8-9D7CCE3FA5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4341" y="10729621"/>
                <a:ext cx="2452309" cy="0"/>
              </a:xfrm>
              <a:prstGeom prst="line">
                <a:avLst/>
              </a:prstGeom>
              <a:ln w="263525">
                <a:gradFill>
                  <a:gsLst>
                    <a:gs pos="33000">
                      <a:srgbClr val="77A1B5"/>
                    </a:gs>
                    <a:gs pos="64000">
                      <a:srgbClr val="7CD0A8"/>
                    </a:gs>
                  </a:gsLst>
                  <a:lin ang="0" scaled="0"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1FB240F-5BB0-84A7-4D04-2CCB638200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3719" y="10590558"/>
                <a:ext cx="24027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616E1F-D0DB-167E-8272-3CB2102300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4341" y="10869117"/>
                <a:ext cx="24121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6" name="Left-Right Arrow 85">
            <a:extLst>
              <a:ext uri="{FF2B5EF4-FFF2-40B4-BE49-F238E27FC236}">
                <a16:creationId xmlns:a16="http://schemas.microsoft.com/office/drawing/2014/main" id="{76BA0A4A-23A2-B21A-FDFA-71A8D4B45A8A}"/>
              </a:ext>
            </a:extLst>
          </p:cNvPr>
          <p:cNvSpPr/>
          <p:nvPr/>
        </p:nvSpPr>
        <p:spPr>
          <a:xfrm>
            <a:off x="1139868" y="1888432"/>
            <a:ext cx="9131473" cy="563207"/>
          </a:xfrm>
          <a:prstGeom prst="leftRightArrow">
            <a:avLst/>
          </a:prstGeom>
          <a:gradFill>
            <a:gsLst>
              <a:gs pos="0">
                <a:srgbClr val="8385B2"/>
              </a:gs>
              <a:gs pos="20000">
                <a:srgbClr val="77A1B5"/>
              </a:gs>
              <a:gs pos="40000">
                <a:srgbClr val="7CD0A8"/>
              </a:gs>
              <a:gs pos="60000">
                <a:srgbClr val="B2E588"/>
              </a:gs>
              <a:gs pos="80000">
                <a:srgbClr val="D5EA7B"/>
              </a:gs>
              <a:gs pos="100000">
                <a:srgbClr val="F7EE6D"/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F11B88C-57E7-02DA-99C4-F3D3E906C765}"/>
              </a:ext>
            </a:extLst>
          </p:cNvPr>
          <p:cNvSpPr txBox="1"/>
          <p:nvPr/>
        </p:nvSpPr>
        <p:spPr>
          <a:xfrm>
            <a:off x="1413769" y="1142879"/>
            <a:ext cx="8657331" cy="55399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Isotopes of more mobile species (e.g., Lake Trout) will be less distinct and reflect a combination of local processes (e.g., nutrient levels) that are associated with each ecoregion.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B5F0-9907-449C-A895-CF69DDD55E33}"/>
              </a:ext>
            </a:extLst>
          </p:cNvPr>
          <p:cNvSpPr txBox="1"/>
          <p:nvPr/>
        </p:nvSpPr>
        <p:spPr>
          <a:xfrm>
            <a:off x="110367" y="12629394"/>
            <a:ext cx="2306486" cy="597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Web Structures:</a:t>
            </a:r>
          </a:p>
          <a:p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4FB811B-AFF5-4C95-C06B-6B4A32DFC505}"/>
              </a:ext>
            </a:extLst>
          </p:cNvPr>
          <p:cNvSpPr txBox="1"/>
          <p:nvPr/>
        </p:nvSpPr>
        <p:spPr>
          <a:xfrm>
            <a:off x="2142734" y="13249319"/>
            <a:ext cx="22131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habitat disturbances </a:t>
            </a:r>
            <a:endParaRPr lang="en-US" sz="1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riangle 94">
            <a:extLst>
              <a:ext uri="{FF2B5EF4-FFF2-40B4-BE49-F238E27FC236}">
                <a16:creationId xmlns:a16="http://schemas.microsoft.com/office/drawing/2014/main" id="{58194A06-33EF-6289-F7DF-EE95475ECC09}"/>
              </a:ext>
            </a:extLst>
          </p:cNvPr>
          <p:cNvSpPr/>
          <p:nvPr/>
        </p:nvSpPr>
        <p:spPr>
          <a:xfrm>
            <a:off x="2289399" y="14579406"/>
            <a:ext cx="1845279" cy="905153"/>
          </a:xfrm>
          <a:prstGeom prst="triangle">
            <a:avLst/>
          </a:prstGeom>
          <a:gradFill flip="none" rotWithShape="1">
            <a:gsLst>
              <a:gs pos="33000">
                <a:srgbClr val="8385B2">
                  <a:alpha val="75000"/>
                </a:srgbClr>
              </a:gs>
              <a:gs pos="66000">
                <a:srgbClr val="6EB8B4">
                  <a:alpha val="75000"/>
                </a:srgbClr>
              </a:gs>
              <a:gs pos="100000">
                <a:srgbClr val="F7EE6D">
                  <a:alpha val="75000"/>
                </a:srgbClr>
              </a:gs>
            </a:gsLst>
            <a:lin ang="54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riangle 95">
            <a:extLst>
              <a:ext uri="{FF2B5EF4-FFF2-40B4-BE49-F238E27FC236}">
                <a16:creationId xmlns:a16="http://schemas.microsoft.com/office/drawing/2014/main" id="{FF1098AE-F0B8-5C4F-D065-91EC92B3D49C}"/>
              </a:ext>
            </a:extLst>
          </p:cNvPr>
          <p:cNvSpPr/>
          <p:nvPr/>
        </p:nvSpPr>
        <p:spPr>
          <a:xfrm>
            <a:off x="7063924" y="13664678"/>
            <a:ext cx="1965552" cy="1819881"/>
          </a:xfrm>
          <a:prstGeom prst="triangle">
            <a:avLst/>
          </a:prstGeom>
          <a:gradFill>
            <a:gsLst>
              <a:gs pos="32000">
                <a:srgbClr val="6EB8B4">
                  <a:alpha val="75000"/>
                </a:srgbClr>
              </a:gs>
              <a:gs pos="66000">
                <a:srgbClr val="7CD0A8">
                  <a:alpha val="75000"/>
                </a:srgbClr>
              </a:gs>
              <a:gs pos="100000">
                <a:srgbClr val="B2E588">
                  <a:alpha val="75000"/>
                </a:srgbClr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8AC1FFA-9E71-FF0B-D040-01ECC9F60A9A}"/>
              </a:ext>
            </a:extLst>
          </p:cNvPr>
          <p:cNvSpPr txBox="1"/>
          <p:nvPr/>
        </p:nvSpPr>
        <p:spPr>
          <a:xfrm>
            <a:off x="6987467" y="13283462"/>
            <a:ext cx="22131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habitat disturbances </a:t>
            </a:r>
            <a:endParaRPr lang="en-US" sz="1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id="{79909898-BE03-D35A-BCDE-EBB169BD0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17099"/>
              </p:ext>
            </p:extLst>
          </p:nvPr>
        </p:nvGraphicFramePr>
        <p:xfrm>
          <a:off x="757236" y="9811142"/>
          <a:ext cx="9313864" cy="2178823"/>
        </p:xfrm>
        <a:graphic>
          <a:graphicData uri="http://schemas.openxmlformats.org/drawingml/2006/table">
            <a:tbl>
              <a:tblPr/>
              <a:tblGrid>
                <a:gridCol w="1677931">
                  <a:extLst>
                    <a:ext uri="{9D8B030D-6E8A-4147-A177-3AD203B41FA5}">
                      <a16:colId xmlns:a16="http://schemas.microsoft.com/office/drawing/2014/main" val="864749920"/>
                    </a:ext>
                  </a:extLst>
                </a:gridCol>
                <a:gridCol w="1292097">
                  <a:extLst>
                    <a:ext uri="{9D8B030D-6E8A-4147-A177-3AD203B41FA5}">
                      <a16:colId xmlns:a16="http://schemas.microsoft.com/office/drawing/2014/main" val="2090142324"/>
                    </a:ext>
                  </a:extLst>
                </a:gridCol>
                <a:gridCol w="1327989">
                  <a:extLst>
                    <a:ext uri="{9D8B030D-6E8A-4147-A177-3AD203B41FA5}">
                      <a16:colId xmlns:a16="http://schemas.microsoft.com/office/drawing/2014/main" val="2193298899"/>
                    </a:ext>
                  </a:extLst>
                </a:gridCol>
                <a:gridCol w="1292097">
                  <a:extLst>
                    <a:ext uri="{9D8B030D-6E8A-4147-A177-3AD203B41FA5}">
                      <a16:colId xmlns:a16="http://schemas.microsoft.com/office/drawing/2014/main" val="1480314987"/>
                    </a:ext>
                  </a:extLst>
                </a:gridCol>
                <a:gridCol w="1327989">
                  <a:extLst>
                    <a:ext uri="{9D8B030D-6E8A-4147-A177-3AD203B41FA5}">
                      <a16:colId xmlns:a16="http://schemas.microsoft.com/office/drawing/2014/main" val="660804676"/>
                    </a:ext>
                  </a:extLst>
                </a:gridCol>
                <a:gridCol w="1184421">
                  <a:extLst>
                    <a:ext uri="{9D8B030D-6E8A-4147-A177-3AD203B41FA5}">
                      <a16:colId xmlns:a16="http://schemas.microsoft.com/office/drawing/2014/main" val="2398605215"/>
                    </a:ext>
                  </a:extLst>
                </a:gridCol>
                <a:gridCol w="1211340">
                  <a:extLst>
                    <a:ext uri="{9D8B030D-6E8A-4147-A177-3AD203B41FA5}">
                      <a16:colId xmlns:a16="http://schemas.microsoft.com/office/drawing/2014/main" val="3639353106"/>
                    </a:ext>
                  </a:extLst>
                </a:gridCol>
              </a:tblGrid>
              <a:tr h="19154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sng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Ecoregion Characteristics </a:t>
                      </a:r>
                    </a:p>
                  </a:txBody>
                  <a:tcPr marL="8979" marR="8979" marT="89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8979" marR="8979" marT="89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8979" marR="8979" marT="89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8979" marR="8979" marT="89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8979" marR="8979" marT="89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8979" marR="8979" marT="89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8979" marR="8979" marT="89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8120"/>
                  </a:ext>
                </a:extLst>
              </a:tr>
              <a:tr h="19154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8979" marR="8979" marT="89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Anthropogenic</a:t>
                      </a:r>
                    </a:p>
                  </a:txBody>
                  <a:tcPr marL="8979" marR="8979" marT="89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Inlet</a:t>
                      </a:r>
                    </a:p>
                  </a:txBody>
                  <a:tcPr marL="8979" marR="8979" marT="89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Open-Coastal</a:t>
                      </a:r>
                    </a:p>
                  </a:txBody>
                  <a:tcPr marL="8979" marR="8979" marT="89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Deep-Hole</a:t>
                      </a:r>
                    </a:p>
                  </a:txBody>
                  <a:tcPr marL="8979" marR="8979" marT="89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Outlet</a:t>
                      </a:r>
                    </a:p>
                  </a:txBody>
                  <a:tcPr marL="8979" marR="8979" marT="89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Embayment</a:t>
                      </a:r>
                    </a:p>
                  </a:txBody>
                  <a:tcPr marL="8979" marR="8979" marT="897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36268"/>
                  </a:ext>
                </a:extLst>
              </a:tr>
              <a:tr h="19154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Nutrients</a:t>
                      </a:r>
                    </a:p>
                  </a:txBody>
                  <a:tcPr marL="8979" marR="8979" marT="89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Eutrophic</a:t>
                      </a:r>
                    </a:p>
                  </a:txBody>
                  <a:tcPr marL="8979" marR="8979" marT="89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Mesotrophic</a:t>
                      </a:r>
                    </a:p>
                  </a:txBody>
                  <a:tcPr marL="8979" marR="8979" marT="89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Mesotrophic</a:t>
                      </a:r>
                    </a:p>
                  </a:txBody>
                  <a:tcPr marL="8979" marR="8979" marT="89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Mesotrophic</a:t>
                      </a:r>
                    </a:p>
                  </a:txBody>
                  <a:tcPr marL="8979" marR="8979" marT="89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Eutrophic</a:t>
                      </a:r>
                    </a:p>
                  </a:txBody>
                  <a:tcPr marL="8979" marR="8979" marT="89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Eutrophic</a:t>
                      </a:r>
                    </a:p>
                  </a:txBody>
                  <a:tcPr marL="8979" marR="8979" marT="89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358471"/>
                  </a:ext>
                </a:extLst>
              </a:tr>
              <a:tr h="19154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Depth (m)</a:t>
                      </a:r>
                    </a:p>
                  </a:txBody>
                  <a:tcPr marL="8979" marR="8979" marT="89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79.3 ± 0.2 (max 153 )</a:t>
                      </a:r>
                    </a:p>
                  </a:txBody>
                  <a:tcPr marL="8979" marR="8979" marT="89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122.9 ± 0.3 (max 192)</a:t>
                      </a:r>
                    </a:p>
                  </a:txBody>
                  <a:tcPr marL="8979" marR="8979" marT="89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71.2 ± 0.2 (max 190) </a:t>
                      </a:r>
                    </a:p>
                  </a:txBody>
                  <a:tcPr marL="8979" marR="8979" marT="89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125.8 ± 0.4 (max 235)</a:t>
                      </a:r>
                    </a:p>
                  </a:txBody>
                  <a:tcPr marL="8979" marR="8979" marT="89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20.6 ± 0.1 (max 54)</a:t>
                      </a:r>
                    </a:p>
                  </a:txBody>
                  <a:tcPr marL="8979" marR="8979" marT="89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 ± 0.1 (max 53)</a:t>
                      </a:r>
                    </a:p>
                  </a:txBody>
                  <a:tcPr marL="8979" marR="8979" marT="89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424320"/>
                  </a:ext>
                </a:extLst>
              </a:tr>
              <a:tr h="19154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Species Composition</a:t>
                      </a:r>
                    </a:p>
                  </a:txBody>
                  <a:tcPr marL="8979" marR="8979" marT="89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warm/cool/cold</a:t>
                      </a:r>
                    </a:p>
                  </a:txBody>
                  <a:tcPr marL="8979" marR="8979" marT="89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warm/cool/cold</a:t>
                      </a:r>
                    </a:p>
                  </a:txBody>
                  <a:tcPr marL="8979" marR="8979" marT="89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cool/cold</a:t>
                      </a:r>
                    </a:p>
                  </a:txBody>
                  <a:tcPr marL="8979" marR="8979" marT="89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cool/cold</a:t>
                      </a:r>
                    </a:p>
                  </a:txBody>
                  <a:tcPr marL="8979" marR="8979" marT="89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warm/cool/cold</a:t>
                      </a:r>
                    </a:p>
                  </a:txBody>
                  <a:tcPr marL="8979" marR="8979" marT="89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warm/cool/cold</a:t>
                      </a:r>
                    </a:p>
                  </a:txBody>
                  <a:tcPr marL="8979" marR="8979" marT="89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390480"/>
                  </a:ext>
                </a:extLst>
              </a:tr>
              <a:tr h="1221098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Other</a:t>
                      </a:r>
                    </a:p>
                  </a:txBody>
                  <a:tcPr marL="8979" marR="8979" marT="89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High levels habitat disturbances; Industrial waste </a:t>
                      </a:r>
                    </a:p>
                  </a:txBody>
                  <a:tcPr marL="8979" marR="8979" marT="89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Inflow of the Niagara River; Industrial waste</a:t>
                      </a:r>
                    </a:p>
                  </a:txBody>
                  <a:tcPr marL="8979" marR="8979" marT="89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Ecologically similar to other Laurentian Great Lakes; lower levels of human disturbances</a:t>
                      </a:r>
                    </a:p>
                  </a:txBody>
                  <a:tcPr marL="8979" marR="8979" marT="89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Lower nutrient levels; lower levels of human disturbances </a:t>
                      </a:r>
                    </a:p>
                  </a:txBody>
                  <a:tcPr marL="8979" marR="8979" marT="89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 ecological combination of all of the other ecoregions</a:t>
                      </a:r>
                    </a:p>
                  </a:txBody>
                  <a:tcPr marL="8979" marR="8979" marT="89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High levels of habitat disturbances; Drains large agricultural watershed</a:t>
                      </a:r>
                    </a:p>
                  </a:txBody>
                  <a:tcPr marL="8979" marR="8979" marT="897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144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4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F278AAF-ED6E-F73C-D516-CD08C1780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7C58D7E-F1FB-9595-FAFD-A2FDA7F586B2}"/>
              </a:ext>
            </a:extLst>
          </p:cNvPr>
          <p:cNvGrpSpPr/>
          <p:nvPr/>
        </p:nvGrpSpPr>
        <p:grpSpPr>
          <a:xfrm>
            <a:off x="-771525" y="0"/>
            <a:ext cx="12887325" cy="17202150"/>
            <a:chOff x="-771525" y="0"/>
            <a:chExt cx="12887325" cy="1720215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A735302-FD9A-A950-0293-3504185A875E}"/>
                </a:ext>
              </a:extLst>
            </p:cNvPr>
            <p:cNvSpPr/>
            <p:nvPr/>
          </p:nvSpPr>
          <p:spPr>
            <a:xfrm>
              <a:off x="-771525" y="0"/>
              <a:ext cx="12887325" cy="172021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CD88B52-C339-B9A3-DBE2-640504F07D24}"/>
                </a:ext>
              </a:extLst>
            </p:cNvPr>
            <p:cNvGrpSpPr/>
            <p:nvPr/>
          </p:nvGrpSpPr>
          <p:grpSpPr>
            <a:xfrm>
              <a:off x="-19170" y="1142879"/>
              <a:ext cx="10759414" cy="14875263"/>
              <a:chOff x="-19170" y="1142879"/>
              <a:chExt cx="10759414" cy="14875263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AE852CE4-0870-8305-B12B-F501992162A6}"/>
                  </a:ext>
                </a:extLst>
              </p:cNvPr>
              <p:cNvGrpSpPr/>
              <p:nvPr/>
            </p:nvGrpSpPr>
            <p:grpSpPr>
              <a:xfrm>
                <a:off x="-19170" y="1142879"/>
                <a:ext cx="10689392" cy="14875263"/>
                <a:chOff x="-19170" y="1142879"/>
                <a:chExt cx="10689392" cy="14875263"/>
              </a:xfrm>
            </p:grpSpPr>
            <p:pic>
              <p:nvPicPr>
                <p:cNvPr id="99" name="Picture 98">
                  <a:extLst>
                    <a:ext uri="{FF2B5EF4-FFF2-40B4-BE49-F238E27FC236}">
                      <a16:creationId xmlns:a16="http://schemas.microsoft.com/office/drawing/2014/main" id="{1504B052-0602-0105-8F4B-0D4314AB02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16258" y="13572484"/>
                  <a:ext cx="3140047" cy="2426400"/>
                </a:xfrm>
                <a:prstGeom prst="rect">
                  <a:avLst/>
                </a:prstGeom>
              </p:spPr>
            </p:pic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3DA334CF-206D-1C7E-37B6-374B186FC6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55200" y="13591742"/>
                  <a:ext cx="3140047" cy="2426400"/>
                </a:xfrm>
                <a:prstGeom prst="rect">
                  <a:avLst/>
                </a:prstGeom>
              </p:spPr>
            </p:pic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8E4BFEA-F916-4B0D-48F5-F68CC1A0C787}"/>
                    </a:ext>
                  </a:extLst>
                </p:cNvPr>
                <p:cNvSpPr txBox="1"/>
                <p:nvPr/>
              </p:nvSpPr>
              <p:spPr>
                <a:xfrm>
                  <a:off x="110367" y="8868098"/>
                  <a:ext cx="10559855" cy="553998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1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Isotopes of less mobile species (e.g., Round Goby) will be more distinct and reflect local processes (e.g., anthropogenic disturbances) that are associated with each ecoregion. </a:t>
                  </a:r>
                </a:p>
              </p:txBody>
            </p: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549985E1-55FD-CB73-81AC-9E3D0CB8EEB7}"/>
                    </a:ext>
                  </a:extLst>
                </p:cNvPr>
                <p:cNvGrpSpPr/>
                <p:nvPr/>
              </p:nvGrpSpPr>
              <p:grpSpPr>
                <a:xfrm>
                  <a:off x="-19170" y="1142879"/>
                  <a:ext cx="10689392" cy="7658688"/>
                  <a:chOff x="-19170" y="1142879"/>
                  <a:chExt cx="10689392" cy="7658688"/>
                </a:xfrm>
              </p:grpSpPr>
              <p:pic>
                <p:nvPicPr>
                  <p:cNvPr id="4" name="Picture 3" descr="A map of the united states&#10;&#10;Description automatically generated">
                    <a:extLst>
                      <a:ext uri="{FF2B5EF4-FFF2-40B4-BE49-F238E27FC236}">
                        <a16:creationId xmlns:a16="http://schemas.microsoft.com/office/drawing/2014/main" id="{FB18D821-98AC-5277-0F98-27DE585F98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22" r="4336"/>
                  <a:stretch/>
                </p:blipFill>
                <p:spPr>
                  <a:xfrm>
                    <a:off x="-19170" y="2518173"/>
                    <a:ext cx="10689392" cy="5864208"/>
                  </a:xfrm>
                  <a:prstGeom prst="rect">
                    <a:avLst/>
                  </a:prstGeom>
                </p:spPr>
              </p:pic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B9B2AFB3-F509-BCD2-F5B9-0FBEE7D64A46}"/>
                      </a:ext>
                    </a:extLst>
                  </p:cNvPr>
                  <p:cNvGrpSpPr/>
                  <p:nvPr/>
                </p:nvGrpSpPr>
                <p:grpSpPr>
                  <a:xfrm>
                    <a:off x="2289399" y="5586249"/>
                    <a:ext cx="5613240" cy="3215318"/>
                    <a:chOff x="2240281" y="7653800"/>
                    <a:chExt cx="5613240" cy="3215318"/>
                  </a:xfrm>
                </p:grpSpPr>
                <p:sp>
                  <p:nvSpPr>
                    <p:cNvPr id="6" name="Right Arrow 5">
                      <a:extLst>
                        <a:ext uri="{FF2B5EF4-FFF2-40B4-BE49-F238E27FC236}">
                          <a16:creationId xmlns:a16="http://schemas.microsoft.com/office/drawing/2014/main" id="{06C61C77-3EE1-4C53-6A23-98D8172262F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158025" y="9253462"/>
                      <a:ext cx="2697912" cy="533399"/>
                    </a:xfrm>
                    <a:prstGeom prst="rightArrow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rgbClr val="8385B2"/>
                        </a:gs>
                        <a:gs pos="83000">
                          <a:srgbClr val="8385B2"/>
                        </a:gs>
                        <a:gs pos="100000">
                          <a:srgbClr val="8385B2"/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78"/>
                    </a:p>
                  </p:txBody>
                </p:sp>
                <p:sp>
                  <p:nvSpPr>
                    <p:cNvPr id="51" name="Right Arrow 50">
                      <a:extLst>
                        <a:ext uri="{FF2B5EF4-FFF2-40B4-BE49-F238E27FC236}">
                          <a16:creationId xmlns:a16="http://schemas.microsoft.com/office/drawing/2014/main" id="{AB80DA98-9A08-9A26-EEF7-C698E867A64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305253" y="8994759"/>
                      <a:ext cx="3215317" cy="533399"/>
                    </a:xfrm>
                    <a:prstGeom prst="rightArrow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rgbClr val="77A1B5"/>
                        </a:gs>
                        <a:gs pos="82000">
                          <a:srgbClr val="77A1B5"/>
                        </a:gs>
                        <a:gs pos="100000">
                          <a:srgbClr val="77A1B5"/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78"/>
                    </a:p>
                  </p:txBody>
                </p:sp>
                <p:sp>
                  <p:nvSpPr>
                    <p:cNvPr id="52" name="Right Arrow 51">
                      <a:extLst>
                        <a:ext uri="{FF2B5EF4-FFF2-40B4-BE49-F238E27FC236}">
                          <a16:creationId xmlns:a16="http://schemas.microsoft.com/office/drawing/2014/main" id="{879EA461-74C6-AE19-49E2-86BA1A16E0C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084182" y="9099778"/>
                      <a:ext cx="3005277" cy="533401"/>
                    </a:xfrm>
                    <a:prstGeom prst="rightArrow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rgbClr val="7CD0A8"/>
                        </a:gs>
                        <a:gs pos="82000">
                          <a:srgbClr val="7CD0A8"/>
                        </a:gs>
                        <a:gs pos="100000">
                          <a:srgbClr val="7CD0A8"/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78"/>
                    </a:p>
                  </p:txBody>
                </p:sp>
                <p:grpSp>
                  <p:nvGrpSpPr>
                    <p:cNvPr id="81" name="Group 80">
                      <a:extLst>
                        <a:ext uri="{FF2B5EF4-FFF2-40B4-BE49-F238E27FC236}">
                          <a16:creationId xmlns:a16="http://schemas.microsoft.com/office/drawing/2014/main" id="{96175AA9-D14A-7E70-111D-6EE1CDC6F3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5466" y="10590558"/>
                      <a:ext cx="2197122" cy="278559"/>
                      <a:chOff x="2605466" y="10590558"/>
                      <a:chExt cx="2197122" cy="278559"/>
                    </a:xfrm>
                  </p:grpSpPr>
                  <p:cxnSp>
                    <p:nvCxnSpPr>
                      <p:cNvPr id="66" name="Straight Connector 65">
                        <a:extLst>
                          <a:ext uri="{FF2B5EF4-FFF2-40B4-BE49-F238E27FC236}">
                            <a16:creationId xmlns:a16="http://schemas.microsoft.com/office/drawing/2014/main" id="{A4EE2A0B-316E-E318-E07F-4277E4C9E32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47863" y="10590558"/>
                        <a:ext cx="213051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Straight Connector 72">
                        <a:extLst>
                          <a:ext uri="{FF2B5EF4-FFF2-40B4-BE49-F238E27FC236}">
                            <a16:creationId xmlns:a16="http://schemas.microsoft.com/office/drawing/2014/main" id="{FEC25E9F-A568-D45E-63C2-A77EE0DA824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47863" y="10869117"/>
                        <a:ext cx="213051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Straight Connector 56">
                        <a:extLst>
                          <a:ext uri="{FF2B5EF4-FFF2-40B4-BE49-F238E27FC236}">
                            <a16:creationId xmlns:a16="http://schemas.microsoft.com/office/drawing/2014/main" id="{7337C1E4-1678-9103-AB08-54FDB05F897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5466" y="10728493"/>
                        <a:ext cx="2197122" cy="0"/>
                      </a:xfrm>
                      <a:prstGeom prst="line">
                        <a:avLst/>
                      </a:prstGeom>
                      <a:ln w="263525">
                        <a:gradFill>
                          <a:gsLst>
                            <a:gs pos="33000">
                              <a:srgbClr val="8385B2"/>
                            </a:gs>
                            <a:gs pos="65000">
                              <a:srgbClr val="77A1B5"/>
                            </a:gs>
                          </a:gsLst>
                          <a:lin ang="0" scaled="0"/>
                        </a:gra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2" name="Group 81">
                      <a:extLst>
                        <a:ext uri="{FF2B5EF4-FFF2-40B4-BE49-F238E27FC236}">
                          <a16:creationId xmlns:a16="http://schemas.microsoft.com/office/drawing/2014/main" id="{FB838EAC-B172-6311-33A5-F38EC36E36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34341" y="10590558"/>
                      <a:ext cx="2452309" cy="278559"/>
                      <a:chOff x="5034341" y="10590558"/>
                      <a:chExt cx="2452309" cy="278559"/>
                    </a:xfrm>
                  </p:grpSpPr>
                  <p:cxnSp>
                    <p:nvCxnSpPr>
                      <p:cNvPr id="74" name="Straight Connector 73">
                        <a:extLst>
                          <a:ext uri="{FF2B5EF4-FFF2-40B4-BE49-F238E27FC236}">
                            <a16:creationId xmlns:a16="http://schemas.microsoft.com/office/drawing/2014/main" id="{438E5CC1-1000-0920-3529-DA408597F83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034341" y="10729621"/>
                        <a:ext cx="2452309" cy="0"/>
                      </a:xfrm>
                      <a:prstGeom prst="line">
                        <a:avLst/>
                      </a:prstGeom>
                      <a:ln w="263525">
                        <a:gradFill>
                          <a:gsLst>
                            <a:gs pos="33000">
                              <a:srgbClr val="77A1B5"/>
                            </a:gs>
                            <a:gs pos="64000">
                              <a:srgbClr val="7CD0A8"/>
                            </a:gs>
                          </a:gsLst>
                          <a:lin ang="0" scaled="0"/>
                        </a:gra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6" name="Straight Connector 75">
                        <a:extLst>
                          <a:ext uri="{FF2B5EF4-FFF2-40B4-BE49-F238E27FC236}">
                            <a16:creationId xmlns:a16="http://schemas.microsoft.com/office/drawing/2014/main" id="{C5A51EE5-073F-C0AE-16FA-5BE0978E08D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043719" y="10590558"/>
                        <a:ext cx="240277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8" name="Straight Connector 77">
                        <a:extLst>
                          <a:ext uri="{FF2B5EF4-FFF2-40B4-BE49-F238E27FC236}">
                            <a16:creationId xmlns:a16="http://schemas.microsoft.com/office/drawing/2014/main" id="{8CF7D91C-6DEC-62AE-D5C2-475FC2B746E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034341" y="10869117"/>
                        <a:ext cx="2412157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86" name="Left-Right Arrow 85">
                    <a:extLst>
                      <a:ext uri="{FF2B5EF4-FFF2-40B4-BE49-F238E27FC236}">
                        <a16:creationId xmlns:a16="http://schemas.microsoft.com/office/drawing/2014/main" id="{0414049E-098A-D696-2F2C-FBE4A72CA3C7}"/>
                      </a:ext>
                    </a:extLst>
                  </p:cNvPr>
                  <p:cNvSpPr/>
                  <p:nvPr/>
                </p:nvSpPr>
                <p:spPr>
                  <a:xfrm>
                    <a:off x="1139868" y="1888432"/>
                    <a:ext cx="9131473" cy="563207"/>
                  </a:xfrm>
                  <a:prstGeom prst="leftRightArrow">
                    <a:avLst/>
                  </a:prstGeom>
                  <a:gradFill>
                    <a:gsLst>
                      <a:gs pos="0">
                        <a:srgbClr val="8385B2"/>
                      </a:gs>
                      <a:gs pos="20000">
                        <a:srgbClr val="77A1B5"/>
                      </a:gs>
                      <a:gs pos="40000">
                        <a:srgbClr val="7CD0A8"/>
                      </a:gs>
                      <a:gs pos="60000">
                        <a:srgbClr val="B2E588"/>
                      </a:gs>
                      <a:gs pos="80000">
                        <a:srgbClr val="D5EA7B"/>
                      </a:gs>
                      <a:gs pos="100000">
                        <a:srgbClr val="F7EE6D"/>
                      </a:gs>
                    </a:gsLst>
                    <a:lin ang="0" scaled="0"/>
                  </a:gra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CD35C25F-7001-7972-B72D-9D982F744F7C}"/>
                      </a:ext>
                    </a:extLst>
                  </p:cNvPr>
                  <p:cNvSpPr txBox="1"/>
                  <p:nvPr/>
                </p:nvSpPr>
                <p:spPr>
                  <a:xfrm>
                    <a:off x="1413769" y="1142879"/>
                    <a:ext cx="8657331" cy="553998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shade val="15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Isotopes of more mobile species (e.g., Lake Trout) will be less distinct and reflect a combination of local processes (e.g., nutrient levels) that are associated with each ecoregion. </a:t>
                    </a:r>
                  </a:p>
                </p:txBody>
              </p:sp>
            </p:grp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F187CE68-C99C-3336-ADE1-B580DD2F5D86}"/>
                    </a:ext>
                  </a:extLst>
                </p:cNvPr>
                <p:cNvSpPr txBox="1"/>
                <p:nvPr/>
              </p:nvSpPr>
              <p:spPr>
                <a:xfrm>
                  <a:off x="110367" y="12629394"/>
                  <a:ext cx="2306486" cy="5978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u="sng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Food Web Structures:</a:t>
                  </a:r>
                </a:p>
                <a:p>
                  <a:endParaRPr lang="en-US" dirty="0"/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FAE0F3E-AEF7-09BD-99E2-C887E2257D59}"/>
                    </a:ext>
                  </a:extLst>
                </p:cNvPr>
                <p:cNvSpPr txBox="1"/>
                <p:nvPr/>
              </p:nvSpPr>
              <p:spPr>
                <a:xfrm>
                  <a:off x="2142734" y="13249319"/>
                  <a:ext cx="22131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High habitat disturbances </a:t>
                  </a:r>
                  <a:endParaRPr lang="en-US" sz="1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" name="Triangle 94">
                  <a:extLst>
                    <a:ext uri="{FF2B5EF4-FFF2-40B4-BE49-F238E27FC236}">
                      <a16:creationId xmlns:a16="http://schemas.microsoft.com/office/drawing/2014/main" id="{C11BB6C8-C93C-45C0-6CB2-025EC127AD9E}"/>
                    </a:ext>
                  </a:extLst>
                </p:cNvPr>
                <p:cNvSpPr/>
                <p:nvPr/>
              </p:nvSpPr>
              <p:spPr>
                <a:xfrm>
                  <a:off x="2289399" y="14579406"/>
                  <a:ext cx="1845279" cy="905153"/>
                </a:xfrm>
                <a:prstGeom prst="triangle">
                  <a:avLst/>
                </a:prstGeom>
                <a:gradFill flip="none" rotWithShape="1">
                  <a:gsLst>
                    <a:gs pos="33000">
                      <a:srgbClr val="8385B2">
                        <a:alpha val="75000"/>
                      </a:srgbClr>
                    </a:gs>
                    <a:gs pos="66000">
                      <a:srgbClr val="6EB8B4">
                        <a:alpha val="75000"/>
                      </a:srgbClr>
                    </a:gs>
                    <a:gs pos="100000">
                      <a:srgbClr val="F7EE6D">
                        <a:alpha val="75000"/>
                      </a:srgbClr>
                    </a:gs>
                  </a:gsLst>
                  <a:lin ang="5400000" scaled="0"/>
                  <a:tileRect/>
                </a:gra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Triangle 95">
                  <a:extLst>
                    <a:ext uri="{FF2B5EF4-FFF2-40B4-BE49-F238E27FC236}">
                      <a16:creationId xmlns:a16="http://schemas.microsoft.com/office/drawing/2014/main" id="{7DC0AF75-ED1C-6BA8-25F1-BCD395164C9E}"/>
                    </a:ext>
                  </a:extLst>
                </p:cNvPr>
                <p:cNvSpPr/>
                <p:nvPr/>
              </p:nvSpPr>
              <p:spPr>
                <a:xfrm>
                  <a:off x="7063924" y="13664678"/>
                  <a:ext cx="1965552" cy="1819881"/>
                </a:xfrm>
                <a:prstGeom prst="triangle">
                  <a:avLst/>
                </a:prstGeom>
                <a:gradFill>
                  <a:gsLst>
                    <a:gs pos="32000">
                      <a:srgbClr val="6EB8B4">
                        <a:alpha val="75000"/>
                      </a:srgbClr>
                    </a:gs>
                    <a:gs pos="66000">
                      <a:srgbClr val="7CD0A8">
                        <a:alpha val="75000"/>
                      </a:srgbClr>
                    </a:gs>
                    <a:gs pos="100000">
                      <a:srgbClr val="B2E588">
                        <a:alpha val="75000"/>
                      </a:srgbClr>
                    </a:gs>
                  </a:gsLst>
                  <a:lin ang="5400000" scaled="0"/>
                </a:gra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5C99572B-1D5E-8F53-E830-D6639C63D39F}"/>
                    </a:ext>
                  </a:extLst>
                </p:cNvPr>
                <p:cNvSpPr txBox="1"/>
                <p:nvPr/>
              </p:nvSpPr>
              <p:spPr>
                <a:xfrm>
                  <a:off x="6987467" y="13283462"/>
                  <a:ext cx="22131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Low habitat disturbances </a:t>
                  </a:r>
                  <a:endParaRPr lang="en-US" sz="15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109" name="Picture 108" descr="A screenshot of a data&#10;&#10;Description automatically generated">
                <a:extLst>
                  <a:ext uri="{FF2B5EF4-FFF2-40B4-BE49-F238E27FC236}">
                    <a16:creationId xmlns:a16="http://schemas.microsoft.com/office/drawing/2014/main" id="{5936B1B7-968D-C4E9-61E6-4A29963219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24" y="9578779"/>
                <a:ext cx="10727620" cy="313695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0535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2815</TotalTime>
  <Words>323</Words>
  <Application>Microsoft Macintosh PowerPoint</Application>
  <PresentationFormat>Custom</PresentationFormat>
  <Paragraphs>52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Hlina</dc:creator>
  <cp:lastModifiedBy>Ben Hlina</cp:lastModifiedBy>
  <cp:revision>4</cp:revision>
  <dcterms:created xsi:type="dcterms:W3CDTF">2024-10-29T13:40:46Z</dcterms:created>
  <dcterms:modified xsi:type="dcterms:W3CDTF">2024-10-31T16:38:16Z</dcterms:modified>
</cp:coreProperties>
</file>