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Economica"/>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7c6e0bc35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c6e0bc35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ce9475d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ce9475d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c6e0bc35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c6e0bc35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c6e0bc3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c6e0bc3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c80d35f2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c80d35f2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ce9475d2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ce9475d2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ce9475d2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ce9475d2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Crowdventure™</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Ben Kern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69" name="Google Shape;69;p14"/>
          <p:cNvSpPr txBox="1"/>
          <p:nvPr>
            <p:ph idx="1" type="body"/>
          </p:nvPr>
        </p:nvSpPr>
        <p:spPr>
          <a:xfrm>
            <a:off x="311700" y="1225225"/>
            <a:ext cx="8520600" cy="43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Choose Your Own Adventure Games are fun, but have a few problems:</a:t>
            </a:r>
            <a:endParaRPr/>
          </a:p>
        </p:txBody>
      </p:sp>
      <p:pic>
        <p:nvPicPr>
          <p:cNvPr id="70" name="Google Shape;70;p14"/>
          <p:cNvPicPr preferRelativeResize="0"/>
          <p:nvPr/>
        </p:nvPicPr>
        <p:blipFill>
          <a:blip r:embed="rId3">
            <a:alphaModFix/>
          </a:blip>
          <a:stretch>
            <a:fillRect/>
          </a:stretch>
        </p:blipFill>
        <p:spPr>
          <a:xfrm>
            <a:off x="4292717" y="2046775"/>
            <a:ext cx="4662225" cy="2486525"/>
          </a:xfrm>
          <a:prstGeom prst="rect">
            <a:avLst/>
          </a:prstGeom>
          <a:noFill/>
          <a:ln>
            <a:noFill/>
          </a:ln>
        </p:spPr>
      </p:pic>
      <p:sp>
        <p:nvSpPr>
          <p:cNvPr id="71" name="Google Shape;71;p14"/>
          <p:cNvSpPr txBox="1"/>
          <p:nvPr/>
        </p:nvSpPr>
        <p:spPr>
          <a:xfrm>
            <a:off x="311700" y="1826100"/>
            <a:ext cx="3839400" cy="270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Require a lot of time and effort to make something that isn’t just a linear story</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Even when the creators do put in a lot of effort, you still don’t end up with too many options for what you can do</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Maybe you don’t like any of the options of a given situation and want to do something different!</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Solution: </a:t>
            </a:r>
            <a:r>
              <a:rPr b="1" i="1" lang="en" u="sng"/>
              <a:t>Crowdsourcing!</a:t>
            </a:r>
            <a:endParaRPr b="1" i="1" u="sng"/>
          </a:p>
        </p:txBody>
      </p:sp>
      <p:sp>
        <p:nvSpPr>
          <p:cNvPr id="77" name="Google Shape;77;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solves all of our problems.</a:t>
            </a:r>
            <a:endParaRPr/>
          </a:p>
          <a:p>
            <a:pPr indent="-342900" lvl="0" marL="457200" rtl="0" algn="l">
              <a:spcBef>
                <a:spcPts val="1600"/>
              </a:spcBef>
              <a:spcAft>
                <a:spcPts val="0"/>
              </a:spcAft>
              <a:buSzPts val="1800"/>
              <a:buChar char="●"/>
            </a:pPr>
            <a:r>
              <a:rPr lang="en"/>
              <a:t>By allowing people to suggest and add upon other’s games, people can be as creative as they want to create truly complicated and fun to play Choose Your Own Adventure Games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Theoretically, the number of different endings will expand exponentially as more people add more options to the game!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p:nvPr/>
        </p:nvSpPr>
        <p:spPr>
          <a:xfrm>
            <a:off x="3262653" y="126050"/>
            <a:ext cx="2618700" cy="1268700"/>
          </a:xfrm>
          <a:prstGeom prst="bevel">
            <a:avLst>
              <a:gd fmla="val 5127" name="adj"/>
            </a:avLst>
          </a:prstGeom>
          <a:solidFill>
            <a:schemeClr val="lt2"/>
          </a:solidFill>
          <a:ln cap="flat" cmpd="sng" w="9525">
            <a:solidFill>
              <a:schemeClr val="dk2"/>
            </a:solidFill>
            <a:prstDash val="solid"/>
            <a:round/>
            <a:headEnd len="sm" w="sm" type="none"/>
            <a:tailEnd len="sm" w="sm" type="none"/>
          </a:ln>
          <a:effectLst>
            <a:outerShdw blurRad="57150" rotWithShape="0" algn="bl" dir="270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t>You awake on an the beach of an island, with no memory of how you got there. There is no sign of any humans being anywhere around you, and there is a forest behind you. What do you do?</a:t>
            </a:r>
            <a:endParaRPr sz="1200"/>
          </a:p>
        </p:txBody>
      </p:sp>
      <p:sp>
        <p:nvSpPr>
          <p:cNvPr id="83" name="Google Shape;83;p16"/>
          <p:cNvSpPr/>
          <p:nvPr/>
        </p:nvSpPr>
        <p:spPr>
          <a:xfrm>
            <a:off x="1475211" y="1937408"/>
            <a:ext cx="2618700" cy="1268700"/>
          </a:xfrm>
          <a:prstGeom prst="bevel">
            <a:avLst>
              <a:gd fmla="val 5127" name="adj"/>
            </a:avLst>
          </a:prstGeom>
          <a:solidFill>
            <a:schemeClr val="lt2"/>
          </a:solidFill>
          <a:ln cap="flat" cmpd="sng" w="9525">
            <a:solidFill>
              <a:schemeClr val="dk2"/>
            </a:solidFill>
            <a:prstDash val="solid"/>
            <a:round/>
            <a:headEnd len="sm" w="sm" type="none"/>
            <a:tailEnd len="sm" w="sm" type="none"/>
          </a:ln>
          <a:effectLst>
            <a:outerShdw blurRad="57150" rotWithShape="0" algn="bl" dir="27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t>As you explore a bit, you find a wooden canoe resting on the beach! Do you use the canoe to try to escape the island?</a:t>
            </a:r>
            <a:endParaRPr sz="1200"/>
          </a:p>
        </p:txBody>
      </p:sp>
      <p:sp>
        <p:nvSpPr>
          <p:cNvPr id="84" name="Google Shape;84;p16"/>
          <p:cNvSpPr/>
          <p:nvPr/>
        </p:nvSpPr>
        <p:spPr>
          <a:xfrm>
            <a:off x="5050084" y="1937408"/>
            <a:ext cx="2618700" cy="1268700"/>
          </a:xfrm>
          <a:prstGeom prst="bevel">
            <a:avLst>
              <a:gd fmla="val 5127" name="adj"/>
            </a:avLst>
          </a:prstGeom>
          <a:solidFill>
            <a:schemeClr val="lt2"/>
          </a:solidFill>
          <a:ln cap="flat" cmpd="sng" w="9525">
            <a:solidFill>
              <a:schemeClr val="dk2"/>
            </a:solidFill>
            <a:prstDash val="solid"/>
            <a:round/>
            <a:headEnd len="sm" w="sm" type="none"/>
            <a:tailEnd len="sm" w="sm" type="none"/>
          </a:ln>
          <a:effectLst>
            <a:outerShdw blurRad="57150" rotWithShape="0" algn="bl" dir="270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t>Searching through the forest, you find some delicious looking red berries in a bush. Do you eat them?</a:t>
            </a:r>
            <a:endParaRPr sz="1200"/>
          </a:p>
        </p:txBody>
      </p:sp>
      <p:cxnSp>
        <p:nvCxnSpPr>
          <p:cNvPr id="85" name="Google Shape;85;p16"/>
          <p:cNvCxnSpPr>
            <a:stCxn id="82" idx="2"/>
            <a:endCxn id="84" idx="6"/>
          </p:cNvCxnSpPr>
          <p:nvPr/>
        </p:nvCxnSpPr>
        <p:spPr>
          <a:xfrm flipH="1" rot="-5400000">
            <a:off x="5194353" y="772400"/>
            <a:ext cx="542700" cy="1787400"/>
          </a:xfrm>
          <a:prstGeom prst="curvedConnector3">
            <a:avLst>
              <a:gd fmla="val 49996" name="adj1"/>
            </a:avLst>
          </a:prstGeom>
          <a:noFill/>
          <a:ln cap="flat" cmpd="sng" w="9525">
            <a:solidFill>
              <a:schemeClr val="dk2"/>
            </a:solidFill>
            <a:prstDash val="solid"/>
            <a:round/>
            <a:headEnd len="med" w="med" type="none"/>
            <a:tailEnd len="med" w="med" type="triangle"/>
          </a:ln>
        </p:spPr>
      </p:cxnSp>
      <p:cxnSp>
        <p:nvCxnSpPr>
          <p:cNvPr id="86" name="Google Shape;86;p16"/>
          <p:cNvCxnSpPr>
            <a:stCxn id="82" idx="2"/>
            <a:endCxn id="83" idx="6"/>
          </p:cNvCxnSpPr>
          <p:nvPr/>
        </p:nvCxnSpPr>
        <p:spPr>
          <a:xfrm rot="5400000">
            <a:off x="3406953" y="772400"/>
            <a:ext cx="542700" cy="1787400"/>
          </a:xfrm>
          <a:prstGeom prst="curvedConnector3">
            <a:avLst>
              <a:gd fmla="val 49996" name="adj1"/>
            </a:avLst>
          </a:prstGeom>
          <a:noFill/>
          <a:ln cap="flat" cmpd="sng" w="9525">
            <a:solidFill>
              <a:schemeClr val="dk2"/>
            </a:solidFill>
            <a:prstDash val="solid"/>
            <a:round/>
            <a:headEnd len="med" w="med" type="none"/>
            <a:tailEnd len="med" w="med" type="triangle"/>
          </a:ln>
        </p:spPr>
      </p:cxnSp>
      <p:sp>
        <p:nvSpPr>
          <p:cNvPr id="87" name="Google Shape;87;p16"/>
          <p:cNvSpPr txBox="1"/>
          <p:nvPr/>
        </p:nvSpPr>
        <p:spPr>
          <a:xfrm rot="-508944">
            <a:off x="3147805" y="1338754"/>
            <a:ext cx="1124703" cy="28787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Open Sans"/>
                <a:ea typeface="Open Sans"/>
                <a:cs typeface="Open Sans"/>
                <a:sym typeface="Open Sans"/>
              </a:rPr>
              <a:t>Explore Beach</a:t>
            </a:r>
            <a:endParaRPr>
              <a:solidFill>
                <a:schemeClr val="lt2"/>
              </a:solidFill>
              <a:latin typeface="Open Sans"/>
              <a:ea typeface="Open Sans"/>
              <a:cs typeface="Open Sans"/>
              <a:sym typeface="Open Sans"/>
            </a:endParaRPr>
          </a:p>
        </p:txBody>
      </p:sp>
      <p:sp>
        <p:nvSpPr>
          <p:cNvPr id="88" name="Google Shape;88;p16"/>
          <p:cNvSpPr txBox="1"/>
          <p:nvPr/>
        </p:nvSpPr>
        <p:spPr>
          <a:xfrm rot="536832">
            <a:off x="4914851" y="1347445"/>
            <a:ext cx="1124584" cy="28818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Open Sans"/>
                <a:ea typeface="Open Sans"/>
                <a:cs typeface="Open Sans"/>
                <a:sym typeface="Open Sans"/>
              </a:rPr>
              <a:t>Explore Forest</a:t>
            </a:r>
            <a:endParaRPr>
              <a:solidFill>
                <a:schemeClr val="lt2"/>
              </a:solidFill>
              <a:latin typeface="Open Sans"/>
              <a:ea typeface="Open Sans"/>
              <a:cs typeface="Open Sans"/>
              <a:sym typeface="Open Sans"/>
            </a:endParaRPr>
          </a:p>
        </p:txBody>
      </p:sp>
      <p:sp>
        <p:nvSpPr>
          <p:cNvPr id="89" name="Google Shape;89;p16"/>
          <p:cNvSpPr/>
          <p:nvPr/>
        </p:nvSpPr>
        <p:spPr>
          <a:xfrm>
            <a:off x="1475211" y="3602358"/>
            <a:ext cx="2618700" cy="1268700"/>
          </a:xfrm>
          <a:prstGeom prst="bevel">
            <a:avLst>
              <a:gd fmla="val 5127" name="adj"/>
            </a:avLst>
          </a:prstGeom>
          <a:solidFill>
            <a:schemeClr val="lt2"/>
          </a:solidFill>
          <a:ln cap="flat" cmpd="sng" w="9525">
            <a:solidFill>
              <a:schemeClr val="dk2"/>
            </a:solidFill>
            <a:prstDash val="solid"/>
            <a:round/>
            <a:headEnd len="sm" w="sm" type="none"/>
            <a:tailEnd len="sm" w="sm" type="none"/>
          </a:ln>
          <a:effectLst>
            <a:outerShdw blurRad="57150" rotWithShape="0" algn="bl" dir="270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t>You try to use the canoe to escape, and it topples over and you die! Game over!</a:t>
            </a:r>
            <a:endParaRPr sz="1200"/>
          </a:p>
        </p:txBody>
      </p:sp>
      <p:sp>
        <p:nvSpPr>
          <p:cNvPr id="90" name="Google Shape;90;p16"/>
          <p:cNvSpPr/>
          <p:nvPr/>
        </p:nvSpPr>
        <p:spPr>
          <a:xfrm>
            <a:off x="5050086" y="3602358"/>
            <a:ext cx="2618700" cy="1268700"/>
          </a:xfrm>
          <a:prstGeom prst="bevel">
            <a:avLst>
              <a:gd fmla="val 5127" name="adj"/>
            </a:avLst>
          </a:prstGeom>
          <a:solidFill>
            <a:schemeClr val="lt2"/>
          </a:solidFill>
          <a:ln cap="flat" cmpd="sng" w="9525">
            <a:solidFill>
              <a:schemeClr val="dk2"/>
            </a:solidFill>
            <a:prstDash val="solid"/>
            <a:round/>
            <a:headEnd len="sm" w="sm" type="none"/>
            <a:tailEnd len="sm" w="sm" type="none"/>
          </a:ln>
          <a:effectLst>
            <a:outerShdw blurRad="57150" rotWithShape="0" algn="bl" dir="270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t>You try one berry and instantly topple over and die! Game over!</a:t>
            </a:r>
            <a:endParaRPr sz="1200"/>
          </a:p>
        </p:txBody>
      </p:sp>
      <p:cxnSp>
        <p:nvCxnSpPr>
          <p:cNvPr id="91" name="Google Shape;91;p16"/>
          <p:cNvCxnSpPr>
            <a:stCxn id="83" idx="2"/>
            <a:endCxn id="89" idx="6"/>
          </p:cNvCxnSpPr>
          <p:nvPr/>
        </p:nvCxnSpPr>
        <p:spPr>
          <a:xfrm>
            <a:off x="2784561" y="3206108"/>
            <a:ext cx="0" cy="396300"/>
          </a:xfrm>
          <a:prstGeom prst="straightConnector1">
            <a:avLst/>
          </a:prstGeom>
          <a:noFill/>
          <a:ln cap="flat" cmpd="sng" w="9525">
            <a:solidFill>
              <a:schemeClr val="dk2"/>
            </a:solidFill>
            <a:prstDash val="solid"/>
            <a:round/>
            <a:headEnd len="med" w="med" type="none"/>
            <a:tailEnd len="med" w="med" type="triangle"/>
          </a:ln>
        </p:spPr>
      </p:cxnSp>
      <p:cxnSp>
        <p:nvCxnSpPr>
          <p:cNvPr id="92" name="Google Shape;92;p16"/>
          <p:cNvCxnSpPr>
            <a:stCxn id="84" idx="2"/>
            <a:endCxn id="90" idx="6"/>
          </p:cNvCxnSpPr>
          <p:nvPr/>
        </p:nvCxnSpPr>
        <p:spPr>
          <a:xfrm>
            <a:off x="6359434" y="3206108"/>
            <a:ext cx="0" cy="396300"/>
          </a:xfrm>
          <a:prstGeom prst="straightConnector1">
            <a:avLst/>
          </a:prstGeom>
          <a:noFill/>
          <a:ln cap="flat" cmpd="sng" w="9525">
            <a:solidFill>
              <a:schemeClr val="dk2"/>
            </a:solidFill>
            <a:prstDash val="solid"/>
            <a:round/>
            <a:headEnd len="med" w="med" type="none"/>
            <a:tailEnd len="med" w="med" type="triangle"/>
          </a:ln>
        </p:spPr>
      </p:cxnSp>
      <p:sp>
        <p:nvSpPr>
          <p:cNvPr id="93" name="Google Shape;93;p16"/>
          <p:cNvSpPr txBox="1"/>
          <p:nvPr/>
        </p:nvSpPr>
        <p:spPr>
          <a:xfrm rot="1834">
            <a:off x="2738720" y="3214390"/>
            <a:ext cx="1124700" cy="2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Open Sans"/>
                <a:ea typeface="Open Sans"/>
                <a:cs typeface="Open Sans"/>
                <a:sym typeface="Open Sans"/>
              </a:rPr>
              <a:t>Yes!</a:t>
            </a:r>
            <a:endParaRPr>
              <a:solidFill>
                <a:schemeClr val="lt2"/>
              </a:solidFill>
              <a:latin typeface="Open Sans"/>
              <a:ea typeface="Open Sans"/>
              <a:cs typeface="Open Sans"/>
              <a:sym typeface="Open Sans"/>
            </a:endParaRPr>
          </a:p>
        </p:txBody>
      </p:sp>
      <p:sp>
        <p:nvSpPr>
          <p:cNvPr id="94" name="Google Shape;94;p16"/>
          <p:cNvSpPr txBox="1"/>
          <p:nvPr/>
        </p:nvSpPr>
        <p:spPr>
          <a:xfrm rot="1834">
            <a:off x="5877282" y="3202938"/>
            <a:ext cx="1124700" cy="2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Open Sans"/>
                <a:ea typeface="Open Sans"/>
                <a:cs typeface="Open Sans"/>
                <a:sym typeface="Open Sans"/>
              </a:rPr>
              <a:t>Yes!</a:t>
            </a:r>
            <a:endParaRPr>
              <a:solidFill>
                <a:schemeClr val="lt2"/>
              </a:solidFill>
              <a:latin typeface="Open Sans"/>
              <a:ea typeface="Open Sans"/>
              <a:cs typeface="Open Sans"/>
              <a:sym typeface="Open Sans"/>
            </a:endParaRPr>
          </a:p>
        </p:txBody>
      </p:sp>
      <p:cxnSp>
        <p:nvCxnSpPr>
          <p:cNvPr id="95" name="Google Shape;95;p16"/>
          <p:cNvCxnSpPr>
            <a:stCxn id="89" idx="4"/>
            <a:endCxn id="82" idx="4"/>
          </p:cNvCxnSpPr>
          <p:nvPr/>
        </p:nvCxnSpPr>
        <p:spPr>
          <a:xfrm flipH="1" rot="10800000">
            <a:off x="1475211" y="760308"/>
            <a:ext cx="1787400" cy="3476400"/>
          </a:xfrm>
          <a:prstGeom prst="curvedConnector3">
            <a:avLst>
              <a:gd fmla="val -42788" name="adj1"/>
            </a:avLst>
          </a:prstGeom>
          <a:noFill/>
          <a:ln cap="flat" cmpd="sng" w="9525">
            <a:solidFill>
              <a:schemeClr val="dk2"/>
            </a:solidFill>
            <a:prstDash val="solid"/>
            <a:round/>
            <a:headEnd len="med" w="med" type="none"/>
            <a:tailEnd len="med" w="med" type="triangle"/>
          </a:ln>
        </p:spPr>
      </p:cxnSp>
      <p:cxnSp>
        <p:nvCxnSpPr>
          <p:cNvPr id="96" name="Google Shape;96;p16"/>
          <p:cNvCxnSpPr/>
          <p:nvPr/>
        </p:nvCxnSpPr>
        <p:spPr>
          <a:xfrm rot="10800000">
            <a:off x="5881396" y="760308"/>
            <a:ext cx="1787400" cy="3476400"/>
          </a:xfrm>
          <a:prstGeom prst="curvedConnector3">
            <a:avLst>
              <a:gd fmla="val -42788" name="adj1"/>
            </a:avLst>
          </a:prstGeom>
          <a:noFill/>
          <a:ln cap="flat" cmpd="sng" w="9525">
            <a:solidFill>
              <a:schemeClr val="dk2"/>
            </a:solidFill>
            <a:prstDash val="solid"/>
            <a:round/>
            <a:headEnd len="med" w="med" type="none"/>
            <a:tailEnd len="med" w="med" type="triangle"/>
          </a:ln>
        </p:spPr>
      </p:cxnSp>
      <p:sp>
        <p:nvSpPr>
          <p:cNvPr id="97" name="Google Shape;97;p16"/>
          <p:cNvSpPr txBox="1"/>
          <p:nvPr/>
        </p:nvSpPr>
        <p:spPr>
          <a:xfrm rot="2221181">
            <a:off x="7152707" y="1058712"/>
            <a:ext cx="1124584" cy="288121"/>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Open Sans"/>
                <a:ea typeface="Open Sans"/>
                <a:cs typeface="Open Sans"/>
                <a:sym typeface="Open Sans"/>
              </a:rPr>
              <a:t>Restart Game</a:t>
            </a:r>
            <a:endParaRPr>
              <a:solidFill>
                <a:schemeClr val="lt2"/>
              </a:solidFill>
              <a:latin typeface="Open Sans"/>
              <a:ea typeface="Open Sans"/>
              <a:cs typeface="Open Sans"/>
              <a:sym typeface="Open Sans"/>
            </a:endParaRPr>
          </a:p>
        </p:txBody>
      </p:sp>
      <p:sp>
        <p:nvSpPr>
          <p:cNvPr id="98" name="Google Shape;98;p16"/>
          <p:cNvSpPr txBox="1"/>
          <p:nvPr/>
        </p:nvSpPr>
        <p:spPr>
          <a:xfrm rot="-2225766">
            <a:off x="882070" y="1062409"/>
            <a:ext cx="1124589" cy="2880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Open Sans"/>
                <a:ea typeface="Open Sans"/>
                <a:cs typeface="Open Sans"/>
                <a:sym typeface="Open Sans"/>
              </a:rPr>
              <a:t>Restart Game</a:t>
            </a:r>
            <a:endParaRPr>
              <a:solidFill>
                <a:schemeClr val="lt2"/>
              </a:solidFill>
              <a:latin typeface="Open Sans"/>
              <a:ea typeface="Open Sans"/>
              <a:cs typeface="Open Sans"/>
              <a:sym typeface="Open Sans"/>
            </a:endParaRPr>
          </a:p>
        </p:txBody>
      </p:sp>
      <p:sp>
        <p:nvSpPr>
          <p:cNvPr id="99" name="Google Shape;99;p16"/>
          <p:cNvSpPr/>
          <p:nvPr/>
        </p:nvSpPr>
        <p:spPr>
          <a:xfrm>
            <a:off x="5710550" y="0"/>
            <a:ext cx="344400" cy="344400"/>
          </a:xfrm>
          <a:prstGeom prst="ellipse">
            <a:avLst/>
          </a:prstGeom>
          <a:solidFill>
            <a:schemeClr val="lt2"/>
          </a:solidFill>
          <a:ln cap="flat" cmpd="sng" w="9525">
            <a:solidFill>
              <a:schemeClr val="dk2"/>
            </a:solidFill>
            <a:prstDash val="solid"/>
            <a:round/>
            <a:headEnd len="sm" w="sm" type="none"/>
            <a:tailEnd len="sm" w="sm" type="none"/>
          </a:ln>
          <a:effectLst>
            <a:outerShdw blurRad="57150" rotWithShape="0" algn="bl" dir="2700000" dist="47625">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lang="en"/>
              <a:t>BK</a:t>
            </a:r>
            <a:endParaRPr/>
          </a:p>
        </p:txBody>
      </p:sp>
      <p:sp>
        <p:nvSpPr>
          <p:cNvPr id="100" name="Google Shape;100;p16"/>
          <p:cNvSpPr/>
          <p:nvPr/>
        </p:nvSpPr>
        <p:spPr>
          <a:xfrm>
            <a:off x="7490075" y="1790975"/>
            <a:ext cx="344400" cy="344400"/>
          </a:xfrm>
          <a:prstGeom prst="ellipse">
            <a:avLst/>
          </a:prstGeom>
          <a:solidFill>
            <a:schemeClr val="lt2"/>
          </a:solidFill>
          <a:ln cap="flat" cmpd="sng" w="9525">
            <a:solidFill>
              <a:schemeClr val="dk2"/>
            </a:solidFill>
            <a:prstDash val="solid"/>
            <a:round/>
            <a:headEnd len="sm" w="sm" type="none"/>
            <a:tailEnd len="sm" w="sm" type="none"/>
          </a:ln>
          <a:effectLst>
            <a:outerShdw blurRad="57150" rotWithShape="0" algn="bl" dir="2700000" dist="47625">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lang="en"/>
              <a:t>BK</a:t>
            </a:r>
            <a:endParaRPr/>
          </a:p>
        </p:txBody>
      </p:sp>
      <p:sp>
        <p:nvSpPr>
          <p:cNvPr id="101" name="Google Shape;101;p16"/>
          <p:cNvSpPr/>
          <p:nvPr/>
        </p:nvSpPr>
        <p:spPr>
          <a:xfrm>
            <a:off x="3897415" y="1790975"/>
            <a:ext cx="344400" cy="344400"/>
          </a:xfrm>
          <a:prstGeom prst="ellipse">
            <a:avLst/>
          </a:prstGeom>
          <a:solidFill>
            <a:schemeClr val="lt2"/>
          </a:solidFill>
          <a:ln cap="flat" cmpd="sng" w="9525">
            <a:solidFill>
              <a:schemeClr val="dk2"/>
            </a:solidFill>
            <a:prstDash val="solid"/>
            <a:round/>
            <a:headEnd len="sm" w="sm" type="none"/>
            <a:tailEnd len="sm" w="sm" type="none"/>
          </a:ln>
          <a:effectLst>
            <a:outerShdw blurRad="57150" rotWithShape="0" algn="bl" dir="2700000" dist="47625">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lang="en"/>
              <a:t>BK</a:t>
            </a:r>
            <a:endParaRPr/>
          </a:p>
        </p:txBody>
      </p:sp>
      <p:sp>
        <p:nvSpPr>
          <p:cNvPr id="102" name="Google Shape;102;p16"/>
          <p:cNvSpPr/>
          <p:nvPr/>
        </p:nvSpPr>
        <p:spPr>
          <a:xfrm>
            <a:off x="3897425" y="3435500"/>
            <a:ext cx="344400" cy="344400"/>
          </a:xfrm>
          <a:prstGeom prst="ellipse">
            <a:avLst/>
          </a:prstGeom>
          <a:solidFill>
            <a:schemeClr val="lt2"/>
          </a:solidFill>
          <a:ln cap="flat" cmpd="sng" w="9525">
            <a:solidFill>
              <a:schemeClr val="dk2"/>
            </a:solidFill>
            <a:prstDash val="solid"/>
            <a:round/>
            <a:headEnd len="sm" w="sm" type="none"/>
            <a:tailEnd len="sm" w="sm" type="none"/>
          </a:ln>
          <a:effectLst>
            <a:outerShdw blurRad="57150" rotWithShape="0" algn="bl" dir="2700000" dist="47625">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lang="en"/>
              <a:t>BK</a:t>
            </a:r>
            <a:endParaRPr/>
          </a:p>
        </p:txBody>
      </p:sp>
      <p:sp>
        <p:nvSpPr>
          <p:cNvPr id="103" name="Google Shape;103;p16"/>
          <p:cNvSpPr/>
          <p:nvPr/>
        </p:nvSpPr>
        <p:spPr>
          <a:xfrm>
            <a:off x="7490075" y="3435500"/>
            <a:ext cx="344400" cy="344400"/>
          </a:xfrm>
          <a:prstGeom prst="ellipse">
            <a:avLst/>
          </a:prstGeom>
          <a:solidFill>
            <a:schemeClr val="lt2"/>
          </a:solidFill>
          <a:ln cap="flat" cmpd="sng" w="9525">
            <a:solidFill>
              <a:schemeClr val="dk2"/>
            </a:solidFill>
            <a:prstDash val="solid"/>
            <a:round/>
            <a:headEnd len="sm" w="sm" type="none"/>
            <a:tailEnd len="sm" w="sm" type="none"/>
          </a:ln>
          <a:effectLst>
            <a:outerShdw blurRad="57150" rotWithShape="0" algn="bl" dir="2700000" dist="47625">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lang="en"/>
              <a:t>BK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p:nvPr/>
        </p:nvSpPr>
        <p:spPr>
          <a:xfrm>
            <a:off x="3859483" y="62688"/>
            <a:ext cx="1302300" cy="630900"/>
          </a:xfrm>
          <a:prstGeom prst="bevel">
            <a:avLst>
              <a:gd fmla="val 5127" name="adj"/>
            </a:avLst>
          </a:prstGeom>
          <a:solidFill>
            <a:schemeClr val="lt2"/>
          </a:solidFill>
          <a:ln cap="flat" cmpd="sng" w="9525">
            <a:solidFill>
              <a:schemeClr val="dk2"/>
            </a:solidFill>
            <a:prstDash val="solid"/>
            <a:round/>
            <a:headEnd len="sm" w="sm" type="none"/>
            <a:tailEnd len="sm" w="sm" type="none"/>
          </a:ln>
          <a:effectLst>
            <a:outerShdw blurRad="57150" rotWithShape="0" algn="bl" dir="270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550"/>
              <a:t>You awake on an the beach of an island, with no memory of how you got there. There is no sign of any humans being anywhere around you, and there is a forest behind you. What do you do?</a:t>
            </a:r>
            <a:endParaRPr sz="550"/>
          </a:p>
        </p:txBody>
      </p:sp>
      <p:sp>
        <p:nvSpPr>
          <p:cNvPr id="109" name="Google Shape;109;p17"/>
          <p:cNvSpPr/>
          <p:nvPr/>
        </p:nvSpPr>
        <p:spPr>
          <a:xfrm>
            <a:off x="2970542" y="963522"/>
            <a:ext cx="1302300" cy="630900"/>
          </a:xfrm>
          <a:prstGeom prst="bevel">
            <a:avLst>
              <a:gd fmla="val 5127" name="adj"/>
            </a:avLst>
          </a:prstGeom>
          <a:solidFill>
            <a:schemeClr val="lt2"/>
          </a:solidFill>
          <a:ln cap="flat" cmpd="sng" w="9525">
            <a:solidFill>
              <a:schemeClr val="dk2"/>
            </a:solidFill>
            <a:prstDash val="solid"/>
            <a:round/>
            <a:headEnd len="sm" w="sm" type="none"/>
            <a:tailEnd len="sm" w="sm" type="none"/>
          </a:ln>
          <a:effectLst>
            <a:outerShdw blurRad="57150" rotWithShape="0" algn="bl" dir="27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600"/>
              <a:t>As you explore a bit, you find a wooden canoe resting on the beach! Do you use the canoe to try to escape the island?</a:t>
            </a:r>
            <a:endParaRPr sz="600"/>
          </a:p>
        </p:txBody>
      </p:sp>
      <p:sp>
        <p:nvSpPr>
          <p:cNvPr id="110" name="Google Shape;110;p17"/>
          <p:cNvSpPr/>
          <p:nvPr/>
        </p:nvSpPr>
        <p:spPr>
          <a:xfrm>
            <a:off x="4748420" y="963522"/>
            <a:ext cx="1302300" cy="630900"/>
          </a:xfrm>
          <a:prstGeom prst="bevel">
            <a:avLst>
              <a:gd fmla="val 5127" name="adj"/>
            </a:avLst>
          </a:prstGeom>
          <a:solidFill>
            <a:schemeClr val="lt2"/>
          </a:solidFill>
          <a:ln cap="flat" cmpd="sng" w="9525">
            <a:solidFill>
              <a:schemeClr val="dk2"/>
            </a:solidFill>
            <a:prstDash val="solid"/>
            <a:round/>
            <a:headEnd len="sm" w="sm" type="none"/>
            <a:tailEnd len="sm" w="sm" type="none"/>
          </a:ln>
          <a:effectLst>
            <a:outerShdw blurRad="57150" rotWithShape="0" algn="bl" dir="270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600"/>
              <a:t>Searching through the forest, you find some delicious looking red berries in a bush. Do you eat them?</a:t>
            </a:r>
            <a:endParaRPr sz="600"/>
          </a:p>
        </p:txBody>
      </p:sp>
      <p:cxnSp>
        <p:nvCxnSpPr>
          <p:cNvPr id="111" name="Google Shape;111;p17"/>
          <p:cNvCxnSpPr>
            <a:stCxn id="108" idx="2"/>
            <a:endCxn id="110" idx="6"/>
          </p:cNvCxnSpPr>
          <p:nvPr/>
        </p:nvCxnSpPr>
        <p:spPr>
          <a:xfrm flipH="1" rot="-5400000">
            <a:off x="4820083" y="384138"/>
            <a:ext cx="270000" cy="888900"/>
          </a:xfrm>
          <a:prstGeom prst="curvedConnector3">
            <a:avLst>
              <a:gd fmla="val 49996" name="adj1"/>
            </a:avLst>
          </a:prstGeom>
          <a:noFill/>
          <a:ln cap="flat" cmpd="sng" w="9525">
            <a:solidFill>
              <a:schemeClr val="dk2"/>
            </a:solidFill>
            <a:prstDash val="solid"/>
            <a:round/>
            <a:headEnd len="med" w="med" type="none"/>
            <a:tailEnd len="med" w="med" type="triangle"/>
          </a:ln>
        </p:spPr>
      </p:cxnSp>
      <p:cxnSp>
        <p:nvCxnSpPr>
          <p:cNvPr id="112" name="Google Shape;112;p17"/>
          <p:cNvCxnSpPr>
            <a:stCxn id="108" idx="2"/>
            <a:endCxn id="109" idx="6"/>
          </p:cNvCxnSpPr>
          <p:nvPr/>
        </p:nvCxnSpPr>
        <p:spPr>
          <a:xfrm rot="5400000">
            <a:off x="3931183" y="384138"/>
            <a:ext cx="270000" cy="888900"/>
          </a:xfrm>
          <a:prstGeom prst="curvedConnector3">
            <a:avLst>
              <a:gd fmla="val 49996" name="adj1"/>
            </a:avLst>
          </a:prstGeom>
          <a:noFill/>
          <a:ln cap="flat" cmpd="sng" w="9525">
            <a:solidFill>
              <a:schemeClr val="dk2"/>
            </a:solidFill>
            <a:prstDash val="solid"/>
            <a:round/>
            <a:headEnd len="med" w="med" type="none"/>
            <a:tailEnd len="med" w="med" type="triangle"/>
          </a:ln>
        </p:spPr>
      </p:cxnSp>
      <p:sp>
        <p:nvSpPr>
          <p:cNvPr id="113" name="Google Shape;113;p17"/>
          <p:cNvSpPr txBox="1"/>
          <p:nvPr/>
        </p:nvSpPr>
        <p:spPr>
          <a:xfrm rot="-508928">
            <a:off x="3802424" y="631415"/>
            <a:ext cx="559318" cy="143193"/>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Open Sans"/>
                <a:ea typeface="Open Sans"/>
                <a:cs typeface="Open Sans"/>
                <a:sym typeface="Open Sans"/>
              </a:rPr>
              <a:t>Explore Beach</a:t>
            </a:r>
            <a:endParaRPr sz="700">
              <a:solidFill>
                <a:schemeClr val="lt2"/>
              </a:solidFill>
              <a:latin typeface="Open Sans"/>
              <a:ea typeface="Open Sans"/>
              <a:cs typeface="Open Sans"/>
              <a:sym typeface="Open Sans"/>
            </a:endParaRPr>
          </a:p>
        </p:txBody>
      </p:sp>
      <p:sp>
        <p:nvSpPr>
          <p:cNvPr id="114" name="Google Shape;114;p17"/>
          <p:cNvSpPr txBox="1"/>
          <p:nvPr/>
        </p:nvSpPr>
        <p:spPr>
          <a:xfrm rot="536824">
            <a:off x="4681179" y="635754"/>
            <a:ext cx="559407" cy="14333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Open Sans"/>
                <a:ea typeface="Open Sans"/>
                <a:cs typeface="Open Sans"/>
                <a:sym typeface="Open Sans"/>
              </a:rPr>
              <a:t>Explore Forest</a:t>
            </a:r>
            <a:endParaRPr sz="700">
              <a:solidFill>
                <a:schemeClr val="lt2"/>
              </a:solidFill>
              <a:latin typeface="Open Sans"/>
              <a:ea typeface="Open Sans"/>
              <a:cs typeface="Open Sans"/>
              <a:sym typeface="Open Sans"/>
            </a:endParaRPr>
          </a:p>
        </p:txBody>
      </p:sp>
      <p:sp>
        <p:nvSpPr>
          <p:cNvPr id="115" name="Google Shape;115;p17"/>
          <p:cNvSpPr/>
          <p:nvPr/>
        </p:nvSpPr>
        <p:spPr>
          <a:xfrm>
            <a:off x="2970542" y="1791543"/>
            <a:ext cx="1302300" cy="630900"/>
          </a:xfrm>
          <a:prstGeom prst="bevel">
            <a:avLst>
              <a:gd fmla="val 5127" name="adj"/>
            </a:avLst>
          </a:prstGeom>
          <a:solidFill>
            <a:schemeClr val="lt2"/>
          </a:solidFill>
          <a:ln cap="flat" cmpd="sng" w="9525">
            <a:solidFill>
              <a:schemeClr val="dk2"/>
            </a:solidFill>
            <a:prstDash val="solid"/>
            <a:round/>
            <a:headEnd len="sm" w="sm" type="none"/>
            <a:tailEnd len="sm" w="sm" type="none"/>
          </a:ln>
          <a:effectLst>
            <a:outerShdw blurRad="57150" rotWithShape="0" algn="bl" dir="270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600"/>
              <a:t>You try to use the canoe to escape, and it topples over and you die! Game over!</a:t>
            </a:r>
            <a:endParaRPr sz="600"/>
          </a:p>
        </p:txBody>
      </p:sp>
      <p:sp>
        <p:nvSpPr>
          <p:cNvPr id="116" name="Google Shape;116;p17"/>
          <p:cNvSpPr/>
          <p:nvPr/>
        </p:nvSpPr>
        <p:spPr>
          <a:xfrm>
            <a:off x="4748420" y="1791543"/>
            <a:ext cx="1302300" cy="630900"/>
          </a:xfrm>
          <a:prstGeom prst="bevel">
            <a:avLst>
              <a:gd fmla="val 5127" name="adj"/>
            </a:avLst>
          </a:prstGeom>
          <a:solidFill>
            <a:schemeClr val="lt2"/>
          </a:solidFill>
          <a:ln cap="flat" cmpd="sng" w="9525">
            <a:solidFill>
              <a:schemeClr val="dk2"/>
            </a:solidFill>
            <a:prstDash val="solid"/>
            <a:round/>
            <a:headEnd len="sm" w="sm" type="none"/>
            <a:tailEnd len="sm" w="sm" type="none"/>
          </a:ln>
          <a:effectLst>
            <a:outerShdw blurRad="57150" rotWithShape="0" algn="bl" dir="270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600"/>
              <a:t>You try one berry and instantly topple over and die! Game over!</a:t>
            </a:r>
            <a:endParaRPr sz="600"/>
          </a:p>
        </p:txBody>
      </p:sp>
      <p:cxnSp>
        <p:nvCxnSpPr>
          <p:cNvPr id="117" name="Google Shape;117;p17"/>
          <p:cNvCxnSpPr>
            <a:stCxn id="109" idx="2"/>
            <a:endCxn id="115" idx="6"/>
          </p:cNvCxnSpPr>
          <p:nvPr/>
        </p:nvCxnSpPr>
        <p:spPr>
          <a:xfrm>
            <a:off x="3621692" y="1594422"/>
            <a:ext cx="0" cy="1971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7"/>
          <p:cNvCxnSpPr>
            <a:stCxn id="110" idx="2"/>
            <a:endCxn id="116" idx="6"/>
          </p:cNvCxnSpPr>
          <p:nvPr/>
        </p:nvCxnSpPr>
        <p:spPr>
          <a:xfrm>
            <a:off x="5399570" y="1594422"/>
            <a:ext cx="0" cy="197100"/>
          </a:xfrm>
          <a:prstGeom prst="straightConnector1">
            <a:avLst/>
          </a:prstGeom>
          <a:noFill/>
          <a:ln cap="flat" cmpd="sng" w="9525">
            <a:solidFill>
              <a:schemeClr val="dk2"/>
            </a:solidFill>
            <a:prstDash val="solid"/>
            <a:round/>
            <a:headEnd len="med" w="med" type="none"/>
            <a:tailEnd len="med" w="med" type="triangle"/>
          </a:ln>
        </p:spPr>
      </p:cxnSp>
      <p:sp>
        <p:nvSpPr>
          <p:cNvPr id="119" name="Google Shape;119;p17"/>
          <p:cNvSpPr txBox="1"/>
          <p:nvPr/>
        </p:nvSpPr>
        <p:spPr>
          <a:xfrm rot="1844">
            <a:off x="3598918" y="1564222"/>
            <a:ext cx="559200" cy="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2"/>
                </a:solidFill>
                <a:latin typeface="Open Sans"/>
                <a:ea typeface="Open Sans"/>
                <a:cs typeface="Open Sans"/>
                <a:sym typeface="Open Sans"/>
              </a:rPr>
              <a:t>Yes!</a:t>
            </a:r>
            <a:endParaRPr sz="700">
              <a:solidFill>
                <a:schemeClr val="lt2"/>
              </a:solidFill>
              <a:latin typeface="Open Sans"/>
              <a:ea typeface="Open Sans"/>
              <a:cs typeface="Open Sans"/>
              <a:sym typeface="Open Sans"/>
            </a:endParaRPr>
          </a:p>
        </p:txBody>
      </p:sp>
      <p:sp>
        <p:nvSpPr>
          <p:cNvPr id="120" name="Google Shape;120;p17"/>
          <p:cNvSpPr txBox="1"/>
          <p:nvPr/>
        </p:nvSpPr>
        <p:spPr>
          <a:xfrm rot="1844">
            <a:off x="5076881" y="1564227"/>
            <a:ext cx="559200" cy="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2"/>
                </a:solidFill>
                <a:latin typeface="Open Sans"/>
                <a:ea typeface="Open Sans"/>
                <a:cs typeface="Open Sans"/>
                <a:sym typeface="Open Sans"/>
              </a:rPr>
              <a:t>Yes!</a:t>
            </a:r>
            <a:endParaRPr sz="700">
              <a:solidFill>
                <a:schemeClr val="lt2"/>
              </a:solidFill>
              <a:latin typeface="Open Sans"/>
              <a:ea typeface="Open Sans"/>
              <a:cs typeface="Open Sans"/>
              <a:sym typeface="Open Sans"/>
            </a:endParaRPr>
          </a:p>
        </p:txBody>
      </p:sp>
      <p:cxnSp>
        <p:nvCxnSpPr>
          <p:cNvPr id="121" name="Google Shape;121;p17"/>
          <p:cNvCxnSpPr>
            <a:stCxn id="115" idx="4"/>
            <a:endCxn id="108" idx="4"/>
          </p:cNvCxnSpPr>
          <p:nvPr/>
        </p:nvCxnSpPr>
        <p:spPr>
          <a:xfrm flipH="1" rot="10800000">
            <a:off x="2970542" y="378093"/>
            <a:ext cx="888900" cy="1728900"/>
          </a:xfrm>
          <a:prstGeom prst="curvedConnector3">
            <a:avLst>
              <a:gd fmla="val -35115" name="adj1"/>
            </a:avLst>
          </a:prstGeom>
          <a:noFill/>
          <a:ln cap="flat" cmpd="sng" w="9525">
            <a:solidFill>
              <a:schemeClr val="dk2"/>
            </a:solidFill>
            <a:prstDash val="solid"/>
            <a:round/>
            <a:headEnd len="med" w="med" type="none"/>
            <a:tailEnd len="med" w="med" type="triangle"/>
          </a:ln>
        </p:spPr>
      </p:cxnSp>
      <p:cxnSp>
        <p:nvCxnSpPr>
          <p:cNvPr id="122" name="Google Shape;122;p17"/>
          <p:cNvCxnSpPr/>
          <p:nvPr/>
        </p:nvCxnSpPr>
        <p:spPr>
          <a:xfrm rot="10800000">
            <a:off x="5161873" y="378122"/>
            <a:ext cx="888900" cy="1728900"/>
          </a:xfrm>
          <a:prstGeom prst="curvedConnector3">
            <a:avLst>
              <a:gd fmla="val -42788" name="adj1"/>
            </a:avLst>
          </a:prstGeom>
          <a:noFill/>
          <a:ln cap="flat" cmpd="sng" w="9525">
            <a:solidFill>
              <a:schemeClr val="dk2"/>
            </a:solidFill>
            <a:prstDash val="solid"/>
            <a:round/>
            <a:headEnd len="med" w="med" type="none"/>
            <a:tailEnd len="med" w="med" type="triangle"/>
          </a:ln>
        </p:spPr>
      </p:cxnSp>
      <p:sp>
        <p:nvSpPr>
          <p:cNvPr id="123" name="Google Shape;123;p17"/>
          <p:cNvSpPr txBox="1"/>
          <p:nvPr/>
        </p:nvSpPr>
        <p:spPr>
          <a:xfrm rot="2221048">
            <a:off x="5794204" y="492106"/>
            <a:ext cx="559082" cy="1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Open Sans"/>
                <a:ea typeface="Open Sans"/>
                <a:cs typeface="Open Sans"/>
                <a:sym typeface="Open Sans"/>
              </a:rPr>
              <a:t>Restart Game</a:t>
            </a:r>
            <a:endParaRPr sz="700">
              <a:solidFill>
                <a:schemeClr val="lt2"/>
              </a:solidFill>
              <a:latin typeface="Open Sans"/>
              <a:ea typeface="Open Sans"/>
              <a:cs typeface="Open Sans"/>
              <a:sym typeface="Open Sans"/>
            </a:endParaRPr>
          </a:p>
        </p:txBody>
      </p:sp>
      <p:sp>
        <p:nvSpPr>
          <p:cNvPr id="124" name="Google Shape;124;p17"/>
          <p:cNvSpPr txBox="1"/>
          <p:nvPr/>
        </p:nvSpPr>
        <p:spPr>
          <a:xfrm rot="-2225104">
            <a:off x="2675605" y="494052"/>
            <a:ext cx="559204" cy="143281"/>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Open Sans"/>
                <a:ea typeface="Open Sans"/>
                <a:cs typeface="Open Sans"/>
                <a:sym typeface="Open Sans"/>
              </a:rPr>
              <a:t>Restart Game</a:t>
            </a:r>
            <a:endParaRPr sz="700">
              <a:solidFill>
                <a:schemeClr val="lt2"/>
              </a:solidFill>
              <a:latin typeface="Open Sans"/>
              <a:ea typeface="Open Sans"/>
              <a:cs typeface="Open Sans"/>
              <a:sym typeface="Open Sans"/>
            </a:endParaRPr>
          </a:p>
        </p:txBody>
      </p:sp>
      <p:sp>
        <p:nvSpPr>
          <p:cNvPr id="125" name="Google Shape;125;p17"/>
          <p:cNvSpPr/>
          <p:nvPr/>
        </p:nvSpPr>
        <p:spPr>
          <a:xfrm>
            <a:off x="5076886" y="0"/>
            <a:ext cx="171300" cy="171300"/>
          </a:xfrm>
          <a:prstGeom prst="ellipse">
            <a:avLst/>
          </a:prstGeom>
          <a:solidFill>
            <a:schemeClr val="lt2"/>
          </a:solidFill>
          <a:ln cap="flat" cmpd="sng" w="9525">
            <a:solidFill>
              <a:schemeClr val="dk2"/>
            </a:solidFill>
            <a:prstDash val="solid"/>
            <a:round/>
            <a:headEnd len="sm" w="sm" type="none"/>
            <a:tailEnd len="sm" w="sm" type="none"/>
          </a:ln>
          <a:effectLst>
            <a:outerShdw blurRad="57150" rotWithShape="0" algn="bl" dir="2700000" dist="47625">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lang="en" sz="700"/>
              <a:t>BK</a:t>
            </a:r>
            <a:endParaRPr sz="700"/>
          </a:p>
        </p:txBody>
      </p:sp>
      <p:sp>
        <p:nvSpPr>
          <p:cNvPr id="126" name="Google Shape;126;p17"/>
          <p:cNvSpPr/>
          <p:nvPr/>
        </p:nvSpPr>
        <p:spPr>
          <a:xfrm>
            <a:off x="5961891" y="890697"/>
            <a:ext cx="171300" cy="171300"/>
          </a:xfrm>
          <a:prstGeom prst="ellipse">
            <a:avLst/>
          </a:prstGeom>
          <a:solidFill>
            <a:schemeClr val="lt2"/>
          </a:solidFill>
          <a:ln cap="flat" cmpd="sng" w="9525">
            <a:solidFill>
              <a:schemeClr val="dk2"/>
            </a:solidFill>
            <a:prstDash val="solid"/>
            <a:round/>
            <a:headEnd len="sm" w="sm" type="none"/>
            <a:tailEnd len="sm" w="sm" type="none"/>
          </a:ln>
          <a:effectLst>
            <a:outerShdw blurRad="57150" rotWithShape="0" algn="bl" dir="2700000" dist="47625">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lang="en" sz="700"/>
              <a:t>BK</a:t>
            </a:r>
            <a:endParaRPr sz="700"/>
          </a:p>
        </p:txBody>
      </p:sp>
      <p:sp>
        <p:nvSpPr>
          <p:cNvPr id="127" name="Google Shape;127;p17"/>
          <p:cNvSpPr/>
          <p:nvPr/>
        </p:nvSpPr>
        <p:spPr>
          <a:xfrm>
            <a:off x="4175167" y="890697"/>
            <a:ext cx="171300" cy="171300"/>
          </a:xfrm>
          <a:prstGeom prst="ellipse">
            <a:avLst/>
          </a:prstGeom>
          <a:solidFill>
            <a:schemeClr val="lt2"/>
          </a:solidFill>
          <a:ln cap="flat" cmpd="sng" w="9525">
            <a:solidFill>
              <a:schemeClr val="dk2"/>
            </a:solidFill>
            <a:prstDash val="solid"/>
            <a:round/>
            <a:headEnd len="sm" w="sm" type="none"/>
            <a:tailEnd len="sm" w="sm" type="none"/>
          </a:ln>
          <a:effectLst>
            <a:outerShdw blurRad="57150" rotWithShape="0" algn="bl" dir="2700000" dist="47625">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lang="en" sz="700"/>
              <a:t>BK</a:t>
            </a:r>
            <a:endParaRPr sz="700"/>
          </a:p>
        </p:txBody>
      </p:sp>
      <p:sp>
        <p:nvSpPr>
          <p:cNvPr id="128" name="Google Shape;128;p17"/>
          <p:cNvSpPr/>
          <p:nvPr/>
        </p:nvSpPr>
        <p:spPr>
          <a:xfrm>
            <a:off x="4175172" y="1708561"/>
            <a:ext cx="171300" cy="171300"/>
          </a:xfrm>
          <a:prstGeom prst="ellipse">
            <a:avLst/>
          </a:prstGeom>
          <a:solidFill>
            <a:schemeClr val="lt2"/>
          </a:solidFill>
          <a:ln cap="flat" cmpd="sng" w="9525">
            <a:solidFill>
              <a:schemeClr val="dk2"/>
            </a:solidFill>
            <a:prstDash val="solid"/>
            <a:round/>
            <a:headEnd len="sm" w="sm" type="none"/>
            <a:tailEnd len="sm" w="sm" type="none"/>
          </a:ln>
          <a:effectLst>
            <a:outerShdw blurRad="57150" rotWithShape="0" algn="bl" dir="2700000" dist="47625">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lang="en" sz="700"/>
              <a:t>BK</a:t>
            </a:r>
            <a:endParaRPr sz="700"/>
          </a:p>
        </p:txBody>
      </p:sp>
      <p:sp>
        <p:nvSpPr>
          <p:cNvPr id="129" name="Google Shape;129;p17"/>
          <p:cNvSpPr/>
          <p:nvPr/>
        </p:nvSpPr>
        <p:spPr>
          <a:xfrm>
            <a:off x="5961891" y="1708561"/>
            <a:ext cx="171300" cy="171300"/>
          </a:xfrm>
          <a:prstGeom prst="ellipse">
            <a:avLst/>
          </a:prstGeom>
          <a:solidFill>
            <a:schemeClr val="lt2"/>
          </a:solidFill>
          <a:ln cap="flat" cmpd="sng" w="9525">
            <a:solidFill>
              <a:schemeClr val="dk2"/>
            </a:solidFill>
            <a:prstDash val="solid"/>
            <a:round/>
            <a:headEnd len="sm" w="sm" type="none"/>
            <a:tailEnd len="sm" w="sm" type="none"/>
          </a:ln>
          <a:effectLst>
            <a:outerShdw blurRad="57150" rotWithShape="0" algn="bl" dir="2700000" dist="47625">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lang="en" sz="700"/>
              <a:t>BK</a:t>
            </a:r>
            <a:endParaRPr sz="700"/>
          </a:p>
        </p:txBody>
      </p:sp>
      <p:sp>
        <p:nvSpPr>
          <p:cNvPr id="130" name="Google Shape;130;p17"/>
          <p:cNvSpPr/>
          <p:nvPr/>
        </p:nvSpPr>
        <p:spPr>
          <a:xfrm>
            <a:off x="514111" y="2919158"/>
            <a:ext cx="2618700" cy="1268700"/>
          </a:xfrm>
          <a:prstGeom prst="bevel">
            <a:avLst>
              <a:gd fmla="val 5127" name="adj"/>
            </a:avLst>
          </a:prstGeom>
          <a:solidFill>
            <a:srgbClr val="6D9EEB"/>
          </a:solidFill>
          <a:ln cap="flat" cmpd="sng" w="9525">
            <a:solidFill>
              <a:schemeClr val="dk2"/>
            </a:solidFill>
            <a:prstDash val="solid"/>
            <a:round/>
            <a:headEnd len="sm" w="sm" type="none"/>
            <a:tailEnd len="sm" w="sm" type="none"/>
          </a:ln>
          <a:effectLst>
            <a:outerShdw blurRad="57150" rotWithShape="0" algn="bl" dir="270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t>As you examine the canoe, you find a small hole in the hull that would have led to you toppling over and dying!</a:t>
            </a:r>
            <a:endParaRPr sz="1200"/>
          </a:p>
        </p:txBody>
      </p:sp>
      <p:sp>
        <p:nvSpPr>
          <p:cNvPr id="131" name="Google Shape;131;p17"/>
          <p:cNvSpPr/>
          <p:nvPr/>
        </p:nvSpPr>
        <p:spPr>
          <a:xfrm>
            <a:off x="2936325" y="2752300"/>
            <a:ext cx="344400" cy="344400"/>
          </a:xfrm>
          <a:prstGeom prst="ellipse">
            <a:avLst/>
          </a:prstGeom>
          <a:solidFill>
            <a:srgbClr val="6D9EEB"/>
          </a:solidFill>
          <a:ln cap="flat" cmpd="sng" w="9525">
            <a:solidFill>
              <a:schemeClr val="dk2"/>
            </a:solidFill>
            <a:prstDash val="solid"/>
            <a:round/>
            <a:headEnd len="sm" w="sm" type="none"/>
            <a:tailEnd len="sm" w="sm" type="none"/>
          </a:ln>
          <a:effectLst>
            <a:outerShdw blurRad="57150" rotWithShape="0" algn="bl" dir="2700000" dist="47625">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lang="en"/>
              <a:t>RT</a:t>
            </a:r>
            <a:endParaRPr/>
          </a:p>
        </p:txBody>
      </p:sp>
      <p:sp>
        <p:nvSpPr>
          <p:cNvPr id="132" name="Google Shape;132;p17"/>
          <p:cNvSpPr/>
          <p:nvPr/>
        </p:nvSpPr>
        <p:spPr>
          <a:xfrm>
            <a:off x="5961911" y="2919158"/>
            <a:ext cx="2618700" cy="1268700"/>
          </a:xfrm>
          <a:prstGeom prst="bevel">
            <a:avLst>
              <a:gd fmla="val 5127" name="adj"/>
            </a:avLst>
          </a:prstGeom>
          <a:solidFill>
            <a:srgbClr val="E06666"/>
          </a:solidFill>
          <a:ln cap="flat" cmpd="sng" w="9525">
            <a:solidFill>
              <a:schemeClr val="dk2"/>
            </a:solidFill>
            <a:prstDash val="solid"/>
            <a:round/>
            <a:headEnd len="sm" w="sm" type="none"/>
            <a:tailEnd len="sm" w="sm" type="none"/>
          </a:ln>
          <a:effectLst>
            <a:outerShdw blurRad="57150" rotWithShape="0" algn="bl" dir="270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t>You find on your trusty iPhone 11C++ that if you had eaten them, you would have had a BERRY bad time!</a:t>
            </a:r>
            <a:endParaRPr sz="1200"/>
          </a:p>
        </p:txBody>
      </p:sp>
      <p:sp>
        <p:nvSpPr>
          <p:cNvPr id="133" name="Google Shape;133;p17"/>
          <p:cNvSpPr/>
          <p:nvPr/>
        </p:nvSpPr>
        <p:spPr>
          <a:xfrm>
            <a:off x="8384125" y="2752300"/>
            <a:ext cx="344400" cy="344400"/>
          </a:xfrm>
          <a:prstGeom prst="ellipse">
            <a:avLst/>
          </a:prstGeom>
          <a:solidFill>
            <a:srgbClr val="E06666"/>
          </a:solidFill>
          <a:ln cap="flat" cmpd="sng" w="9525">
            <a:solidFill>
              <a:schemeClr val="dk2"/>
            </a:solidFill>
            <a:prstDash val="solid"/>
            <a:round/>
            <a:headEnd len="sm" w="sm" type="none"/>
            <a:tailEnd len="sm" w="sm" type="none"/>
          </a:ln>
          <a:effectLst>
            <a:outerShdw blurRad="57150" rotWithShape="0" algn="bl" dir="2700000" dist="47625">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lang="en"/>
              <a:t>AF</a:t>
            </a:r>
            <a:endParaRPr/>
          </a:p>
        </p:txBody>
      </p:sp>
      <p:cxnSp>
        <p:nvCxnSpPr>
          <p:cNvPr id="134" name="Google Shape;134;p17"/>
          <p:cNvCxnSpPr>
            <a:stCxn id="109" idx="4"/>
            <a:endCxn id="130" idx="6"/>
          </p:cNvCxnSpPr>
          <p:nvPr/>
        </p:nvCxnSpPr>
        <p:spPr>
          <a:xfrm flipH="1">
            <a:off x="1823342" y="1278972"/>
            <a:ext cx="1147200" cy="1640100"/>
          </a:xfrm>
          <a:prstGeom prst="curvedConnector2">
            <a:avLst/>
          </a:prstGeom>
          <a:noFill/>
          <a:ln cap="flat" cmpd="sng" w="9525">
            <a:solidFill>
              <a:schemeClr val="dk2"/>
            </a:solidFill>
            <a:prstDash val="solid"/>
            <a:round/>
            <a:headEnd len="med" w="med" type="none"/>
            <a:tailEnd len="med" w="med" type="triangle"/>
          </a:ln>
        </p:spPr>
      </p:cxnSp>
      <p:sp>
        <p:nvSpPr>
          <p:cNvPr id="135" name="Google Shape;135;p17"/>
          <p:cNvSpPr txBox="1"/>
          <p:nvPr/>
        </p:nvSpPr>
        <p:spPr>
          <a:xfrm rot="-3041603">
            <a:off x="1599285" y="1371364"/>
            <a:ext cx="1124757" cy="28801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D9EEB"/>
                </a:solidFill>
                <a:latin typeface="Open Sans"/>
                <a:ea typeface="Open Sans"/>
                <a:cs typeface="Open Sans"/>
                <a:sym typeface="Open Sans"/>
              </a:rPr>
              <a:t>Examine Canoe</a:t>
            </a:r>
            <a:endParaRPr>
              <a:solidFill>
                <a:srgbClr val="6D9EEB"/>
              </a:solidFill>
              <a:latin typeface="Open Sans"/>
              <a:ea typeface="Open Sans"/>
              <a:cs typeface="Open Sans"/>
              <a:sym typeface="Open Sans"/>
            </a:endParaRPr>
          </a:p>
        </p:txBody>
      </p:sp>
      <p:cxnSp>
        <p:nvCxnSpPr>
          <p:cNvPr id="136" name="Google Shape;136;p17"/>
          <p:cNvCxnSpPr>
            <a:stCxn id="110" idx="0"/>
            <a:endCxn id="132" idx="6"/>
          </p:cNvCxnSpPr>
          <p:nvPr/>
        </p:nvCxnSpPr>
        <p:spPr>
          <a:xfrm>
            <a:off x="6050720" y="1278972"/>
            <a:ext cx="1220400" cy="1640100"/>
          </a:xfrm>
          <a:prstGeom prst="curvedConnector2">
            <a:avLst/>
          </a:prstGeom>
          <a:noFill/>
          <a:ln cap="flat" cmpd="sng" w="9525">
            <a:solidFill>
              <a:schemeClr val="dk2"/>
            </a:solidFill>
            <a:prstDash val="solid"/>
            <a:round/>
            <a:headEnd len="med" w="med" type="none"/>
            <a:tailEnd len="med" w="med" type="triangle"/>
          </a:ln>
        </p:spPr>
      </p:cxnSp>
      <p:sp>
        <p:nvSpPr>
          <p:cNvPr id="137" name="Google Shape;137;p17"/>
          <p:cNvSpPr txBox="1"/>
          <p:nvPr/>
        </p:nvSpPr>
        <p:spPr>
          <a:xfrm rot="2701297">
            <a:off x="6578001" y="1371328"/>
            <a:ext cx="1124724" cy="28807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06666"/>
                </a:solidFill>
                <a:latin typeface="Open Sans"/>
                <a:ea typeface="Open Sans"/>
                <a:cs typeface="Open Sans"/>
                <a:sym typeface="Open Sans"/>
              </a:rPr>
              <a:t>Look up pictures of berries online</a:t>
            </a:r>
            <a:endParaRPr>
              <a:solidFill>
                <a:srgbClr val="E06666"/>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8"/>
          <p:cNvPicPr preferRelativeResize="0"/>
          <p:nvPr/>
        </p:nvPicPr>
        <p:blipFill>
          <a:blip r:embed="rId3">
            <a:alphaModFix/>
          </a:blip>
          <a:stretch>
            <a:fillRect/>
          </a:stretch>
        </p:blipFill>
        <p:spPr>
          <a:xfrm>
            <a:off x="4360693" y="729150"/>
            <a:ext cx="4471609" cy="3685201"/>
          </a:xfrm>
          <a:prstGeom prst="rect">
            <a:avLst/>
          </a:prstGeom>
          <a:noFill/>
          <a:ln>
            <a:noFill/>
          </a:ln>
        </p:spPr>
      </p:pic>
      <p:sp>
        <p:nvSpPr>
          <p:cNvPr id="143" name="Google Shape;143;p18"/>
          <p:cNvSpPr txBox="1"/>
          <p:nvPr/>
        </p:nvSpPr>
        <p:spPr>
          <a:xfrm>
            <a:off x="568450" y="992225"/>
            <a:ext cx="3321600" cy="3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Open Sans"/>
              <a:ea typeface="Open Sans"/>
              <a:cs typeface="Open Sans"/>
              <a:sym typeface="Open Sans"/>
            </a:endParaRPr>
          </a:p>
        </p:txBody>
      </p:sp>
      <p:sp>
        <p:nvSpPr>
          <p:cNvPr id="144" name="Google Shape;144;p18"/>
          <p:cNvSpPr txBox="1"/>
          <p:nvPr/>
        </p:nvSpPr>
        <p:spPr>
          <a:xfrm>
            <a:off x="283600" y="992225"/>
            <a:ext cx="3390300" cy="45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45" name="Google Shape;145;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Justification</a:t>
            </a:r>
            <a:endParaRPr b="1" i="1" u="sng"/>
          </a:p>
        </p:txBody>
      </p:sp>
      <p:sp>
        <p:nvSpPr>
          <p:cNvPr id="146" name="Google Shape;146;p18"/>
          <p:cNvSpPr txBox="1"/>
          <p:nvPr>
            <p:ph idx="1" type="body"/>
          </p:nvPr>
        </p:nvSpPr>
        <p:spPr>
          <a:xfrm>
            <a:off x="311700" y="1225225"/>
            <a:ext cx="39681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 don’t have a lot of frontend experience!</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Nothing else like it exists!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Seems like a fun project!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311700" y="957125"/>
            <a:ext cx="8520600" cy="21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pic>
        <p:nvPicPr>
          <p:cNvPr id="157" name="Google Shape;157;p20"/>
          <p:cNvPicPr preferRelativeResize="0"/>
          <p:nvPr/>
        </p:nvPicPr>
        <p:blipFill>
          <a:blip r:embed="rId3">
            <a:alphaModFix/>
          </a:blip>
          <a:stretch>
            <a:fillRect/>
          </a:stretch>
        </p:blipFill>
        <p:spPr>
          <a:xfrm>
            <a:off x="3736350" y="2974900"/>
            <a:ext cx="1671300" cy="204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