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615b1ab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615b1ab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627fe41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627fe41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15b1ab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15b1ab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615b1a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615b1a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15b1ab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15b1ab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15b1ab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15b1ab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615b1ab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615b1ab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615b1ab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615b1ab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615b1ab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615b1ab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15b1ab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15b1ab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615b1ab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615b1ab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Drillcreator</a:t>
            </a:r>
            <a:endParaRPr/>
          </a:p>
          <a:p>
            <a:pPr indent="0" lvl="0" marL="0" rtl="0" algn="ctr">
              <a:spcBef>
                <a:spcPts val="0"/>
              </a:spcBef>
              <a:spcAft>
                <a:spcPts val="0"/>
              </a:spcAft>
              <a:buNone/>
            </a:pPr>
            <a:r>
              <a:rPr lang="en" sz="3633"/>
              <a:t>Automatic Marching Band Show Builder</a:t>
            </a:r>
            <a:endParaRPr sz="3633"/>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Mason Davy, Andy Greer, Matthew Kuhr, Benjamin Middleton</a:t>
            </a:r>
            <a:endParaRPr/>
          </a:p>
          <a:p>
            <a:pPr indent="0" lvl="0" marL="0" rtl="0" algn="ctr">
              <a:spcBef>
                <a:spcPts val="0"/>
              </a:spcBef>
              <a:spcAft>
                <a:spcPts val="0"/>
              </a:spcAft>
              <a:buNone/>
            </a:pPr>
            <a:r>
              <a:rPr lang="en"/>
              <a:t>Advised by Mehdi Norouzi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far, we have implemented a solid image interpreter and drill solver, as well as the beginnings of our application layer</a:t>
            </a:r>
            <a:endParaRPr/>
          </a:p>
          <a:p>
            <a:pPr indent="-342900" lvl="0" marL="457200" rtl="0" algn="l">
              <a:spcBef>
                <a:spcPts val="0"/>
              </a:spcBef>
              <a:spcAft>
                <a:spcPts val="0"/>
              </a:spcAft>
              <a:buSzPts val="1800"/>
              <a:buChar char="●"/>
            </a:pPr>
            <a:r>
              <a:rPr lang="en"/>
              <a:t>By the demo, we will attempt to add grouping to the drill solver to keep similar instrument performers together on the field</a:t>
            </a:r>
            <a:endParaRPr/>
          </a:p>
          <a:p>
            <a:pPr indent="-342900" lvl="0" marL="457200" rtl="0" algn="l">
              <a:spcBef>
                <a:spcPts val="0"/>
              </a:spcBef>
              <a:spcAft>
                <a:spcPts val="0"/>
              </a:spcAft>
              <a:buSzPts val="1800"/>
              <a:buChar char="●"/>
            </a:pPr>
            <a:r>
              <a:rPr lang="en"/>
              <a:t>We will fine-tune the image interpreter and see if we can allow it to accept increasingly complex images</a:t>
            </a:r>
            <a:endParaRPr/>
          </a:p>
          <a:p>
            <a:pPr indent="-342900" lvl="0" marL="457200" rtl="0" algn="l">
              <a:spcBef>
                <a:spcPts val="0"/>
              </a:spcBef>
              <a:spcAft>
                <a:spcPts val="0"/>
              </a:spcAft>
              <a:buSzPts val="1800"/>
              <a:buChar char="●"/>
            </a:pPr>
            <a:r>
              <a:rPr lang="en"/>
              <a:t>We will have completed our GUI application, allowing users to create </a:t>
            </a:r>
            <a:r>
              <a:rPr lang="en"/>
              <a:t>complete marching band shows from images </a:t>
            </a:r>
            <a:r>
              <a:rPr lang="en"/>
              <a:t>and step through them visually.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Visualization</a:t>
            </a:r>
            <a:endParaRPr/>
          </a:p>
        </p:txBody>
      </p:sp>
      <p:sp>
        <p:nvSpPr>
          <p:cNvPr id="128" name="Google Shape;128;p23"/>
          <p:cNvSpPr txBox="1"/>
          <p:nvPr>
            <p:ph idx="1" type="body"/>
          </p:nvPr>
        </p:nvSpPr>
        <p:spPr>
          <a:xfrm>
            <a:off x="311700" y="3731275"/>
            <a:ext cx="8520600" cy="837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Here, the image interpreter has outputted two sets (start, allocated).</a:t>
            </a:r>
            <a:endParaRPr/>
          </a:p>
          <a:p>
            <a:pPr indent="0" lvl="0" marL="0" rtl="0" algn="l">
              <a:spcBef>
                <a:spcPts val="1200"/>
              </a:spcBef>
              <a:spcAft>
                <a:spcPts val="1200"/>
              </a:spcAft>
              <a:buNone/>
            </a:pPr>
            <a:r>
              <a:rPr lang="en"/>
              <a:t>The algorithm allocates marchers’ locations from the “C” paw to the basketball players in several steps.</a:t>
            </a:r>
            <a:endParaRPr/>
          </a:p>
        </p:txBody>
      </p:sp>
      <p:pic>
        <p:nvPicPr>
          <p:cNvPr id="129" name="Google Shape;129;p23"/>
          <p:cNvPicPr preferRelativeResize="0"/>
          <p:nvPr/>
        </p:nvPicPr>
        <p:blipFill>
          <a:blip r:embed="rId3">
            <a:alphaModFix/>
          </a:blip>
          <a:stretch>
            <a:fillRect/>
          </a:stretch>
        </p:blipFill>
        <p:spPr>
          <a:xfrm>
            <a:off x="0" y="1152474"/>
            <a:ext cx="9143999" cy="2578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Algorithm optimization</a:t>
            </a:r>
            <a:endParaRPr/>
          </a:p>
          <a:p>
            <a:pPr indent="-317500" lvl="1" marL="914400" rtl="0" algn="l">
              <a:spcBef>
                <a:spcPts val="0"/>
              </a:spcBef>
              <a:spcAft>
                <a:spcPts val="0"/>
              </a:spcAft>
              <a:buSzPts val="1400"/>
              <a:buChar char="○"/>
            </a:pPr>
            <a:r>
              <a:rPr lang="en"/>
              <a:t>Try every combination? -&gt; Factorial ❌</a:t>
            </a:r>
            <a:endParaRPr/>
          </a:p>
          <a:p>
            <a:pPr indent="-317500" lvl="1" marL="914400" rtl="0" algn="l">
              <a:spcBef>
                <a:spcPts val="0"/>
              </a:spcBef>
              <a:spcAft>
                <a:spcPts val="0"/>
              </a:spcAft>
              <a:buSzPts val="1400"/>
              <a:buChar char="○"/>
            </a:pPr>
            <a:r>
              <a:rPr lang="en"/>
              <a:t>Prune and test combinations? -&gt; Exponential ❌</a:t>
            </a:r>
            <a:endParaRPr/>
          </a:p>
          <a:p>
            <a:pPr indent="-317500" lvl="1" marL="914400" rtl="0" algn="l">
              <a:spcBef>
                <a:spcPts val="0"/>
              </a:spcBef>
              <a:spcAft>
                <a:spcPts val="0"/>
              </a:spcAft>
              <a:buSzPts val="1400"/>
              <a:buChar char="○"/>
            </a:pPr>
            <a:r>
              <a:rPr lang="en"/>
              <a:t>Estimate and Allocate? -&gt; </a:t>
            </a:r>
            <a:r>
              <a:rPr lang="en"/>
              <a:t>Polynomial </a:t>
            </a:r>
            <a:r>
              <a:rPr lang="en"/>
              <a:t>✅</a:t>
            </a:r>
            <a:endParaRPr/>
          </a:p>
          <a:p>
            <a:pPr indent="-342900" lvl="0" marL="457200" rtl="0" algn="l">
              <a:spcBef>
                <a:spcPts val="0"/>
              </a:spcBef>
              <a:spcAft>
                <a:spcPts val="0"/>
              </a:spcAft>
              <a:buSzPts val="1800"/>
              <a:buChar char="●"/>
            </a:pPr>
            <a:r>
              <a:rPr lang="en"/>
              <a:t>GUI Challenges</a:t>
            </a:r>
            <a:endParaRPr/>
          </a:p>
          <a:p>
            <a:pPr indent="-317500" lvl="1" marL="914400" rtl="0" algn="l">
              <a:spcBef>
                <a:spcPts val="0"/>
              </a:spcBef>
              <a:spcAft>
                <a:spcPts val="0"/>
              </a:spcAft>
              <a:buSzPts val="1400"/>
              <a:buChar char="○"/>
            </a:pPr>
            <a:r>
              <a:rPr lang="en"/>
              <a:t>Visualizing information was difficult with pure Qt, especially PyQt – would need to build a large portion of the graphics library</a:t>
            </a:r>
            <a:endParaRPr/>
          </a:p>
          <a:p>
            <a:pPr indent="-317500" lvl="1" marL="914400" rtl="0" algn="l">
              <a:spcBef>
                <a:spcPts val="0"/>
              </a:spcBef>
              <a:spcAft>
                <a:spcPts val="0"/>
              </a:spcAft>
              <a:buSzPts val="1400"/>
              <a:buChar char="○"/>
            </a:pPr>
            <a:r>
              <a:rPr lang="en"/>
              <a:t>Without Qt, GUI QOL features similarly need to be largely built by us.</a:t>
            </a:r>
            <a:endParaRPr/>
          </a:p>
          <a:p>
            <a:pPr indent="-317500" lvl="1" marL="914400" rtl="0" algn="l">
              <a:spcBef>
                <a:spcPts val="0"/>
              </a:spcBef>
              <a:spcAft>
                <a:spcPts val="0"/>
              </a:spcAft>
              <a:buSzPts val="1400"/>
              <a:buChar char="○"/>
            </a:pPr>
            <a:r>
              <a:rPr lang="en"/>
              <a:t>Luckily, matplotlib has support for Qt integration in the way of FigureCanvasQtAgg</a:t>
            </a:r>
            <a:endParaRPr/>
          </a:p>
          <a:p>
            <a:pPr indent="-317500" lvl="1" marL="914400" rtl="0" algn="l">
              <a:spcBef>
                <a:spcPts val="0"/>
              </a:spcBef>
              <a:spcAft>
                <a:spcPts val="0"/>
              </a:spcAft>
              <a:buSzPts val="1400"/>
              <a:buChar char="○"/>
            </a:pPr>
            <a:r>
              <a:rPr lang="en"/>
              <a:t>Concurrency with issues with event handling</a:t>
            </a:r>
            <a:endParaRPr/>
          </a:p>
          <a:p>
            <a:pPr indent="-317500" lvl="2" marL="1371600" rtl="0" algn="l">
              <a:spcBef>
                <a:spcPts val="0"/>
              </a:spcBef>
              <a:spcAft>
                <a:spcPts val="0"/>
              </a:spcAft>
              <a:buSzPts val="1400"/>
              <a:buChar char="■"/>
            </a:pPr>
            <a:r>
              <a:rPr lang="en"/>
              <a:t>Eliminating race conditions</a:t>
            </a:r>
            <a:endParaRPr/>
          </a:p>
          <a:p>
            <a:pPr indent="-317500" lvl="2" marL="1371600" rtl="0" algn="l">
              <a:spcBef>
                <a:spcPts val="0"/>
              </a:spcBef>
              <a:spcAft>
                <a:spcPts val="0"/>
              </a:spcAft>
              <a:buSzPts val="1400"/>
              <a:buChar char="■"/>
            </a:pPr>
            <a:r>
              <a:rPr lang="en"/>
              <a:t>Ensuring proper variable locking</a:t>
            </a:r>
            <a:endParaRPr/>
          </a:p>
          <a:p>
            <a:pPr indent="-317500" lvl="2" marL="1371600" rtl="0" algn="l">
              <a:spcBef>
                <a:spcPts val="0"/>
              </a:spcBef>
              <a:spcAft>
                <a:spcPts val="0"/>
              </a:spcAft>
              <a:buSzPts val="1400"/>
              <a:buChar char="■"/>
            </a:pPr>
            <a:r>
              <a:rPr lang="en"/>
              <a:t>Solved through a </a:t>
            </a:r>
            <a:r>
              <a:rPr i="1" lang="en"/>
              <a:t>lot</a:t>
            </a:r>
            <a:r>
              <a:rPr lang="en"/>
              <a:t> debugging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and Background</a:t>
            </a:r>
            <a:endParaRPr/>
          </a:p>
        </p:txBody>
      </p:sp>
      <p:sp>
        <p:nvSpPr>
          <p:cNvPr id="66" name="Google Shape;66;p14"/>
          <p:cNvSpPr txBox="1"/>
          <p:nvPr>
            <p:ph idx="1" type="body"/>
          </p:nvPr>
        </p:nvSpPr>
        <p:spPr>
          <a:xfrm>
            <a:off x="311700" y="1152475"/>
            <a:ext cx="571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marching drill sets can be difficult</a:t>
            </a:r>
            <a:endParaRPr/>
          </a:p>
          <a:p>
            <a:pPr indent="-317500" lvl="1" marL="914400" rtl="0" algn="l">
              <a:spcBef>
                <a:spcPts val="0"/>
              </a:spcBef>
              <a:spcAft>
                <a:spcPts val="0"/>
              </a:spcAft>
              <a:buSzPts val="1400"/>
              <a:buChar char="-"/>
            </a:pPr>
            <a:r>
              <a:rPr lang="en"/>
              <a:t>Sometimes marchers collide with each other</a:t>
            </a:r>
            <a:endParaRPr/>
          </a:p>
          <a:p>
            <a:pPr indent="-317500" lvl="1" marL="914400" rtl="0" algn="l">
              <a:spcBef>
                <a:spcPts val="0"/>
              </a:spcBef>
              <a:spcAft>
                <a:spcPts val="0"/>
              </a:spcAft>
              <a:buSzPts val="1400"/>
              <a:buChar char="-"/>
            </a:pPr>
            <a:r>
              <a:rPr lang="en"/>
              <a:t>Sometimes marchers are forced to move quickly to keep up</a:t>
            </a:r>
            <a:endParaRPr/>
          </a:p>
          <a:p>
            <a:pPr indent="-342900" lvl="0" marL="457200" rtl="0" algn="l">
              <a:spcBef>
                <a:spcPts val="0"/>
              </a:spcBef>
              <a:spcAft>
                <a:spcPts val="0"/>
              </a:spcAft>
              <a:buSzPts val="1800"/>
              <a:buChar char="-"/>
            </a:pPr>
            <a:r>
              <a:rPr lang="en"/>
              <a:t>Make it easy for band directors to create drillsets</a:t>
            </a:r>
            <a:endParaRPr/>
          </a:p>
          <a:p>
            <a:pPr indent="-317500" lvl="1" marL="914400" rtl="0" algn="l">
              <a:spcBef>
                <a:spcPts val="0"/>
              </a:spcBef>
              <a:spcAft>
                <a:spcPts val="0"/>
              </a:spcAft>
              <a:buSzPts val="1400"/>
              <a:buChar char="-"/>
            </a:pPr>
            <a:r>
              <a:rPr lang="en"/>
              <a:t>Sets can be created from arbitrary images</a:t>
            </a:r>
            <a:endParaRPr/>
          </a:p>
          <a:p>
            <a:pPr indent="-317500" lvl="1" marL="914400" rtl="0" algn="l">
              <a:spcBef>
                <a:spcPts val="0"/>
              </a:spcBef>
              <a:spcAft>
                <a:spcPts val="0"/>
              </a:spcAft>
              <a:buSzPts val="1400"/>
              <a:buChar char="-"/>
            </a:pPr>
            <a:r>
              <a:rPr lang="en"/>
              <a:t>Ensure that marchers don’t collide with each other &amp; can move at comfortable speeds</a:t>
            </a:r>
            <a:endParaRPr/>
          </a:p>
        </p:txBody>
      </p:sp>
      <p:pic>
        <p:nvPicPr>
          <p:cNvPr id="67" name="Google Shape;67;p14"/>
          <p:cNvPicPr preferRelativeResize="0"/>
          <p:nvPr/>
        </p:nvPicPr>
        <p:blipFill>
          <a:blip r:embed="rId3">
            <a:alphaModFix/>
          </a:blip>
          <a:stretch>
            <a:fillRect/>
          </a:stretch>
        </p:blipFill>
        <p:spPr>
          <a:xfrm>
            <a:off x="6029400" y="3065525"/>
            <a:ext cx="2809802" cy="18724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Merits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to create an image interpreter and develop a GUI application from the ground-up was beneficial to each of us as students and developing professionals.</a:t>
            </a:r>
            <a:endParaRPr/>
          </a:p>
          <a:p>
            <a:pPr indent="-342900" lvl="0" marL="457200" rtl="0" algn="l">
              <a:spcBef>
                <a:spcPts val="0"/>
              </a:spcBef>
              <a:spcAft>
                <a:spcPts val="0"/>
              </a:spcAft>
              <a:buSzPts val="1800"/>
              <a:buChar char="●"/>
            </a:pPr>
            <a:r>
              <a:rPr lang="en"/>
              <a:t>Perhaps the most novel and mathematically complex part of the project is the drill solver </a:t>
            </a:r>
            <a:r>
              <a:rPr lang="en"/>
              <a:t>algorithm</a:t>
            </a:r>
            <a:r>
              <a:rPr lang="en"/>
              <a:t>, which includes a complex allocation problem.</a:t>
            </a:r>
            <a:endParaRPr/>
          </a:p>
          <a:p>
            <a:pPr indent="-342900" lvl="0" marL="457200" rtl="0" algn="l">
              <a:spcBef>
                <a:spcPts val="0"/>
              </a:spcBef>
              <a:spcAft>
                <a:spcPts val="0"/>
              </a:spcAft>
              <a:buSzPts val="1800"/>
              <a:buChar char="●"/>
            </a:pPr>
            <a:r>
              <a:rPr lang="en"/>
              <a:t>The allocation problem is made difficult because each marcher not only wants to travel in an efficient manner, but also is a member of a group (sorted by instrument) and may have a different effective size to take into account when checking for colliding performers.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Impacts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Industry standard Drill writing software is cumbersome and unintuitive</a:t>
            </a:r>
            <a:endParaRPr/>
          </a:p>
          <a:p>
            <a:pPr indent="-342900" lvl="0" marL="457200" rtl="0" algn="l">
              <a:spcBef>
                <a:spcPts val="0"/>
              </a:spcBef>
              <a:spcAft>
                <a:spcPts val="0"/>
              </a:spcAft>
              <a:buSzPts val="1800"/>
              <a:buChar char="●"/>
            </a:pPr>
            <a:r>
              <a:rPr lang="en"/>
              <a:t>Simplifying the drill writing process will make it more </a:t>
            </a:r>
            <a:r>
              <a:rPr lang="en"/>
              <a:t>accessible</a:t>
            </a:r>
            <a:endParaRPr/>
          </a:p>
          <a:p>
            <a:pPr indent="-342900" lvl="0" marL="457200" rtl="0" algn="l">
              <a:spcBef>
                <a:spcPts val="0"/>
              </a:spcBef>
              <a:spcAft>
                <a:spcPts val="0"/>
              </a:spcAft>
              <a:buSzPts val="1800"/>
              <a:buChar char="●"/>
            </a:pPr>
            <a:r>
              <a:rPr lang="en"/>
              <a:t>Allows band directors to write more interesting shows</a:t>
            </a:r>
            <a:endParaRPr/>
          </a:p>
          <a:p>
            <a:pPr indent="-342900" lvl="0" marL="457200" rtl="0" algn="l">
              <a:spcBef>
                <a:spcPts val="0"/>
              </a:spcBef>
              <a:spcAft>
                <a:spcPts val="0"/>
              </a:spcAft>
              <a:buSzPts val="1800"/>
              <a:buChar char="●"/>
            </a:pPr>
            <a:r>
              <a:rPr lang="en"/>
              <a:t>Allows amateurs to contribute more to band</a:t>
            </a:r>
            <a:endParaRPr/>
          </a:p>
          <a:p>
            <a:pPr indent="-317500" lvl="1" marL="914400" rtl="0" algn="l">
              <a:spcBef>
                <a:spcPts val="0"/>
              </a:spcBef>
              <a:spcAft>
                <a:spcPts val="0"/>
              </a:spcAft>
              <a:buSzPts val="1400"/>
              <a:buChar char="○"/>
            </a:pPr>
            <a:r>
              <a:rPr lang="en"/>
              <a:t>Similar to Musescore</a:t>
            </a:r>
            <a:endParaRPr/>
          </a:p>
        </p:txBody>
      </p:sp>
      <p:pic>
        <p:nvPicPr>
          <p:cNvPr id="80" name="Google Shape;80;p16"/>
          <p:cNvPicPr preferRelativeResize="0"/>
          <p:nvPr/>
        </p:nvPicPr>
        <p:blipFill>
          <a:blip r:embed="rId3">
            <a:alphaModFix/>
          </a:blip>
          <a:stretch>
            <a:fillRect/>
          </a:stretch>
        </p:blipFill>
        <p:spPr>
          <a:xfrm>
            <a:off x="204975" y="2925475"/>
            <a:ext cx="5224551" cy="1824250"/>
          </a:xfrm>
          <a:prstGeom prst="rect">
            <a:avLst/>
          </a:prstGeom>
          <a:noFill/>
          <a:ln>
            <a:noFill/>
          </a:ln>
        </p:spPr>
      </p:pic>
      <p:pic>
        <p:nvPicPr>
          <p:cNvPr id="81" name="Google Shape;81;p16"/>
          <p:cNvPicPr preferRelativeResize="0"/>
          <p:nvPr/>
        </p:nvPicPr>
        <p:blipFill>
          <a:blip r:embed="rId4">
            <a:alphaModFix/>
          </a:blip>
          <a:stretch>
            <a:fillRect/>
          </a:stretch>
        </p:blipFill>
        <p:spPr>
          <a:xfrm>
            <a:off x="5872200" y="2245350"/>
            <a:ext cx="2759900" cy="275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 Image Interpreter</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a:t>
            </a:r>
            <a:endParaRPr/>
          </a:p>
          <a:p>
            <a:pPr indent="-317500" lvl="1" marL="914400" rtl="0" algn="l">
              <a:spcBef>
                <a:spcPts val="0"/>
              </a:spcBef>
              <a:spcAft>
                <a:spcPts val="0"/>
              </a:spcAft>
              <a:buSzPts val="1400"/>
              <a:buChar char="○"/>
            </a:pPr>
            <a:r>
              <a:rPr lang="en"/>
              <a:t>An image</a:t>
            </a:r>
            <a:endParaRPr/>
          </a:p>
          <a:p>
            <a:pPr indent="-317500" lvl="1" marL="914400" rtl="0" algn="l">
              <a:spcBef>
                <a:spcPts val="0"/>
              </a:spcBef>
              <a:spcAft>
                <a:spcPts val="0"/>
              </a:spcAft>
              <a:buSzPts val="1400"/>
              <a:buChar char="○"/>
            </a:pPr>
            <a:r>
              <a:rPr lang="en"/>
              <a:t>Number of dots to add</a:t>
            </a:r>
            <a:endParaRPr/>
          </a:p>
          <a:p>
            <a:pPr indent="-342900" lvl="0" marL="457200" rtl="0" algn="l">
              <a:spcBef>
                <a:spcPts val="0"/>
              </a:spcBef>
              <a:spcAft>
                <a:spcPts val="0"/>
              </a:spcAft>
              <a:buSzPts val="1800"/>
              <a:buChar char="●"/>
            </a:pPr>
            <a:r>
              <a:rPr lang="en"/>
              <a:t> The program will:</a:t>
            </a:r>
            <a:endParaRPr/>
          </a:p>
          <a:p>
            <a:pPr indent="-317500" lvl="1" marL="914400" rtl="0" algn="l">
              <a:spcBef>
                <a:spcPts val="0"/>
              </a:spcBef>
              <a:spcAft>
                <a:spcPts val="0"/>
              </a:spcAft>
              <a:buSzPts val="1400"/>
              <a:buChar char="○"/>
            </a:pPr>
            <a:r>
              <a:rPr lang="en"/>
              <a:t>Convert the image to grayscale</a:t>
            </a:r>
            <a:endParaRPr/>
          </a:p>
          <a:p>
            <a:pPr indent="-317500" lvl="1" marL="914400" rtl="0" algn="l">
              <a:spcBef>
                <a:spcPts val="0"/>
              </a:spcBef>
              <a:spcAft>
                <a:spcPts val="0"/>
              </a:spcAft>
              <a:buSzPts val="1400"/>
              <a:buChar char="○"/>
            </a:pPr>
            <a:r>
              <a:rPr lang="en"/>
              <a:t>Apply a Gaussian Blur on the Image</a:t>
            </a:r>
            <a:endParaRPr/>
          </a:p>
          <a:p>
            <a:pPr indent="-317500" lvl="1" marL="914400" rtl="0" algn="l">
              <a:spcBef>
                <a:spcPts val="0"/>
              </a:spcBef>
              <a:spcAft>
                <a:spcPts val="0"/>
              </a:spcAft>
              <a:buSzPts val="1400"/>
              <a:buChar char="○"/>
            </a:pPr>
            <a:r>
              <a:rPr lang="en"/>
              <a:t>Use Canny Edge Detection to find the lines inside the Image</a:t>
            </a:r>
            <a:endParaRPr/>
          </a:p>
          <a:p>
            <a:pPr indent="-317500" lvl="1" marL="914400" rtl="0" algn="l">
              <a:spcBef>
                <a:spcPts val="0"/>
              </a:spcBef>
              <a:spcAft>
                <a:spcPts val="0"/>
              </a:spcAft>
              <a:buSzPts val="1400"/>
              <a:buChar char="○"/>
            </a:pPr>
            <a:r>
              <a:rPr lang="en"/>
              <a:t>Split the lines into contours</a:t>
            </a:r>
            <a:endParaRPr/>
          </a:p>
          <a:p>
            <a:pPr indent="-317500" lvl="1" marL="914400" rtl="0" algn="l">
              <a:spcBef>
                <a:spcPts val="0"/>
              </a:spcBef>
              <a:spcAft>
                <a:spcPts val="0"/>
              </a:spcAft>
              <a:buSzPts val="1400"/>
              <a:buChar char="○"/>
            </a:pPr>
            <a:r>
              <a:rPr lang="en"/>
              <a:t>Group </a:t>
            </a:r>
            <a:r>
              <a:rPr lang="en"/>
              <a:t>contours</a:t>
            </a:r>
            <a:r>
              <a:rPr lang="en"/>
              <a:t> near each other to find each object</a:t>
            </a:r>
            <a:endParaRPr/>
          </a:p>
          <a:p>
            <a:pPr indent="-317500" lvl="1" marL="914400" rtl="0" algn="l">
              <a:spcBef>
                <a:spcPts val="0"/>
              </a:spcBef>
              <a:spcAft>
                <a:spcPts val="0"/>
              </a:spcAft>
              <a:buSzPts val="1400"/>
              <a:buChar char="○"/>
            </a:pPr>
            <a:r>
              <a:rPr lang="en"/>
              <a:t>Add dots equally spaced along contours</a:t>
            </a:r>
            <a:endParaRPr/>
          </a:p>
          <a:p>
            <a:pPr indent="-342900" lvl="0" marL="457200" rtl="0" algn="l">
              <a:spcBef>
                <a:spcPts val="0"/>
              </a:spcBef>
              <a:spcAft>
                <a:spcPts val="0"/>
              </a:spcAft>
              <a:buSzPts val="1800"/>
              <a:buChar char="●"/>
            </a:pPr>
            <a:r>
              <a:rPr lang="en"/>
              <a:t>Output:</a:t>
            </a:r>
            <a:endParaRPr/>
          </a:p>
          <a:p>
            <a:pPr indent="-317500" lvl="1" marL="914400" rtl="0" algn="l">
              <a:spcBef>
                <a:spcPts val="0"/>
              </a:spcBef>
              <a:spcAft>
                <a:spcPts val="0"/>
              </a:spcAft>
              <a:buSzPts val="1400"/>
              <a:buChar char="○"/>
            </a:pPr>
            <a:r>
              <a:rPr lang="en"/>
              <a:t>An array of coordinates for each dot generated</a:t>
            </a:r>
            <a:endParaRPr/>
          </a:p>
        </p:txBody>
      </p:sp>
      <p:pic>
        <p:nvPicPr>
          <p:cNvPr id="88" name="Google Shape;88;p17"/>
          <p:cNvPicPr preferRelativeResize="0"/>
          <p:nvPr/>
        </p:nvPicPr>
        <p:blipFill>
          <a:blip r:embed="rId3">
            <a:alphaModFix/>
          </a:blip>
          <a:stretch>
            <a:fillRect/>
          </a:stretch>
        </p:blipFill>
        <p:spPr>
          <a:xfrm>
            <a:off x="3264950" y="1152475"/>
            <a:ext cx="5688201" cy="107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r>
              <a:rPr lang="en"/>
              <a:t> Specification - Drill Solver</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a:t>
            </a:r>
            <a:endParaRPr/>
          </a:p>
          <a:p>
            <a:pPr indent="-317500" lvl="1" marL="914400" rtl="0" algn="l">
              <a:spcBef>
                <a:spcPts val="0"/>
              </a:spcBef>
              <a:spcAft>
                <a:spcPts val="0"/>
              </a:spcAft>
              <a:buSzPts val="1400"/>
              <a:buChar char="○"/>
            </a:pPr>
            <a:r>
              <a:rPr lang="en"/>
              <a:t>The specific placement of marchers in Set 1</a:t>
            </a:r>
            <a:endParaRPr/>
          </a:p>
          <a:p>
            <a:pPr indent="-317500" lvl="1" marL="914400" rtl="0" algn="l">
              <a:spcBef>
                <a:spcPts val="0"/>
              </a:spcBef>
              <a:spcAft>
                <a:spcPts val="0"/>
              </a:spcAft>
              <a:buSzPts val="1400"/>
              <a:buChar char="○"/>
            </a:pPr>
            <a:r>
              <a:rPr lang="en"/>
              <a:t>The </a:t>
            </a:r>
            <a:r>
              <a:rPr lang="en"/>
              <a:t>unassigned</a:t>
            </a:r>
            <a:r>
              <a:rPr lang="en"/>
              <a:t> placement of marchers in Set 2</a:t>
            </a:r>
            <a:endParaRPr/>
          </a:p>
          <a:p>
            <a:pPr indent="-317500" lvl="1" marL="914400" rtl="0" algn="l">
              <a:spcBef>
                <a:spcPts val="0"/>
              </a:spcBef>
              <a:spcAft>
                <a:spcPts val="0"/>
              </a:spcAft>
              <a:buSzPts val="1400"/>
              <a:buChar char="○"/>
            </a:pPr>
            <a:r>
              <a:rPr lang="en"/>
              <a:t>The number of </a:t>
            </a:r>
            <a:r>
              <a:rPr lang="en"/>
              <a:t>counts between the the Sets</a:t>
            </a:r>
            <a:endParaRPr/>
          </a:p>
          <a:p>
            <a:pPr indent="-342900" lvl="0" marL="457200" rtl="0" algn="l">
              <a:spcBef>
                <a:spcPts val="0"/>
              </a:spcBef>
              <a:spcAft>
                <a:spcPts val="0"/>
              </a:spcAft>
              <a:buSzPts val="1800"/>
              <a:buChar char="●"/>
            </a:pPr>
            <a:r>
              <a:rPr lang="en"/>
              <a:t>The algorithm should assign spots such that:</a:t>
            </a:r>
            <a:endParaRPr/>
          </a:p>
          <a:p>
            <a:pPr indent="-317500" lvl="1" marL="914400" rtl="0" algn="l">
              <a:spcBef>
                <a:spcPts val="0"/>
              </a:spcBef>
              <a:spcAft>
                <a:spcPts val="0"/>
              </a:spcAft>
              <a:buSzPts val="1400"/>
              <a:buChar char="○"/>
            </a:pPr>
            <a:r>
              <a:rPr lang="en"/>
              <a:t>No marcher needs to march an unnecessarily long distance</a:t>
            </a:r>
            <a:endParaRPr/>
          </a:p>
          <a:p>
            <a:pPr indent="-317500" lvl="1" marL="914400" rtl="0" algn="l">
              <a:spcBef>
                <a:spcPts val="0"/>
              </a:spcBef>
              <a:spcAft>
                <a:spcPts val="0"/>
              </a:spcAft>
              <a:buSzPts val="1400"/>
              <a:buChar char="○"/>
            </a:pPr>
            <a:r>
              <a:rPr lang="en"/>
              <a:t>As few as possible marchers collide during the transition</a:t>
            </a:r>
            <a:endParaRPr/>
          </a:p>
        </p:txBody>
      </p:sp>
      <p:pic>
        <p:nvPicPr>
          <p:cNvPr id="95" name="Google Shape;95;p18"/>
          <p:cNvPicPr preferRelativeResize="0"/>
          <p:nvPr/>
        </p:nvPicPr>
        <p:blipFill>
          <a:blip r:embed="rId3">
            <a:alphaModFix/>
          </a:blip>
          <a:stretch>
            <a:fillRect/>
          </a:stretch>
        </p:blipFill>
        <p:spPr>
          <a:xfrm>
            <a:off x="2480851" y="3243275"/>
            <a:ext cx="6251151" cy="169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 GUI</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program will:</a:t>
            </a:r>
            <a:endParaRPr/>
          </a:p>
          <a:p>
            <a:pPr indent="-317500" lvl="1" marL="914400" rtl="0" algn="l">
              <a:spcBef>
                <a:spcPts val="0"/>
              </a:spcBef>
              <a:spcAft>
                <a:spcPts val="0"/>
              </a:spcAft>
              <a:buSzPts val="1400"/>
              <a:buChar char="○"/>
            </a:pPr>
            <a:r>
              <a:rPr lang="en"/>
              <a:t>Allow users to create new shows</a:t>
            </a:r>
            <a:endParaRPr/>
          </a:p>
          <a:p>
            <a:pPr indent="-317500" lvl="1" marL="914400" rtl="0" algn="l">
              <a:spcBef>
                <a:spcPts val="0"/>
              </a:spcBef>
              <a:spcAft>
                <a:spcPts val="0"/>
              </a:spcAft>
              <a:buSzPts val="1400"/>
              <a:buChar char="○"/>
            </a:pPr>
            <a:r>
              <a:rPr lang="en"/>
              <a:t>Allow users to save and load shows they were working on</a:t>
            </a:r>
            <a:endParaRPr/>
          </a:p>
          <a:p>
            <a:pPr indent="-317500" lvl="1" marL="914400" rtl="0" algn="l">
              <a:spcBef>
                <a:spcPts val="0"/>
              </a:spcBef>
              <a:spcAft>
                <a:spcPts val="0"/>
              </a:spcAft>
              <a:buSzPts val="1400"/>
              <a:buChar char="○"/>
            </a:pPr>
            <a:r>
              <a:rPr lang="en"/>
              <a:t>Integrate the drill solver and image interpreter to allow automatic creation of drillsets</a:t>
            </a:r>
            <a:endParaRPr/>
          </a:p>
          <a:p>
            <a:pPr indent="-317500" lvl="1" marL="914400" rtl="0" algn="l">
              <a:spcBef>
                <a:spcPts val="0"/>
              </a:spcBef>
              <a:spcAft>
                <a:spcPts val="0"/>
              </a:spcAft>
              <a:buSzPts val="1400"/>
              <a:buChar char="○"/>
            </a:pPr>
            <a:r>
              <a:rPr lang="en"/>
              <a:t>Visualize drillsets and allow the user to step through the show they have loaded</a:t>
            </a:r>
            <a:endParaRPr/>
          </a:p>
        </p:txBody>
      </p:sp>
      <p:pic>
        <p:nvPicPr>
          <p:cNvPr id="102" name="Google Shape;102;p19"/>
          <p:cNvPicPr preferRelativeResize="0"/>
          <p:nvPr/>
        </p:nvPicPr>
        <p:blipFill rotWithShape="1">
          <a:blip r:embed="rId3">
            <a:alphaModFix/>
          </a:blip>
          <a:srcRect b="22143" l="12879" r="10685" t="35957"/>
          <a:stretch/>
        </p:blipFill>
        <p:spPr>
          <a:xfrm>
            <a:off x="2190113" y="2571750"/>
            <a:ext cx="4763775" cy="2155049"/>
          </a:xfrm>
          <a:prstGeom prst="rect">
            <a:avLst/>
          </a:prstGeom>
          <a:noFill/>
          <a:ln>
            <a:noFill/>
          </a:ln>
        </p:spPr>
      </p:pic>
      <p:sp>
        <p:nvSpPr>
          <p:cNvPr id="103" name="Google Shape;103;p19"/>
          <p:cNvSpPr txBox="1"/>
          <p:nvPr/>
        </p:nvSpPr>
        <p:spPr>
          <a:xfrm>
            <a:off x="2904150" y="4726800"/>
            <a:ext cx="33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field view used for displaying drillsets </a:t>
            </a:r>
            <a:endParaRPr>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components of our project were built in python.</a:t>
            </a:r>
            <a:endParaRPr/>
          </a:p>
          <a:p>
            <a:pPr indent="-342900" lvl="0" marL="457200" rtl="0" algn="l">
              <a:spcBef>
                <a:spcPts val="0"/>
              </a:spcBef>
              <a:spcAft>
                <a:spcPts val="0"/>
              </a:spcAft>
              <a:buSzPts val="1800"/>
              <a:buChar char="●"/>
            </a:pPr>
            <a:r>
              <a:rPr lang="en"/>
              <a:t>Our algorithm was developed mainly using standard python libraries, and our image interpreter made use of OpenCV, Shapely, and numpy.</a:t>
            </a:r>
            <a:endParaRPr/>
          </a:p>
          <a:p>
            <a:pPr indent="-342900" lvl="0" marL="457200" rtl="0" algn="l">
              <a:spcBef>
                <a:spcPts val="0"/>
              </a:spcBef>
              <a:spcAft>
                <a:spcPts val="0"/>
              </a:spcAft>
              <a:buSzPts val="1800"/>
              <a:buChar char="●"/>
            </a:pPr>
            <a:r>
              <a:rPr lang="en"/>
              <a:t>For the GUI component, a combination of PyQt5, a GUI development suite, and matplotlib were used to display our drillsets.</a:t>
            </a:r>
            <a:endParaRPr/>
          </a:p>
          <a:p>
            <a:pPr indent="-342900" lvl="0" marL="457200" rtl="0" algn="l">
              <a:spcBef>
                <a:spcPts val="0"/>
              </a:spcBef>
              <a:spcAft>
                <a:spcPts val="0"/>
              </a:spcAft>
              <a:buSzPts val="1800"/>
              <a:buChar char="●"/>
            </a:pPr>
            <a:r>
              <a:rPr lang="en"/>
              <a:t>We used Git for version control (Github.com)</a:t>
            </a:r>
            <a:endParaRPr/>
          </a:p>
          <a:p>
            <a:pPr indent="-342900" lvl="0" marL="457200" rtl="0" algn="l">
              <a:spcBef>
                <a:spcPts val="0"/>
              </a:spcBef>
              <a:spcAft>
                <a:spcPts val="0"/>
              </a:spcAft>
              <a:buSzPts val="1800"/>
              <a:buChar char="●"/>
            </a:pPr>
            <a:r>
              <a:rPr lang="en"/>
              <a:t>VSCode was our primary editor/IDE</a:t>
            </a:r>
            <a:endParaRPr/>
          </a:p>
        </p:txBody>
      </p:sp>
      <p:pic>
        <p:nvPicPr>
          <p:cNvPr id="110" name="Google Shape;110;p20"/>
          <p:cNvPicPr preferRelativeResize="0"/>
          <p:nvPr/>
        </p:nvPicPr>
        <p:blipFill>
          <a:blip r:embed="rId3">
            <a:alphaModFix/>
          </a:blip>
          <a:stretch>
            <a:fillRect/>
          </a:stretch>
        </p:blipFill>
        <p:spPr>
          <a:xfrm>
            <a:off x="7265471" y="3218321"/>
            <a:ext cx="1472150" cy="147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Transition solver gives outputs that work at a basic level (11/1/22)</a:t>
            </a:r>
            <a:endParaRPr b="1"/>
          </a:p>
          <a:p>
            <a:pPr indent="0" lvl="0" marL="0" rtl="0" algn="l">
              <a:spcBef>
                <a:spcPts val="1200"/>
              </a:spcBef>
              <a:spcAft>
                <a:spcPts val="0"/>
              </a:spcAft>
              <a:buNone/>
            </a:pPr>
            <a:r>
              <a:rPr lang="en"/>
              <a:t>The transition solver is the heart of our application. It determines who should move where. Getting a basic version on the algorithm working is critical to our success.</a:t>
            </a:r>
            <a:endParaRPr/>
          </a:p>
          <a:p>
            <a:pPr indent="0" lvl="0" marL="0" rtl="0" algn="l">
              <a:spcBef>
                <a:spcPts val="1200"/>
              </a:spcBef>
              <a:spcAft>
                <a:spcPts val="0"/>
              </a:spcAft>
              <a:buNone/>
            </a:pPr>
            <a:r>
              <a:rPr b="1" lang="en"/>
              <a:t>Image interpreter developed, tested, and working well (2/14/22)</a:t>
            </a:r>
            <a:endParaRPr b="1"/>
          </a:p>
          <a:p>
            <a:pPr indent="0" lvl="0" marL="0" rtl="0" algn="l">
              <a:spcBef>
                <a:spcPts val="1200"/>
              </a:spcBef>
              <a:spcAft>
                <a:spcPts val="0"/>
              </a:spcAft>
              <a:buNone/>
            </a:pPr>
            <a:r>
              <a:rPr lang="en"/>
              <a:t>One of the main draws to our software is the idea of turning images into a marchable set of marching band dots. It should be simple to add in to the rest of the project, but is of high importance.</a:t>
            </a:r>
            <a:endParaRPr/>
          </a:p>
          <a:p>
            <a:pPr indent="0" lvl="0" marL="0" rtl="0" algn="l">
              <a:spcBef>
                <a:spcPts val="1200"/>
              </a:spcBef>
              <a:spcAft>
                <a:spcPts val="0"/>
              </a:spcAft>
              <a:buNone/>
            </a:pPr>
            <a:r>
              <a:rPr b="1" lang="en"/>
              <a:t>Finish Qt GUI atop interpreter and transition solver (2/28/22)</a:t>
            </a:r>
            <a:endParaRPr b="1"/>
          </a:p>
          <a:p>
            <a:pPr indent="0" lvl="0" marL="0" rtl="0" algn="l">
              <a:spcBef>
                <a:spcPts val="1200"/>
              </a:spcBef>
              <a:spcAft>
                <a:spcPts val="0"/>
              </a:spcAft>
              <a:buNone/>
            </a:pPr>
            <a:r>
              <a:rPr lang="en"/>
              <a:t>We need to put significant effort into the GUI and user experience portion of the software so that our algorithms can be used by the average joe (such as a band director).</a:t>
            </a:r>
            <a:endParaRPr/>
          </a:p>
          <a:p>
            <a:pPr indent="0" lvl="0" marL="0" rtl="0" algn="l">
              <a:spcBef>
                <a:spcPts val="1200"/>
              </a:spcBef>
              <a:spcAft>
                <a:spcPts val="0"/>
              </a:spcAft>
              <a:buNone/>
            </a:pPr>
            <a:r>
              <a:rPr b="1" lang="en"/>
              <a:t>Finish Transition solver and drill editor UI (3/25/22)</a:t>
            </a:r>
            <a:endParaRPr b="1"/>
          </a:p>
          <a:p>
            <a:pPr indent="0" lvl="0" marL="0" rtl="0" algn="l">
              <a:spcBef>
                <a:spcPts val="1200"/>
              </a:spcBef>
              <a:spcAft>
                <a:spcPts val="1200"/>
              </a:spcAft>
              <a:buNone/>
            </a:pPr>
            <a:r>
              <a:rPr lang="en"/>
              <a:t>Polishing the transition solver algorithm and the UI will be one of the last milestones in development. At this stage, we should be focusing on ironing out bugs and UI inefficiencies.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