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5143500" cx="9144000"/>
  <p:notesSz cx="6858000" cy="9144000"/>
  <p:embeddedFontLst>
    <p:embeddedFont>
      <p:font typeface="Nuni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244EA6A-9166-443E-892D-2FDCFDA37855}">
  <a:tblStyle styleId="{F244EA6A-9166-443E-892D-2FDCFDA3785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BF546A96-8A4E-4366-B0FE-BD92CAA290B8}" styleName="Table_1">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Nunito-bold.fntdata"/><Relationship Id="rId27" Type="http://schemas.openxmlformats.org/officeDocument/2006/relationships/font" Target="fonts/Nunito-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Nunito-italic.fntdata"/><Relationship Id="rId7" Type="http://schemas.openxmlformats.org/officeDocument/2006/relationships/slide" Target="slides/slide1.xml"/><Relationship Id="rId8" Type="http://schemas.openxmlformats.org/officeDocument/2006/relationships/slide" Target="slides/slide2.xml"/><Relationship Id="rId30" Type="http://schemas.openxmlformats.org/officeDocument/2006/relationships/font" Target="fonts/Nunito-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86dcd9b87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86dcd9b87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AH</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86dcd9b87e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86dcd9b87e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AH</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9091f1bf5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9091f1bf5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AH</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86dcd9b87e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86dcd9b87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904dbafb29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904dbafb29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86dcd9b87e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86dcd9b87e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AH</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86dcd9b87e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86dcd9b87e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AH</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86dcd9b87e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86dcd9b87e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AH</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86dcd9b87e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86dcd9b87e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8bb98ec494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8bb98ec494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86dcd9b87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86dcd9b87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AH</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8bb98ec494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8bb98ec494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8f7f4c382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8f7f4c382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AH</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8bb98ec494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8bb98ec494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AH</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8bb98ec49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8bb98ec49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8bb98ec494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8bb98ec49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8bb98ec49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8bb98ec49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8bb98ec494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8bb98ec494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8bb98ec49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8bb98ec49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AH</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300">
                <a:latin typeface="Times New Roman"/>
                <a:ea typeface="Times New Roman"/>
                <a:cs typeface="Times New Roman"/>
                <a:sym typeface="Times New Roman"/>
              </a:rPr>
              <a:t>Correctly Identifying Anti-Racist Comments from Hate Speech in Social Media using Bag of Words and BERT</a:t>
            </a:r>
            <a:endParaRPr sz="5000"/>
          </a:p>
        </p:txBody>
      </p:sp>
      <p:sp>
        <p:nvSpPr>
          <p:cNvPr id="129" name="Google Shape;129;p13"/>
          <p:cNvSpPr txBox="1"/>
          <p:nvPr>
            <p:ph idx="1" type="subTitle"/>
          </p:nvPr>
        </p:nvSpPr>
        <p:spPr>
          <a:xfrm>
            <a:off x="1807875" y="3342008"/>
            <a:ext cx="5361300" cy="52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Ben Schmidt and Armand Heydarian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2"/>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Bag of Words</a:t>
            </a:r>
            <a:endParaRPr/>
          </a:p>
        </p:txBody>
      </p:sp>
      <p:sp>
        <p:nvSpPr>
          <p:cNvPr id="185" name="Google Shape;185;p22"/>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Utilizes text as a representation of a bag of words along with disposing/ignoring the word order/grammar while maintaining multiplicity.</a:t>
            </a:r>
            <a:endParaRPr sz="1700"/>
          </a:p>
          <a:p>
            <a:pPr indent="-336550" lvl="0" marL="457200" rtl="0" algn="l">
              <a:spcBef>
                <a:spcPts val="0"/>
              </a:spcBef>
              <a:spcAft>
                <a:spcPts val="0"/>
              </a:spcAft>
              <a:buSzPts val="1700"/>
              <a:buChar char="●"/>
            </a:pPr>
            <a:r>
              <a:rPr lang="en" sz="1700"/>
              <a:t>S</a:t>
            </a:r>
            <a:r>
              <a:rPr lang="en" sz="1700"/>
              <a:t>entences are represented as a string of numbers though the process of vectorization.</a:t>
            </a:r>
            <a:endParaRPr sz="1700"/>
          </a:p>
          <a:p>
            <a:pPr indent="-336550" lvl="0" marL="457200" rtl="0" algn="l">
              <a:spcBef>
                <a:spcPts val="0"/>
              </a:spcBef>
              <a:spcAft>
                <a:spcPts val="0"/>
              </a:spcAft>
              <a:buSzPts val="1700"/>
              <a:buChar char="●"/>
            </a:pPr>
            <a:r>
              <a:rPr lang="en" sz="1700"/>
              <a:t>Based on similarity between the set of tokenized words of item to be reviewed and training data. </a:t>
            </a:r>
            <a:endParaRPr sz="17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3"/>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Bag of Words P2</a:t>
            </a:r>
            <a:endParaRPr/>
          </a:p>
        </p:txBody>
      </p:sp>
      <p:sp>
        <p:nvSpPr>
          <p:cNvPr id="191" name="Google Shape;191;p23"/>
          <p:cNvSpPr txBox="1"/>
          <p:nvPr>
            <p:ph idx="1" type="body"/>
          </p:nvPr>
        </p:nvSpPr>
        <p:spPr>
          <a:xfrm>
            <a:off x="819150" y="1668325"/>
            <a:ext cx="7505700" cy="2991600"/>
          </a:xfrm>
          <a:prstGeom prst="rect">
            <a:avLst/>
          </a:prstGeom>
        </p:spPr>
        <p:txBody>
          <a:bodyPr anchorCtr="0" anchor="t" bIns="91425" lIns="91425" spcFirstLastPara="1" rIns="91425" wrap="square" tIns="91425">
            <a:noAutofit/>
          </a:bodyPr>
          <a:lstStyle/>
          <a:p>
            <a:pPr indent="-304800" lvl="0" marL="457200" rtl="0" algn="l">
              <a:lnSpc>
                <a:spcPct val="150000"/>
              </a:lnSpc>
              <a:spcBef>
                <a:spcPts val="0"/>
              </a:spcBef>
              <a:spcAft>
                <a:spcPts val="0"/>
              </a:spcAft>
              <a:buClr>
                <a:srgbClr val="000000"/>
              </a:buClr>
              <a:buSzPts val="1200"/>
              <a:buFont typeface="Arial"/>
              <a:buChar char="●"/>
            </a:pPr>
            <a:r>
              <a:rPr lang="en" sz="1700">
                <a:solidFill>
                  <a:srgbClr val="000000"/>
                </a:solidFill>
              </a:rPr>
              <a:t>Gaussian Naive Bayes</a:t>
            </a:r>
            <a:endParaRPr sz="1700">
              <a:solidFill>
                <a:srgbClr val="000000"/>
              </a:solidFill>
            </a:endParaRPr>
          </a:p>
          <a:p>
            <a:pPr indent="-298450" lvl="1" marL="914400" marR="0" rtl="0" algn="l">
              <a:lnSpc>
                <a:spcPct val="115000"/>
              </a:lnSpc>
              <a:spcBef>
                <a:spcPts val="0"/>
              </a:spcBef>
              <a:spcAft>
                <a:spcPts val="0"/>
              </a:spcAft>
              <a:buClr>
                <a:srgbClr val="000000"/>
              </a:buClr>
              <a:buSzPts val="1100"/>
              <a:buChar char="○"/>
            </a:pPr>
            <a:r>
              <a:rPr lang="en">
                <a:solidFill>
                  <a:srgbClr val="000000"/>
                </a:solidFill>
              </a:rPr>
              <a:t>Known for promising results with textual data, the classifier produces competitive classification accuracy</a:t>
            </a:r>
            <a:endParaRPr>
              <a:solidFill>
                <a:srgbClr val="000000"/>
              </a:solidFill>
            </a:endParaRPr>
          </a:p>
          <a:p>
            <a:pPr indent="-298450" lvl="1" marL="914400" marR="0" rtl="0" algn="l">
              <a:lnSpc>
                <a:spcPct val="115000"/>
              </a:lnSpc>
              <a:spcBef>
                <a:spcPts val="0"/>
              </a:spcBef>
              <a:spcAft>
                <a:spcPts val="0"/>
              </a:spcAft>
              <a:buClr>
                <a:srgbClr val="000000"/>
              </a:buClr>
              <a:buSzPts val="1100"/>
              <a:buChar char="○"/>
            </a:pPr>
            <a:r>
              <a:rPr lang="en">
                <a:solidFill>
                  <a:srgbClr val="000000"/>
                </a:solidFill>
              </a:rPr>
              <a:t>Data point-class label association probability estimates could be inaccurate due to how t</a:t>
            </a:r>
            <a:r>
              <a:rPr lang="en">
                <a:solidFill>
                  <a:srgbClr val="000000"/>
                </a:solidFill>
              </a:rPr>
              <a:t>he Naive Bayes classifier calculates the probabilities </a:t>
            </a:r>
            <a:endParaRPr sz="1700">
              <a:solidFill>
                <a:srgbClr val="000000"/>
              </a:solidFill>
            </a:endParaRPr>
          </a:p>
          <a:p>
            <a:pPr indent="-304800" lvl="0" marL="457200" rtl="0" algn="l">
              <a:lnSpc>
                <a:spcPct val="150000"/>
              </a:lnSpc>
              <a:spcBef>
                <a:spcPts val="0"/>
              </a:spcBef>
              <a:spcAft>
                <a:spcPts val="0"/>
              </a:spcAft>
              <a:buClr>
                <a:srgbClr val="000000"/>
              </a:buClr>
              <a:buSzPts val="1200"/>
              <a:buFont typeface="Arial"/>
              <a:buChar char="●"/>
            </a:pPr>
            <a:r>
              <a:rPr lang="en" sz="1700">
                <a:solidFill>
                  <a:srgbClr val="000000"/>
                </a:solidFill>
              </a:rPr>
              <a:t>SVC Model</a:t>
            </a:r>
            <a:endParaRPr sz="1700">
              <a:solidFill>
                <a:srgbClr val="000000"/>
              </a:solidFill>
            </a:endParaRPr>
          </a:p>
          <a:p>
            <a:pPr indent="-298450" lvl="1" marL="914400" marR="0" rtl="0" algn="l">
              <a:lnSpc>
                <a:spcPct val="115000"/>
              </a:lnSpc>
              <a:spcBef>
                <a:spcPts val="0"/>
              </a:spcBef>
              <a:spcAft>
                <a:spcPts val="0"/>
              </a:spcAft>
              <a:buClr>
                <a:srgbClr val="000000"/>
              </a:buClr>
              <a:buSzPts val="1100"/>
              <a:buChar char="○"/>
            </a:pPr>
            <a:r>
              <a:rPr lang="en">
                <a:solidFill>
                  <a:srgbClr val="000000"/>
                </a:solidFill>
              </a:rPr>
              <a:t>Effective in use cases where the number of dimensions are greater than the number of samples</a:t>
            </a:r>
            <a:endParaRPr>
              <a:solidFill>
                <a:srgbClr val="000000"/>
              </a:solidFill>
            </a:endParaRPr>
          </a:p>
          <a:p>
            <a:pPr indent="-298450" lvl="1" marL="914400" marR="0" rtl="0" algn="l">
              <a:lnSpc>
                <a:spcPct val="115000"/>
              </a:lnSpc>
              <a:spcBef>
                <a:spcPts val="0"/>
              </a:spcBef>
              <a:spcAft>
                <a:spcPts val="0"/>
              </a:spcAft>
              <a:buClr>
                <a:srgbClr val="000000"/>
              </a:buClr>
              <a:buSzPts val="1100"/>
              <a:buChar char="○"/>
            </a:pPr>
            <a:r>
              <a:rPr lang="en">
                <a:solidFill>
                  <a:srgbClr val="000000"/>
                </a:solidFill>
              </a:rPr>
              <a:t>The fit time for the model scales quadratically with the number of samples, may be impractical beyond sample sizes larger than tens of thousands.</a:t>
            </a:r>
            <a:endParaRPr sz="1200">
              <a:solidFill>
                <a:srgbClr val="000000"/>
              </a:solidFill>
            </a:endParaRPr>
          </a:p>
          <a:p>
            <a:pPr indent="-304800" lvl="0" marL="457200" rtl="0" algn="l">
              <a:lnSpc>
                <a:spcPct val="150000"/>
              </a:lnSpc>
              <a:spcBef>
                <a:spcPts val="0"/>
              </a:spcBef>
              <a:spcAft>
                <a:spcPts val="0"/>
              </a:spcAft>
              <a:buClr>
                <a:srgbClr val="000000"/>
              </a:buClr>
              <a:buSzPts val="1200"/>
              <a:buFont typeface="Arial"/>
              <a:buChar char="●"/>
            </a:pPr>
            <a:r>
              <a:rPr lang="en" sz="1700">
                <a:solidFill>
                  <a:srgbClr val="000000"/>
                </a:solidFill>
              </a:rPr>
              <a:t>Random Forest</a:t>
            </a:r>
            <a:endParaRPr sz="1700">
              <a:solidFill>
                <a:srgbClr val="000000"/>
              </a:solidFill>
            </a:endParaRPr>
          </a:p>
          <a:p>
            <a:pPr indent="-298450" lvl="1" marL="914400" rtl="0" algn="l">
              <a:lnSpc>
                <a:spcPct val="115000"/>
              </a:lnSpc>
              <a:spcBef>
                <a:spcPts val="0"/>
              </a:spcBef>
              <a:spcAft>
                <a:spcPts val="0"/>
              </a:spcAft>
              <a:buClr>
                <a:srgbClr val="000000"/>
              </a:buClr>
              <a:buSzPts val="1100"/>
              <a:buChar char="○"/>
            </a:pPr>
            <a:r>
              <a:rPr lang="en">
                <a:solidFill>
                  <a:srgbClr val="000000"/>
                </a:solidFill>
              </a:rPr>
              <a:t>Works well with categorical or numerical data, used for statistical inference making, feature selection and clustering</a:t>
            </a:r>
            <a:endParaRPr>
              <a:solidFill>
                <a:srgbClr val="000000"/>
              </a:solidFill>
            </a:endParaRPr>
          </a:p>
          <a:p>
            <a:pPr indent="-298450" lvl="1" marL="914400" rtl="0" algn="l">
              <a:lnSpc>
                <a:spcPct val="115000"/>
              </a:lnSpc>
              <a:spcBef>
                <a:spcPts val="0"/>
              </a:spcBef>
              <a:spcAft>
                <a:spcPts val="0"/>
              </a:spcAft>
              <a:buClr>
                <a:srgbClr val="000000"/>
              </a:buClr>
              <a:buSzPts val="1100"/>
              <a:buChar char="○"/>
            </a:pPr>
            <a:r>
              <a:rPr lang="en">
                <a:solidFill>
                  <a:srgbClr val="000000"/>
                </a:solidFill>
              </a:rPr>
              <a:t>Robust method against overfitting, tends to produce better results with increased size in number of data points</a:t>
            </a:r>
            <a:endParaRPr>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97" name="Google Shape;197;p24"/>
          <p:cNvPicPr preferRelativeResize="0"/>
          <p:nvPr/>
        </p:nvPicPr>
        <p:blipFill>
          <a:blip r:embed="rId3">
            <a:alphaModFix/>
          </a:blip>
          <a:stretch>
            <a:fillRect/>
          </a:stretch>
        </p:blipFill>
        <p:spPr>
          <a:xfrm>
            <a:off x="1158150" y="226400"/>
            <a:ext cx="6335700" cy="4690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5"/>
          <p:cNvSpPr txBox="1"/>
          <p:nvPr>
            <p:ph type="title"/>
          </p:nvPr>
        </p:nvSpPr>
        <p:spPr>
          <a:xfrm>
            <a:off x="819150" y="845600"/>
            <a:ext cx="7505700" cy="55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BERT</a:t>
            </a:r>
            <a:endParaRPr/>
          </a:p>
        </p:txBody>
      </p:sp>
      <p:sp>
        <p:nvSpPr>
          <p:cNvPr id="203" name="Google Shape;203;p25"/>
          <p:cNvSpPr txBox="1"/>
          <p:nvPr>
            <p:ph idx="1" type="body"/>
          </p:nvPr>
        </p:nvSpPr>
        <p:spPr>
          <a:xfrm>
            <a:off x="819150" y="1603300"/>
            <a:ext cx="7505700" cy="2086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Relatively new pre-trained deep learning model for transfer learning for classification of NLP corpus</a:t>
            </a:r>
            <a:endParaRPr/>
          </a:p>
          <a:p>
            <a:pPr indent="-311150" lvl="0" marL="457200" rtl="0" algn="l">
              <a:spcBef>
                <a:spcPts val="0"/>
              </a:spcBef>
              <a:spcAft>
                <a:spcPts val="0"/>
              </a:spcAft>
              <a:buSzPts val="1300"/>
              <a:buChar char="●"/>
            </a:pPr>
            <a:r>
              <a:rPr lang="en"/>
              <a:t>Uses Bidirectional n-grams trained on enormous corpus of English text. </a:t>
            </a:r>
            <a:endParaRPr/>
          </a:p>
          <a:p>
            <a:pPr indent="-311150" lvl="0" marL="457200" rtl="0" algn="l">
              <a:spcBef>
                <a:spcPts val="0"/>
              </a:spcBef>
              <a:spcAft>
                <a:spcPts val="0"/>
              </a:spcAft>
              <a:buSzPts val="1300"/>
              <a:buChar char="●"/>
            </a:pPr>
            <a:r>
              <a:rPr lang="en"/>
              <a:t>Largely unexplored for this application but offers significant opportunities to expand. </a:t>
            </a:r>
            <a:endParaRPr/>
          </a:p>
          <a:p>
            <a:pPr indent="-311150" lvl="0" marL="457200" rtl="0" algn="l">
              <a:spcBef>
                <a:spcPts val="0"/>
              </a:spcBef>
              <a:spcAft>
                <a:spcPts val="0"/>
              </a:spcAft>
              <a:buSzPts val="1300"/>
              <a:buChar char="●"/>
            </a:pPr>
            <a:r>
              <a:rPr lang="en"/>
              <a:t>Anti-racist test data labeled as Category 2 for purposes of evaluation.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6"/>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10" name="Google Shape;210;p26"/>
          <p:cNvPicPr preferRelativeResize="0"/>
          <p:nvPr/>
        </p:nvPicPr>
        <p:blipFill>
          <a:blip r:embed="rId3">
            <a:alphaModFix/>
          </a:blip>
          <a:stretch>
            <a:fillRect/>
          </a:stretch>
        </p:blipFill>
        <p:spPr>
          <a:xfrm>
            <a:off x="1229875" y="1135050"/>
            <a:ext cx="6799425" cy="28734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7"/>
          <p:cNvSpPr txBox="1"/>
          <p:nvPr>
            <p:ph type="title"/>
          </p:nvPr>
        </p:nvSpPr>
        <p:spPr>
          <a:xfrm>
            <a:off x="656525" y="49997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BOW Results-Gaussian Naive Bayes</a:t>
            </a:r>
            <a:endParaRPr/>
          </a:p>
        </p:txBody>
      </p:sp>
      <p:sp>
        <p:nvSpPr>
          <p:cNvPr id="216" name="Google Shape;216;p27"/>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17" name="Google Shape;217;p27"/>
          <p:cNvPicPr preferRelativeResize="0"/>
          <p:nvPr/>
        </p:nvPicPr>
        <p:blipFill>
          <a:blip r:embed="rId3">
            <a:alphaModFix/>
          </a:blip>
          <a:stretch>
            <a:fillRect/>
          </a:stretch>
        </p:blipFill>
        <p:spPr>
          <a:xfrm>
            <a:off x="4124375" y="1288103"/>
            <a:ext cx="4784050" cy="3571200"/>
          </a:xfrm>
          <a:prstGeom prst="rect">
            <a:avLst/>
          </a:prstGeom>
          <a:noFill/>
          <a:ln>
            <a:noFill/>
          </a:ln>
        </p:spPr>
      </p:pic>
      <p:graphicFrame>
        <p:nvGraphicFramePr>
          <p:cNvPr id="218" name="Google Shape;218;p27"/>
          <p:cNvGraphicFramePr/>
          <p:nvPr/>
        </p:nvGraphicFramePr>
        <p:xfrm>
          <a:off x="893925" y="1800175"/>
          <a:ext cx="3000000" cy="3000000"/>
        </p:xfrm>
        <a:graphic>
          <a:graphicData uri="http://schemas.openxmlformats.org/drawingml/2006/table">
            <a:tbl>
              <a:tblPr>
                <a:noFill/>
                <a:tableStyleId>{F244EA6A-9166-443E-892D-2FDCFDA37855}</a:tableStyleId>
              </a:tblPr>
              <a:tblGrid>
                <a:gridCol w="1615225"/>
                <a:gridCol w="1615225"/>
              </a:tblGrid>
              <a:tr h="563900">
                <a:tc>
                  <a:txBody>
                    <a:bodyPr/>
                    <a:lstStyle/>
                    <a:p>
                      <a:pPr indent="0" lvl="0" marL="0" rtl="0" algn="l">
                        <a:spcBef>
                          <a:spcPts val="0"/>
                        </a:spcBef>
                        <a:spcAft>
                          <a:spcPts val="0"/>
                        </a:spcAft>
                        <a:buNone/>
                      </a:pPr>
                      <a:r>
                        <a:rPr lang="en"/>
                        <a:t>Accuracy</a:t>
                      </a:r>
                      <a:endParaRPr/>
                    </a:p>
                  </a:txBody>
                  <a:tcPr marT="91425" marB="91425" marR="91425" marL="91425"/>
                </a:tc>
                <a:tc>
                  <a:txBody>
                    <a:bodyPr/>
                    <a:lstStyle/>
                    <a:p>
                      <a:pPr indent="0" lvl="0" marL="0" rtl="0" algn="l">
                        <a:spcBef>
                          <a:spcPts val="0"/>
                        </a:spcBef>
                        <a:spcAft>
                          <a:spcPts val="0"/>
                        </a:spcAft>
                        <a:buNone/>
                      </a:pPr>
                      <a:r>
                        <a:rPr lang="en"/>
                        <a:t>74.7226</a:t>
                      </a:r>
                      <a:endParaRPr/>
                    </a:p>
                  </a:txBody>
                  <a:tcPr marT="91425" marB="91425" marR="91425" marL="91425"/>
                </a:tc>
              </a:tr>
              <a:tr h="447400">
                <a:tc>
                  <a:txBody>
                    <a:bodyPr/>
                    <a:lstStyle/>
                    <a:p>
                      <a:pPr indent="0" lvl="0" marL="0" rtl="0" algn="l">
                        <a:spcBef>
                          <a:spcPts val="0"/>
                        </a:spcBef>
                        <a:spcAft>
                          <a:spcPts val="0"/>
                        </a:spcAft>
                        <a:buNone/>
                      </a:pPr>
                      <a:r>
                        <a:rPr lang="en"/>
                        <a:t>Precision</a:t>
                      </a:r>
                      <a:endParaRPr/>
                    </a:p>
                  </a:txBody>
                  <a:tcPr marT="91425" marB="91425" marR="91425" marL="91425"/>
                </a:tc>
                <a:tc>
                  <a:txBody>
                    <a:bodyPr/>
                    <a:lstStyle/>
                    <a:p>
                      <a:pPr indent="0" lvl="0" marL="0" rtl="0" algn="l">
                        <a:spcBef>
                          <a:spcPts val="0"/>
                        </a:spcBef>
                        <a:spcAft>
                          <a:spcPts val="0"/>
                        </a:spcAft>
                        <a:buNone/>
                      </a:pPr>
                      <a:r>
                        <a:rPr lang="en"/>
                        <a:t>52.1692</a:t>
                      </a:r>
                      <a:endParaRPr/>
                    </a:p>
                  </a:txBody>
                  <a:tcPr marT="91425" marB="91425" marR="91425" marL="91425"/>
                </a:tc>
              </a:tr>
              <a:tr h="447400">
                <a:tc>
                  <a:txBody>
                    <a:bodyPr/>
                    <a:lstStyle/>
                    <a:p>
                      <a:pPr indent="0" lvl="0" marL="0" rtl="0" algn="l">
                        <a:spcBef>
                          <a:spcPts val="0"/>
                        </a:spcBef>
                        <a:spcAft>
                          <a:spcPts val="0"/>
                        </a:spcAft>
                        <a:buNone/>
                      </a:pPr>
                      <a:r>
                        <a:rPr lang="en"/>
                        <a:t>Recall</a:t>
                      </a:r>
                      <a:endParaRPr/>
                    </a:p>
                  </a:txBody>
                  <a:tcPr marT="91425" marB="91425" marR="91425" marL="91425"/>
                </a:tc>
                <a:tc>
                  <a:txBody>
                    <a:bodyPr/>
                    <a:lstStyle/>
                    <a:p>
                      <a:pPr indent="0" lvl="0" marL="0" rtl="0" algn="l">
                        <a:spcBef>
                          <a:spcPts val="0"/>
                        </a:spcBef>
                        <a:spcAft>
                          <a:spcPts val="0"/>
                        </a:spcAft>
                        <a:buNone/>
                      </a:pPr>
                      <a:r>
                        <a:rPr lang="en"/>
                        <a:t>61.4151</a:t>
                      </a:r>
                      <a:endParaRPr/>
                    </a:p>
                  </a:txBody>
                  <a:tcPr marT="91425" marB="91425" marR="91425" marL="91425"/>
                </a:tc>
              </a:tr>
              <a:tr h="447400">
                <a:tc>
                  <a:txBody>
                    <a:bodyPr/>
                    <a:lstStyle/>
                    <a:p>
                      <a:pPr indent="0" lvl="0" marL="0" rtl="0" algn="l">
                        <a:spcBef>
                          <a:spcPts val="0"/>
                        </a:spcBef>
                        <a:spcAft>
                          <a:spcPts val="0"/>
                        </a:spcAft>
                        <a:buNone/>
                      </a:pPr>
                      <a:r>
                        <a:rPr lang="en"/>
                        <a:t>F1</a:t>
                      </a:r>
                      <a:endParaRPr/>
                    </a:p>
                  </a:txBody>
                  <a:tcPr marT="91425" marB="91425" marR="91425" marL="91425"/>
                </a:tc>
                <a:tc>
                  <a:txBody>
                    <a:bodyPr/>
                    <a:lstStyle/>
                    <a:p>
                      <a:pPr indent="0" lvl="0" marL="0" rtl="0" algn="l">
                        <a:spcBef>
                          <a:spcPts val="0"/>
                        </a:spcBef>
                        <a:spcAft>
                          <a:spcPts val="0"/>
                        </a:spcAft>
                        <a:buNone/>
                      </a:pPr>
                      <a:r>
                        <a:rPr lang="en"/>
                        <a:t>0.5331</a:t>
                      </a:r>
                      <a:endParaRPr/>
                    </a:p>
                  </a:txBody>
                  <a:tcPr marT="91425" marB="91425" marR="91425" marL="91425"/>
                </a:tc>
              </a:tr>
              <a:tr h="1153000">
                <a:tc>
                  <a:txBody>
                    <a:bodyPr/>
                    <a:lstStyle/>
                    <a:p>
                      <a:pPr indent="0" lvl="0" marL="0" rtl="0" algn="l">
                        <a:spcBef>
                          <a:spcPts val="0"/>
                        </a:spcBef>
                        <a:spcAft>
                          <a:spcPts val="0"/>
                        </a:spcAft>
                        <a:buNone/>
                      </a:pPr>
                      <a:r>
                        <a:rPr lang="en"/>
                        <a:t>Confusion Matrix</a:t>
                      </a:r>
                      <a:endParaRPr/>
                    </a:p>
                  </a:txBody>
                  <a:tcPr marT="91425" marB="91425" marR="91425" marL="91425"/>
                </a:tc>
                <a:tc>
                  <a:txBody>
                    <a:bodyPr/>
                    <a:lstStyle/>
                    <a:p>
                      <a:pPr indent="0" lvl="0" marL="0" rtl="0" algn="l">
                        <a:spcBef>
                          <a:spcPts val="0"/>
                        </a:spcBef>
                        <a:spcAft>
                          <a:spcPts val="0"/>
                        </a:spcAft>
                        <a:buNone/>
                      </a:pPr>
                      <a:r>
                        <a:rPr lang="en"/>
                        <a:t>[[  35   65  190]</a:t>
                      </a:r>
                      <a:endParaRPr/>
                    </a:p>
                    <a:p>
                      <a:pPr indent="0" lvl="0" marL="0" rtl="0" algn="l">
                        <a:spcBef>
                          <a:spcPts val="0"/>
                        </a:spcBef>
                        <a:spcAft>
                          <a:spcPts val="0"/>
                        </a:spcAft>
                        <a:buNone/>
                      </a:pPr>
                      <a:r>
                        <a:rPr lang="en"/>
                        <a:t> [ 246 2853  733]</a:t>
                      </a:r>
                      <a:endParaRPr/>
                    </a:p>
                    <a:p>
                      <a:pPr indent="0" lvl="0" marL="0" rtl="0" algn="l">
                        <a:spcBef>
                          <a:spcPts val="0"/>
                        </a:spcBef>
                        <a:spcAft>
                          <a:spcPts val="0"/>
                        </a:spcAft>
                        <a:buNone/>
                      </a:pPr>
                      <a:r>
                        <a:rPr lang="en"/>
                        <a:t> [   1   18  816]]</a:t>
                      </a:r>
                      <a:endParaRPr/>
                    </a:p>
                    <a:p>
                      <a:pPr indent="0" lvl="0" marL="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8"/>
          <p:cNvSpPr txBox="1"/>
          <p:nvPr>
            <p:ph type="title"/>
          </p:nvPr>
        </p:nvSpPr>
        <p:spPr>
          <a:xfrm>
            <a:off x="819150" y="4390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BOW Results-Linear SVC</a:t>
            </a:r>
            <a:endParaRPr/>
          </a:p>
        </p:txBody>
      </p:sp>
      <p:sp>
        <p:nvSpPr>
          <p:cNvPr id="224" name="Google Shape;224;p28"/>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b="1"/>
          </a:p>
        </p:txBody>
      </p:sp>
      <p:pic>
        <p:nvPicPr>
          <p:cNvPr id="225" name="Google Shape;225;p28"/>
          <p:cNvPicPr preferRelativeResize="0"/>
          <p:nvPr/>
        </p:nvPicPr>
        <p:blipFill>
          <a:blip r:embed="rId3">
            <a:alphaModFix/>
          </a:blip>
          <a:stretch>
            <a:fillRect/>
          </a:stretch>
        </p:blipFill>
        <p:spPr>
          <a:xfrm>
            <a:off x="4159550" y="1303700"/>
            <a:ext cx="4733925" cy="3552825"/>
          </a:xfrm>
          <a:prstGeom prst="rect">
            <a:avLst/>
          </a:prstGeom>
          <a:noFill/>
          <a:ln>
            <a:noFill/>
          </a:ln>
        </p:spPr>
      </p:pic>
      <p:graphicFrame>
        <p:nvGraphicFramePr>
          <p:cNvPr id="226" name="Google Shape;226;p28"/>
          <p:cNvGraphicFramePr/>
          <p:nvPr/>
        </p:nvGraphicFramePr>
        <p:xfrm>
          <a:off x="819125" y="1800163"/>
          <a:ext cx="3000000" cy="3000000"/>
        </p:xfrm>
        <a:graphic>
          <a:graphicData uri="http://schemas.openxmlformats.org/drawingml/2006/table">
            <a:tbl>
              <a:tblPr>
                <a:noFill/>
                <a:tableStyleId>{F244EA6A-9166-443E-892D-2FDCFDA37855}</a:tableStyleId>
              </a:tblPr>
              <a:tblGrid>
                <a:gridCol w="1670225"/>
                <a:gridCol w="1670225"/>
              </a:tblGrid>
              <a:tr h="503675">
                <a:tc>
                  <a:txBody>
                    <a:bodyPr/>
                    <a:lstStyle/>
                    <a:p>
                      <a:pPr indent="0" lvl="0" marL="0" rtl="0" algn="l">
                        <a:spcBef>
                          <a:spcPts val="0"/>
                        </a:spcBef>
                        <a:spcAft>
                          <a:spcPts val="0"/>
                        </a:spcAft>
                        <a:buNone/>
                      </a:pPr>
                      <a:r>
                        <a:rPr lang="en"/>
                        <a:t>Accuracy</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82.9130</a:t>
                      </a:r>
                      <a:endParaRPr/>
                    </a:p>
                  </a:txBody>
                  <a:tcPr marT="91425" marB="91425" marR="91425" marL="91425">
                    <a:lnL cap="flat" cmpd="sng" w="9525">
                      <a:solidFill>
                        <a:srgbClr val="9E9E9E"/>
                      </a:solidFill>
                      <a:prstDash val="solid"/>
                      <a:round/>
                      <a:headEnd len="sm" w="sm" type="none"/>
                      <a:tailEnd len="sm" w="sm" type="none"/>
                    </a:lnL>
                  </a:tcPr>
                </a:tc>
              </a:tr>
              <a:tr h="503675">
                <a:tc>
                  <a:txBody>
                    <a:bodyPr/>
                    <a:lstStyle/>
                    <a:p>
                      <a:pPr indent="0" lvl="0" marL="0" rtl="0" algn="l">
                        <a:spcBef>
                          <a:spcPts val="0"/>
                        </a:spcBef>
                        <a:spcAft>
                          <a:spcPts val="0"/>
                        </a:spcAft>
                        <a:buNone/>
                      </a:pPr>
                      <a:r>
                        <a:rPr lang="en"/>
                        <a:t>Precision</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49.7440</a:t>
                      </a:r>
                      <a:endParaRPr/>
                    </a:p>
                  </a:txBody>
                  <a:tcPr marT="91425" marB="91425" marR="91425" marL="91425">
                    <a:lnL cap="flat" cmpd="sng" w="9525">
                      <a:solidFill>
                        <a:srgbClr val="9E9E9E"/>
                      </a:solidFill>
                      <a:prstDash val="solid"/>
                      <a:round/>
                      <a:headEnd len="sm" w="sm" type="none"/>
                      <a:tailEnd len="sm" w="sm" type="none"/>
                    </a:lnL>
                  </a:tcPr>
                </a:tc>
              </a:tr>
              <a:tr h="503675">
                <a:tc>
                  <a:txBody>
                    <a:bodyPr/>
                    <a:lstStyle/>
                    <a:p>
                      <a:pPr indent="0" lvl="0" marL="0" rtl="0" algn="l">
                        <a:spcBef>
                          <a:spcPts val="0"/>
                        </a:spcBef>
                        <a:spcAft>
                          <a:spcPts val="0"/>
                        </a:spcAft>
                        <a:buNone/>
                      </a:pPr>
                      <a:r>
                        <a:rPr lang="en"/>
                        <a:t>Recall</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61.0097</a:t>
                      </a:r>
                      <a:endParaRPr/>
                    </a:p>
                  </a:txBody>
                  <a:tcPr marT="91425" marB="91425" marR="91425" marL="91425">
                    <a:lnL cap="flat" cmpd="sng" w="9525">
                      <a:solidFill>
                        <a:srgbClr val="9E9E9E"/>
                      </a:solidFill>
                      <a:prstDash val="solid"/>
                      <a:round/>
                      <a:headEnd len="sm" w="sm" type="none"/>
                      <a:tailEnd len="sm" w="sm" type="none"/>
                    </a:lnL>
                  </a:tcPr>
                </a:tc>
              </a:tr>
              <a:tr h="503675">
                <a:tc>
                  <a:txBody>
                    <a:bodyPr/>
                    <a:lstStyle/>
                    <a:p>
                      <a:pPr indent="0" lvl="0" marL="0" rtl="0" algn="l">
                        <a:spcBef>
                          <a:spcPts val="0"/>
                        </a:spcBef>
                        <a:spcAft>
                          <a:spcPts val="0"/>
                        </a:spcAft>
                        <a:buNone/>
                      </a:pPr>
                      <a:r>
                        <a:rPr lang="en"/>
                        <a:t>F1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0.5314</a:t>
                      </a:r>
                      <a:endParaRPr/>
                    </a:p>
                  </a:txBody>
                  <a:tcPr marT="91425" marB="91425" marR="91425" marL="91425">
                    <a:lnL cap="flat" cmpd="sng" w="9525">
                      <a:solidFill>
                        <a:srgbClr val="9E9E9E"/>
                      </a:solidFill>
                      <a:prstDash val="solid"/>
                      <a:round/>
                      <a:headEnd len="sm" w="sm" type="none"/>
                      <a:tailEnd len="sm" w="sm" type="none"/>
                    </a:lnL>
                  </a:tcPr>
                </a:tc>
              </a:tr>
              <a:tr h="1041625">
                <a:tc>
                  <a:txBody>
                    <a:bodyPr/>
                    <a:lstStyle/>
                    <a:p>
                      <a:pPr indent="0" lvl="0" marL="0" rtl="0" algn="l">
                        <a:spcBef>
                          <a:spcPts val="0"/>
                        </a:spcBef>
                        <a:spcAft>
                          <a:spcPts val="0"/>
                        </a:spcAft>
                        <a:buNone/>
                      </a:pPr>
                      <a:r>
                        <a:rPr lang="en"/>
                        <a:t>Confusion Matrix</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   0  105  185]</a:t>
                      </a:r>
                      <a:endParaRPr/>
                    </a:p>
                    <a:p>
                      <a:pPr indent="0" lvl="0" marL="0" rtl="0" algn="l">
                        <a:spcBef>
                          <a:spcPts val="0"/>
                        </a:spcBef>
                        <a:spcAft>
                          <a:spcPts val="0"/>
                        </a:spcAft>
                        <a:buNone/>
                      </a:pPr>
                      <a:r>
                        <a:rPr lang="en"/>
                        <a:t> [   0 3301  531]</a:t>
                      </a:r>
                      <a:endParaRPr/>
                    </a:p>
                    <a:p>
                      <a:pPr indent="0" lvl="0" marL="0" rtl="0" algn="l">
                        <a:spcBef>
                          <a:spcPts val="0"/>
                        </a:spcBef>
                        <a:spcAft>
                          <a:spcPts val="0"/>
                        </a:spcAft>
                        <a:buNone/>
                      </a:pPr>
                      <a:r>
                        <a:rPr lang="en"/>
                        <a:t> [   0   26  809]]</a:t>
                      </a:r>
                      <a:endParaRPr/>
                    </a:p>
                  </a:txBody>
                  <a:tcPr marT="91425" marB="91425" marR="91425" marL="91425">
                    <a:lnL cap="flat" cmpd="sng" w="9525">
                      <a:solidFill>
                        <a:srgbClr val="9E9E9E"/>
                      </a:solidFill>
                      <a:prstDash val="solid"/>
                      <a:round/>
                      <a:headEnd len="sm" w="sm" type="none"/>
                      <a:tailEnd len="sm" w="sm" type="none"/>
                    </a:lnL>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9"/>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BOW Results -Random Forest</a:t>
            </a:r>
            <a:endParaRPr/>
          </a:p>
        </p:txBody>
      </p:sp>
      <p:sp>
        <p:nvSpPr>
          <p:cNvPr id="232" name="Google Shape;232;p29"/>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33" name="Google Shape;233;p29"/>
          <p:cNvPicPr preferRelativeResize="0"/>
          <p:nvPr/>
        </p:nvPicPr>
        <p:blipFill>
          <a:blip r:embed="rId3">
            <a:alphaModFix/>
          </a:blip>
          <a:stretch>
            <a:fillRect/>
          </a:stretch>
        </p:blipFill>
        <p:spPr>
          <a:xfrm>
            <a:off x="4110750" y="1289550"/>
            <a:ext cx="4814176" cy="3610625"/>
          </a:xfrm>
          <a:prstGeom prst="rect">
            <a:avLst/>
          </a:prstGeom>
          <a:noFill/>
          <a:ln>
            <a:noFill/>
          </a:ln>
        </p:spPr>
      </p:pic>
      <p:graphicFrame>
        <p:nvGraphicFramePr>
          <p:cNvPr id="234" name="Google Shape;234;p29"/>
          <p:cNvGraphicFramePr/>
          <p:nvPr/>
        </p:nvGraphicFramePr>
        <p:xfrm>
          <a:off x="819150" y="1800250"/>
          <a:ext cx="3000000" cy="3000000"/>
        </p:xfrm>
        <a:graphic>
          <a:graphicData uri="http://schemas.openxmlformats.org/drawingml/2006/table">
            <a:tbl>
              <a:tblPr>
                <a:noFill/>
                <a:tableStyleId>{F244EA6A-9166-443E-892D-2FDCFDA37855}</a:tableStyleId>
              </a:tblPr>
              <a:tblGrid>
                <a:gridCol w="1595425"/>
                <a:gridCol w="1595425"/>
              </a:tblGrid>
              <a:tr h="529725">
                <a:tc>
                  <a:txBody>
                    <a:bodyPr/>
                    <a:lstStyle/>
                    <a:p>
                      <a:pPr indent="0" lvl="0" marL="0" rtl="0" algn="l">
                        <a:spcBef>
                          <a:spcPts val="0"/>
                        </a:spcBef>
                        <a:spcAft>
                          <a:spcPts val="0"/>
                        </a:spcAft>
                        <a:buNone/>
                      </a:pPr>
                      <a:r>
                        <a:rPr lang="en"/>
                        <a:t>Accuracy</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82.9332</a:t>
                      </a:r>
                      <a:endParaRPr/>
                    </a:p>
                  </a:txBody>
                  <a:tcPr marT="91425" marB="91425" marR="91425" marL="91425">
                    <a:lnL cap="flat" cmpd="sng" w="9525">
                      <a:solidFill>
                        <a:srgbClr val="9E9E9E"/>
                      </a:solidFill>
                      <a:prstDash val="solid"/>
                      <a:round/>
                      <a:headEnd len="sm" w="sm" type="none"/>
                      <a:tailEnd len="sm" w="sm" type="none"/>
                    </a:lnL>
                  </a:tcPr>
                </a:tc>
              </a:tr>
              <a:tr h="529725">
                <a:tc>
                  <a:txBody>
                    <a:bodyPr/>
                    <a:lstStyle/>
                    <a:p>
                      <a:pPr indent="0" lvl="0" marL="0" rtl="0" algn="l">
                        <a:spcBef>
                          <a:spcPts val="0"/>
                        </a:spcBef>
                        <a:spcAft>
                          <a:spcPts val="0"/>
                        </a:spcAft>
                        <a:buNone/>
                      </a:pPr>
                      <a:r>
                        <a:rPr lang="en"/>
                        <a:t>Precision</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56.5017</a:t>
                      </a:r>
                      <a:endParaRPr/>
                    </a:p>
                  </a:txBody>
                  <a:tcPr marT="91425" marB="91425" marR="91425" marL="91425">
                    <a:lnL cap="flat" cmpd="sng" w="9525">
                      <a:solidFill>
                        <a:srgbClr val="9E9E9E"/>
                      </a:solidFill>
                      <a:prstDash val="solid"/>
                      <a:round/>
                      <a:headEnd len="sm" w="sm" type="none"/>
                      <a:tailEnd len="sm" w="sm" type="none"/>
                    </a:lnL>
                  </a:tcPr>
                </a:tc>
              </a:tr>
              <a:tr h="529725">
                <a:tc>
                  <a:txBody>
                    <a:bodyPr/>
                    <a:lstStyle/>
                    <a:p>
                      <a:pPr indent="0" lvl="0" marL="0" rtl="0" algn="l">
                        <a:spcBef>
                          <a:spcPts val="0"/>
                        </a:spcBef>
                        <a:spcAft>
                          <a:spcPts val="0"/>
                        </a:spcAft>
                        <a:buNone/>
                      </a:pPr>
                      <a:r>
                        <a:rPr lang="en"/>
                        <a:t>Recall</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59.2392</a:t>
                      </a:r>
                      <a:endParaRPr/>
                    </a:p>
                  </a:txBody>
                  <a:tcPr marT="91425" marB="91425" marR="91425" marL="91425">
                    <a:lnL cap="flat" cmpd="sng" w="9525">
                      <a:solidFill>
                        <a:srgbClr val="9E9E9E"/>
                      </a:solidFill>
                      <a:prstDash val="solid"/>
                      <a:round/>
                      <a:headEnd len="sm" w="sm" type="none"/>
                      <a:tailEnd len="sm" w="sm" type="none"/>
                    </a:lnL>
                  </a:tcPr>
                </a:tc>
              </a:tr>
              <a:tr h="529725">
                <a:tc>
                  <a:txBody>
                    <a:bodyPr/>
                    <a:lstStyle/>
                    <a:p>
                      <a:pPr indent="0" lvl="0" marL="0" rtl="0" algn="l">
                        <a:spcBef>
                          <a:spcPts val="0"/>
                        </a:spcBef>
                        <a:spcAft>
                          <a:spcPts val="0"/>
                        </a:spcAft>
                        <a:buNone/>
                      </a:pPr>
                      <a:r>
                        <a:rPr lang="en"/>
                        <a:t>F1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0.5385</a:t>
                      </a:r>
                      <a:endParaRPr/>
                    </a:p>
                  </a:txBody>
                  <a:tcPr marT="91425" marB="91425" marR="91425" marL="91425">
                    <a:lnL cap="flat" cmpd="sng" w="9525">
                      <a:solidFill>
                        <a:srgbClr val="9E9E9E"/>
                      </a:solidFill>
                      <a:prstDash val="solid"/>
                      <a:round/>
                      <a:headEnd len="sm" w="sm" type="none"/>
                      <a:tailEnd len="sm" w="sm" type="none"/>
                    </a:lnL>
                  </a:tcPr>
                </a:tc>
              </a:tr>
              <a:tr h="812625">
                <a:tc>
                  <a:txBody>
                    <a:bodyPr/>
                    <a:lstStyle/>
                    <a:p>
                      <a:pPr indent="0" lvl="0" marL="0" rtl="0" algn="l">
                        <a:spcBef>
                          <a:spcPts val="0"/>
                        </a:spcBef>
                        <a:spcAft>
                          <a:spcPts val="0"/>
                        </a:spcAft>
                        <a:buNone/>
                      </a:pPr>
                      <a:r>
                        <a:rPr lang="en"/>
                        <a:t>Confusion Matrix</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   5  122  163]</a:t>
                      </a:r>
                      <a:endParaRPr/>
                    </a:p>
                    <a:p>
                      <a:pPr indent="0" lvl="0" marL="0" rtl="0" algn="l">
                        <a:spcBef>
                          <a:spcPts val="0"/>
                        </a:spcBef>
                        <a:spcAft>
                          <a:spcPts val="0"/>
                        </a:spcAft>
                        <a:buNone/>
                      </a:pPr>
                      <a:r>
                        <a:rPr lang="en"/>
                        <a:t> [  19 3371  442]</a:t>
                      </a:r>
                      <a:endParaRPr/>
                    </a:p>
                    <a:p>
                      <a:pPr indent="0" lvl="0" marL="0" rtl="0" algn="l">
                        <a:spcBef>
                          <a:spcPts val="0"/>
                        </a:spcBef>
                        <a:spcAft>
                          <a:spcPts val="0"/>
                        </a:spcAft>
                        <a:buNone/>
                      </a:pPr>
                      <a:r>
                        <a:rPr lang="en"/>
                        <a:t> [   0  100  735]]</a:t>
                      </a:r>
                      <a:endParaRPr/>
                    </a:p>
                  </a:txBody>
                  <a:tcPr marT="91425" marB="91425" marR="91425" marL="91425">
                    <a:lnL cap="flat" cmpd="sng" w="9525">
                      <a:solidFill>
                        <a:srgbClr val="9E9E9E"/>
                      </a:solidFill>
                      <a:prstDash val="solid"/>
                      <a:round/>
                      <a:headEnd len="sm" w="sm" type="none"/>
                      <a:tailEnd len="sm" w="sm" type="none"/>
                    </a:lnL>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0"/>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BERT Results</a:t>
            </a:r>
            <a:endParaRPr/>
          </a:p>
        </p:txBody>
      </p:sp>
      <p:sp>
        <p:nvSpPr>
          <p:cNvPr id="240" name="Google Shape;240;p30"/>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41" name="Google Shape;241;p30" title="Chart"/>
          <p:cNvPicPr preferRelativeResize="0"/>
          <p:nvPr/>
        </p:nvPicPr>
        <p:blipFill>
          <a:blip r:embed="rId3">
            <a:alphaModFix/>
          </a:blip>
          <a:stretch>
            <a:fillRect/>
          </a:stretch>
        </p:blipFill>
        <p:spPr>
          <a:xfrm>
            <a:off x="3937731" y="1800200"/>
            <a:ext cx="4969269" cy="3065975"/>
          </a:xfrm>
          <a:prstGeom prst="rect">
            <a:avLst/>
          </a:prstGeom>
          <a:noFill/>
          <a:ln>
            <a:noFill/>
          </a:ln>
        </p:spPr>
      </p:pic>
      <p:graphicFrame>
        <p:nvGraphicFramePr>
          <p:cNvPr id="242" name="Google Shape;242;p30"/>
          <p:cNvGraphicFramePr/>
          <p:nvPr/>
        </p:nvGraphicFramePr>
        <p:xfrm>
          <a:off x="819150" y="1990700"/>
          <a:ext cx="3000000" cy="3000000"/>
        </p:xfrm>
        <a:graphic>
          <a:graphicData uri="http://schemas.openxmlformats.org/drawingml/2006/table">
            <a:tbl>
              <a:tblPr>
                <a:noFill/>
                <a:tableStyleId>{F244EA6A-9166-443E-892D-2FDCFDA37855}</a:tableStyleId>
              </a:tblPr>
              <a:tblGrid>
                <a:gridCol w="1559300"/>
                <a:gridCol w="1559300"/>
              </a:tblGrid>
              <a:tr h="462375">
                <a:tc>
                  <a:txBody>
                    <a:bodyPr/>
                    <a:lstStyle/>
                    <a:p>
                      <a:pPr indent="0" lvl="0" marL="0" rtl="0" algn="l">
                        <a:spcBef>
                          <a:spcPts val="0"/>
                        </a:spcBef>
                        <a:spcAft>
                          <a:spcPts val="0"/>
                        </a:spcAft>
                        <a:buNone/>
                      </a:pPr>
                      <a:r>
                        <a:rPr lang="en"/>
                        <a:t>Accuracy</a:t>
                      </a:r>
                      <a:endParaRPr/>
                    </a:p>
                  </a:txBody>
                  <a:tcPr marT="91425" marB="91425" marR="91425" marL="91425"/>
                </a:tc>
                <a:tc>
                  <a:txBody>
                    <a:bodyPr/>
                    <a:lstStyle/>
                    <a:p>
                      <a:pPr indent="0" lvl="0" marL="0" rtl="0" algn="l">
                        <a:spcBef>
                          <a:spcPts val="0"/>
                        </a:spcBef>
                        <a:spcAft>
                          <a:spcPts val="0"/>
                        </a:spcAft>
                        <a:buNone/>
                      </a:pPr>
                      <a:r>
                        <a:rPr lang="en">
                          <a:solidFill>
                            <a:srgbClr val="212121"/>
                          </a:solidFill>
                        </a:rPr>
                        <a:t>92.95</a:t>
                      </a:r>
                      <a:endParaRPr/>
                    </a:p>
                  </a:txBody>
                  <a:tcPr marT="91425" marB="91425" marR="91425" marL="91425"/>
                </a:tc>
              </a:tr>
              <a:tr h="462375">
                <a:tc>
                  <a:txBody>
                    <a:bodyPr/>
                    <a:lstStyle/>
                    <a:p>
                      <a:pPr indent="0" lvl="0" marL="0" rtl="0" algn="l">
                        <a:spcBef>
                          <a:spcPts val="0"/>
                        </a:spcBef>
                        <a:spcAft>
                          <a:spcPts val="0"/>
                        </a:spcAft>
                        <a:buNone/>
                      </a:pPr>
                      <a:r>
                        <a:rPr lang="en"/>
                        <a:t>Precision</a:t>
                      </a:r>
                      <a:endParaRPr/>
                    </a:p>
                  </a:txBody>
                  <a:tcPr marT="91425" marB="91425" marR="91425" marL="91425"/>
                </a:tc>
                <a:tc>
                  <a:txBody>
                    <a:bodyPr/>
                    <a:lstStyle/>
                    <a:p>
                      <a:pPr indent="0" lvl="0" marL="0" rtl="0" algn="l">
                        <a:spcBef>
                          <a:spcPts val="0"/>
                        </a:spcBef>
                        <a:spcAft>
                          <a:spcPts val="0"/>
                        </a:spcAft>
                        <a:buNone/>
                      </a:pPr>
                      <a:r>
                        <a:rPr lang="en">
                          <a:solidFill>
                            <a:srgbClr val="212121"/>
                          </a:solidFill>
                        </a:rPr>
                        <a:t>90.85</a:t>
                      </a:r>
                      <a:endParaRPr/>
                    </a:p>
                  </a:txBody>
                  <a:tcPr marT="91425" marB="91425" marR="91425" marL="91425"/>
                </a:tc>
              </a:tr>
              <a:tr h="462375">
                <a:tc>
                  <a:txBody>
                    <a:bodyPr/>
                    <a:lstStyle/>
                    <a:p>
                      <a:pPr indent="0" lvl="0" marL="0" rtl="0" algn="l">
                        <a:spcBef>
                          <a:spcPts val="0"/>
                        </a:spcBef>
                        <a:spcAft>
                          <a:spcPts val="0"/>
                        </a:spcAft>
                        <a:buNone/>
                      </a:pPr>
                      <a:r>
                        <a:rPr lang="en"/>
                        <a:t>Recall</a:t>
                      </a:r>
                      <a:endParaRPr/>
                    </a:p>
                  </a:txBody>
                  <a:tcPr marT="91425" marB="91425" marR="91425" marL="91425"/>
                </a:tc>
                <a:tc>
                  <a:txBody>
                    <a:bodyPr/>
                    <a:lstStyle/>
                    <a:p>
                      <a:pPr indent="0" lvl="0" marL="0" rtl="0" algn="l">
                        <a:spcBef>
                          <a:spcPts val="0"/>
                        </a:spcBef>
                        <a:spcAft>
                          <a:spcPts val="0"/>
                        </a:spcAft>
                        <a:buNone/>
                      </a:pPr>
                      <a:r>
                        <a:rPr lang="en">
                          <a:solidFill>
                            <a:srgbClr val="212121"/>
                          </a:solidFill>
                        </a:rPr>
                        <a:t>95.51</a:t>
                      </a:r>
                      <a:endParaRPr/>
                    </a:p>
                  </a:txBody>
                  <a:tcPr marT="91425" marB="91425" marR="91425" marL="91425"/>
                </a:tc>
              </a:tr>
              <a:tr h="462375">
                <a:tc>
                  <a:txBody>
                    <a:bodyPr/>
                    <a:lstStyle/>
                    <a:p>
                      <a:pPr indent="0" lvl="0" marL="0" rtl="0" algn="l">
                        <a:spcBef>
                          <a:spcPts val="0"/>
                        </a:spcBef>
                        <a:spcAft>
                          <a:spcPts val="0"/>
                        </a:spcAft>
                        <a:buNone/>
                      </a:pPr>
                      <a:r>
                        <a:rPr lang="en"/>
                        <a:t>F1</a:t>
                      </a:r>
                      <a:endParaRPr/>
                    </a:p>
                  </a:txBody>
                  <a:tcPr marT="91425" marB="91425" marR="91425" marL="91425"/>
                </a:tc>
                <a:tc>
                  <a:txBody>
                    <a:bodyPr/>
                    <a:lstStyle/>
                    <a:p>
                      <a:pPr indent="0" lvl="0" marL="0" rtl="0" algn="l">
                        <a:spcBef>
                          <a:spcPts val="0"/>
                        </a:spcBef>
                        <a:spcAft>
                          <a:spcPts val="0"/>
                        </a:spcAft>
                        <a:buNone/>
                      </a:pPr>
                      <a:r>
                        <a:rPr lang="en">
                          <a:solidFill>
                            <a:srgbClr val="212121"/>
                          </a:solidFill>
                        </a:rPr>
                        <a:t>.9220</a:t>
                      </a:r>
                      <a:endParaRPr/>
                    </a:p>
                  </a:txBody>
                  <a:tcPr marT="91425" marB="91425" marR="91425" marL="91425"/>
                </a:tc>
              </a:tr>
              <a:tr h="709275">
                <a:tc>
                  <a:txBody>
                    <a:bodyPr/>
                    <a:lstStyle/>
                    <a:p>
                      <a:pPr indent="0" lvl="0" marL="0" rtl="0" algn="l">
                        <a:spcBef>
                          <a:spcPts val="0"/>
                        </a:spcBef>
                        <a:spcAft>
                          <a:spcPts val="0"/>
                        </a:spcAft>
                        <a:buNone/>
                      </a:pPr>
                      <a:r>
                        <a:rPr lang="en"/>
                        <a:t>Confusion Matrix</a:t>
                      </a:r>
                      <a:endParaRPr/>
                    </a:p>
                  </a:txBody>
                  <a:tcPr marT="91425" marB="91425" marR="91425" marL="91425"/>
                </a:tc>
                <a:tc>
                  <a:txBody>
                    <a:bodyPr/>
                    <a:lstStyle/>
                    <a:p>
                      <a:pPr indent="0" lvl="0" marL="0" rtl="0" algn="l">
                        <a:spcBef>
                          <a:spcPts val="0"/>
                        </a:spcBef>
                        <a:spcAft>
                          <a:spcPts val="0"/>
                        </a:spcAft>
                        <a:buNone/>
                      </a:pPr>
                      <a:r>
                        <a:rPr lang="en">
                          <a:solidFill>
                            <a:srgbClr val="212121"/>
                          </a:solidFill>
                          <a:highlight>
                            <a:srgbClr val="FFFFFF"/>
                          </a:highlight>
                        </a:rPr>
                        <a:t>[204, 95, 14],</a:t>
                      </a:r>
                      <a:endParaRPr>
                        <a:solidFill>
                          <a:srgbClr val="212121"/>
                        </a:solidFill>
                        <a:highlight>
                          <a:srgbClr val="FFFFFF"/>
                        </a:highlight>
                      </a:endParaRPr>
                    </a:p>
                    <a:p>
                      <a:pPr indent="0" lvl="0" marL="0" rtl="0" algn="l">
                        <a:spcBef>
                          <a:spcPts val="0"/>
                        </a:spcBef>
                        <a:spcAft>
                          <a:spcPts val="0"/>
                        </a:spcAft>
                        <a:buNone/>
                      </a:pPr>
                      <a:r>
                        <a:rPr lang="en">
                          <a:solidFill>
                            <a:srgbClr val="212121"/>
                          </a:solidFill>
                          <a:highlight>
                            <a:srgbClr val="FFFFFF"/>
                          </a:highlight>
                        </a:rPr>
                        <a:t>[105, 3009, 64],</a:t>
                      </a:r>
                      <a:endParaRPr>
                        <a:solidFill>
                          <a:srgbClr val="212121"/>
                        </a:solidFill>
                        <a:highlight>
                          <a:srgbClr val="FFFFFF"/>
                        </a:highlight>
                      </a:endParaRPr>
                    </a:p>
                    <a:p>
                      <a:pPr indent="0" lvl="0" marL="0" rtl="0" algn="l">
                        <a:spcBef>
                          <a:spcPts val="0"/>
                        </a:spcBef>
                        <a:spcAft>
                          <a:spcPts val="0"/>
                        </a:spcAft>
                        <a:buNone/>
                      </a:pPr>
                      <a:r>
                        <a:rPr lang="en">
                          <a:solidFill>
                            <a:srgbClr val="212121"/>
                          </a:solidFill>
                          <a:highlight>
                            <a:srgbClr val="FFFFFF"/>
                          </a:highlight>
                        </a:rPr>
                        <a:t>[20, 84, 1208]</a:t>
                      </a:r>
                      <a:endParaRPr/>
                    </a:p>
                  </a:txBody>
                  <a:tcPr marT="91425" marB="91425" marR="91425" marL="91425"/>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1"/>
          <p:cNvSpPr txBox="1"/>
          <p:nvPr>
            <p:ph type="title"/>
          </p:nvPr>
        </p:nvSpPr>
        <p:spPr>
          <a:xfrm>
            <a:off x="819150" y="13375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Comparisons</a:t>
            </a:r>
            <a:endParaRPr/>
          </a:p>
        </p:txBody>
      </p:sp>
      <p:sp>
        <p:nvSpPr>
          <p:cNvPr id="248" name="Google Shape;248;p31"/>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graphicFrame>
        <p:nvGraphicFramePr>
          <p:cNvPr id="249" name="Google Shape;249;p31"/>
          <p:cNvGraphicFramePr/>
          <p:nvPr/>
        </p:nvGraphicFramePr>
        <p:xfrm>
          <a:off x="396975" y="708475"/>
          <a:ext cx="3000000" cy="3000000"/>
        </p:xfrm>
        <a:graphic>
          <a:graphicData uri="http://schemas.openxmlformats.org/drawingml/2006/table">
            <a:tbl>
              <a:tblPr>
                <a:noFill/>
                <a:tableStyleId>{BF546A96-8A4E-4366-B0FE-BD92CAA290B8}</a:tableStyleId>
              </a:tblPr>
              <a:tblGrid>
                <a:gridCol w="1424550"/>
                <a:gridCol w="1159850"/>
                <a:gridCol w="1096775"/>
                <a:gridCol w="995925"/>
                <a:gridCol w="1185025"/>
                <a:gridCol w="2218775"/>
              </a:tblGrid>
              <a:tr h="361350">
                <a:tc>
                  <a:txBody>
                    <a:bodyPr/>
                    <a:lstStyle/>
                    <a:p>
                      <a:pPr indent="0" lvl="0" marL="0" rtl="0" algn="l">
                        <a:lnSpc>
                          <a:spcPct val="150000"/>
                        </a:lnSpc>
                        <a:spcBef>
                          <a:spcPts val="0"/>
                        </a:spcBef>
                        <a:spcAft>
                          <a:spcPts val="0"/>
                        </a:spcAft>
                        <a:buNone/>
                      </a:pPr>
                      <a:r>
                        <a:rPr lang="en" sz="1200"/>
                        <a:t>Model</a:t>
                      </a:r>
                      <a:endParaRPr sz="1200"/>
                    </a:p>
                  </a:txBody>
                  <a:tcPr marT="63500" marB="63500" marR="63500" marL="63500"/>
                </a:tc>
                <a:tc>
                  <a:txBody>
                    <a:bodyPr/>
                    <a:lstStyle/>
                    <a:p>
                      <a:pPr indent="0" lvl="0" marL="0" rtl="0" algn="l">
                        <a:lnSpc>
                          <a:spcPct val="150000"/>
                        </a:lnSpc>
                        <a:spcBef>
                          <a:spcPts val="0"/>
                        </a:spcBef>
                        <a:spcAft>
                          <a:spcPts val="0"/>
                        </a:spcAft>
                        <a:buNone/>
                      </a:pPr>
                      <a:r>
                        <a:rPr lang="en" sz="1200"/>
                        <a:t>Accuracy</a:t>
                      </a:r>
                      <a:endParaRPr sz="1200"/>
                    </a:p>
                  </a:txBody>
                  <a:tcPr marT="63500" marB="63500" marR="63500" marL="63500"/>
                </a:tc>
                <a:tc>
                  <a:txBody>
                    <a:bodyPr/>
                    <a:lstStyle/>
                    <a:p>
                      <a:pPr indent="0" lvl="0" marL="0" rtl="0" algn="l">
                        <a:lnSpc>
                          <a:spcPct val="150000"/>
                        </a:lnSpc>
                        <a:spcBef>
                          <a:spcPts val="0"/>
                        </a:spcBef>
                        <a:spcAft>
                          <a:spcPts val="0"/>
                        </a:spcAft>
                        <a:buNone/>
                      </a:pPr>
                      <a:r>
                        <a:rPr lang="en" sz="1200"/>
                        <a:t>Precision</a:t>
                      </a:r>
                      <a:endParaRPr sz="1200"/>
                    </a:p>
                  </a:txBody>
                  <a:tcPr marT="63500" marB="63500" marR="63500" marL="63500"/>
                </a:tc>
                <a:tc>
                  <a:txBody>
                    <a:bodyPr/>
                    <a:lstStyle/>
                    <a:p>
                      <a:pPr indent="0" lvl="0" marL="0" rtl="0" algn="l">
                        <a:lnSpc>
                          <a:spcPct val="150000"/>
                        </a:lnSpc>
                        <a:spcBef>
                          <a:spcPts val="0"/>
                        </a:spcBef>
                        <a:spcAft>
                          <a:spcPts val="0"/>
                        </a:spcAft>
                        <a:buNone/>
                      </a:pPr>
                      <a:r>
                        <a:rPr lang="en" sz="1200"/>
                        <a:t>Recall</a:t>
                      </a:r>
                      <a:endParaRPr sz="1200"/>
                    </a:p>
                  </a:txBody>
                  <a:tcPr marT="63500" marB="63500" marR="63500" marL="63500"/>
                </a:tc>
                <a:tc>
                  <a:txBody>
                    <a:bodyPr/>
                    <a:lstStyle/>
                    <a:p>
                      <a:pPr indent="0" lvl="0" marL="0" rtl="0" algn="l">
                        <a:lnSpc>
                          <a:spcPct val="150000"/>
                        </a:lnSpc>
                        <a:spcBef>
                          <a:spcPts val="0"/>
                        </a:spcBef>
                        <a:spcAft>
                          <a:spcPts val="0"/>
                        </a:spcAft>
                        <a:buNone/>
                      </a:pPr>
                      <a:r>
                        <a:rPr lang="en" sz="1200"/>
                        <a:t>F1</a:t>
                      </a:r>
                      <a:endParaRPr sz="1200"/>
                    </a:p>
                  </a:txBody>
                  <a:tcPr marT="63500" marB="63500" marR="63500" marL="63500"/>
                </a:tc>
                <a:tc>
                  <a:txBody>
                    <a:bodyPr/>
                    <a:lstStyle/>
                    <a:p>
                      <a:pPr indent="0" lvl="0" marL="0" rtl="0" algn="l">
                        <a:lnSpc>
                          <a:spcPct val="150000"/>
                        </a:lnSpc>
                        <a:spcBef>
                          <a:spcPts val="0"/>
                        </a:spcBef>
                        <a:spcAft>
                          <a:spcPts val="0"/>
                        </a:spcAft>
                        <a:buNone/>
                      </a:pPr>
                      <a:r>
                        <a:rPr lang="en" sz="1200"/>
                        <a:t>Confusion Matrix</a:t>
                      </a:r>
                      <a:endParaRPr sz="1200"/>
                    </a:p>
                  </a:txBody>
                  <a:tcPr marT="63500" marB="63500" marR="63500" marL="63500"/>
                </a:tc>
              </a:tr>
              <a:tr h="856425">
                <a:tc>
                  <a:txBody>
                    <a:bodyPr/>
                    <a:lstStyle/>
                    <a:p>
                      <a:pPr indent="0" lvl="0" marL="0" rtl="0" algn="l">
                        <a:lnSpc>
                          <a:spcPct val="150000"/>
                        </a:lnSpc>
                        <a:spcBef>
                          <a:spcPts val="0"/>
                        </a:spcBef>
                        <a:spcAft>
                          <a:spcPts val="0"/>
                        </a:spcAft>
                        <a:buNone/>
                      </a:pPr>
                      <a:r>
                        <a:rPr lang="en" sz="1200"/>
                        <a:t>GaussianNB</a:t>
                      </a:r>
                      <a:endParaRPr sz="1200"/>
                    </a:p>
                  </a:txBody>
                  <a:tcPr marT="63500" marB="63500" marR="63500" marL="63500"/>
                </a:tc>
                <a:tc>
                  <a:txBody>
                    <a:bodyPr/>
                    <a:lstStyle/>
                    <a:p>
                      <a:pPr indent="0" lvl="0" marL="0" rtl="0" algn="l">
                        <a:lnSpc>
                          <a:spcPct val="150000"/>
                        </a:lnSpc>
                        <a:spcBef>
                          <a:spcPts val="0"/>
                        </a:spcBef>
                        <a:spcAft>
                          <a:spcPts val="0"/>
                        </a:spcAft>
                        <a:buNone/>
                      </a:pPr>
                      <a:r>
                        <a:rPr lang="en" sz="1200"/>
                        <a:t>74.7226</a:t>
                      </a:r>
                      <a:endParaRPr sz="1200"/>
                    </a:p>
                  </a:txBody>
                  <a:tcPr marT="63500" marB="63500" marR="63500" marL="63500"/>
                </a:tc>
                <a:tc>
                  <a:txBody>
                    <a:bodyPr/>
                    <a:lstStyle/>
                    <a:p>
                      <a:pPr indent="0" lvl="0" marL="0" rtl="0" algn="l">
                        <a:lnSpc>
                          <a:spcPct val="150000"/>
                        </a:lnSpc>
                        <a:spcBef>
                          <a:spcPts val="0"/>
                        </a:spcBef>
                        <a:spcAft>
                          <a:spcPts val="0"/>
                        </a:spcAft>
                        <a:buNone/>
                      </a:pPr>
                      <a:r>
                        <a:rPr lang="en" sz="1200"/>
                        <a:t>52.1692</a:t>
                      </a:r>
                      <a:endParaRPr sz="1200"/>
                    </a:p>
                  </a:txBody>
                  <a:tcPr marT="63500" marB="63500" marR="63500" marL="63500"/>
                </a:tc>
                <a:tc>
                  <a:txBody>
                    <a:bodyPr/>
                    <a:lstStyle/>
                    <a:p>
                      <a:pPr indent="0" lvl="0" marL="0" rtl="0" algn="l">
                        <a:lnSpc>
                          <a:spcPct val="150000"/>
                        </a:lnSpc>
                        <a:spcBef>
                          <a:spcPts val="0"/>
                        </a:spcBef>
                        <a:spcAft>
                          <a:spcPts val="0"/>
                        </a:spcAft>
                        <a:buNone/>
                      </a:pPr>
                      <a:r>
                        <a:rPr lang="en" sz="1200"/>
                        <a:t>61.4151</a:t>
                      </a:r>
                      <a:endParaRPr sz="1200"/>
                    </a:p>
                  </a:txBody>
                  <a:tcPr marT="63500" marB="63500" marR="63500" marL="63500"/>
                </a:tc>
                <a:tc>
                  <a:txBody>
                    <a:bodyPr/>
                    <a:lstStyle/>
                    <a:p>
                      <a:pPr indent="0" lvl="0" marL="0" rtl="0" algn="l">
                        <a:lnSpc>
                          <a:spcPct val="150000"/>
                        </a:lnSpc>
                        <a:spcBef>
                          <a:spcPts val="0"/>
                        </a:spcBef>
                        <a:spcAft>
                          <a:spcPts val="0"/>
                        </a:spcAft>
                        <a:buNone/>
                      </a:pPr>
                      <a:r>
                        <a:rPr lang="en" sz="1200"/>
                        <a:t>0.5331</a:t>
                      </a:r>
                      <a:endParaRPr sz="1200"/>
                    </a:p>
                  </a:txBody>
                  <a:tcPr marT="63500" marB="63500" marR="63500" marL="63500"/>
                </a:tc>
                <a:tc>
                  <a:txBody>
                    <a:bodyPr/>
                    <a:lstStyle/>
                    <a:p>
                      <a:pPr indent="0" lvl="0" marL="0" rtl="0" algn="l">
                        <a:lnSpc>
                          <a:spcPct val="150000"/>
                        </a:lnSpc>
                        <a:spcBef>
                          <a:spcPts val="0"/>
                        </a:spcBef>
                        <a:spcAft>
                          <a:spcPts val="0"/>
                        </a:spcAft>
                        <a:buNone/>
                      </a:pPr>
                      <a:r>
                        <a:rPr lang="en" sz="1200">
                          <a:solidFill>
                            <a:srgbClr val="212121"/>
                          </a:solidFill>
                        </a:rPr>
                        <a:t>[[  35   65  190]</a:t>
                      </a:r>
                      <a:endParaRPr sz="1200">
                        <a:solidFill>
                          <a:srgbClr val="212121"/>
                        </a:solidFill>
                      </a:endParaRPr>
                    </a:p>
                    <a:p>
                      <a:pPr indent="0" lvl="0" marL="0" rtl="0" algn="l">
                        <a:lnSpc>
                          <a:spcPct val="150000"/>
                        </a:lnSpc>
                        <a:spcBef>
                          <a:spcPts val="0"/>
                        </a:spcBef>
                        <a:spcAft>
                          <a:spcPts val="0"/>
                        </a:spcAft>
                        <a:buNone/>
                      </a:pPr>
                      <a:r>
                        <a:rPr lang="en" sz="1200">
                          <a:solidFill>
                            <a:srgbClr val="212121"/>
                          </a:solidFill>
                        </a:rPr>
                        <a:t> [ 246 2853  733]</a:t>
                      </a:r>
                      <a:endParaRPr sz="1200">
                        <a:solidFill>
                          <a:srgbClr val="212121"/>
                        </a:solidFill>
                      </a:endParaRPr>
                    </a:p>
                    <a:p>
                      <a:pPr indent="0" lvl="0" marL="0" rtl="0" algn="l">
                        <a:lnSpc>
                          <a:spcPct val="150000"/>
                        </a:lnSpc>
                        <a:spcBef>
                          <a:spcPts val="0"/>
                        </a:spcBef>
                        <a:spcAft>
                          <a:spcPts val="0"/>
                        </a:spcAft>
                        <a:buNone/>
                      </a:pPr>
                      <a:r>
                        <a:rPr lang="en" sz="1200">
                          <a:solidFill>
                            <a:srgbClr val="212121"/>
                          </a:solidFill>
                        </a:rPr>
                        <a:t> [   1   18  816]]</a:t>
                      </a:r>
                      <a:endParaRPr sz="1200">
                        <a:solidFill>
                          <a:srgbClr val="212121"/>
                        </a:solidFill>
                      </a:endParaRPr>
                    </a:p>
                  </a:txBody>
                  <a:tcPr marT="63500" marB="63500" marR="63500" marL="63500"/>
                </a:tc>
              </a:tr>
              <a:tr h="856425">
                <a:tc>
                  <a:txBody>
                    <a:bodyPr/>
                    <a:lstStyle/>
                    <a:p>
                      <a:pPr indent="0" lvl="0" marL="0" rtl="0" algn="l">
                        <a:lnSpc>
                          <a:spcPct val="150000"/>
                        </a:lnSpc>
                        <a:spcBef>
                          <a:spcPts val="0"/>
                        </a:spcBef>
                        <a:spcAft>
                          <a:spcPts val="0"/>
                        </a:spcAft>
                        <a:buNone/>
                      </a:pPr>
                      <a:r>
                        <a:rPr lang="en" sz="1200"/>
                        <a:t>SVC Model</a:t>
                      </a:r>
                      <a:endParaRPr sz="1200"/>
                    </a:p>
                  </a:txBody>
                  <a:tcPr marT="63500" marB="63500" marR="63500" marL="63500"/>
                </a:tc>
                <a:tc>
                  <a:txBody>
                    <a:bodyPr/>
                    <a:lstStyle/>
                    <a:p>
                      <a:pPr indent="0" lvl="0" marL="0" rtl="0" algn="l">
                        <a:lnSpc>
                          <a:spcPct val="150000"/>
                        </a:lnSpc>
                        <a:spcBef>
                          <a:spcPts val="0"/>
                        </a:spcBef>
                        <a:spcAft>
                          <a:spcPts val="0"/>
                        </a:spcAft>
                        <a:buNone/>
                      </a:pPr>
                      <a:r>
                        <a:rPr lang="en" sz="1200"/>
                        <a:t>82.9130</a:t>
                      </a:r>
                      <a:endParaRPr sz="1200"/>
                    </a:p>
                  </a:txBody>
                  <a:tcPr marT="63500" marB="63500" marR="63500" marL="63500"/>
                </a:tc>
                <a:tc>
                  <a:txBody>
                    <a:bodyPr/>
                    <a:lstStyle/>
                    <a:p>
                      <a:pPr indent="0" lvl="0" marL="0" rtl="0" algn="l">
                        <a:lnSpc>
                          <a:spcPct val="150000"/>
                        </a:lnSpc>
                        <a:spcBef>
                          <a:spcPts val="0"/>
                        </a:spcBef>
                        <a:spcAft>
                          <a:spcPts val="0"/>
                        </a:spcAft>
                        <a:buNone/>
                      </a:pPr>
                      <a:r>
                        <a:rPr lang="en" sz="1200"/>
                        <a:t>49.7440</a:t>
                      </a:r>
                      <a:endParaRPr sz="1200"/>
                    </a:p>
                  </a:txBody>
                  <a:tcPr marT="63500" marB="63500" marR="63500" marL="63500"/>
                </a:tc>
                <a:tc>
                  <a:txBody>
                    <a:bodyPr/>
                    <a:lstStyle/>
                    <a:p>
                      <a:pPr indent="0" lvl="0" marL="0" rtl="0" algn="l">
                        <a:lnSpc>
                          <a:spcPct val="150000"/>
                        </a:lnSpc>
                        <a:spcBef>
                          <a:spcPts val="0"/>
                        </a:spcBef>
                        <a:spcAft>
                          <a:spcPts val="0"/>
                        </a:spcAft>
                        <a:buNone/>
                      </a:pPr>
                      <a:r>
                        <a:rPr lang="en" sz="1200"/>
                        <a:t>61.0097</a:t>
                      </a:r>
                      <a:endParaRPr sz="1200"/>
                    </a:p>
                  </a:txBody>
                  <a:tcPr marT="63500" marB="63500" marR="63500" marL="63500"/>
                </a:tc>
                <a:tc>
                  <a:txBody>
                    <a:bodyPr/>
                    <a:lstStyle/>
                    <a:p>
                      <a:pPr indent="0" lvl="0" marL="0" rtl="0" algn="l">
                        <a:lnSpc>
                          <a:spcPct val="150000"/>
                        </a:lnSpc>
                        <a:spcBef>
                          <a:spcPts val="0"/>
                        </a:spcBef>
                        <a:spcAft>
                          <a:spcPts val="0"/>
                        </a:spcAft>
                        <a:buNone/>
                      </a:pPr>
                      <a:r>
                        <a:rPr lang="en" sz="1200"/>
                        <a:t>0.5314</a:t>
                      </a:r>
                      <a:endParaRPr sz="1200"/>
                    </a:p>
                  </a:txBody>
                  <a:tcPr marT="63500" marB="63500" marR="63500" marL="63500"/>
                </a:tc>
                <a:tc>
                  <a:txBody>
                    <a:bodyPr/>
                    <a:lstStyle/>
                    <a:p>
                      <a:pPr indent="0" lvl="0" marL="0" rtl="0" algn="l">
                        <a:lnSpc>
                          <a:spcPct val="150000"/>
                        </a:lnSpc>
                        <a:spcBef>
                          <a:spcPts val="0"/>
                        </a:spcBef>
                        <a:spcAft>
                          <a:spcPts val="0"/>
                        </a:spcAft>
                        <a:buNone/>
                      </a:pPr>
                      <a:r>
                        <a:rPr lang="en" sz="1200">
                          <a:solidFill>
                            <a:srgbClr val="212121"/>
                          </a:solidFill>
                        </a:rPr>
                        <a:t>[[   0  105  185]</a:t>
                      </a:r>
                      <a:endParaRPr sz="1200">
                        <a:solidFill>
                          <a:srgbClr val="212121"/>
                        </a:solidFill>
                      </a:endParaRPr>
                    </a:p>
                    <a:p>
                      <a:pPr indent="0" lvl="0" marL="0" rtl="0" algn="l">
                        <a:lnSpc>
                          <a:spcPct val="150000"/>
                        </a:lnSpc>
                        <a:spcBef>
                          <a:spcPts val="0"/>
                        </a:spcBef>
                        <a:spcAft>
                          <a:spcPts val="0"/>
                        </a:spcAft>
                        <a:buNone/>
                      </a:pPr>
                      <a:r>
                        <a:rPr lang="en" sz="1200">
                          <a:solidFill>
                            <a:srgbClr val="212121"/>
                          </a:solidFill>
                        </a:rPr>
                        <a:t> [   0 3301  531]</a:t>
                      </a:r>
                      <a:endParaRPr sz="1200">
                        <a:solidFill>
                          <a:srgbClr val="212121"/>
                        </a:solidFill>
                      </a:endParaRPr>
                    </a:p>
                    <a:p>
                      <a:pPr indent="0" lvl="0" marL="0" rtl="0" algn="l">
                        <a:lnSpc>
                          <a:spcPct val="150000"/>
                        </a:lnSpc>
                        <a:spcBef>
                          <a:spcPts val="0"/>
                        </a:spcBef>
                        <a:spcAft>
                          <a:spcPts val="0"/>
                        </a:spcAft>
                        <a:buNone/>
                      </a:pPr>
                      <a:r>
                        <a:rPr lang="en" sz="1200">
                          <a:solidFill>
                            <a:srgbClr val="212121"/>
                          </a:solidFill>
                        </a:rPr>
                        <a:t> [   0   26  809]]</a:t>
                      </a:r>
                      <a:endParaRPr sz="1200">
                        <a:solidFill>
                          <a:srgbClr val="212121"/>
                        </a:solidFill>
                      </a:endParaRPr>
                    </a:p>
                  </a:txBody>
                  <a:tcPr marT="63500" marB="63500" marR="63500" marL="63500"/>
                </a:tc>
              </a:tr>
              <a:tr h="856425">
                <a:tc>
                  <a:txBody>
                    <a:bodyPr/>
                    <a:lstStyle/>
                    <a:p>
                      <a:pPr indent="0" lvl="0" marL="0" rtl="0" algn="l">
                        <a:lnSpc>
                          <a:spcPct val="150000"/>
                        </a:lnSpc>
                        <a:spcBef>
                          <a:spcPts val="0"/>
                        </a:spcBef>
                        <a:spcAft>
                          <a:spcPts val="0"/>
                        </a:spcAft>
                        <a:buNone/>
                      </a:pPr>
                      <a:r>
                        <a:rPr lang="en" sz="1200"/>
                        <a:t>Random Forest</a:t>
                      </a:r>
                      <a:endParaRPr sz="1200"/>
                    </a:p>
                  </a:txBody>
                  <a:tcPr marT="63500" marB="63500" marR="63500" marL="63500"/>
                </a:tc>
                <a:tc>
                  <a:txBody>
                    <a:bodyPr/>
                    <a:lstStyle/>
                    <a:p>
                      <a:pPr indent="0" lvl="0" marL="0" rtl="0" algn="l">
                        <a:lnSpc>
                          <a:spcPct val="150000"/>
                        </a:lnSpc>
                        <a:spcBef>
                          <a:spcPts val="0"/>
                        </a:spcBef>
                        <a:spcAft>
                          <a:spcPts val="0"/>
                        </a:spcAft>
                        <a:buNone/>
                      </a:pPr>
                      <a:r>
                        <a:rPr lang="en" sz="1200"/>
                        <a:t>82.9332</a:t>
                      </a:r>
                      <a:endParaRPr sz="1200"/>
                    </a:p>
                  </a:txBody>
                  <a:tcPr marT="63500" marB="63500" marR="63500" marL="63500"/>
                </a:tc>
                <a:tc>
                  <a:txBody>
                    <a:bodyPr/>
                    <a:lstStyle/>
                    <a:p>
                      <a:pPr indent="0" lvl="0" marL="0" rtl="0" algn="l">
                        <a:lnSpc>
                          <a:spcPct val="150000"/>
                        </a:lnSpc>
                        <a:spcBef>
                          <a:spcPts val="0"/>
                        </a:spcBef>
                        <a:spcAft>
                          <a:spcPts val="0"/>
                        </a:spcAft>
                        <a:buNone/>
                      </a:pPr>
                      <a:r>
                        <a:rPr lang="en" sz="1200"/>
                        <a:t>56.5017</a:t>
                      </a:r>
                      <a:endParaRPr sz="1200"/>
                    </a:p>
                  </a:txBody>
                  <a:tcPr marT="63500" marB="63500" marR="63500" marL="63500"/>
                </a:tc>
                <a:tc>
                  <a:txBody>
                    <a:bodyPr/>
                    <a:lstStyle/>
                    <a:p>
                      <a:pPr indent="0" lvl="0" marL="0" rtl="0" algn="l">
                        <a:lnSpc>
                          <a:spcPct val="150000"/>
                        </a:lnSpc>
                        <a:spcBef>
                          <a:spcPts val="0"/>
                        </a:spcBef>
                        <a:spcAft>
                          <a:spcPts val="0"/>
                        </a:spcAft>
                        <a:buNone/>
                      </a:pPr>
                      <a:r>
                        <a:rPr lang="en" sz="1200"/>
                        <a:t>59.2392</a:t>
                      </a:r>
                      <a:endParaRPr sz="1200"/>
                    </a:p>
                  </a:txBody>
                  <a:tcPr marT="63500" marB="63500" marR="63500" marL="63500"/>
                </a:tc>
                <a:tc>
                  <a:txBody>
                    <a:bodyPr/>
                    <a:lstStyle/>
                    <a:p>
                      <a:pPr indent="0" lvl="0" marL="0" rtl="0" algn="l">
                        <a:lnSpc>
                          <a:spcPct val="150000"/>
                        </a:lnSpc>
                        <a:spcBef>
                          <a:spcPts val="0"/>
                        </a:spcBef>
                        <a:spcAft>
                          <a:spcPts val="0"/>
                        </a:spcAft>
                        <a:buNone/>
                      </a:pPr>
                      <a:r>
                        <a:rPr lang="en" sz="1200"/>
                        <a:t>0.5385</a:t>
                      </a:r>
                      <a:endParaRPr sz="1200"/>
                    </a:p>
                  </a:txBody>
                  <a:tcPr marT="63500" marB="63500" marR="63500" marL="63500"/>
                </a:tc>
                <a:tc>
                  <a:txBody>
                    <a:bodyPr/>
                    <a:lstStyle/>
                    <a:p>
                      <a:pPr indent="0" lvl="0" marL="0" rtl="0" algn="l">
                        <a:lnSpc>
                          <a:spcPct val="150000"/>
                        </a:lnSpc>
                        <a:spcBef>
                          <a:spcPts val="0"/>
                        </a:spcBef>
                        <a:spcAft>
                          <a:spcPts val="0"/>
                        </a:spcAft>
                        <a:buNone/>
                      </a:pPr>
                      <a:r>
                        <a:rPr lang="en" sz="1200">
                          <a:solidFill>
                            <a:srgbClr val="212121"/>
                          </a:solidFill>
                        </a:rPr>
                        <a:t>[[   5  122  163]</a:t>
                      </a:r>
                      <a:endParaRPr sz="1200">
                        <a:solidFill>
                          <a:srgbClr val="212121"/>
                        </a:solidFill>
                      </a:endParaRPr>
                    </a:p>
                    <a:p>
                      <a:pPr indent="0" lvl="0" marL="0" rtl="0" algn="l">
                        <a:lnSpc>
                          <a:spcPct val="150000"/>
                        </a:lnSpc>
                        <a:spcBef>
                          <a:spcPts val="0"/>
                        </a:spcBef>
                        <a:spcAft>
                          <a:spcPts val="0"/>
                        </a:spcAft>
                        <a:buNone/>
                      </a:pPr>
                      <a:r>
                        <a:rPr lang="en" sz="1200">
                          <a:solidFill>
                            <a:srgbClr val="212121"/>
                          </a:solidFill>
                        </a:rPr>
                        <a:t> [  19 3371  442]</a:t>
                      </a:r>
                      <a:endParaRPr sz="1200">
                        <a:solidFill>
                          <a:srgbClr val="212121"/>
                        </a:solidFill>
                      </a:endParaRPr>
                    </a:p>
                    <a:p>
                      <a:pPr indent="0" lvl="0" marL="0" rtl="0" algn="l">
                        <a:lnSpc>
                          <a:spcPct val="150000"/>
                        </a:lnSpc>
                        <a:spcBef>
                          <a:spcPts val="0"/>
                        </a:spcBef>
                        <a:spcAft>
                          <a:spcPts val="0"/>
                        </a:spcAft>
                        <a:buNone/>
                      </a:pPr>
                      <a:r>
                        <a:rPr lang="en" sz="1200">
                          <a:solidFill>
                            <a:srgbClr val="212121"/>
                          </a:solidFill>
                        </a:rPr>
                        <a:t> [   0  100  735]]</a:t>
                      </a:r>
                      <a:endParaRPr sz="1200">
                        <a:solidFill>
                          <a:srgbClr val="212121"/>
                        </a:solidFill>
                      </a:endParaRPr>
                    </a:p>
                  </a:txBody>
                  <a:tcPr marT="63500" marB="63500" marR="63500" marL="63500"/>
                </a:tc>
              </a:tr>
              <a:tr h="626725">
                <a:tc>
                  <a:txBody>
                    <a:bodyPr/>
                    <a:lstStyle/>
                    <a:p>
                      <a:pPr indent="0" lvl="0" marL="0" rtl="0" algn="l">
                        <a:lnSpc>
                          <a:spcPct val="150000"/>
                        </a:lnSpc>
                        <a:spcBef>
                          <a:spcPts val="0"/>
                        </a:spcBef>
                        <a:spcAft>
                          <a:spcPts val="0"/>
                        </a:spcAft>
                        <a:buNone/>
                      </a:pPr>
                      <a:r>
                        <a:rPr lang="en" sz="1200"/>
                        <a:t>BERT</a:t>
                      </a:r>
                      <a:endParaRPr sz="1200"/>
                    </a:p>
                  </a:txBody>
                  <a:tcPr marT="63500" marB="63500" marR="63500" marL="63500"/>
                </a:tc>
                <a:tc>
                  <a:txBody>
                    <a:bodyPr/>
                    <a:lstStyle/>
                    <a:p>
                      <a:pPr indent="0" lvl="0" marL="0" rtl="0" algn="l">
                        <a:lnSpc>
                          <a:spcPct val="150000"/>
                        </a:lnSpc>
                        <a:spcBef>
                          <a:spcPts val="0"/>
                        </a:spcBef>
                        <a:spcAft>
                          <a:spcPts val="0"/>
                        </a:spcAft>
                        <a:buNone/>
                      </a:pPr>
                      <a:r>
                        <a:rPr lang="en" sz="1200">
                          <a:solidFill>
                            <a:srgbClr val="212121"/>
                          </a:solidFill>
                        </a:rPr>
                        <a:t>92.95</a:t>
                      </a:r>
                      <a:endParaRPr sz="1200">
                        <a:solidFill>
                          <a:srgbClr val="212121"/>
                        </a:solidFill>
                      </a:endParaRPr>
                    </a:p>
                  </a:txBody>
                  <a:tcPr marT="63500" marB="63500" marR="63500" marL="63500"/>
                </a:tc>
                <a:tc>
                  <a:txBody>
                    <a:bodyPr/>
                    <a:lstStyle/>
                    <a:p>
                      <a:pPr indent="0" lvl="0" marL="0" rtl="0" algn="l">
                        <a:lnSpc>
                          <a:spcPct val="150000"/>
                        </a:lnSpc>
                        <a:spcBef>
                          <a:spcPts val="0"/>
                        </a:spcBef>
                        <a:spcAft>
                          <a:spcPts val="0"/>
                        </a:spcAft>
                        <a:buNone/>
                      </a:pPr>
                      <a:r>
                        <a:rPr lang="en" sz="1200">
                          <a:solidFill>
                            <a:srgbClr val="212121"/>
                          </a:solidFill>
                        </a:rPr>
                        <a:t> 90.85</a:t>
                      </a:r>
                      <a:endParaRPr sz="1200">
                        <a:solidFill>
                          <a:srgbClr val="212121"/>
                        </a:solidFill>
                      </a:endParaRPr>
                    </a:p>
                  </a:txBody>
                  <a:tcPr marT="63500" marB="63500" marR="63500" marL="63500"/>
                </a:tc>
                <a:tc>
                  <a:txBody>
                    <a:bodyPr/>
                    <a:lstStyle/>
                    <a:p>
                      <a:pPr indent="0" lvl="0" marL="0" rtl="0" algn="l">
                        <a:lnSpc>
                          <a:spcPct val="150000"/>
                        </a:lnSpc>
                        <a:spcBef>
                          <a:spcPts val="0"/>
                        </a:spcBef>
                        <a:spcAft>
                          <a:spcPts val="0"/>
                        </a:spcAft>
                        <a:buNone/>
                      </a:pPr>
                      <a:r>
                        <a:rPr lang="en" sz="1200">
                          <a:solidFill>
                            <a:srgbClr val="212121"/>
                          </a:solidFill>
                        </a:rPr>
                        <a:t>95.51</a:t>
                      </a:r>
                      <a:endParaRPr sz="1200"/>
                    </a:p>
                  </a:txBody>
                  <a:tcPr marT="63500" marB="63500" marR="63500" marL="63500"/>
                </a:tc>
                <a:tc>
                  <a:txBody>
                    <a:bodyPr/>
                    <a:lstStyle/>
                    <a:p>
                      <a:pPr indent="0" lvl="0" marL="0" rtl="0" algn="l">
                        <a:lnSpc>
                          <a:spcPct val="150000"/>
                        </a:lnSpc>
                        <a:spcBef>
                          <a:spcPts val="0"/>
                        </a:spcBef>
                        <a:spcAft>
                          <a:spcPts val="0"/>
                        </a:spcAft>
                        <a:buNone/>
                      </a:pPr>
                      <a:r>
                        <a:rPr lang="en" sz="1200">
                          <a:solidFill>
                            <a:srgbClr val="212121"/>
                          </a:solidFill>
                        </a:rPr>
                        <a:t>.9220</a:t>
                      </a:r>
                      <a:endParaRPr sz="1200"/>
                    </a:p>
                  </a:txBody>
                  <a:tcPr marT="63500" marB="63500" marR="63500" marL="63500"/>
                </a:tc>
                <a:tc>
                  <a:txBody>
                    <a:bodyPr/>
                    <a:lstStyle/>
                    <a:p>
                      <a:pPr indent="0" lvl="0" marL="0" rtl="0" algn="l">
                        <a:lnSpc>
                          <a:spcPct val="150000"/>
                        </a:lnSpc>
                        <a:spcBef>
                          <a:spcPts val="0"/>
                        </a:spcBef>
                        <a:spcAft>
                          <a:spcPts val="0"/>
                        </a:spcAft>
                        <a:buNone/>
                      </a:pPr>
                      <a:r>
                        <a:rPr lang="en" sz="1200">
                          <a:solidFill>
                            <a:srgbClr val="212121"/>
                          </a:solidFill>
                          <a:highlight>
                            <a:srgbClr val="FFFFFF"/>
                          </a:highlight>
                        </a:rPr>
                        <a:t>[204, 95, 14],</a:t>
                      </a:r>
                      <a:endParaRPr sz="1200">
                        <a:solidFill>
                          <a:srgbClr val="212121"/>
                        </a:solidFill>
                        <a:highlight>
                          <a:srgbClr val="FFFFFF"/>
                        </a:highlight>
                      </a:endParaRPr>
                    </a:p>
                    <a:p>
                      <a:pPr indent="0" lvl="0" marL="0" rtl="0" algn="l">
                        <a:lnSpc>
                          <a:spcPct val="150000"/>
                        </a:lnSpc>
                        <a:spcBef>
                          <a:spcPts val="0"/>
                        </a:spcBef>
                        <a:spcAft>
                          <a:spcPts val="0"/>
                        </a:spcAft>
                        <a:buNone/>
                      </a:pPr>
                      <a:r>
                        <a:rPr lang="en" sz="1200">
                          <a:solidFill>
                            <a:srgbClr val="212121"/>
                          </a:solidFill>
                          <a:highlight>
                            <a:srgbClr val="FFFFFF"/>
                          </a:highlight>
                        </a:rPr>
                        <a:t>[105, 3009, 64],</a:t>
                      </a:r>
                      <a:endParaRPr sz="1200">
                        <a:solidFill>
                          <a:srgbClr val="212121"/>
                        </a:solidFill>
                        <a:highlight>
                          <a:srgbClr val="FFFFFF"/>
                        </a:highlight>
                      </a:endParaRPr>
                    </a:p>
                    <a:p>
                      <a:pPr indent="0" lvl="0" marL="0" rtl="0" algn="l">
                        <a:lnSpc>
                          <a:spcPct val="150000"/>
                        </a:lnSpc>
                        <a:spcBef>
                          <a:spcPts val="0"/>
                        </a:spcBef>
                        <a:spcAft>
                          <a:spcPts val="0"/>
                        </a:spcAft>
                        <a:buNone/>
                      </a:pPr>
                      <a:r>
                        <a:rPr lang="en" sz="1200">
                          <a:solidFill>
                            <a:srgbClr val="212121"/>
                          </a:solidFill>
                          <a:highlight>
                            <a:srgbClr val="FFFFFF"/>
                          </a:highlight>
                        </a:rPr>
                        <a:t>[20, 84, 1208]]</a:t>
                      </a:r>
                      <a:endParaRPr sz="1200">
                        <a:solidFill>
                          <a:srgbClr val="212121"/>
                        </a:solidFill>
                        <a:highlight>
                          <a:srgbClr val="FFFFFF"/>
                        </a:highlight>
                      </a:endParaRPr>
                    </a:p>
                  </a:txBody>
                  <a:tcPr marT="63500" marB="63500" marR="63500" marL="63500"/>
                </a:tc>
              </a:tr>
            </a:tbl>
          </a:graphicData>
        </a:graphic>
      </p:graphicFrame>
      <p:sp>
        <p:nvSpPr>
          <p:cNvPr id="250" name="Google Shape;250;p31"/>
          <p:cNvSpPr txBox="1"/>
          <p:nvPr/>
        </p:nvSpPr>
        <p:spPr>
          <a:xfrm>
            <a:off x="2128950" y="603825"/>
            <a:ext cx="3000000" cy="3000000"/>
          </a:xfrm>
          <a:prstGeom prst="rect">
            <a:avLst/>
          </a:prstGeom>
          <a:noFill/>
          <a:ln>
            <a:noFill/>
          </a:ln>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rPr lang="en" sz="1200"/>
              <a:t> </a:t>
            </a:r>
            <a:endParaRPr sz="1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Background</a:t>
            </a:r>
            <a:endParaRPr/>
          </a:p>
        </p:txBody>
      </p:sp>
      <p:sp>
        <p:nvSpPr>
          <p:cNvPr id="135" name="Google Shape;135;p14"/>
          <p:cNvSpPr txBox="1"/>
          <p:nvPr>
            <p:ph idx="1" type="body"/>
          </p:nvPr>
        </p:nvSpPr>
        <p:spPr>
          <a:xfrm>
            <a:off x="819150" y="1800200"/>
            <a:ext cx="7505700" cy="2448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With the prevalence of hate based ideologies, there is a growing effort to detect hateful content on social media, one platform in particular is Twitter.</a:t>
            </a:r>
            <a:endParaRPr sz="1800"/>
          </a:p>
          <a:p>
            <a:pPr indent="-342900" lvl="0" marL="457200" rtl="0" algn="l">
              <a:spcBef>
                <a:spcPts val="0"/>
              </a:spcBef>
              <a:spcAft>
                <a:spcPts val="0"/>
              </a:spcAft>
              <a:buSzPts val="1800"/>
              <a:buChar char="●"/>
            </a:pPr>
            <a:r>
              <a:rPr lang="en" sz="1800"/>
              <a:t>Twitter serves as a real time blogging network that allows for the mass dissemination of information and it’s limitation of characters to short and concise messages lends itself to mass usage, especially during the surge of events like the global protests after the death of George Floyd. </a:t>
            </a:r>
            <a:endParaRPr sz="1800"/>
          </a:p>
          <a:p>
            <a:pPr indent="0" lvl="0" marL="457200" rtl="0" algn="l">
              <a:spcBef>
                <a:spcPts val="1600"/>
              </a:spcBef>
              <a:spcAft>
                <a:spcPts val="0"/>
              </a:spcAft>
              <a:buNone/>
            </a:pPr>
            <a:r>
              <a:t/>
            </a:r>
            <a:endParaRPr sz="1800"/>
          </a:p>
          <a:p>
            <a:pPr indent="0" lvl="0" marL="0" rtl="0" algn="l">
              <a:spcBef>
                <a:spcPts val="1600"/>
              </a:spcBef>
              <a:spcAft>
                <a:spcPts val="1600"/>
              </a:spcAft>
              <a:buNone/>
            </a:pPr>
            <a:r>
              <a:t/>
            </a:r>
            <a:endParaRPr sz="18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2"/>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Conclusions</a:t>
            </a:r>
            <a:endParaRPr/>
          </a:p>
        </p:txBody>
      </p:sp>
      <p:sp>
        <p:nvSpPr>
          <p:cNvPr id="256" name="Google Shape;256;p32"/>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AutoNum type="arabicPeriod"/>
            </a:pPr>
            <a:r>
              <a:rPr lang="en"/>
              <a:t>Accuracy between the four models is comparable, however other metrics for Bag of Words models generally fall short of </a:t>
            </a:r>
            <a:r>
              <a:rPr lang="en"/>
              <a:t>usability</a:t>
            </a:r>
            <a:r>
              <a:rPr lang="en"/>
              <a:t> for real world </a:t>
            </a:r>
            <a:r>
              <a:rPr lang="en"/>
              <a:t>implementation</a:t>
            </a:r>
            <a:r>
              <a:rPr lang="en"/>
              <a:t>. </a:t>
            </a:r>
            <a:endParaRPr/>
          </a:p>
          <a:p>
            <a:pPr indent="-311150" lvl="0" marL="457200" rtl="0" algn="l">
              <a:spcBef>
                <a:spcPts val="0"/>
              </a:spcBef>
              <a:spcAft>
                <a:spcPts val="0"/>
              </a:spcAft>
              <a:buSzPts val="1300"/>
              <a:buAutoNum type="arabicPeriod"/>
            </a:pPr>
            <a:r>
              <a:rPr lang="en"/>
              <a:t>Confusion Matrices for all four models suggests modeling would not succeed with edge-cases and false positive may still be too high</a:t>
            </a:r>
            <a:endParaRPr/>
          </a:p>
          <a:p>
            <a:pPr indent="-311150" lvl="0" marL="457200" rtl="0" algn="l">
              <a:spcBef>
                <a:spcPts val="0"/>
              </a:spcBef>
              <a:spcAft>
                <a:spcPts val="0"/>
              </a:spcAft>
              <a:buSzPts val="1300"/>
              <a:buAutoNum type="arabicPeriod"/>
            </a:pPr>
            <a:r>
              <a:rPr lang="en"/>
              <a:t>Multi-label datasets for speech may allow for more effective and accurate classification for transfer learning.</a:t>
            </a:r>
            <a:endParaRPr/>
          </a:p>
          <a:p>
            <a:pPr indent="-311150" lvl="0" marL="457200" rtl="0" algn="l">
              <a:spcBef>
                <a:spcPts val="0"/>
              </a:spcBef>
              <a:spcAft>
                <a:spcPts val="0"/>
              </a:spcAft>
              <a:buSzPts val="1300"/>
              <a:buAutoNum type="arabicPeriod"/>
            </a:pPr>
            <a:r>
              <a:rPr lang="en"/>
              <a:t>Datasets should be assembled by a broad and diverse group of labelers, confirming prior research.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Hate Speech</a:t>
            </a:r>
            <a:endParaRPr/>
          </a:p>
          <a:p>
            <a:pPr indent="0" lvl="0" marL="0" rtl="0" algn="l">
              <a:spcBef>
                <a:spcPts val="0"/>
              </a:spcBef>
              <a:spcAft>
                <a:spcPts val="0"/>
              </a:spcAft>
              <a:buNone/>
            </a:pPr>
            <a:r>
              <a:t/>
            </a:r>
            <a:endParaRPr/>
          </a:p>
        </p:txBody>
      </p:sp>
      <p:sp>
        <p:nvSpPr>
          <p:cNvPr id="141" name="Google Shape;141;p15"/>
          <p:cNvSpPr txBox="1"/>
          <p:nvPr>
            <p:ph idx="1" type="body"/>
          </p:nvPr>
        </p:nvSpPr>
        <p:spPr>
          <a:xfrm>
            <a:off x="819150" y="1800200"/>
            <a:ext cx="7505700" cy="26385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According to the United Nations, the distinction between hate speech and free speech should fall into three different categories of: </a:t>
            </a:r>
            <a:endParaRPr sz="1700"/>
          </a:p>
          <a:p>
            <a:pPr indent="-304800" lvl="1" marL="914400" rtl="0" algn="l">
              <a:spcBef>
                <a:spcPts val="0"/>
              </a:spcBef>
              <a:spcAft>
                <a:spcPts val="0"/>
              </a:spcAft>
              <a:buSzPts val="1200"/>
              <a:buChar char="○"/>
            </a:pPr>
            <a:r>
              <a:rPr lang="en" sz="1200"/>
              <a:t>Expression that constitutes a criminal offence</a:t>
            </a:r>
            <a:endParaRPr sz="1200"/>
          </a:p>
          <a:p>
            <a:pPr indent="-304800" lvl="1" marL="914400" rtl="0" algn="l">
              <a:spcBef>
                <a:spcPts val="0"/>
              </a:spcBef>
              <a:spcAft>
                <a:spcPts val="0"/>
              </a:spcAft>
              <a:buSzPts val="1200"/>
              <a:buChar char="○"/>
            </a:pPr>
            <a:r>
              <a:rPr lang="en" sz="1200"/>
              <a:t>Expression that is not criminally punishable, but may justify a civil suit or administrative sanctions</a:t>
            </a:r>
            <a:endParaRPr sz="1200"/>
          </a:p>
          <a:p>
            <a:pPr indent="-304800" lvl="1" marL="914400" rtl="0" algn="l">
              <a:spcBef>
                <a:spcPts val="0"/>
              </a:spcBef>
              <a:spcAft>
                <a:spcPts val="0"/>
              </a:spcAft>
              <a:buSzPts val="1200"/>
              <a:buChar char="○"/>
            </a:pPr>
            <a:r>
              <a:rPr lang="en" sz="1200"/>
              <a:t>Expression that does not give rise to criminal, civil or administrative sanctions, but still raises concern in terms of tolerance, civility and respect for the rights of others</a:t>
            </a:r>
            <a:endParaRPr sz="1200"/>
          </a:p>
          <a:p>
            <a:pPr indent="-336550" lvl="0" marL="457200" rtl="0" algn="l">
              <a:spcBef>
                <a:spcPts val="0"/>
              </a:spcBef>
              <a:spcAft>
                <a:spcPts val="0"/>
              </a:spcAft>
              <a:buSzPts val="1700"/>
              <a:buChar char="●"/>
            </a:pPr>
            <a:r>
              <a:rPr lang="en" sz="1700"/>
              <a:t>Racist Speech in Data:</a:t>
            </a:r>
            <a:endParaRPr sz="1700"/>
          </a:p>
          <a:p>
            <a:pPr indent="-304800" lvl="1" marL="914400" rtl="0" algn="l">
              <a:spcBef>
                <a:spcPts val="0"/>
              </a:spcBef>
              <a:spcAft>
                <a:spcPts val="0"/>
              </a:spcAft>
              <a:buSzPts val="1200"/>
              <a:buChar char="○"/>
            </a:pPr>
            <a:r>
              <a:rPr lang="en" sz="1200"/>
              <a:t>Comparisons of protestors to thugs or terrorists</a:t>
            </a:r>
            <a:endParaRPr sz="1200"/>
          </a:p>
          <a:p>
            <a:pPr indent="-304800" lvl="1" marL="914400" rtl="0" algn="l">
              <a:spcBef>
                <a:spcPts val="0"/>
              </a:spcBef>
              <a:spcAft>
                <a:spcPts val="0"/>
              </a:spcAft>
              <a:buSzPts val="1200"/>
              <a:buChar char="○"/>
            </a:pPr>
            <a:r>
              <a:rPr lang="en" sz="1200"/>
              <a:t>Denial or victim blaming for George Floyd’s death</a:t>
            </a:r>
            <a:endParaRPr sz="1200"/>
          </a:p>
          <a:p>
            <a:pPr indent="-304800" lvl="1" marL="914400" rtl="0" algn="l">
              <a:spcBef>
                <a:spcPts val="0"/>
              </a:spcBef>
              <a:spcAft>
                <a:spcPts val="0"/>
              </a:spcAft>
              <a:buSzPts val="1200"/>
              <a:buChar char="○"/>
            </a:pPr>
            <a:r>
              <a:rPr lang="en" sz="1200"/>
              <a:t>Delegitimizing Black Lives Matter by associations with crime/wrong doing</a:t>
            </a:r>
            <a:endParaRPr sz="1200"/>
          </a:p>
          <a:p>
            <a:pPr indent="0" lvl="0" marL="0" rtl="0" algn="l">
              <a:spcBef>
                <a:spcPts val="1600"/>
              </a:spcBef>
              <a:spcAft>
                <a:spcPts val="1600"/>
              </a:spcAft>
              <a:buNone/>
            </a:pPr>
            <a:r>
              <a:t/>
            </a:r>
            <a:endParaRPr sz="1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Anti-Racist Speech</a:t>
            </a:r>
            <a:endParaRPr/>
          </a:p>
        </p:txBody>
      </p:sp>
      <p:sp>
        <p:nvSpPr>
          <p:cNvPr id="147" name="Google Shape;147;p16"/>
          <p:cNvSpPr txBox="1"/>
          <p:nvPr>
            <p:ph idx="1" type="body"/>
          </p:nvPr>
        </p:nvSpPr>
        <p:spPr>
          <a:xfrm>
            <a:off x="819150" y="1800200"/>
            <a:ext cx="7505700" cy="2581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Using Social Feed Manager, we collected approximately 200K Tweets regarding the events surrounding the George Floyd from June 1st to 12th using hashtags: </a:t>
            </a:r>
            <a:r>
              <a:rPr b="1" i="1" lang="en" sz="1800"/>
              <a:t>#blm</a:t>
            </a:r>
            <a:r>
              <a:rPr lang="en" sz="1800"/>
              <a:t>, </a:t>
            </a:r>
            <a:r>
              <a:rPr b="1" i="1" lang="en" sz="1800"/>
              <a:t>#bluelivesmatter, #blacklivesmatter,#georgefloyd, #defundthepolice, and #police</a:t>
            </a:r>
            <a:r>
              <a:rPr lang="en" sz="1800"/>
              <a:t>. </a:t>
            </a:r>
            <a:endParaRPr sz="1800"/>
          </a:p>
          <a:p>
            <a:pPr indent="-342900" lvl="0" marL="457200" rtl="0" algn="l">
              <a:spcBef>
                <a:spcPts val="0"/>
              </a:spcBef>
              <a:spcAft>
                <a:spcPts val="0"/>
              </a:spcAft>
              <a:buSzPts val="1800"/>
              <a:buChar char="●"/>
            </a:pPr>
            <a:r>
              <a:rPr lang="en" sz="1800"/>
              <a:t>Through manual inspection of each Tweet, we have identified and sampled 2K anti-racist tweets to test against our model.</a:t>
            </a:r>
            <a:endParaRPr sz="1800"/>
          </a:p>
          <a:p>
            <a:pPr indent="-342900" lvl="0" marL="457200" rtl="0" algn="l">
              <a:spcBef>
                <a:spcPts val="0"/>
              </a:spcBef>
              <a:spcAft>
                <a:spcPts val="0"/>
              </a:spcAft>
              <a:buSzPts val="1800"/>
              <a:buChar char="●"/>
            </a:pPr>
            <a:r>
              <a:rPr lang="en" sz="1800"/>
              <a:t>These Tweets were selected on the basis of being explicitly anti-racist and critical of systemic racism in media, culture and government.  </a:t>
            </a:r>
            <a:endParaRPr sz="1800"/>
          </a:p>
          <a:p>
            <a:pPr indent="0" lvl="0" marL="45720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7"/>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Statement</a:t>
            </a:r>
            <a:endParaRPr/>
          </a:p>
        </p:txBody>
      </p:sp>
      <p:sp>
        <p:nvSpPr>
          <p:cNvPr id="153" name="Google Shape;153;p17"/>
          <p:cNvSpPr txBox="1"/>
          <p:nvPr>
            <p:ph idx="1" type="body"/>
          </p:nvPr>
        </p:nvSpPr>
        <p:spPr>
          <a:xfrm>
            <a:off x="819150" y="1729150"/>
            <a:ext cx="7505700" cy="2709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sz="1800">
                <a:solidFill>
                  <a:srgbClr val="000000"/>
                </a:solidFill>
              </a:rPr>
              <a:t>One of the key challenges of hate speech detection (and by </a:t>
            </a:r>
            <a:r>
              <a:rPr lang="en" sz="1800">
                <a:solidFill>
                  <a:srgbClr val="000000"/>
                </a:solidFill>
              </a:rPr>
              <a:t>extension</a:t>
            </a:r>
            <a:r>
              <a:rPr lang="en" sz="1800">
                <a:solidFill>
                  <a:srgbClr val="000000"/>
                </a:solidFill>
              </a:rPr>
              <a:t>, racist speech) is the differentiation between offensive language, hate speech, and anti-racist speech.</a:t>
            </a:r>
            <a:endParaRPr sz="1800">
              <a:solidFill>
                <a:srgbClr val="000000"/>
              </a:solidFill>
            </a:endParaRPr>
          </a:p>
          <a:p>
            <a:pPr indent="-342900" lvl="0" marL="457200" rtl="0" algn="l">
              <a:spcBef>
                <a:spcPts val="0"/>
              </a:spcBef>
              <a:spcAft>
                <a:spcPts val="0"/>
              </a:spcAft>
              <a:buClr>
                <a:srgbClr val="000000"/>
              </a:buClr>
              <a:buSzPts val="1800"/>
              <a:buChar char="●"/>
            </a:pPr>
            <a:r>
              <a:rPr lang="en" sz="1800">
                <a:solidFill>
                  <a:srgbClr val="000000"/>
                </a:solidFill>
              </a:rPr>
              <a:t>Is there a notable difference for either BERT or Bag of Words models to avoid misclassification of anti-racist speech</a:t>
            </a:r>
            <a:endParaRPr sz="1800">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8"/>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Literature Review</a:t>
            </a:r>
            <a:endParaRPr/>
          </a:p>
        </p:txBody>
      </p:sp>
      <p:sp>
        <p:nvSpPr>
          <p:cNvPr id="159" name="Google Shape;159;p18"/>
          <p:cNvSpPr txBox="1"/>
          <p:nvPr>
            <p:ph idx="1" type="body"/>
          </p:nvPr>
        </p:nvSpPr>
        <p:spPr>
          <a:xfrm>
            <a:off x="819150" y="1800200"/>
            <a:ext cx="7505700" cy="26385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sz="1800">
                <a:solidFill>
                  <a:srgbClr val="000000"/>
                </a:solidFill>
              </a:rPr>
              <a:t>Prior research on hate speech and racist speech have focused on building classification, focusing on using relevant Twitter data and labeled data to create classifiers</a:t>
            </a:r>
            <a:r>
              <a:rPr lang="en" sz="1800">
                <a:solidFill>
                  <a:srgbClr val="000000"/>
                </a:solidFill>
              </a:rPr>
              <a:t>. </a:t>
            </a:r>
            <a:endParaRPr sz="1800">
              <a:solidFill>
                <a:srgbClr val="000000"/>
              </a:solidFill>
            </a:endParaRPr>
          </a:p>
          <a:p>
            <a:pPr indent="-311150" lvl="0" marL="457200" rtl="0" algn="l">
              <a:spcBef>
                <a:spcPts val="0"/>
              </a:spcBef>
              <a:spcAft>
                <a:spcPts val="0"/>
              </a:spcAft>
              <a:buSzPts val="1300"/>
              <a:buChar char="●"/>
            </a:pPr>
            <a:r>
              <a:rPr lang="en" sz="1800">
                <a:solidFill>
                  <a:srgbClr val="000000"/>
                </a:solidFill>
              </a:rPr>
              <a:t>Prior research has attempted to address false positives of anti-hate speech and interventions to hate-filed conversations.</a:t>
            </a:r>
            <a:endParaRPr sz="1800">
              <a:solidFill>
                <a:srgbClr val="000000"/>
              </a:solidFill>
            </a:endParaRPr>
          </a:p>
          <a:p>
            <a:pPr indent="-311150" lvl="0" marL="457200" rtl="0" algn="l">
              <a:spcBef>
                <a:spcPts val="0"/>
              </a:spcBef>
              <a:spcAft>
                <a:spcPts val="0"/>
              </a:spcAft>
              <a:buSzPts val="1300"/>
              <a:buChar char="●"/>
            </a:pPr>
            <a:r>
              <a:rPr lang="en" sz="1800">
                <a:solidFill>
                  <a:srgbClr val="000000"/>
                </a:solidFill>
              </a:rPr>
              <a:t>No prior studies take into account the manner in which the training data is labeled, presenting possible bias in the training data for hate speech.</a:t>
            </a:r>
            <a:endParaRPr/>
          </a:p>
          <a:p>
            <a:pPr indent="0" lvl="0" marL="457200" rtl="0" algn="l">
              <a:spcBef>
                <a:spcPts val="1600"/>
              </a:spcBef>
              <a:spcAft>
                <a:spcPts val="1600"/>
              </a:spcAft>
              <a:buNone/>
            </a:pPr>
            <a:r>
              <a:t/>
            </a:r>
            <a:endParaRPr sz="1800">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9"/>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Datasets</a:t>
            </a:r>
            <a:endParaRPr/>
          </a:p>
        </p:txBody>
      </p:sp>
      <p:sp>
        <p:nvSpPr>
          <p:cNvPr id="165" name="Google Shape;165;p19"/>
          <p:cNvSpPr txBox="1"/>
          <p:nvPr>
            <p:ph idx="1" type="body"/>
          </p:nvPr>
        </p:nvSpPr>
        <p:spPr>
          <a:xfrm>
            <a:off x="819150" y="1800200"/>
            <a:ext cx="7505700" cy="26385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Char char="●"/>
            </a:pPr>
            <a:r>
              <a:rPr lang="en" sz="1800">
                <a:solidFill>
                  <a:srgbClr val="000000"/>
                </a:solidFill>
              </a:rPr>
              <a:t> "Automated Hate Speech Detection and the Problem of Offensive Language." (Davidson, et al. 2017). This dataset contains ~25000 </a:t>
            </a:r>
            <a:r>
              <a:rPr lang="en" sz="1800">
                <a:solidFill>
                  <a:srgbClr val="000000"/>
                </a:solidFill>
              </a:rPr>
              <a:t>multiclassed</a:t>
            </a:r>
            <a:r>
              <a:rPr lang="en" sz="1800">
                <a:solidFill>
                  <a:srgbClr val="000000"/>
                </a:solidFill>
              </a:rPr>
              <a:t> labeled offensive comments and Tweets from social media. This data is labeled as offensive but not racist, racist, and not offensive. These Tweets were searched on the basis of the lexicon, yielding tweets from over 33,000 unique Twitter users and the timeline of each user was extracted, allowing us to create a sample of over 25,000 Tweets.</a:t>
            </a:r>
            <a:endParaRPr sz="1500">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0"/>
          <p:cNvSpPr txBox="1"/>
          <p:nvPr>
            <p:ph type="title"/>
          </p:nvPr>
        </p:nvSpPr>
        <p:spPr>
          <a:xfrm>
            <a:off x="734050" y="53827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 EDA</a:t>
            </a:r>
            <a:endParaRPr/>
          </a:p>
        </p:txBody>
      </p:sp>
      <p:sp>
        <p:nvSpPr>
          <p:cNvPr id="171" name="Google Shape;171;p20"/>
          <p:cNvSpPr txBox="1"/>
          <p:nvPr>
            <p:ph idx="1" type="body"/>
          </p:nvPr>
        </p:nvSpPr>
        <p:spPr>
          <a:xfrm>
            <a:off x="819150" y="1228300"/>
            <a:ext cx="7505700" cy="32103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a:t>class =  0 - hate speech 1 - offensive language 2 - neither</a:t>
            </a:r>
            <a:endParaRPr/>
          </a:p>
          <a:p>
            <a:pPr indent="0" lvl="0" marL="0" rtl="0" algn="l">
              <a:spcBef>
                <a:spcPts val="1200"/>
              </a:spcBef>
              <a:spcAft>
                <a:spcPts val="1600"/>
              </a:spcAft>
              <a:buNone/>
            </a:pPr>
            <a:r>
              <a:t/>
            </a:r>
            <a:endParaRPr/>
          </a:p>
        </p:txBody>
      </p:sp>
      <p:pic>
        <p:nvPicPr>
          <p:cNvPr id="172" name="Google Shape;172;p20"/>
          <p:cNvPicPr preferRelativeResize="0"/>
          <p:nvPr/>
        </p:nvPicPr>
        <p:blipFill>
          <a:blip r:embed="rId3">
            <a:alphaModFix/>
          </a:blip>
          <a:stretch>
            <a:fillRect/>
          </a:stretch>
        </p:blipFill>
        <p:spPr>
          <a:xfrm>
            <a:off x="2728900" y="1800200"/>
            <a:ext cx="3686175" cy="2514600"/>
          </a:xfrm>
          <a:prstGeom prst="rect">
            <a:avLst/>
          </a:prstGeom>
          <a:noFill/>
          <a:ln>
            <a:noFill/>
          </a:ln>
        </p:spPr>
      </p:pic>
      <p:pic>
        <p:nvPicPr>
          <p:cNvPr id="173" name="Google Shape;173;p20" title="Chart"/>
          <p:cNvPicPr preferRelativeResize="0"/>
          <p:nvPr/>
        </p:nvPicPr>
        <p:blipFill>
          <a:blip r:embed="rId4">
            <a:alphaModFix/>
          </a:blip>
          <a:stretch>
            <a:fillRect/>
          </a:stretch>
        </p:blipFill>
        <p:spPr>
          <a:xfrm>
            <a:off x="734050" y="1325350"/>
            <a:ext cx="5852250" cy="36167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1"/>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Methodology</a:t>
            </a:r>
            <a:endParaRPr/>
          </a:p>
        </p:txBody>
      </p:sp>
      <p:sp>
        <p:nvSpPr>
          <p:cNvPr id="179" name="Google Shape;179;p21"/>
          <p:cNvSpPr txBox="1"/>
          <p:nvPr>
            <p:ph idx="1" type="body"/>
          </p:nvPr>
        </p:nvSpPr>
        <p:spPr>
          <a:xfrm>
            <a:off x="819150" y="1729150"/>
            <a:ext cx="7505700" cy="27096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800">
                <a:solidFill>
                  <a:srgbClr val="000000"/>
                </a:solidFill>
              </a:rPr>
              <a:t>Bag of Words and BERT models were developed with the training data for a benchmark.</a:t>
            </a:r>
            <a:endParaRPr sz="1800">
              <a:solidFill>
                <a:srgbClr val="000000"/>
              </a:solidFill>
            </a:endParaRPr>
          </a:p>
          <a:p>
            <a:pPr indent="-317500" lvl="0" marL="457200" rtl="0" algn="l">
              <a:spcBef>
                <a:spcPts val="0"/>
              </a:spcBef>
              <a:spcAft>
                <a:spcPts val="0"/>
              </a:spcAft>
              <a:buSzPts val="1400"/>
              <a:buChar char="●"/>
            </a:pPr>
            <a:r>
              <a:rPr lang="en" sz="1800">
                <a:solidFill>
                  <a:srgbClr val="000000"/>
                </a:solidFill>
              </a:rPr>
              <a:t>This model will be trained to an acceptable level of benchmarking to be </a:t>
            </a:r>
            <a:r>
              <a:rPr lang="en" sz="1800">
                <a:solidFill>
                  <a:srgbClr val="000000"/>
                </a:solidFill>
              </a:rPr>
              <a:t>evaluated</a:t>
            </a:r>
            <a:r>
              <a:rPr lang="en" sz="1800">
                <a:solidFill>
                  <a:srgbClr val="000000"/>
                </a:solidFill>
              </a:rPr>
              <a:t> against the anti-racist Tweets gathered </a:t>
            </a:r>
            <a:r>
              <a:rPr lang="en" sz="1800">
                <a:solidFill>
                  <a:srgbClr val="000000"/>
                </a:solidFill>
              </a:rPr>
              <a:t>separately</a:t>
            </a:r>
            <a:r>
              <a:rPr lang="en" sz="1800">
                <a:solidFill>
                  <a:srgbClr val="000000"/>
                </a:solidFill>
              </a:rPr>
              <a:t>. </a:t>
            </a:r>
            <a:endParaRPr sz="1800">
              <a:solidFill>
                <a:srgbClr val="000000"/>
              </a:solidFill>
            </a:endParaRPr>
          </a:p>
          <a:p>
            <a:pPr indent="-317500" lvl="0" marL="457200" rtl="0" algn="l">
              <a:spcBef>
                <a:spcPts val="0"/>
              </a:spcBef>
              <a:spcAft>
                <a:spcPts val="0"/>
              </a:spcAft>
              <a:buSzPts val="1400"/>
              <a:buChar char="●"/>
            </a:pPr>
            <a:r>
              <a:rPr lang="en" sz="1800">
                <a:solidFill>
                  <a:srgbClr val="000000"/>
                </a:solidFill>
              </a:rPr>
              <a:t>To limit experimental bias, anti-racist Tweet collection is prepared by one team member and evaluation of anti-racist Tweets by another team member.</a:t>
            </a:r>
            <a:endParaRPr sz="1800">
              <a:solidFill>
                <a:srgbClr val="000000"/>
              </a:solidFill>
            </a:endParaRPr>
          </a:p>
          <a:p>
            <a:pPr indent="0" lvl="0" marL="457200" rtl="0" algn="l">
              <a:spcBef>
                <a:spcPts val="1600"/>
              </a:spcBef>
              <a:spcAft>
                <a:spcPts val="1600"/>
              </a:spcAft>
              <a:buNone/>
            </a:pPr>
            <a:r>
              <a:t/>
            </a:r>
            <a:endParaRPr sz="1800">
              <a:solidFill>
                <a:srgbClr val="00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