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98"/>
    <p:restoredTop sz="94609"/>
  </p:normalViewPr>
  <p:slideViewPr>
    <p:cSldViewPr snapToGrid="0" snapToObjects="1">
      <p:cViewPr varScale="1">
        <p:scale>
          <a:sx n="42" d="100"/>
          <a:sy n="42" d="100"/>
        </p:scale>
        <p:origin x="200" y="2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5BA6-5AA2-2140-9289-0E9049902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L"/>
          </a:p>
        </p:txBody>
      </p:sp>
      <p:sp>
        <p:nvSpPr>
          <p:cNvPr id="3" name="Subtitle 2">
            <a:extLst>
              <a:ext uri="{FF2B5EF4-FFF2-40B4-BE49-F238E27FC236}">
                <a16:creationId xmlns:a16="http://schemas.microsoft.com/office/drawing/2014/main" id="{F9DF45D0-3F07-3446-B5AF-1A75E5ADD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L"/>
          </a:p>
        </p:txBody>
      </p:sp>
      <p:sp>
        <p:nvSpPr>
          <p:cNvPr id="4" name="Date Placeholder 3">
            <a:extLst>
              <a:ext uri="{FF2B5EF4-FFF2-40B4-BE49-F238E27FC236}">
                <a16:creationId xmlns:a16="http://schemas.microsoft.com/office/drawing/2014/main" id="{FF90760F-6521-2C4D-9DD7-962493B5A5DE}"/>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5" name="Footer Placeholder 4">
            <a:extLst>
              <a:ext uri="{FF2B5EF4-FFF2-40B4-BE49-F238E27FC236}">
                <a16:creationId xmlns:a16="http://schemas.microsoft.com/office/drawing/2014/main" id="{7A970A13-7A26-F846-8931-E7B31F3C5DCD}"/>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AC55F7F4-2FE3-0D45-B43C-435F7A94C7B8}"/>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215442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3289-86DA-6440-AFCB-17F3F33DBE7E}"/>
              </a:ext>
            </a:extLst>
          </p:cNvPr>
          <p:cNvSpPr>
            <a:spLocks noGrp="1"/>
          </p:cNvSpPr>
          <p:nvPr>
            <p:ph type="title"/>
          </p:nvPr>
        </p:nvSpPr>
        <p:spPr/>
        <p:txBody>
          <a:bodyPr/>
          <a:lstStyle/>
          <a:p>
            <a:r>
              <a:rPr lang="en-US"/>
              <a:t>Click to edit Master title style</a:t>
            </a:r>
            <a:endParaRPr lang="en-CL"/>
          </a:p>
        </p:txBody>
      </p:sp>
      <p:sp>
        <p:nvSpPr>
          <p:cNvPr id="3" name="Vertical Text Placeholder 2">
            <a:extLst>
              <a:ext uri="{FF2B5EF4-FFF2-40B4-BE49-F238E27FC236}">
                <a16:creationId xmlns:a16="http://schemas.microsoft.com/office/drawing/2014/main" id="{BBEC7992-F641-A445-9E48-7841A64BB6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5E0BBABB-5FE6-B04A-8404-7D7BE0E6ED9A}"/>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5" name="Footer Placeholder 4">
            <a:extLst>
              <a:ext uri="{FF2B5EF4-FFF2-40B4-BE49-F238E27FC236}">
                <a16:creationId xmlns:a16="http://schemas.microsoft.com/office/drawing/2014/main" id="{0D782BC8-59A7-4749-9B8A-E81EAD20AFB1}"/>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888A540E-0CFE-A742-8ADD-FE8AEB0CB15D}"/>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149232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A915D-19C1-4A4B-9DC4-617F801183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L"/>
          </a:p>
        </p:txBody>
      </p:sp>
      <p:sp>
        <p:nvSpPr>
          <p:cNvPr id="3" name="Vertical Text Placeholder 2">
            <a:extLst>
              <a:ext uri="{FF2B5EF4-FFF2-40B4-BE49-F238E27FC236}">
                <a16:creationId xmlns:a16="http://schemas.microsoft.com/office/drawing/2014/main" id="{08004110-C66A-9743-ACF1-DC07685ED6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50CC82BF-77B7-E741-BACA-2B41CC565547}"/>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5" name="Footer Placeholder 4">
            <a:extLst>
              <a:ext uri="{FF2B5EF4-FFF2-40B4-BE49-F238E27FC236}">
                <a16:creationId xmlns:a16="http://schemas.microsoft.com/office/drawing/2014/main" id="{A6B23D51-FAFF-F140-9712-F5BD2A10142C}"/>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42F0EE04-5273-4041-9A9B-2CD7A86920EF}"/>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49550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2E44-9B3E-A848-8863-D7B3956702E6}"/>
              </a:ext>
            </a:extLst>
          </p:cNvPr>
          <p:cNvSpPr>
            <a:spLocks noGrp="1"/>
          </p:cNvSpPr>
          <p:nvPr>
            <p:ph type="title"/>
          </p:nvPr>
        </p:nvSpPr>
        <p:spPr/>
        <p:txBody>
          <a:bodyPr/>
          <a:lstStyle/>
          <a:p>
            <a:r>
              <a:rPr lang="en-US"/>
              <a:t>Click to edit Master title style</a:t>
            </a:r>
            <a:endParaRPr lang="en-CL"/>
          </a:p>
        </p:txBody>
      </p:sp>
      <p:sp>
        <p:nvSpPr>
          <p:cNvPr id="3" name="Content Placeholder 2">
            <a:extLst>
              <a:ext uri="{FF2B5EF4-FFF2-40B4-BE49-F238E27FC236}">
                <a16:creationId xmlns:a16="http://schemas.microsoft.com/office/drawing/2014/main" id="{36B7C559-CD9F-BD45-BB1B-FBBD42898D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34D6BE58-3A13-C340-B8BA-068092828F13}"/>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5" name="Footer Placeholder 4">
            <a:extLst>
              <a:ext uri="{FF2B5EF4-FFF2-40B4-BE49-F238E27FC236}">
                <a16:creationId xmlns:a16="http://schemas.microsoft.com/office/drawing/2014/main" id="{115C03F6-D18F-5041-BDCB-986CD85D5704}"/>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84B67A48-67E1-D84A-B3B8-11FB23D163D0}"/>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118150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B756-0DCB-004B-B486-D0333B48CB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L"/>
          </a:p>
        </p:txBody>
      </p:sp>
      <p:sp>
        <p:nvSpPr>
          <p:cNvPr id="3" name="Text Placeholder 2">
            <a:extLst>
              <a:ext uri="{FF2B5EF4-FFF2-40B4-BE49-F238E27FC236}">
                <a16:creationId xmlns:a16="http://schemas.microsoft.com/office/drawing/2014/main" id="{257B5F3F-9B55-C142-AB72-3C7F26733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78B3AC-C15D-6C46-A989-FA0DF04B261E}"/>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5" name="Footer Placeholder 4">
            <a:extLst>
              <a:ext uri="{FF2B5EF4-FFF2-40B4-BE49-F238E27FC236}">
                <a16:creationId xmlns:a16="http://schemas.microsoft.com/office/drawing/2014/main" id="{001CE5EC-DFAB-8A4B-8AFA-DD19BA2409B0}"/>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8F1CD7EC-3F63-1E4A-B82C-362EBE88F797}"/>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294637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8E0A-CD61-0243-8E04-2F2D90CC1570}"/>
              </a:ext>
            </a:extLst>
          </p:cNvPr>
          <p:cNvSpPr>
            <a:spLocks noGrp="1"/>
          </p:cNvSpPr>
          <p:nvPr>
            <p:ph type="title"/>
          </p:nvPr>
        </p:nvSpPr>
        <p:spPr/>
        <p:txBody>
          <a:bodyPr/>
          <a:lstStyle/>
          <a:p>
            <a:r>
              <a:rPr lang="en-US"/>
              <a:t>Click to edit Master title style</a:t>
            </a:r>
            <a:endParaRPr lang="en-CL"/>
          </a:p>
        </p:txBody>
      </p:sp>
      <p:sp>
        <p:nvSpPr>
          <p:cNvPr id="3" name="Content Placeholder 2">
            <a:extLst>
              <a:ext uri="{FF2B5EF4-FFF2-40B4-BE49-F238E27FC236}">
                <a16:creationId xmlns:a16="http://schemas.microsoft.com/office/drawing/2014/main" id="{E8170B0A-4200-2646-9D4E-714514EF8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Content Placeholder 3">
            <a:extLst>
              <a:ext uri="{FF2B5EF4-FFF2-40B4-BE49-F238E27FC236}">
                <a16:creationId xmlns:a16="http://schemas.microsoft.com/office/drawing/2014/main" id="{C62379A3-F570-184C-AE02-156A58534A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5" name="Date Placeholder 4">
            <a:extLst>
              <a:ext uri="{FF2B5EF4-FFF2-40B4-BE49-F238E27FC236}">
                <a16:creationId xmlns:a16="http://schemas.microsoft.com/office/drawing/2014/main" id="{786497AA-E45B-AE44-9CF2-9999D549E174}"/>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6" name="Footer Placeholder 5">
            <a:extLst>
              <a:ext uri="{FF2B5EF4-FFF2-40B4-BE49-F238E27FC236}">
                <a16:creationId xmlns:a16="http://schemas.microsoft.com/office/drawing/2014/main" id="{E0C7D41D-7C71-354B-840A-258156E5B9BC}"/>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10ED1F82-ECA6-1043-B25D-E0D6A6582916}"/>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341601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9842-7C61-B54D-897E-0644E7262AF3}"/>
              </a:ext>
            </a:extLst>
          </p:cNvPr>
          <p:cNvSpPr>
            <a:spLocks noGrp="1"/>
          </p:cNvSpPr>
          <p:nvPr>
            <p:ph type="title"/>
          </p:nvPr>
        </p:nvSpPr>
        <p:spPr>
          <a:xfrm>
            <a:off x="839788" y="365125"/>
            <a:ext cx="10515600" cy="1325563"/>
          </a:xfrm>
        </p:spPr>
        <p:txBody>
          <a:bodyPr/>
          <a:lstStyle/>
          <a:p>
            <a:r>
              <a:rPr lang="en-US"/>
              <a:t>Click to edit Master title style</a:t>
            </a:r>
            <a:endParaRPr lang="en-CL"/>
          </a:p>
        </p:txBody>
      </p:sp>
      <p:sp>
        <p:nvSpPr>
          <p:cNvPr id="3" name="Text Placeholder 2">
            <a:extLst>
              <a:ext uri="{FF2B5EF4-FFF2-40B4-BE49-F238E27FC236}">
                <a16:creationId xmlns:a16="http://schemas.microsoft.com/office/drawing/2014/main" id="{11E5BC42-199D-2646-922E-E5C66EACA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434E94-1865-8F46-9923-27545E412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5" name="Text Placeholder 4">
            <a:extLst>
              <a:ext uri="{FF2B5EF4-FFF2-40B4-BE49-F238E27FC236}">
                <a16:creationId xmlns:a16="http://schemas.microsoft.com/office/drawing/2014/main" id="{C634CF2D-E285-0344-8186-0C265A380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5837C-8BCE-FD46-B10B-D102193CDB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7" name="Date Placeholder 6">
            <a:extLst>
              <a:ext uri="{FF2B5EF4-FFF2-40B4-BE49-F238E27FC236}">
                <a16:creationId xmlns:a16="http://schemas.microsoft.com/office/drawing/2014/main" id="{D509DA6D-62B0-564A-8D4F-B9FF5BCD5433}"/>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8" name="Footer Placeholder 7">
            <a:extLst>
              <a:ext uri="{FF2B5EF4-FFF2-40B4-BE49-F238E27FC236}">
                <a16:creationId xmlns:a16="http://schemas.microsoft.com/office/drawing/2014/main" id="{785D9D99-DFCD-7840-A73A-A93A036BD253}"/>
              </a:ext>
            </a:extLst>
          </p:cNvPr>
          <p:cNvSpPr>
            <a:spLocks noGrp="1"/>
          </p:cNvSpPr>
          <p:nvPr>
            <p:ph type="ftr" sz="quarter" idx="11"/>
          </p:nvPr>
        </p:nvSpPr>
        <p:spPr/>
        <p:txBody>
          <a:bodyPr/>
          <a:lstStyle/>
          <a:p>
            <a:endParaRPr lang="en-CL"/>
          </a:p>
        </p:txBody>
      </p:sp>
      <p:sp>
        <p:nvSpPr>
          <p:cNvPr id="9" name="Slide Number Placeholder 8">
            <a:extLst>
              <a:ext uri="{FF2B5EF4-FFF2-40B4-BE49-F238E27FC236}">
                <a16:creationId xmlns:a16="http://schemas.microsoft.com/office/drawing/2014/main" id="{A0DF2F4C-D3A4-9B4E-923B-EF8FE425496A}"/>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315274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FFDB-BBDC-5047-9428-92948376FC6F}"/>
              </a:ext>
            </a:extLst>
          </p:cNvPr>
          <p:cNvSpPr>
            <a:spLocks noGrp="1"/>
          </p:cNvSpPr>
          <p:nvPr>
            <p:ph type="title"/>
          </p:nvPr>
        </p:nvSpPr>
        <p:spPr/>
        <p:txBody>
          <a:bodyPr/>
          <a:lstStyle/>
          <a:p>
            <a:r>
              <a:rPr lang="en-US"/>
              <a:t>Click to edit Master title style</a:t>
            </a:r>
            <a:endParaRPr lang="en-CL"/>
          </a:p>
        </p:txBody>
      </p:sp>
      <p:sp>
        <p:nvSpPr>
          <p:cNvPr id="3" name="Date Placeholder 2">
            <a:extLst>
              <a:ext uri="{FF2B5EF4-FFF2-40B4-BE49-F238E27FC236}">
                <a16:creationId xmlns:a16="http://schemas.microsoft.com/office/drawing/2014/main" id="{5717491B-EADE-7E46-9501-AC82CC89D425}"/>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4" name="Footer Placeholder 3">
            <a:extLst>
              <a:ext uri="{FF2B5EF4-FFF2-40B4-BE49-F238E27FC236}">
                <a16:creationId xmlns:a16="http://schemas.microsoft.com/office/drawing/2014/main" id="{3C134E0F-DFA2-0647-B3A1-A65A3B2FD4DA}"/>
              </a:ext>
            </a:extLst>
          </p:cNvPr>
          <p:cNvSpPr>
            <a:spLocks noGrp="1"/>
          </p:cNvSpPr>
          <p:nvPr>
            <p:ph type="ftr" sz="quarter" idx="11"/>
          </p:nvPr>
        </p:nvSpPr>
        <p:spPr/>
        <p:txBody>
          <a:bodyPr/>
          <a:lstStyle/>
          <a:p>
            <a:endParaRPr lang="en-CL"/>
          </a:p>
        </p:txBody>
      </p:sp>
      <p:sp>
        <p:nvSpPr>
          <p:cNvPr id="5" name="Slide Number Placeholder 4">
            <a:extLst>
              <a:ext uri="{FF2B5EF4-FFF2-40B4-BE49-F238E27FC236}">
                <a16:creationId xmlns:a16="http://schemas.microsoft.com/office/drawing/2014/main" id="{30237BBB-3A66-9144-8B20-2E9D1CF6320A}"/>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150456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1035E-3E5E-7A47-B9D4-47655DE3A847}"/>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3" name="Footer Placeholder 2">
            <a:extLst>
              <a:ext uri="{FF2B5EF4-FFF2-40B4-BE49-F238E27FC236}">
                <a16:creationId xmlns:a16="http://schemas.microsoft.com/office/drawing/2014/main" id="{54AC891C-8F70-804F-AFF5-268F584B34BA}"/>
              </a:ext>
            </a:extLst>
          </p:cNvPr>
          <p:cNvSpPr>
            <a:spLocks noGrp="1"/>
          </p:cNvSpPr>
          <p:nvPr>
            <p:ph type="ftr" sz="quarter" idx="11"/>
          </p:nvPr>
        </p:nvSpPr>
        <p:spPr/>
        <p:txBody>
          <a:bodyPr/>
          <a:lstStyle/>
          <a:p>
            <a:endParaRPr lang="en-CL"/>
          </a:p>
        </p:txBody>
      </p:sp>
      <p:sp>
        <p:nvSpPr>
          <p:cNvPr id="4" name="Slide Number Placeholder 3">
            <a:extLst>
              <a:ext uri="{FF2B5EF4-FFF2-40B4-BE49-F238E27FC236}">
                <a16:creationId xmlns:a16="http://schemas.microsoft.com/office/drawing/2014/main" id="{2B38FAB2-4F9F-2B43-8646-DA46A6FB1917}"/>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287980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C807-0737-B54F-82B3-C32E50DA2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L"/>
          </a:p>
        </p:txBody>
      </p:sp>
      <p:sp>
        <p:nvSpPr>
          <p:cNvPr id="3" name="Content Placeholder 2">
            <a:extLst>
              <a:ext uri="{FF2B5EF4-FFF2-40B4-BE49-F238E27FC236}">
                <a16:creationId xmlns:a16="http://schemas.microsoft.com/office/drawing/2014/main" id="{E4451C62-FDF9-EA47-AAF9-66BE87F9D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Text Placeholder 3">
            <a:extLst>
              <a:ext uri="{FF2B5EF4-FFF2-40B4-BE49-F238E27FC236}">
                <a16:creationId xmlns:a16="http://schemas.microsoft.com/office/drawing/2014/main" id="{0E8B1C02-9DA4-E542-8F47-206F9C01A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4AA62-69F5-3E46-96D2-8DA25A6A35A5}"/>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6" name="Footer Placeholder 5">
            <a:extLst>
              <a:ext uri="{FF2B5EF4-FFF2-40B4-BE49-F238E27FC236}">
                <a16:creationId xmlns:a16="http://schemas.microsoft.com/office/drawing/2014/main" id="{00650DD3-A3E6-8340-B0F0-6F1BBAE1745F}"/>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B4A7EB8A-41F8-3740-89DE-02069BB8D888}"/>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76504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6359-BA5D-584F-9E55-3CE28592B9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L"/>
          </a:p>
        </p:txBody>
      </p:sp>
      <p:sp>
        <p:nvSpPr>
          <p:cNvPr id="3" name="Picture Placeholder 2">
            <a:extLst>
              <a:ext uri="{FF2B5EF4-FFF2-40B4-BE49-F238E27FC236}">
                <a16:creationId xmlns:a16="http://schemas.microsoft.com/office/drawing/2014/main" id="{1313ADCB-6508-2B48-BB2F-E32C3D6B7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L"/>
          </a:p>
        </p:txBody>
      </p:sp>
      <p:sp>
        <p:nvSpPr>
          <p:cNvPr id="4" name="Text Placeholder 3">
            <a:extLst>
              <a:ext uri="{FF2B5EF4-FFF2-40B4-BE49-F238E27FC236}">
                <a16:creationId xmlns:a16="http://schemas.microsoft.com/office/drawing/2014/main" id="{476A362A-0F06-7E41-8F0E-50D7FCEFD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E8101-6F48-F74A-ADAD-D9395250A762}"/>
              </a:ext>
            </a:extLst>
          </p:cNvPr>
          <p:cNvSpPr>
            <a:spLocks noGrp="1"/>
          </p:cNvSpPr>
          <p:nvPr>
            <p:ph type="dt" sz="half" idx="10"/>
          </p:nvPr>
        </p:nvSpPr>
        <p:spPr/>
        <p:txBody>
          <a:bodyPr/>
          <a:lstStyle/>
          <a:p>
            <a:fld id="{9FABCCBB-6C83-3D49-9DAC-02F36D5A463E}" type="datetimeFigureOut">
              <a:rPr lang="en-CL" smtClean="0"/>
              <a:t>4/24/21</a:t>
            </a:fld>
            <a:endParaRPr lang="en-CL"/>
          </a:p>
        </p:txBody>
      </p:sp>
      <p:sp>
        <p:nvSpPr>
          <p:cNvPr id="6" name="Footer Placeholder 5">
            <a:extLst>
              <a:ext uri="{FF2B5EF4-FFF2-40B4-BE49-F238E27FC236}">
                <a16:creationId xmlns:a16="http://schemas.microsoft.com/office/drawing/2014/main" id="{EC74B1C4-E064-2046-8056-2CD5D0DE5994}"/>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0A03092D-5DAF-AD44-96D2-4FFE5675974D}"/>
              </a:ext>
            </a:extLst>
          </p:cNvPr>
          <p:cNvSpPr>
            <a:spLocks noGrp="1"/>
          </p:cNvSpPr>
          <p:nvPr>
            <p:ph type="sldNum" sz="quarter" idx="12"/>
          </p:nvPr>
        </p:nvSpPr>
        <p:spPr/>
        <p:txBody>
          <a:bodyPr/>
          <a:lstStyle/>
          <a:p>
            <a:fld id="{085DE482-7308-8D44-802D-4980D39C7684}" type="slidenum">
              <a:rPr lang="en-CL" smtClean="0"/>
              <a:t>‹#›</a:t>
            </a:fld>
            <a:endParaRPr lang="en-CL"/>
          </a:p>
        </p:txBody>
      </p:sp>
    </p:spTree>
    <p:extLst>
      <p:ext uri="{BB962C8B-B14F-4D97-AF65-F5344CB8AC3E}">
        <p14:creationId xmlns:p14="http://schemas.microsoft.com/office/powerpoint/2010/main" val="348015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D59F96-62A4-EB42-993B-D1F61BEBD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L"/>
          </a:p>
        </p:txBody>
      </p:sp>
      <p:sp>
        <p:nvSpPr>
          <p:cNvPr id="3" name="Text Placeholder 2">
            <a:extLst>
              <a:ext uri="{FF2B5EF4-FFF2-40B4-BE49-F238E27FC236}">
                <a16:creationId xmlns:a16="http://schemas.microsoft.com/office/drawing/2014/main" id="{E98E2E65-9C30-3447-9A2B-F8438C32F6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D064581E-7247-5640-96FD-222467066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BCCBB-6C83-3D49-9DAC-02F36D5A463E}" type="datetimeFigureOut">
              <a:rPr lang="en-CL" smtClean="0"/>
              <a:t>4/24/21</a:t>
            </a:fld>
            <a:endParaRPr lang="en-CL"/>
          </a:p>
        </p:txBody>
      </p:sp>
      <p:sp>
        <p:nvSpPr>
          <p:cNvPr id="5" name="Footer Placeholder 4">
            <a:extLst>
              <a:ext uri="{FF2B5EF4-FFF2-40B4-BE49-F238E27FC236}">
                <a16:creationId xmlns:a16="http://schemas.microsoft.com/office/drawing/2014/main" id="{813E30E5-6F37-5E45-B260-E1BD83CC4E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L"/>
          </a:p>
        </p:txBody>
      </p:sp>
      <p:sp>
        <p:nvSpPr>
          <p:cNvPr id="6" name="Slide Number Placeholder 5">
            <a:extLst>
              <a:ext uri="{FF2B5EF4-FFF2-40B4-BE49-F238E27FC236}">
                <a16:creationId xmlns:a16="http://schemas.microsoft.com/office/drawing/2014/main" id="{5D38CBA5-5A6C-8C4F-8E42-5D17308D4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DE482-7308-8D44-802D-4980D39C7684}" type="slidenum">
              <a:rPr lang="en-CL" smtClean="0"/>
              <a:t>‹#›</a:t>
            </a:fld>
            <a:endParaRPr lang="en-CL"/>
          </a:p>
        </p:txBody>
      </p:sp>
    </p:spTree>
    <p:extLst>
      <p:ext uri="{BB962C8B-B14F-4D97-AF65-F5344CB8AC3E}">
        <p14:creationId xmlns:p14="http://schemas.microsoft.com/office/powerpoint/2010/main" val="343929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0DA4-5A3E-974A-8610-9C256190542A}"/>
              </a:ext>
            </a:extLst>
          </p:cNvPr>
          <p:cNvSpPr>
            <a:spLocks noGrp="1"/>
          </p:cNvSpPr>
          <p:nvPr>
            <p:ph type="ctrTitle"/>
          </p:nvPr>
        </p:nvSpPr>
        <p:spPr/>
        <p:txBody>
          <a:bodyPr>
            <a:normAutofit fontScale="90000"/>
          </a:bodyPr>
          <a:lstStyle/>
          <a:p>
            <a:r>
              <a:rPr lang="en-US" dirty="0"/>
              <a:t>Capstone Project: </a:t>
            </a:r>
            <a:br>
              <a:rPr lang="en-US" dirty="0"/>
            </a:br>
            <a:r>
              <a:rPr lang="en-US" dirty="0"/>
              <a:t>A geographical insight into the city of Santiago, Chile</a:t>
            </a:r>
            <a:endParaRPr lang="en-CL" dirty="0"/>
          </a:p>
        </p:txBody>
      </p:sp>
      <p:sp>
        <p:nvSpPr>
          <p:cNvPr id="3" name="Subtitle 2">
            <a:extLst>
              <a:ext uri="{FF2B5EF4-FFF2-40B4-BE49-F238E27FC236}">
                <a16:creationId xmlns:a16="http://schemas.microsoft.com/office/drawing/2014/main" id="{BAE8AAA5-2071-CE41-B228-71A36249A3E6}"/>
              </a:ext>
            </a:extLst>
          </p:cNvPr>
          <p:cNvSpPr>
            <a:spLocks noGrp="1"/>
          </p:cNvSpPr>
          <p:nvPr>
            <p:ph type="subTitle" idx="1"/>
          </p:nvPr>
        </p:nvSpPr>
        <p:spPr/>
        <p:txBody>
          <a:bodyPr/>
          <a:lstStyle/>
          <a:p>
            <a:endParaRPr lang="en-CL"/>
          </a:p>
        </p:txBody>
      </p:sp>
    </p:spTree>
    <p:extLst>
      <p:ext uri="{BB962C8B-B14F-4D97-AF65-F5344CB8AC3E}">
        <p14:creationId xmlns:p14="http://schemas.microsoft.com/office/powerpoint/2010/main" val="415186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C4ED7C-CBB0-034C-B475-6D1BA828811E}"/>
              </a:ext>
            </a:extLst>
          </p:cNvPr>
          <p:cNvSpPr>
            <a:spLocks noGrp="1"/>
          </p:cNvSpPr>
          <p:nvPr>
            <p:ph type="title"/>
          </p:nvPr>
        </p:nvSpPr>
        <p:spPr/>
        <p:txBody>
          <a:bodyPr/>
          <a:lstStyle/>
          <a:p>
            <a:r>
              <a:rPr lang="en-CL" dirty="0"/>
              <a:t>Conclusions</a:t>
            </a:r>
          </a:p>
        </p:txBody>
      </p:sp>
      <p:sp>
        <p:nvSpPr>
          <p:cNvPr id="4" name="Content Placeholder 3">
            <a:extLst>
              <a:ext uri="{FF2B5EF4-FFF2-40B4-BE49-F238E27FC236}">
                <a16:creationId xmlns:a16="http://schemas.microsoft.com/office/drawing/2014/main" id="{209E52DC-3B20-A74D-9099-0A881018B9B2}"/>
              </a:ext>
            </a:extLst>
          </p:cNvPr>
          <p:cNvSpPr>
            <a:spLocks noGrp="1"/>
          </p:cNvSpPr>
          <p:nvPr>
            <p:ph idx="1"/>
          </p:nvPr>
        </p:nvSpPr>
        <p:spPr/>
        <p:txBody>
          <a:bodyPr/>
          <a:lstStyle/>
          <a:p>
            <a:r>
              <a:rPr lang="en-US" dirty="0"/>
              <a:t>The basic analysis done shows how </a:t>
            </a:r>
            <a:r>
              <a:rPr lang="en-US" dirty="0" err="1"/>
              <a:t>simmilar</a:t>
            </a:r>
            <a:r>
              <a:rPr lang="en-US" dirty="0"/>
              <a:t> and </a:t>
            </a:r>
            <a:r>
              <a:rPr lang="en-US" dirty="0" err="1"/>
              <a:t>disimilar</a:t>
            </a:r>
            <a:r>
              <a:rPr lang="en-US" dirty="0"/>
              <a:t> are the </a:t>
            </a:r>
            <a:r>
              <a:rPr lang="en-US" dirty="0" err="1"/>
              <a:t>comunes</a:t>
            </a:r>
            <a:r>
              <a:rPr lang="en-US" dirty="0"/>
              <a:t> of Santiago. For someone who does not know much about Santiago, will not mean much but the clusters pretty much correlates with the socioeconomic status of the </a:t>
            </a:r>
            <a:r>
              <a:rPr lang="en-US" dirty="0" err="1"/>
              <a:t>comunes</a:t>
            </a:r>
            <a:r>
              <a:rPr lang="en-US" dirty="0"/>
              <a:t> (something that I am planning to further analyze.  </a:t>
            </a:r>
          </a:p>
          <a:p>
            <a:endParaRPr lang="en-US" dirty="0"/>
          </a:p>
          <a:p>
            <a:r>
              <a:rPr lang="en-US" dirty="0"/>
              <a:t>Besides, I think is very important to know how the data imputed in a model affects its outcomes. </a:t>
            </a:r>
            <a:r>
              <a:rPr lang="en-US"/>
              <a:t>As it can be seen in the two models displayed.</a:t>
            </a:r>
            <a:endParaRPr lang="en-CL"/>
          </a:p>
        </p:txBody>
      </p:sp>
    </p:spTree>
    <p:extLst>
      <p:ext uri="{BB962C8B-B14F-4D97-AF65-F5344CB8AC3E}">
        <p14:creationId xmlns:p14="http://schemas.microsoft.com/office/powerpoint/2010/main" val="301689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0C60-0427-4545-8022-F4774697CA84}"/>
              </a:ext>
            </a:extLst>
          </p:cNvPr>
          <p:cNvSpPr>
            <a:spLocks noGrp="1"/>
          </p:cNvSpPr>
          <p:nvPr>
            <p:ph type="title"/>
          </p:nvPr>
        </p:nvSpPr>
        <p:spPr/>
        <p:txBody>
          <a:bodyPr/>
          <a:lstStyle/>
          <a:p>
            <a:r>
              <a:rPr lang="en-US" dirty="0"/>
              <a:t>Introduction</a:t>
            </a:r>
            <a:endParaRPr lang="en-CL" dirty="0"/>
          </a:p>
        </p:txBody>
      </p:sp>
      <p:sp>
        <p:nvSpPr>
          <p:cNvPr id="3" name="Content Placeholder 2">
            <a:extLst>
              <a:ext uri="{FF2B5EF4-FFF2-40B4-BE49-F238E27FC236}">
                <a16:creationId xmlns:a16="http://schemas.microsoft.com/office/drawing/2014/main" id="{4D7BB4F3-F562-4841-B999-A9AD9F6C719E}"/>
              </a:ext>
            </a:extLst>
          </p:cNvPr>
          <p:cNvSpPr>
            <a:spLocks noGrp="1"/>
          </p:cNvSpPr>
          <p:nvPr>
            <p:ph idx="1"/>
          </p:nvPr>
        </p:nvSpPr>
        <p:spPr/>
        <p:txBody>
          <a:bodyPr>
            <a:normAutofit lnSpcReduction="10000"/>
          </a:bodyPr>
          <a:lstStyle/>
          <a:p>
            <a:r>
              <a:rPr lang="en-US" dirty="0"/>
              <a:t>Chile is currently in second place of the countries with greatest income </a:t>
            </a:r>
            <a:r>
              <a:rPr lang="en-US" dirty="0" err="1"/>
              <a:t>inequeality</a:t>
            </a:r>
            <a:r>
              <a:rPr lang="en-US" dirty="0"/>
              <a:t> among the OECD's members. This income differences have led to a spatial inequality where there is a physical segregation of people due to their socioeconomic status. The most dramatic effect it is observed in Santiago, the capital of Chile and the biggest and most populated city in the country. </a:t>
            </a:r>
          </a:p>
          <a:p>
            <a:endParaRPr lang="en-US" dirty="0"/>
          </a:p>
          <a:p>
            <a:r>
              <a:rPr lang="en-US" dirty="0"/>
              <a:t>In this project I will try to use machine learning methods in order to analyze how the inequality has affected the local venues and how different are the Santiago's </a:t>
            </a:r>
            <a:r>
              <a:rPr lang="en-US" dirty="0" err="1"/>
              <a:t>comunes</a:t>
            </a:r>
            <a:r>
              <a:rPr lang="en-US" dirty="0"/>
              <a:t> (</a:t>
            </a:r>
            <a:r>
              <a:rPr lang="en-US" dirty="0" err="1"/>
              <a:t>neighbourhoods</a:t>
            </a:r>
            <a:r>
              <a:rPr lang="en-US" dirty="0"/>
              <a:t>) in terms of their venues' diversity.</a:t>
            </a:r>
            <a:endParaRPr lang="en-CL" dirty="0"/>
          </a:p>
        </p:txBody>
      </p:sp>
    </p:spTree>
    <p:extLst>
      <p:ext uri="{BB962C8B-B14F-4D97-AF65-F5344CB8AC3E}">
        <p14:creationId xmlns:p14="http://schemas.microsoft.com/office/powerpoint/2010/main" val="255164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35D2-6F87-BC4D-AA73-E0AB73538B9D}"/>
              </a:ext>
            </a:extLst>
          </p:cNvPr>
          <p:cNvSpPr>
            <a:spLocks noGrp="1"/>
          </p:cNvSpPr>
          <p:nvPr>
            <p:ph type="title"/>
          </p:nvPr>
        </p:nvSpPr>
        <p:spPr/>
        <p:txBody>
          <a:bodyPr/>
          <a:lstStyle/>
          <a:p>
            <a:r>
              <a:rPr lang="en-CL" dirty="0"/>
              <a:t>Data</a:t>
            </a:r>
          </a:p>
        </p:txBody>
      </p:sp>
      <p:sp>
        <p:nvSpPr>
          <p:cNvPr id="3" name="Content Placeholder 2">
            <a:extLst>
              <a:ext uri="{FF2B5EF4-FFF2-40B4-BE49-F238E27FC236}">
                <a16:creationId xmlns:a16="http://schemas.microsoft.com/office/drawing/2014/main" id="{AF280455-7AC1-A243-85FE-33710098C231}"/>
              </a:ext>
            </a:extLst>
          </p:cNvPr>
          <p:cNvSpPr>
            <a:spLocks noGrp="1"/>
          </p:cNvSpPr>
          <p:nvPr>
            <p:ph idx="1"/>
          </p:nvPr>
        </p:nvSpPr>
        <p:spPr/>
        <p:txBody>
          <a:bodyPr>
            <a:normAutofit/>
          </a:bodyPr>
          <a:lstStyle/>
          <a:p>
            <a:pPr marL="0" indent="0">
              <a:buNone/>
            </a:pPr>
            <a:r>
              <a:rPr lang="en-US" dirty="0"/>
              <a:t>In order to accomplish the defined goal I will use the following sources of information:  </a:t>
            </a:r>
          </a:p>
          <a:p>
            <a:pPr marL="0" indent="0">
              <a:buNone/>
            </a:pPr>
            <a:r>
              <a:rPr lang="en-US" dirty="0"/>
              <a:t>- The list of </a:t>
            </a:r>
            <a:r>
              <a:rPr lang="en-US" dirty="0" err="1"/>
              <a:t>comunes</a:t>
            </a:r>
            <a:r>
              <a:rPr lang="en-US" dirty="0"/>
              <a:t> per region and their spatial coordinates (latitude and longitude) come from a public </a:t>
            </a:r>
            <a:r>
              <a:rPr lang="en-US" dirty="0" err="1"/>
              <a:t>Github</a:t>
            </a:r>
            <a:r>
              <a:rPr lang="en-US" dirty="0"/>
              <a:t> repository called </a:t>
            </a:r>
            <a:r>
              <a:rPr lang="en-US" dirty="0" err="1"/>
              <a:t>geo_chile</a:t>
            </a:r>
            <a:r>
              <a:rPr lang="en-US" dirty="0"/>
              <a:t> from 2x3-la.  </a:t>
            </a:r>
          </a:p>
          <a:p>
            <a:pPr marL="0" indent="0">
              <a:buNone/>
            </a:pPr>
            <a:r>
              <a:rPr lang="en-US" dirty="0"/>
              <a:t>- The venues, their category and location will be extracted using the Foursquare API.  </a:t>
            </a:r>
          </a:p>
          <a:p>
            <a:pPr marL="0" indent="0">
              <a:buNone/>
            </a:pPr>
            <a:r>
              <a:rPr lang="en-US" dirty="0"/>
              <a:t>- The </a:t>
            </a:r>
            <a:r>
              <a:rPr lang="en-US" dirty="0" err="1"/>
              <a:t>comunes</a:t>
            </a:r>
            <a:r>
              <a:rPr lang="en-US" dirty="0"/>
              <a:t> from the urban part of the Metropolitan region were obtained from the wiki page.</a:t>
            </a:r>
          </a:p>
        </p:txBody>
      </p:sp>
    </p:spTree>
    <p:extLst>
      <p:ext uri="{BB962C8B-B14F-4D97-AF65-F5344CB8AC3E}">
        <p14:creationId xmlns:p14="http://schemas.microsoft.com/office/powerpoint/2010/main" val="177401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57AA-5FC4-584E-855E-0B0BDD4AA9BA}"/>
              </a:ext>
            </a:extLst>
          </p:cNvPr>
          <p:cNvSpPr>
            <a:spLocks noGrp="1"/>
          </p:cNvSpPr>
          <p:nvPr>
            <p:ph type="title"/>
          </p:nvPr>
        </p:nvSpPr>
        <p:spPr/>
        <p:txBody>
          <a:bodyPr/>
          <a:lstStyle/>
          <a:p>
            <a:r>
              <a:rPr lang="en-CL" dirty="0"/>
              <a:t>Comunes of RM</a:t>
            </a:r>
          </a:p>
        </p:txBody>
      </p:sp>
      <p:pic>
        <p:nvPicPr>
          <p:cNvPr id="5" name="Picture 4" descr="Map&#10;&#10;Description automatically generated">
            <a:extLst>
              <a:ext uri="{FF2B5EF4-FFF2-40B4-BE49-F238E27FC236}">
                <a16:creationId xmlns:a16="http://schemas.microsoft.com/office/drawing/2014/main" id="{BA338E21-B794-7541-8CDA-D3AD4F32C439}"/>
              </a:ext>
            </a:extLst>
          </p:cNvPr>
          <p:cNvPicPr>
            <a:picLocks noChangeAspect="1"/>
          </p:cNvPicPr>
          <p:nvPr/>
        </p:nvPicPr>
        <p:blipFill>
          <a:blip r:embed="rId2"/>
          <a:stretch>
            <a:fillRect/>
          </a:stretch>
        </p:blipFill>
        <p:spPr>
          <a:xfrm>
            <a:off x="2438400" y="1690688"/>
            <a:ext cx="7315200" cy="4419600"/>
          </a:xfrm>
          <a:prstGeom prst="rect">
            <a:avLst/>
          </a:prstGeom>
        </p:spPr>
      </p:pic>
    </p:spTree>
    <p:extLst>
      <p:ext uri="{BB962C8B-B14F-4D97-AF65-F5344CB8AC3E}">
        <p14:creationId xmlns:p14="http://schemas.microsoft.com/office/powerpoint/2010/main" val="148704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F605-597B-E14E-87B3-CE0807C1EF0E}"/>
              </a:ext>
            </a:extLst>
          </p:cNvPr>
          <p:cNvSpPr>
            <a:spLocks noGrp="1"/>
          </p:cNvSpPr>
          <p:nvPr>
            <p:ph type="title"/>
          </p:nvPr>
        </p:nvSpPr>
        <p:spPr/>
        <p:txBody>
          <a:bodyPr/>
          <a:lstStyle/>
          <a:p>
            <a:r>
              <a:rPr lang="en-CL" dirty="0"/>
              <a:t>Comunes of Santiago</a:t>
            </a:r>
          </a:p>
        </p:txBody>
      </p:sp>
      <p:pic>
        <p:nvPicPr>
          <p:cNvPr id="5" name="Picture 4" descr="Map&#10;&#10;Description automatically generated">
            <a:extLst>
              <a:ext uri="{FF2B5EF4-FFF2-40B4-BE49-F238E27FC236}">
                <a16:creationId xmlns:a16="http://schemas.microsoft.com/office/drawing/2014/main" id="{C1F5BB7D-0F59-6A49-98F8-2046E4E4A214}"/>
              </a:ext>
            </a:extLst>
          </p:cNvPr>
          <p:cNvPicPr>
            <a:picLocks noChangeAspect="1"/>
          </p:cNvPicPr>
          <p:nvPr/>
        </p:nvPicPr>
        <p:blipFill>
          <a:blip r:embed="rId2"/>
          <a:stretch>
            <a:fillRect/>
          </a:stretch>
        </p:blipFill>
        <p:spPr>
          <a:xfrm>
            <a:off x="2425700" y="1690688"/>
            <a:ext cx="7340600" cy="4445000"/>
          </a:xfrm>
          <a:prstGeom prst="rect">
            <a:avLst/>
          </a:prstGeom>
        </p:spPr>
      </p:pic>
    </p:spTree>
    <p:extLst>
      <p:ext uri="{BB962C8B-B14F-4D97-AF65-F5344CB8AC3E}">
        <p14:creationId xmlns:p14="http://schemas.microsoft.com/office/powerpoint/2010/main" val="220642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061E1-D1A9-7C44-81D4-BC58B75ED2AC}"/>
              </a:ext>
            </a:extLst>
          </p:cNvPr>
          <p:cNvSpPr>
            <a:spLocks noGrp="1"/>
          </p:cNvSpPr>
          <p:nvPr>
            <p:ph type="title"/>
          </p:nvPr>
        </p:nvSpPr>
        <p:spPr/>
        <p:txBody>
          <a:bodyPr/>
          <a:lstStyle/>
          <a:p>
            <a:r>
              <a:rPr lang="en-CL" dirty="0"/>
              <a:t>Distribution of venues in comunes</a:t>
            </a:r>
          </a:p>
        </p:txBody>
      </p:sp>
      <p:pic>
        <p:nvPicPr>
          <p:cNvPr id="4" name="Picture 3">
            <a:extLst>
              <a:ext uri="{FF2B5EF4-FFF2-40B4-BE49-F238E27FC236}">
                <a16:creationId xmlns:a16="http://schemas.microsoft.com/office/drawing/2014/main" id="{BAF263F8-3040-3C49-AAD1-85AA9F2AB3C0}"/>
              </a:ext>
            </a:extLst>
          </p:cNvPr>
          <p:cNvPicPr>
            <a:picLocks noChangeAspect="1"/>
          </p:cNvPicPr>
          <p:nvPr/>
        </p:nvPicPr>
        <p:blipFill>
          <a:blip r:embed="rId2"/>
          <a:stretch>
            <a:fillRect/>
          </a:stretch>
        </p:blipFill>
        <p:spPr>
          <a:xfrm>
            <a:off x="3625850" y="2187575"/>
            <a:ext cx="4940300" cy="4305300"/>
          </a:xfrm>
          <a:prstGeom prst="rect">
            <a:avLst/>
          </a:prstGeom>
        </p:spPr>
      </p:pic>
    </p:spTree>
    <p:extLst>
      <p:ext uri="{BB962C8B-B14F-4D97-AF65-F5344CB8AC3E}">
        <p14:creationId xmlns:p14="http://schemas.microsoft.com/office/powerpoint/2010/main" val="98009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BBE6-1F57-E644-810A-8C7005641731}"/>
              </a:ext>
            </a:extLst>
          </p:cNvPr>
          <p:cNvSpPr>
            <a:spLocks noGrp="1"/>
          </p:cNvSpPr>
          <p:nvPr>
            <p:ph type="title"/>
          </p:nvPr>
        </p:nvSpPr>
        <p:spPr>
          <a:xfrm>
            <a:off x="838200" y="365125"/>
            <a:ext cx="10515600" cy="1325563"/>
          </a:xfrm>
        </p:spPr>
        <p:txBody>
          <a:bodyPr/>
          <a:lstStyle/>
          <a:p>
            <a:r>
              <a:rPr lang="en-CL" dirty="0"/>
              <a:t>First K-means </a:t>
            </a:r>
          </a:p>
        </p:txBody>
      </p:sp>
      <p:pic>
        <p:nvPicPr>
          <p:cNvPr id="4" name="Picture 3">
            <a:extLst>
              <a:ext uri="{FF2B5EF4-FFF2-40B4-BE49-F238E27FC236}">
                <a16:creationId xmlns:a16="http://schemas.microsoft.com/office/drawing/2014/main" id="{096C7C19-17FC-5949-BBE8-3A66E646A33D}"/>
              </a:ext>
            </a:extLst>
          </p:cNvPr>
          <p:cNvPicPr>
            <a:picLocks noChangeAspect="1"/>
          </p:cNvPicPr>
          <p:nvPr/>
        </p:nvPicPr>
        <p:blipFill>
          <a:blip r:embed="rId2"/>
          <a:stretch>
            <a:fillRect/>
          </a:stretch>
        </p:blipFill>
        <p:spPr>
          <a:xfrm>
            <a:off x="2438400" y="1931035"/>
            <a:ext cx="7315200" cy="4394200"/>
          </a:xfrm>
          <a:prstGeom prst="rect">
            <a:avLst/>
          </a:prstGeom>
        </p:spPr>
      </p:pic>
    </p:spTree>
    <p:extLst>
      <p:ext uri="{BB962C8B-B14F-4D97-AF65-F5344CB8AC3E}">
        <p14:creationId xmlns:p14="http://schemas.microsoft.com/office/powerpoint/2010/main" val="345028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2D80-F71D-5946-B900-C8864A48296E}"/>
              </a:ext>
            </a:extLst>
          </p:cNvPr>
          <p:cNvSpPr>
            <a:spLocks noGrp="1"/>
          </p:cNvSpPr>
          <p:nvPr>
            <p:ph type="title"/>
          </p:nvPr>
        </p:nvSpPr>
        <p:spPr/>
        <p:txBody>
          <a:bodyPr/>
          <a:lstStyle/>
          <a:p>
            <a:r>
              <a:rPr lang="en-CL" dirty="0"/>
              <a:t>Distribution of the venues per comune</a:t>
            </a:r>
          </a:p>
        </p:txBody>
      </p:sp>
      <p:pic>
        <p:nvPicPr>
          <p:cNvPr id="4" name="Picture 3">
            <a:extLst>
              <a:ext uri="{FF2B5EF4-FFF2-40B4-BE49-F238E27FC236}">
                <a16:creationId xmlns:a16="http://schemas.microsoft.com/office/drawing/2014/main" id="{85BAD9D1-03F6-664C-8B22-857CE0991CFD}"/>
              </a:ext>
            </a:extLst>
          </p:cNvPr>
          <p:cNvPicPr>
            <a:picLocks noChangeAspect="1"/>
          </p:cNvPicPr>
          <p:nvPr/>
        </p:nvPicPr>
        <p:blipFill>
          <a:blip r:embed="rId2"/>
          <a:stretch>
            <a:fillRect/>
          </a:stretch>
        </p:blipFill>
        <p:spPr>
          <a:xfrm>
            <a:off x="3708400" y="2059940"/>
            <a:ext cx="4775200" cy="3530600"/>
          </a:xfrm>
          <a:prstGeom prst="rect">
            <a:avLst/>
          </a:prstGeom>
        </p:spPr>
      </p:pic>
    </p:spTree>
    <p:extLst>
      <p:ext uri="{BB962C8B-B14F-4D97-AF65-F5344CB8AC3E}">
        <p14:creationId xmlns:p14="http://schemas.microsoft.com/office/powerpoint/2010/main" val="350029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14E4-042D-1046-8F72-09AAD67E9641}"/>
              </a:ext>
            </a:extLst>
          </p:cNvPr>
          <p:cNvSpPr>
            <a:spLocks noGrp="1"/>
          </p:cNvSpPr>
          <p:nvPr>
            <p:ph type="title"/>
          </p:nvPr>
        </p:nvSpPr>
        <p:spPr/>
        <p:txBody>
          <a:bodyPr/>
          <a:lstStyle/>
          <a:p>
            <a:r>
              <a:rPr lang="en-CL" dirty="0"/>
              <a:t>Final K-means clustering</a:t>
            </a:r>
          </a:p>
        </p:txBody>
      </p:sp>
      <p:pic>
        <p:nvPicPr>
          <p:cNvPr id="3" name="Picture 2">
            <a:extLst>
              <a:ext uri="{FF2B5EF4-FFF2-40B4-BE49-F238E27FC236}">
                <a16:creationId xmlns:a16="http://schemas.microsoft.com/office/drawing/2014/main" id="{EBF520E9-ACCB-4840-863D-76DD0653110A}"/>
              </a:ext>
            </a:extLst>
          </p:cNvPr>
          <p:cNvPicPr>
            <a:picLocks noChangeAspect="1"/>
          </p:cNvPicPr>
          <p:nvPr/>
        </p:nvPicPr>
        <p:blipFill>
          <a:blip r:embed="rId2"/>
          <a:stretch>
            <a:fillRect/>
          </a:stretch>
        </p:blipFill>
        <p:spPr>
          <a:xfrm>
            <a:off x="2444750" y="2111375"/>
            <a:ext cx="7302500" cy="4381500"/>
          </a:xfrm>
          <a:prstGeom prst="rect">
            <a:avLst/>
          </a:prstGeom>
        </p:spPr>
      </p:pic>
    </p:spTree>
    <p:extLst>
      <p:ext uri="{BB962C8B-B14F-4D97-AF65-F5344CB8AC3E}">
        <p14:creationId xmlns:p14="http://schemas.microsoft.com/office/powerpoint/2010/main" val="235317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308</Words>
  <Application>Microsoft Macintosh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Capstone Project:  A geographical insight into the city of Santiago, Chile</vt:lpstr>
      <vt:lpstr>Introduction</vt:lpstr>
      <vt:lpstr>Data</vt:lpstr>
      <vt:lpstr>Comunes of RM</vt:lpstr>
      <vt:lpstr>Comunes of Santiago</vt:lpstr>
      <vt:lpstr>Distribution of venues in comunes</vt:lpstr>
      <vt:lpstr>First K-means </vt:lpstr>
      <vt:lpstr>Distribution of the venues per comune</vt:lpstr>
      <vt:lpstr>Final K-means clustering</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 geographical insight into the city of Santiago, Chile</dc:title>
  <dc:creator>Microsoft Office User</dc:creator>
  <cp:lastModifiedBy>Microsoft Office User</cp:lastModifiedBy>
  <cp:revision>1</cp:revision>
  <dcterms:created xsi:type="dcterms:W3CDTF">2021-04-24T16:34:16Z</dcterms:created>
  <dcterms:modified xsi:type="dcterms:W3CDTF">2021-04-24T16:43:12Z</dcterms:modified>
</cp:coreProperties>
</file>