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8" r:id="rId1"/>
  </p:sldMasterIdLst>
  <p:notesMasterIdLst>
    <p:notesMasterId r:id="rId28"/>
  </p:notesMasterIdLst>
  <p:sldIdLst>
    <p:sldId id="257" r:id="rId2"/>
    <p:sldId id="258" r:id="rId3"/>
    <p:sldId id="316" r:id="rId4"/>
    <p:sldId id="299" r:id="rId5"/>
    <p:sldId id="269" r:id="rId6"/>
    <p:sldId id="271" r:id="rId7"/>
    <p:sldId id="259" r:id="rId8"/>
    <p:sldId id="315" r:id="rId9"/>
    <p:sldId id="340" r:id="rId10"/>
    <p:sldId id="298" r:id="rId11"/>
    <p:sldId id="323" r:id="rId12"/>
    <p:sldId id="324" r:id="rId13"/>
    <p:sldId id="326" r:id="rId14"/>
    <p:sldId id="325" r:id="rId15"/>
    <p:sldId id="327" r:id="rId16"/>
    <p:sldId id="328" r:id="rId17"/>
    <p:sldId id="329" r:id="rId18"/>
    <p:sldId id="290" r:id="rId19"/>
    <p:sldId id="335" r:id="rId20"/>
    <p:sldId id="331" r:id="rId21"/>
    <p:sldId id="336" r:id="rId22"/>
    <p:sldId id="333" r:id="rId23"/>
    <p:sldId id="337" r:id="rId24"/>
    <p:sldId id="338" r:id="rId25"/>
    <p:sldId id="339" r:id="rId26"/>
    <p:sldId id="33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05D666-DEEB-4313-82BB-B90427D5C03B}">
          <p14:sldIdLst>
            <p14:sldId id="257"/>
            <p14:sldId id="258"/>
          </p14:sldIdLst>
        </p14:section>
        <p14:section name="RAG" id="{0F4CB593-1ED1-4608-A01F-29B02AB52399}">
          <p14:sldIdLst>
            <p14:sldId id="316"/>
            <p14:sldId id="299"/>
            <p14:sldId id="269"/>
            <p14:sldId id="271"/>
            <p14:sldId id="259"/>
            <p14:sldId id="315"/>
            <p14:sldId id="340"/>
            <p14:sldId id="298"/>
          </p14:sldIdLst>
        </p14:section>
        <p14:section name="Evaluation" id="{C84BE78E-E0E7-414C-ABE5-FF22A5577B29}">
          <p14:sldIdLst>
            <p14:sldId id="323"/>
            <p14:sldId id="324"/>
            <p14:sldId id="326"/>
            <p14:sldId id="325"/>
            <p14:sldId id="327"/>
          </p14:sldIdLst>
        </p14:section>
        <p14:section name="RAG improvement" id="{464600B5-783A-4876-8CA6-060C66117806}">
          <p14:sldIdLst>
            <p14:sldId id="328"/>
            <p14:sldId id="329"/>
            <p14:sldId id="290"/>
            <p14:sldId id="335"/>
            <p14:sldId id="331"/>
            <p14:sldId id="336"/>
            <p14:sldId id="333"/>
            <p14:sldId id="337"/>
            <p14:sldId id="338"/>
            <p14:sldId id="33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45263556029296"/>
          <c:y val="0.18852411755166759"/>
          <c:w val="0.7747962727366503"/>
          <c:h val="0.59918989531342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Context 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Table Description + Table Content</c:v>
                </c:pt>
                <c:pt idx="1">
                  <c:v>Table Description</c:v>
                </c:pt>
                <c:pt idx="2">
                  <c:v>Table Description + Metadata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0.76</c:v>
                </c:pt>
                <c:pt idx="2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1-4B0E-9BBB-DBC738DA0F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Table Description + Table Content</c:v>
                </c:pt>
                <c:pt idx="1">
                  <c:v>Table Description</c:v>
                </c:pt>
                <c:pt idx="2">
                  <c:v>Table Description + Metadata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0.65</c:v>
                </c:pt>
                <c:pt idx="1">
                  <c:v>0.75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1-4B0E-9BBB-DBC738DA0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594688"/>
        <c:axId val="1026328512"/>
      </c:barChart>
      <c:catAx>
        <c:axId val="5565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28512"/>
        <c:crosses val="autoZero"/>
        <c:auto val="1"/>
        <c:lblAlgn val="ctr"/>
        <c:lblOffset val="100"/>
        <c:noMultiLvlLbl val="0"/>
      </c:catAx>
      <c:valAx>
        <c:axId val="1026328512"/>
        <c:scaling>
          <c:orientation val="minMax"/>
          <c:min val="0.4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5946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1971913718208804"/>
          <c:y val="1.1845258473126279E-3"/>
          <c:w val="0.76056172563582392"/>
          <c:h val="9.2636984450170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07497-BA0E-4EDB-AF6A-0221FCFDE6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AFA12-FDDB-4A0B-865C-70D9722FA4E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1. What is RAG ?</a:t>
          </a:r>
          <a:endParaRPr lang="en-US" dirty="0"/>
        </a:p>
      </dgm:t>
    </dgm:pt>
    <dgm:pt modelId="{8FE05EFA-5B3A-406E-9F3B-F156A24EB4BB}" type="parTrans" cxnId="{E570E168-0E5B-4C73-B70F-2F7F96C67675}">
      <dgm:prSet/>
      <dgm:spPr/>
      <dgm:t>
        <a:bodyPr/>
        <a:lstStyle/>
        <a:p>
          <a:endParaRPr lang="en-US"/>
        </a:p>
      </dgm:t>
    </dgm:pt>
    <dgm:pt modelId="{83F82785-0176-4810-98A7-3999EE6684B1}" type="sibTrans" cxnId="{E570E168-0E5B-4C73-B70F-2F7F96C67675}">
      <dgm:prSet/>
      <dgm:spPr/>
      <dgm:t>
        <a:bodyPr/>
        <a:lstStyle/>
        <a:p>
          <a:endParaRPr lang="en-US"/>
        </a:p>
      </dgm:t>
    </dgm:pt>
    <dgm:pt modelId="{95D663B7-C987-4E92-9D8F-7E955785A41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2. How to evaluate RAG ?</a:t>
          </a:r>
          <a:endParaRPr lang="en-US" dirty="0"/>
        </a:p>
      </dgm:t>
    </dgm:pt>
    <dgm:pt modelId="{73ACAD1F-EA97-47FF-91CC-F28F11D63AF7}" type="parTrans" cxnId="{67C9DFCE-B5DC-4E89-9825-4EF13D64E7D0}">
      <dgm:prSet/>
      <dgm:spPr/>
      <dgm:t>
        <a:bodyPr/>
        <a:lstStyle/>
        <a:p>
          <a:endParaRPr lang="en-US"/>
        </a:p>
      </dgm:t>
    </dgm:pt>
    <dgm:pt modelId="{46BD93BD-6F97-4EFF-A61A-2FD2A15575F5}" type="sibTrans" cxnId="{67C9DFCE-B5DC-4E89-9825-4EF13D64E7D0}">
      <dgm:prSet/>
      <dgm:spPr/>
      <dgm:t>
        <a:bodyPr/>
        <a:lstStyle/>
        <a:p>
          <a:endParaRPr lang="en-US"/>
        </a:p>
      </dgm:t>
    </dgm:pt>
    <dgm:pt modelId="{649C002E-6504-4978-8FD4-9B90B86F12E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3. How to improve RAG pipeline ?</a:t>
          </a:r>
          <a:endParaRPr lang="en-US" dirty="0"/>
        </a:p>
      </dgm:t>
    </dgm:pt>
    <dgm:pt modelId="{718CFDA6-78D8-4441-ADE3-080E534FA8B0}" type="parTrans" cxnId="{92F65376-EF76-4824-9A60-8A3BBE336D14}">
      <dgm:prSet/>
      <dgm:spPr/>
      <dgm:t>
        <a:bodyPr/>
        <a:lstStyle/>
        <a:p>
          <a:endParaRPr lang="en-US"/>
        </a:p>
      </dgm:t>
    </dgm:pt>
    <dgm:pt modelId="{1DD37358-2457-4F06-833F-256E3878BAB6}" type="sibTrans" cxnId="{92F65376-EF76-4824-9A60-8A3BBE336D14}">
      <dgm:prSet/>
      <dgm:spPr/>
      <dgm:t>
        <a:bodyPr/>
        <a:lstStyle/>
        <a:p>
          <a:endParaRPr lang="en-US"/>
        </a:p>
      </dgm:t>
    </dgm:pt>
    <dgm:pt modelId="{DFBD2967-A63E-489F-91B1-5CC71BA9C3F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4. Develop and optimize RAG pipeline (Code) </a:t>
          </a:r>
          <a:endParaRPr lang="en-US" dirty="0"/>
        </a:p>
      </dgm:t>
    </dgm:pt>
    <dgm:pt modelId="{A7ECC7B3-9518-468D-BDCB-418E0C12C402}" type="parTrans" cxnId="{52CECACC-06F5-4D61-8EC4-D9E93A8F35DE}">
      <dgm:prSet/>
      <dgm:spPr/>
      <dgm:t>
        <a:bodyPr/>
        <a:lstStyle/>
        <a:p>
          <a:endParaRPr lang="en-SG"/>
        </a:p>
      </dgm:t>
    </dgm:pt>
    <dgm:pt modelId="{32E42D15-20CE-42A0-B1E1-C09B0B54B2C1}" type="sibTrans" cxnId="{52CECACC-06F5-4D61-8EC4-D9E93A8F35DE}">
      <dgm:prSet/>
      <dgm:spPr/>
      <dgm:t>
        <a:bodyPr/>
        <a:lstStyle/>
        <a:p>
          <a:endParaRPr lang="en-SG"/>
        </a:p>
      </dgm:t>
    </dgm:pt>
    <dgm:pt modelId="{46BC3732-0888-425B-844E-2B0955BCCD63}" type="pres">
      <dgm:prSet presAssocID="{75307497-BA0E-4EDB-AF6A-0221FCFDE630}" presName="linear" presStyleCnt="0">
        <dgm:presLayoutVars>
          <dgm:animLvl val="lvl"/>
          <dgm:resizeHandles val="exact"/>
        </dgm:presLayoutVars>
      </dgm:prSet>
      <dgm:spPr/>
    </dgm:pt>
    <dgm:pt modelId="{92DE8A9C-C1BA-4E94-8DCE-488546B5B739}" type="pres">
      <dgm:prSet presAssocID="{28BAFA12-FDDB-4A0B-865C-70D9722FA4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E88A3C-F732-48B2-BD2C-428BE7EE53F4}" type="pres">
      <dgm:prSet presAssocID="{83F82785-0176-4810-98A7-3999EE6684B1}" presName="spacer" presStyleCnt="0"/>
      <dgm:spPr/>
    </dgm:pt>
    <dgm:pt modelId="{D09D4E35-2326-48D0-BE0C-0A1001C17EAF}" type="pres">
      <dgm:prSet presAssocID="{95D663B7-C987-4E92-9D8F-7E955785A4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5CCEDF-1CF5-4D41-BB3D-08332CE81A31}" type="pres">
      <dgm:prSet presAssocID="{46BD93BD-6F97-4EFF-A61A-2FD2A15575F5}" presName="spacer" presStyleCnt="0"/>
      <dgm:spPr/>
    </dgm:pt>
    <dgm:pt modelId="{D40F72AD-B304-49CA-ACF8-0769313CE939}" type="pres">
      <dgm:prSet presAssocID="{649C002E-6504-4978-8FD4-9B90B86F12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84CBBD-A1C2-40D9-906D-0B034555E341}" type="pres">
      <dgm:prSet presAssocID="{1DD37358-2457-4F06-833F-256E3878BAB6}" presName="spacer" presStyleCnt="0"/>
      <dgm:spPr/>
    </dgm:pt>
    <dgm:pt modelId="{143C3A26-1861-486D-B66B-2C90703376A2}" type="pres">
      <dgm:prSet presAssocID="{DFBD2967-A63E-489F-91B1-5CC71BA9C3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48C232-E511-43D9-9E8F-BBDA0DD9C302}" type="presOf" srcId="{28BAFA12-FDDB-4A0B-865C-70D9722FA4EF}" destId="{92DE8A9C-C1BA-4E94-8DCE-488546B5B739}" srcOrd="0" destOrd="0" presId="urn:microsoft.com/office/officeart/2005/8/layout/vList2"/>
    <dgm:cxn modelId="{E570E168-0E5B-4C73-B70F-2F7F96C67675}" srcId="{75307497-BA0E-4EDB-AF6A-0221FCFDE630}" destId="{28BAFA12-FDDB-4A0B-865C-70D9722FA4EF}" srcOrd="0" destOrd="0" parTransId="{8FE05EFA-5B3A-406E-9F3B-F156A24EB4BB}" sibTransId="{83F82785-0176-4810-98A7-3999EE6684B1}"/>
    <dgm:cxn modelId="{6FD75354-8C8B-48E1-B698-E1C4A44753CD}" type="presOf" srcId="{649C002E-6504-4978-8FD4-9B90B86F12EF}" destId="{D40F72AD-B304-49CA-ACF8-0769313CE939}" srcOrd="0" destOrd="0" presId="urn:microsoft.com/office/officeart/2005/8/layout/vList2"/>
    <dgm:cxn modelId="{92F65376-EF76-4824-9A60-8A3BBE336D14}" srcId="{75307497-BA0E-4EDB-AF6A-0221FCFDE630}" destId="{649C002E-6504-4978-8FD4-9B90B86F12EF}" srcOrd="2" destOrd="0" parTransId="{718CFDA6-78D8-4441-ADE3-080E534FA8B0}" sibTransId="{1DD37358-2457-4F06-833F-256E3878BAB6}"/>
    <dgm:cxn modelId="{2E300BA5-268A-4486-BDE4-7742E8E22922}" type="presOf" srcId="{75307497-BA0E-4EDB-AF6A-0221FCFDE630}" destId="{46BC3732-0888-425B-844E-2B0955BCCD63}" srcOrd="0" destOrd="0" presId="urn:microsoft.com/office/officeart/2005/8/layout/vList2"/>
    <dgm:cxn modelId="{52CECACC-06F5-4D61-8EC4-D9E93A8F35DE}" srcId="{75307497-BA0E-4EDB-AF6A-0221FCFDE630}" destId="{DFBD2967-A63E-489F-91B1-5CC71BA9C3FE}" srcOrd="3" destOrd="0" parTransId="{A7ECC7B3-9518-468D-BDCB-418E0C12C402}" sibTransId="{32E42D15-20CE-42A0-B1E1-C09B0B54B2C1}"/>
    <dgm:cxn modelId="{67C9DFCE-B5DC-4E89-9825-4EF13D64E7D0}" srcId="{75307497-BA0E-4EDB-AF6A-0221FCFDE630}" destId="{95D663B7-C987-4E92-9D8F-7E955785A414}" srcOrd="1" destOrd="0" parTransId="{73ACAD1F-EA97-47FF-91CC-F28F11D63AF7}" sibTransId="{46BD93BD-6F97-4EFF-A61A-2FD2A15575F5}"/>
    <dgm:cxn modelId="{78CDEADB-5533-471E-B2A0-202DD2E1F8AA}" type="presOf" srcId="{DFBD2967-A63E-489F-91B1-5CC71BA9C3FE}" destId="{143C3A26-1861-486D-B66B-2C90703376A2}" srcOrd="0" destOrd="0" presId="urn:microsoft.com/office/officeart/2005/8/layout/vList2"/>
    <dgm:cxn modelId="{A5045BE9-9C59-4B2C-96A4-6A5BF411B3CC}" type="presOf" srcId="{95D663B7-C987-4E92-9D8F-7E955785A414}" destId="{D09D4E35-2326-48D0-BE0C-0A1001C17EAF}" srcOrd="0" destOrd="0" presId="urn:microsoft.com/office/officeart/2005/8/layout/vList2"/>
    <dgm:cxn modelId="{9BC89409-3AE4-4E56-9A2A-453418B47CE5}" type="presParOf" srcId="{46BC3732-0888-425B-844E-2B0955BCCD63}" destId="{92DE8A9C-C1BA-4E94-8DCE-488546B5B739}" srcOrd="0" destOrd="0" presId="urn:microsoft.com/office/officeart/2005/8/layout/vList2"/>
    <dgm:cxn modelId="{6E602F7C-8CCF-4D46-9818-F1411B3AF765}" type="presParOf" srcId="{46BC3732-0888-425B-844E-2B0955BCCD63}" destId="{AFE88A3C-F732-48B2-BD2C-428BE7EE53F4}" srcOrd="1" destOrd="0" presId="urn:microsoft.com/office/officeart/2005/8/layout/vList2"/>
    <dgm:cxn modelId="{B3CFF903-0B96-4B16-A133-B97986088360}" type="presParOf" srcId="{46BC3732-0888-425B-844E-2B0955BCCD63}" destId="{D09D4E35-2326-48D0-BE0C-0A1001C17EAF}" srcOrd="2" destOrd="0" presId="urn:microsoft.com/office/officeart/2005/8/layout/vList2"/>
    <dgm:cxn modelId="{DCB2ECAE-A344-4380-903F-8B21666AAFD8}" type="presParOf" srcId="{46BC3732-0888-425B-844E-2B0955BCCD63}" destId="{D05CCEDF-1CF5-4D41-BB3D-08332CE81A31}" srcOrd="3" destOrd="0" presId="urn:microsoft.com/office/officeart/2005/8/layout/vList2"/>
    <dgm:cxn modelId="{C7C19FD9-0D2F-4F06-9774-800136D80D07}" type="presParOf" srcId="{46BC3732-0888-425B-844E-2B0955BCCD63}" destId="{D40F72AD-B304-49CA-ACF8-0769313CE939}" srcOrd="4" destOrd="0" presId="urn:microsoft.com/office/officeart/2005/8/layout/vList2"/>
    <dgm:cxn modelId="{C3B83A39-9724-41FB-B394-B75F8AB9FB6B}" type="presParOf" srcId="{46BC3732-0888-425B-844E-2B0955BCCD63}" destId="{CC84CBBD-A1C2-40D9-906D-0B034555E341}" srcOrd="5" destOrd="0" presId="urn:microsoft.com/office/officeart/2005/8/layout/vList2"/>
    <dgm:cxn modelId="{7ECA9F18-BEE6-4739-8DFE-FB003BD40D0E}" type="presParOf" srcId="{46BC3732-0888-425B-844E-2B0955BCCD63}" destId="{143C3A26-1861-486D-B66B-2C90703376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12AB1-1796-4D5E-AEC5-C93B2514C8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9CAEFB-B832-4659-9677-80E357ABCB20}">
      <dgm:prSet/>
      <dgm:spPr/>
      <dgm:t>
        <a:bodyPr/>
        <a:lstStyle/>
        <a:p>
          <a:r>
            <a:rPr lang="en-GB" b="0" i="0" dirty="0"/>
            <a:t>Knowledge Cutoff</a:t>
          </a:r>
          <a:endParaRPr lang="en-US" dirty="0"/>
        </a:p>
      </dgm:t>
    </dgm:pt>
    <dgm:pt modelId="{FDFEB3F6-A3AA-4B30-9E1C-4629DF16187C}" type="parTrans" cxnId="{56E3F5F9-2D0B-445B-A784-A894F2FC1744}">
      <dgm:prSet/>
      <dgm:spPr/>
      <dgm:t>
        <a:bodyPr/>
        <a:lstStyle/>
        <a:p>
          <a:endParaRPr lang="en-US"/>
        </a:p>
      </dgm:t>
    </dgm:pt>
    <dgm:pt modelId="{BAEF107E-7E11-4462-96DC-3AA393DBFAC6}" type="sibTrans" cxnId="{56E3F5F9-2D0B-445B-A784-A894F2FC1744}">
      <dgm:prSet/>
      <dgm:spPr/>
      <dgm:t>
        <a:bodyPr/>
        <a:lstStyle/>
        <a:p>
          <a:endParaRPr lang="en-US"/>
        </a:p>
      </dgm:t>
    </dgm:pt>
    <dgm:pt modelId="{4628DA1F-7F94-4A70-95D6-3E227259710D}">
      <dgm:prSet/>
      <dgm:spPr/>
      <dgm:t>
        <a:bodyPr/>
        <a:lstStyle/>
        <a:p>
          <a:r>
            <a:rPr lang="en-GB" b="0" i="0" dirty="0"/>
            <a:t>Lack of medical domain knowledge</a:t>
          </a:r>
          <a:endParaRPr lang="en-US" dirty="0"/>
        </a:p>
      </dgm:t>
    </dgm:pt>
    <dgm:pt modelId="{50DAEE15-3A8E-4F5F-A87A-1C2706D8D0ED}" type="parTrans" cxnId="{662BD73A-E8D2-4F07-9A78-CB78D5CF1908}">
      <dgm:prSet/>
      <dgm:spPr/>
      <dgm:t>
        <a:bodyPr/>
        <a:lstStyle/>
        <a:p>
          <a:endParaRPr lang="en-US"/>
        </a:p>
      </dgm:t>
    </dgm:pt>
    <dgm:pt modelId="{77D4917F-936F-4ADB-8839-02C28DA6EF39}" type="sibTrans" cxnId="{662BD73A-E8D2-4F07-9A78-CB78D5CF1908}">
      <dgm:prSet/>
      <dgm:spPr/>
      <dgm:t>
        <a:bodyPr/>
        <a:lstStyle/>
        <a:p>
          <a:endParaRPr lang="en-US"/>
        </a:p>
      </dgm:t>
    </dgm:pt>
    <dgm:pt modelId="{57787A02-A607-410A-A523-70280F6A68BD}">
      <dgm:prSet/>
      <dgm:spPr/>
      <dgm:t>
        <a:bodyPr/>
        <a:lstStyle/>
        <a:p>
          <a:r>
            <a:rPr lang="en-GB"/>
            <a:t>Hallucination</a:t>
          </a:r>
          <a:endParaRPr lang="en-US"/>
        </a:p>
      </dgm:t>
    </dgm:pt>
    <dgm:pt modelId="{5D6050B9-3083-4910-B450-95176ED2B7D6}" type="parTrans" cxnId="{1B326D75-ADBD-4B96-9313-0832ADD054D0}">
      <dgm:prSet/>
      <dgm:spPr/>
      <dgm:t>
        <a:bodyPr/>
        <a:lstStyle/>
        <a:p>
          <a:endParaRPr lang="en-US"/>
        </a:p>
      </dgm:t>
    </dgm:pt>
    <dgm:pt modelId="{3BEEAC6D-7119-431E-9B80-B09356560E19}" type="sibTrans" cxnId="{1B326D75-ADBD-4B96-9313-0832ADD054D0}">
      <dgm:prSet/>
      <dgm:spPr/>
      <dgm:t>
        <a:bodyPr/>
        <a:lstStyle/>
        <a:p>
          <a:endParaRPr lang="en-US"/>
        </a:p>
      </dgm:t>
    </dgm:pt>
    <dgm:pt modelId="{DD8B5541-EF59-48C1-9E85-357083663DE0}" type="pres">
      <dgm:prSet presAssocID="{86F12AB1-1796-4D5E-AEC5-C93B2514C8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5638D7-2636-4701-9579-24FBA17BCE99}" type="pres">
      <dgm:prSet presAssocID="{5E9CAEFB-B832-4659-9677-80E357ABCB20}" presName="hierRoot1" presStyleCnt="0"/>
      <dgm:spPr/>
    </dgm:pt>
    <dgm:pt modelId="{18F27E0A-E71B-4346-B8A0-0CA98A06739F}" type="pres">
      <dgm:prSet presAssocID="{5E9CAEFB-B832-4659-9677-80E357ABCB20}" presName="composite" presStyleCnt="0"/>
      <dgm:spPr/>
    </dgm:pt>
    <dgm:pt modelId="{40A6B273-55C7-46CB-8D8C-01A7F0A2FC40}" type="pres">
      <dgm:prSet presAssocID="{5E9CAEFB-B832-4659-9677-80E357ABCB20}" presName="background" presStyleLbl="node0" presStyleIdx="0" presStyleCnt="3"/>
      <dgm:spPr/>
    </dgm:pt>
    <dgm:pt modelId="{76D789FE-3AB6-4000-A55F-37487D54EDE5}" type="pres">
      <dgm:prSet presAssocID="{5E9CAEFB-B832-4659-9677-80E357ABCB20}" presName="text" presStyleLbl="fgAcc0" presStyleIdx="0" presStyleCnt="3">
        <dgm:presLayoutVars>
          <dgm:chPref val="3"/>
        </dgm:presLayoutVars>
      </dgm:prSet>
      <dgm:spPr/>
    </dgm:pt>
    <dgm:pt modelId="{2C8E0D8B-9CFE-4102-9428-461E5A971AD0}" type="pres">
      <dgm:prSet presAssocID="{5E9CAEFB-B832-4659-9677-80E357ABCB20}" presName="hierChild2" presStyleCnt="0"/>
      <dgm:spPr/>
    </dgm:pt>
    <dgm:pt modelId="{A8459D2A-BD3B-4A55-AA92-FA41C7686154}" type="pres">
      <dgm:prSet presAssocID="{4628DA1F-7F94-4A70-95D6-3E227259710D}" presName="hierRoot1" presStyleCnt="0"/>
      <dgm:spPr/>
    </dgm:pt>
    <dgm:pt modelId="{2F35F312-ECF4-4A82-935D-BAB52F694096}" type="pres">
      <dgm:prSet presAssocID="{4628DA1F-7F94-4A70-95D6-3E227259710D}" presName="composite" presStyleCnt="0"/>
      <dgm:spPr/>
    </dgm:pt>
    <dgm:pt modelId="{17FCC8A0-9AE8-41B9-9CD7-78DE53E840B7}" type="pres">
      <dgm:prSet presAssocID="{4628DA1F-7F94-4A70-95D6-3E227259710D}" presName="background" presStyleLbl="node0" presStyleIdx="1" presStyleCnt="3"/>
      <dgm:spPr/>
    </dgm:pt>
    <dgm:pt modelId="{CEB05843-E87A-4F2A-92F8-5C895B526AF1}" type="pres">
      <dgm:prSet presAssocID="{4628DA1F-7F94-4A70-95D6-3E227259710D}" presName="text" presStyleLbl="fgAcc0" presStyleIdx="1" presStyleCnt="3">
        <dgm:presLayoutVars>
          <dgm:chPref val="3"/>
        </dgm:presLayoutVars>
      </dgm:prSet>
      <dgm:spPr/>
    </dgm:pt>
    <dgm:pt modelId="{3491397D-3CE6-406D-9463-9F3FC5C73EAE}" type="pres">
      <dgm:prSet presAssocID="{4628DA1F-7F94-4A70-95D6-3E227259710D}" presName="hierChild2" presStyleCnt="0"/>
      <dgm:spPr/>
    </dgm:pt>
    <dgm:pt modelId="{83EF96EC-004F-444A-95B7-7DD814903E02}" type="pres">
      <dgm:prSet presAssocID="{57787A02-A607-410A-A523-70280F6A68BD}" presName="hierRoot1" presStyleCnt="0"/>
      <dgm:spPr/>
    </dgm:pt>
    <dgm:pt modelId="{EC290FEB-7E58-4AE6-B1F4-14C8A057CC34}" type="pres">
      <dgm:prSet presAssocID="{57787A02-A607-410A-A523-70280F6A68BD}" presName="composite" presStyleCnt="0"/>
      <dgm:spPr/>
    </dgm:pt>
    <dgm:pt modelId="{B53322BF-3D17-47A1-832A-FA24C2B3B8FA}" type="pres">
      <dgm:prSet presAssocID="{57787A02-A607-410A-A523-70280F6A68BD}" presName="background" presStyleLbl="node0" presStyleIdx="2" presStyleCnt="3"/>
      <dgm:spPr/>
    </dgm:pt>
    <dgm:pt modelId="{F4ECFE06-470D-47BA-B33D-EC46A5618F16}" type="pres">
      <dgm:prSet presAssocID="{57787A02-A607-410A-A523-70280F6A68BD}" presName="text" presStyleLbl="fgAcc0" presStyleIdx="2" presStyleCnt="3">
        <dgm:presLayoutVars>
          <dgm:chPref val="3"/>
        </dgm:presLayoutVars>
      </dgm:prSet>
      <dgm:spPr/>
    </dgm:pt>
    <dgm:pt modelId="{3BAF66FA-5784-4011-BE33-3AF88FCFC85F}" type="pres">
      <dgm:prSet presAssocID="{57787A02-A607-410A-A523-70280F6A68BD}" presName="hierChild2" presStyleCnt="0"/>
      <dgm:spPr/>
    </dgm:pt>
  </dgm:ptLst>
  <dgm:cxnLst>
    <dgm:cxn modelId="{6FF04232-1B83-46C9-AF91-3EB2222D331D}" type="presOf" srcId="{86F12AB1-1796-4D5E-AEC5-C93B2514C832}" destId="{DD8B5541-EF59-48C1-9E85-357083663DE0}" srcOrd="0" destOrd="0" presId="urn:microsoft.com/office/officeart/2005/8/layout/hierarchy1"/>
    <dgm:cxn modelId="{662BD73A-E8D2-4F07-9A78-CB78D5CF1908}" srcId="{86F12AB1-1796-4D5E-AEC5-C93B2514C832}" destId="{4628DA1F-7F94-4A70-95D6-3E227259710D}" srcOrd="1" destOrd="0" parTransId="{50DAEE15-3A8E-4F5F-A87A-1C2706D8D0ED}" sibTransId="{77D4917F-936F-4ADB-8839-02C28DA6EF39}"/>
    <dgm:cxn modelId="{0F52E342-AA1E-4D09-A62A-D01FBED71107}" type="presOf" srcId="{4628DA1F-7F94-4A70-95D6-3E227259710D}" destId="{CEB05843-E87A-4F2A-92F8-5C895B526AF1}" srcOrd="0" destOrd="0" presId="urn:microsoft.com/office/officeart/2005/8/layout/hierarchy1"/>
    <dgm:cxn modelId="{1B326D75-ADBD-4B96-9313-0832ADD054D0}" srcId="{86F12AB1-1796-4D5E-AEC5-C93B2514C832}" destId="{57787A02-A607-410A-A523-70280F6A68BD}" srcOrd="2" destOrd="0" parTransId="{5D6050B9-3083-4910-B450-95176ED2B7D6}" sibTransId="{3BEEAC6D-7119-431E-9B80-B09356560E19}"/>
    <dgm:cxn modelId="{BA9A24A9-5625-489F-A82B-3FEA6119D9DD}" type="presOf" srcId="{5E9CAEFB-B832-4659-9677-80E357ABCB20}" destId="{76D789FE-3AB6-4000-A55F-37487D54EDE5}" srcOrd="0" destOrd="0" presId="urn:microsoft.com/office/officeart/2005/8/layout/hierarchy1"/>
    <dgm:cxn modelId="{F8D939DE-5D29-4616-A52A-87FE3193567D}" type="presOf" srcId="{57787A02-A607-410A-A523-70280F6A68BD}" destId="{F4ECFE06-470D-47BA-B33D-EC46A5618F16}" srcOrd="0" destOrd="0" presId="urn:microsoft.com/office/officeart/2005/8/layout/hierarchy1"/>
    <dgm:cxn modelId="{56E3F5F9-2D0B-445B-A784-A894F2FC1744}" srcId="{86F12AB1-1796-4D5E-AEC5-C93B2514C832}" destId="{5E9CAEFB-B832-4659-9677-80E357ABCB20}" srcOrd="0" destOrd="0" parTransId="{FDFEB3F6-A3AA-4B30-9E1C-4629DF16187C}" sibTransId="{BAEF107E-7E11-4462-96DC-3AA393DBFAC6}"/>
    <dgm:cxn modelId="{721F68CD-94DD-4646-8F0C-9F2F8A84C585}" type="presParOf" srcId="{DD8B5541-EF59-48C1-9E85-357083663DE0}" destId="{B65638D7-2636-4701-9579-24FBA17BCE99}" srcOrd="0" destOrd="0" presId="urn:microsoft.com/office/officeart/2005/8/layout/hierarchy1"/>
    <dgm:cxn modelId="{2EDA47A4-67AB-43E3-80E4-FE1DE2CB0DB1}" type="presParOf" srcId="{B65638D7-2636-4701-9579-24FBA17BCE99}" destId="{18F27E0A-E71B-4346-B8A0-0CA98A06739F}" srcOrd="0" destOrd="0" presId="urn:microsoft.com/office/officeart/2005/8/layout/hierarchy1"/>
    <dgm:cxn modelId="{97933F5A-3695-4021-B2B8-9EACF248D267}" type="presParOf" srcId="{18F27E0A-E71B-4346-B8A0-0CA98A06739F}" destId="{40A6B273-55C7-46CB-8D8C-01A7F0A2FC40}" srcOrd="0" destOrd="0" presId="urn:microsoft.com/office/officeart/2005/8/layout/hierarchy1"/>
    <dgm:cxn modelId="{F15E80B8-9A35-47B3-9F58-AEF416045953}" type="presParOf" srcId="{18F27E0A-E71B-4346-B8A0-0CA98A06739F}" destId="{76D789FE-3AB6-4000-A55F-37487D54EDE5}" srcOrd="1" destOrd="0" presId="urn:microsoft.com/office/officeart/2005/8/layout/hierarchy1"/>
    <dgm:cxn modelId="{D726EFFA-317B-4E94-B337-8F77FD2A12A8}" type="presParOf" srcId="{B65638D7-2636-4701-9579-24FBA17BCE99}" destId="{2C8E0D8B-9CFE-4102-9428-461E5A971AD0}" srcOrd="1" destOrd="0" presId="urn:microsoft.com/office/officeart/2005/8/layout/hierarchy1"/>
    <dgm:cxn modelId="{1F5C442E-7923-48C6-B3C0-964E80D11FEC}" type="presParOf" srcId="{DD8B5541-EF59-48C1-9E85-357083663DE0}" destId="{A8459D2A-BD3B-4A55-AA92-FA41C7686154}" srcOrd="1" destOrd="0" presId="urn:microsoft.com/office/officeart/2005/8/layout/hierarchy1"/>
    <dgm:cxn modelId="{85C4ECD9-5AE6-4228-932C-FD4B4A56A44C}" type="presParOf" srcId="{A8459D2A-BD3B-4A55-AA92-FA41C7686154}" destId="{2F35F312-ECF4-4A82-935D-BAB52F694096}" srcOrd="0" destOrd="0" presId="urn:microsoft.com/office/officeart/2005/8/layout/hierarchy1"/>
    <dgm:cxn modelId="{74A12D24-BB15-4DC1-8D63-F1B5E14F2F95}" type="presParOf" srcId="{2F35F312-ECF4-4A82-935D-BAB52F694096}" destId="{17FCC8A0-9AE8-41B9-9CD7-78DE53E840B7}" srcOrd="0" destOrd="0" presId="urn:microsoft.com/office/officeart/2005/8/layout/hierarchy1"/>
    <dgm:cxn modelId="{18CE8EAA-F3CD-48EE-A8F4-14A19B846526}" type="presParOf" srcId="{2F35F312-ECF4-4A82-935D-BAB52F694096}" destId="{CEB05843-E87A-4F2A-92F8-5C895B526AF1}" srcOrd="1" destOrd="0" presId="urn:microsoft.com/office/officeart/2005/8/layout/hierarchy1"/>
    <dgm:cxn modelId="{604FDEBD-559E-4F51-A8C3-34D2BEB9693F}" type="presParOf" srcId="{A8459D2A-BD3B-4A55-AA92-FA41C7686154}" destId="{3491397D-3CE6-406D-9463-9F3FC5C73EAE}" srcOrd="1" destOrd="0" presId="urn:microsoft.com/office/officeart/2005/8/layout/hierarchy1"/>
    <dgm:cxn modelId="{AE822C6B-E767-45AC-8B07-BDB4299732DA}" type="presParOf" srcId="{DD8B5541-EF59-48C1-9E85-357083663DE0}" destId="{83EF96EC-004F-444A-95B7-7DD814903E02}" srcOrd="2" destOrd="0" presId="urn:microsoft.com/office/officeart/2005/8/layout/hierarchy1"/>
    <dgm:cxn modelId="{82706ECA-7D9C-497A-B9C2-4621523474CB}" type="presParOf" srcId="{83EF96EC-004F-444A-95B7-7DD814903E02}" destId="{EC290FEB-7E58-4AE6-B1F4-14C8A057CC34}" srcOrd="0" destOrd="0" presId="urn:microsoft.com/office/officeart/2005/8/layout/hierarchy1"/>
    <dgm:cxn modelId="{01821DD0-7ABD-443F-A946-0BF07DBA209A}" type="presParOf" srcId="{EC290FEB-7E58-4AE6-B1F4-14C8A057CC34}" destId="{B53322BF-3D17-47A1-832A-FA24C2B3B8FA}" srcOrd="0" destOrd="0" presId="urn:microsoft.com/office/officeart/2005/8/layout/hierarchy1"/>
    <dgm:cxn modelId="{D23DC8B4-D3CE-4ABB-BAAB-F105705CB6AF}" type="presParOf" srcId="{EC290FEB-7E58-4AE6-B1F4-14C8A057CC34}" destId="{F4ECFE06-470D-47BA-B33D-EC46A5618F16}" srcOrd="1" destOrd="0" presId="urn:microsoft.com/office/officeart/2005/8/layout/hierarchy1"/>
    <dgm:cxn modelId="{B018C8D6-75DE-4DE8-8E3B-0E18FA1D09F8}" type="presParOf" srcId="{83EF96EC-004F-444A-95B7-7DD814903E02}" destId="{3BAF66FA-5784-4011-BE33-3AF88FCFC8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E8A9C-C1BA-4E94-8DCE-488546B5B739}">
      <dsp:nvSpPr>
        <dsp:cNvPr id="0" name=""/>
        <dsp:cNvSpPr/>
      </dsp:nvSpPr>
      <dsp:spPr>
        <a:xfrm>
          <a:off x="0" y="437926"/>
          <a:ext cx="7112940" cy="599625"/>
        </a:xfrm>
        <a:prstGeom prst="round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1. What is RAG ?</a:t>
          </a:r>
          <a:endParaRPr lang="en-US" sz="2500" kern="1200" dirty="0"/>
        </a:p>
      </dsp:txBody>
      <dsp:txXfrm>
        <a:off x="29271" y="467197"/>
        <a:ext cx="7054398" cy="541083"/>
      </dsp:txXfrm>
    </dsp:sp>
    <dsp:sp modelId="{D09D4E35-2326-48D0-BE0C-0A1001C17EAF}">
      <dsp:nvSpPr>
        <dsp:cNvPr id="0" name=""/>
        <dsp:cNvSpPr/>
      </dsp:nvSpPr>
      <dsp:spPr>
        <a:xfrm>
          <a:off x="0" y="1109551"/>
          <a:ext cx="7112940" cy="599625"/>
        </a:xfrm>
        <a:prstGeom prst="round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2. How to evaluate RAG ?</a:t>
          </a:r>
          <a:endParaRPr lang="en-US" sz="2500" kern="1200" dirty="0"/>
        </a:p>
      </dsp:txBody>
      <dsp:txXfrm>
        <a:off x="29271" y="1138822"/>
        <a:ext cx="7054398" cy="541083"/>
      </dsp:txXfrm>
    </dsp:sp>
    <dsp:sp modelId="{D40F72AD-B304-49CA-ACF8-0769313CE939}">
      <dsp:nvSpPr>
        <dsp:cNvPr id="0" name=""/>
        <dsp:cNvSpPr/>
      </dsp:nvSpPr>
      <dsp:spPr>
        <a:xfrm>
          <a:off x="0" y="1781176"/>
          <a:ext cx="7112940" cy="599625"/>
        </a:xfrm>
        <a:prstGeom prst="round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3. How to improve RAG pipeline ?</a:t>
          </a:r>
          <a:endParaRPr lang="en-US" sz="2500" kern="1200" dirty="0"/>
        </a:p>
      </dsp:txBody>
      <dsp:txXfrm>
        <a:off x="29271" y="1810447"/>
        <a:ext cx="7054398" cy="541083"/>
      </dsp:txXfrm>
    </dsp:sp>
    <dsp:sp modelId="{143C3A26-1861-486D-B66B-2C90703376A2}">
      <dsp:nvSpPr>
        <dsp:cNvPr id="0" name=""/>
        <dsp:cNvSpPr/>
      </dsp:nvSpPr>
      <dsp:spPr>
        <a:xfrm>
          <a:off x="0" y="2452801"/>
          <a:ext cx="7112940" cy="599625"/>
        </a:xfrm>
        <a:prstGeom prst="roundRect">
          <a:avLst/>
        </a:prstGeom>
        <a:solidFill>
          <a:schemeClr val="accent1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4. Develop and optimize RAG pipeline (Code) </a:t>
          </a:r>
          <a:endParaRPr lang="en-US" sz="2500" kern="1200" dirty="0"/>
        </a:p>
      </dsp:txBody>
      <dsp:txXfrm>
        <a:off x="29271" y="2482072"/>
        <a:ext cx="705439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6B273-55C7-46CB-8D8C-01A7F0A2FC40}">
      <dsp:nvSpPr>
        <dsp:cNvPr id="0" name=""/>
        <dsp:cNvSpPr/>
      </dsp:nvSpPr>
      <dsp:spPr>
        <a:xfrm>
          <a:off x="0" y="205321"/>
          <a:ext cx="2137556" cy="135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789FE-3AB6-4000-A55F-37487D54EDE5}">
      <dsp:nvSpPr>
        <dsp:cNvPr id="0" name=""/>
        <dsp:cNvSpPr/>
      </dsp:nvSpPr>
      <dsp:spPr>
        <a:xfrm>
          <a:off x="237506" y="430952"/>
          <a:ext cx="2137556" cy="135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Knowledge Cutoff</a:t>
          </a:r>
          <a:endParaRPr lang="en-US" sz="2000" kern="1200" dirty="0"/>
        </a:p>
      </dsp:txBody>
      <dsp:txXfrm>
        <a:off x="277261" y="470707"/>
        <a:ext cx="2058046" cy="1277838"/>
      </dsp:txXfrm>
    </dsp:sp>
    <dsp:sp modelId="{17FCC8A0-9AE8-41B9-9CD7-78DE53E840B7}">
      <dsp:nvSpPr>
        <dsp:cNvPr id="0" name=""/>
        <dsp:cNvSpPr/>
      </dsp:nvSpPr>
      <dsp:spPr>
        <a:xfrm>
          <a:off x="2612569" y="205321"/>
          <a:ext cx="2137556" cy="135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05843-E87A-4F2A-92F8-5C895B526AF1}">
      <dsp:nvSpPr>
        <dsp:cNvPr id="0" name=""/>
        <dsp:cNvSpPr/>
      </dsp:nvSpPr>
      <dsp:spPr>
        <a:xfrm>
          <a:off x="2850075" y="430952"/>
          <a:ext cx="2137556" cy="135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Lack of medical domain knowledge</a:t>
          </a:r>
          <a:endParaRPr lang="en-US" sz="2000" kern="1200" dirty="0"/>
        </a:p>
      </dsp:txBody>
      <dsp:txXfrm>
        <a:off x="2889830" y="470707"/>
        <a:ext cx="2058046" cy="1277838"/>
      </dsp:txXfrm>
    </dsp:sp>
    <dsp:sp modelId="{B53322BF-3D17-47A1-832A-FA24C2B3B8FA}">
      <dsp:nvSpPr>
        <dsp:cNvPr id="0" name=""/>
        <dsp:cNvSpPr/>
      </dsp:nvSpPr>
      <dsp:spPr>
        <a:xfrm>
          <a:off x="5225138" y="205321"/>
          <a:ext cx="2137556" cy="135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FE06-470D-47BA-B33D-EC46A5618F16}">
      <dsp:nvSpPr>
        <dsp:cNvPr id="0" name=""/>
        <dsp:cNvSpPr/>
      </dsp:nvSpPr>
      <dsp:spPr>
        <a:xfrm>
          <a:off x="5462644" y="430952"/>
          <a:ext cx="2137556" cy="135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Hallucination</a:t>
          </a:r>
          <a:endParaRPr lang="en-US" sz="2000" kern="1200"/>
        </a:p>
      </dsp:txBody>
      <dsp:txXfrm>
        <a:off x="5502399" y="470707"/>
        <a:ext cx="2058046" cy="127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6895a0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6895a0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56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4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6895a0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6895a0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6895a0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6895a0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41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03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dd8ab18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dd8ab18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9dc814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9dc814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d3aff24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d3aff24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89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8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57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99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754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4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951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070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617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098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11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65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213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yurl.com/ai-summit-2023" TargetMode="Externa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604260" y="749445"/>
            <a:ext cx="5053583" cy="303123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defTabSz="617220">
              <a:spcBef>
                <a:spcPts val="0"/>
              </a:spcBef>
            </a:pPr>
            <a:r>
              <a:rPr lang="en-GB" sz="4200" b="0" kern="1200" spc="-203" dirty="0"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Reducing LLM hallucination with Retrieval Augmented Generation </a:t>
            </a:r>
            <a:endParaRPr lang="en-GB" sz="4200" dirty="0"/>
          </a:p>
        </p:txBody>
      </p:sp>
      <p:pic>
        <p:nvPicPr>
          <p:cNvPr id="66" name="Graphic 65" descr="Stethoscope">
            <a:extLst>
              <a:ext uri="{FF2B5EF4-FFF2-40B4-BE49-F238E27FC236}">
                <a16:creationId xmlns:a16="http://schemas.microsoft.com/office/drawing/2014/main" id="{55E44481-B827-74AE-5B2B-6A1E7ABF5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417" y="1052719"/>
            <a:ext cx="2788922" cy="27889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1">
            <a:extLst>
              <a:ext uri="{FF2B5EF4-FFF2-40B4-BE49-F238E27FC236}">
                <a16:creationId xmlns:a16="http://schemas.microsoft.com/office/drawing/2014/main" id="{12F7BC53-01EE-CDE1-E9DD-558307868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969" y="138750"/>
            <a:ext cx="48288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Improving LLM capability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068F8-9CFC-56CA-2EED-931B5BB3C145}"/>
              </a:ext>
            </a:extLst>
          </p:cNvPr>
          <p:cNvSpPr/>
          <p:nvPr/>
        </p:nvSpPr>
        <p:spPr>
          <a:xfrm>
            <a:off x="4183485" y="4634794"/>
            <a:ext cx="1054483" cy="3764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000" b="1" dirty="0">
                <a:solidFill>
                  <a:schemeClr val="tx1"/>
                </a:solidFill>
              </a:rPr>
              <a:t>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847DC-A03D-A010-0568-53C76320FB18}"/>
              </a:ext>
            </a:extLst>
          </p:cNvPr>
          <p:cNvSpPr/>
          <p:nvPr/>
        </p:nvSpPr>
        <p:spPr>
          <a:xfrm>
            <a:off x="821211" y="2715962"/>
            <a:ext cx="1774280" cy="3764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Knowledge</a:t>
            </a:r>
          </a:p>
        </p:txBody>
      </p:sp>
      <p:sp>
        <p:nvSpPr>
          <p:cNvPr id="22" name="Arrow: Left-Up 21">
            <a:extLst>
              <a:ext uri="{FF2B5EF4-FFF2-40B4-BE49-F238E27FC236}">
                <a16:creationId xmlns:a16="http://schemas.microsoft.com/office/drawing/2014/main" id="{91E1621F-6893-E7FE-0A2A-27ED68C157D5}"/>
              </a:ext>
            </a:extLst>
          </p:cNvPr>
          <p:cNvSpPr/>
          <p:nvPr/>
        </p:nvSpPr>
        <p:spPr>
          <a:xfrm flipH="1">
            <a:off x="2482950" y="1307140"/>
            <a:ext cx="3931918" cy="3390958"/>
          </a:xfrm>
          <a:prstGeom prst="leftUpArrow">
            <a:avLst>
              <a:gd name="adj1" fmla="val 5892"/>
              <a:gd name="adj2" fmla="val 7019"/>
              <a:gd name="adj3" fmla="val 52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6472D-BEA5-8B22-43A1-250395764795}"/>
              </a:ext>
            </a:extLst>
          </p:cNvPr>
          <p:cNvSpPr txBox="1"/>
          <p:nvPr/>
        </p:nvSpPr>
        <p:spPr>
          <a:xfrm>
            <a:off x="2286898" y="845475"/>
            <a:ext cx="1074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400" i="0" u="none" strike="noStrike" dirty="0">
                <a:latin typeface="Arial" panose="020B0604020202020204" pitchFamily="34" charset="0"/>
              </a:rPr>
              <a:t>RAG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17608-E648-1B5F-8D69-78010FF54BCA}"/>
              </a:ext>
            </a:extLst>
          </p:cNvPr>
          <p:cNvSpPr txBox="1"/>
          <p:nvPr/>
        </p:nvSpPr>
        <p:spPr>
          <a:xfrm>
            <a:off x="6526649" y="4052102"/>
            <a:ext cx="1595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Fine Tuning</a:t>
            </a:r>
            <a:endParaRPr lang="en-GB" sz="2400" i="0" u="none" strike="noStrike" dirty="0">
              <a:latin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C673B4-2979-DC19-9A3A-11427049C809}"/>
              </a:ext>
            </a:extLst>
          </p:cNvPr>
          <p:cNvGrpSpPr/>
          <p:nvPr/>
        </p:nvGrpSpPr>
        <p:grpSpPr>
          <a:xfrm>
            <a:off x="2692207" y="3624143"/>
            <a:ext cx="1074131" cy="673882"/>
            <a:chOff x="2692207" y="3624143"/>
            <a:chExt cx="1074131" cy="673882"/>
          </a:xfrm>
        </p:grpSpPr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773E32C4-E59F-71EE-268D-B8364F2F6F10}"/>
                </a:ext>
              </a:extLst>
            </p:cNvPr>
            <p:cNvSpPr/>
            <p:nvPr/>
          </p:nvSpPr>
          <p:spPr>
            <a:xfrm>
              <a:off x="3079803" y="3624143"/>
              <a:ext cx="298938" cy="2737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DA1480-52E4-991A-5F15-86279EA7C68C}"/>
                </a:ext>
              </a:extLst>
            </p:cNvPr>
            <p:cNvSpPr txBox="1"/>
            <p:nvPr/>
          </p:nvSpPr>
          <p:spPr>
            <a:xfrm>
              <a:off x="2692207" y="3897915"/>
              <a:ext cx="10741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en-GB" sz="1000" dirty="0">
                  <a:latin typeface="Arial" panose="020B0604020202020204" pitchFamily="34" charset="0"/>
                </a:rPr>
                <a:t>Basic </a:t>
              </a:r>
              <a:br>
                <a:rPr lang="en-GB" sz="1000" dirty="0">
                  <a:latin typeface="Arial" panose="020B0604020202020204" pitchFamily="34" charset="0"/>
                </a:rPr>
              </a:br>
              <a:r>
                <a:rPr lang="en-GB" sz="1000" dirty="0">
                  <a:latin typeface="Arial" panose="020B0604020202020204" pitchFamily="34" charset="0"/>
                </a:rPr>
                <a:t>Chatbot</a:t>
              </a:r>
              <a:endParaRPr lang="en-GB" sz="1000" i="0" u="none" strike="noStrike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FEEE0E-151C-1B3D-3579-F673202426D0}"/>
              </a:ext>
            </a:extLst>
          </p:cNvPr>
          <p:cNvGrpSpPr/>
          <p:nvPr/>
        </p:nvGrpSpPr>
        <p:grpSpPr>
          <a:xfrm>
            <a:off x="2893481" y="1526878"/>
            <a:ext cx="1446776" cy="703548"/>
            <a:chOff x="2893481" y="1526878"/>
            <a:chExt cx="1446776" cy="703548"/>
          </a:xfrm>
        </p:grpSpPr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9DC10590-F461-19C5-1CB2-22DDF21C7421}"/>
                </a:ext>
              </a:extLst>
            </p:cNvPr>
            <p:cNvSpPr/>
            <p:nvPr/>
          </p:nvSpPr>
          <p:spPr>
            <a:xfrm>
              <a:off x="3467400" y="1526878"/>
              <a:ext cx="298938" cy="273772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1958C4-62D4-8CBA-F061-0EFED85E40D8}"/>
                </a:ext>
              </a:extLst>
            </p:cNvPr>
            <p:cNvSpPr txBox="1"/>
            <p:nvPr/>
          </p:nvSpPr>
          <p:spPr>
            <a:xfrm>
              <a:off x="2893481" y="1830316"/>
              <a:ext cx="1446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en-GB" sz="1000" dirty="0">
                  <a:latin typeface="Arial" panose="020B0604020202020204" pitchFamily="34" charset="0"/>
                </a:rPr>
                <a:t>Grounded information extraction chatbot</a:t>
              </a:r>
              <a:endParaRPr lang="en-GB" sz="1000" i="0" u="none" strike="noStrike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29B38E-6F92-5228-2DE4-A8648CF965A1}"/>
              </a:ext>
            </a:extLst>
          </p:cNvPr>
          <p:cNvGrpSpPr/>
          <p:nvPr/>
        </p:nvGrpSpPr>
        <p:grpSpPr>
          <a:xfrm>
            <a:off x="5237968" y="3439305"/>
            <a:ext cx="1074131" cy="673882"/>
            <a:chOff x="5237968" y="3439305"/>
            <a:chExt cx="1074131" cy="673882"/>
          </a:xfrm>
        </p:grpSpPr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E2D755C4-269A-1398-0653-1134CA8AAD74}"/>
                </a:ext>
              </a:extLst>
            </p:cNvPr>
            <p:cNvSpPr/>
            <p:nvPr/>
          </p:nvSpPr>
          <p:spPr>
            <a:xfrm>
              <a:off x="5625564" y="3439305"/>
              <a:ext cx="298938" cy="2737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503BFF-C732-D8DB-07FF-EC78C2360CE7}"/>
                </a:ext>
              </a:extLst>
            </p:cNvPr>
            <p:cNvSpPr txBox="1"/>
            <p:nvPr/>
          </p:nvSpPr>
          <p:spPr>
            <a:xfrm>
              <a:off x="5237968" y="3713077"/>
              <a:ext cx="10741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en-GB" sz="1000" dirty="0">
                  <a:latin typeface="Arial" panose="020B0604020202020204" pitchFamily="34" charset="0"/>
                </a:rPr>
                <a:t>Empathetical Chatbot</a:t>
              </a:r>
              <a:endParaRPr lang="en-GB" sz="1000" i="0" u="none" strike="noStrike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B086CA5-B736-5E0E-B0AA-773742657532}"/>
              </a:ext>
            </a:extLst>
          </p:cNvPr>
          <p:cNvGrpSpPr/>
          <p:nvPr/>
        </p:nvGrpSpPr>
        <p:grpSpPr>
          <a:xfrm>
            <a:off x="5155809" y="1430423"/>
            <a:ext cx="1156290" cy="827770"/>
            <a:chOff x="5155809" y="1430423"/>
            <a:chExt cx="1156290" cy="827770"/>
          </a:xfrm>
        </p:grpSpPr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ED5CCF5E-528B-20EC-C86C-1C243C7B3A6C}"/>
                </a:ext>
              </a:extLst>
            </p:cNvPr>
            <p:cNvSpPr/>
            <p:nvPr/>
          </p:nvSpPr>
          <p:spPr>
            <a:xfrm>
              <a:off x="5584485" y="1430423"/>
              <a:ext cx="298938" cy="273772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A5F22E-B727-2051-AA15-5277A760F178}"/>
                </a:ext>
              </a:extLst>
            </p:cNvPr>
            <p:cNvSpPr txBox="1"/>
            <p:nvPr/>
          </p:nvSpPr>
          <p:spPr>
            <a:xfrm>
              <a:off x="5155809" y="1704195"/>
              <a:ext cx="115629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en-GB" sz="1000" dirty="0">
                  <a:latin typeface="Arial" panose="020B0604020202020204" pitchFamily="34" charset="0"/>
                </a:rPr>
                <a:t>Grounded analytical chatbot</a:t>
              </a:r>
              <a:endParaRPr lang="en-GB" sz="1000" i="0" u="none" strike="noStrike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9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904982" y="927593"/>
            <a:ext cx="4703338" cy="3031236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defTabSz="617220">
              <a:spcBef>
                <a:spcPts val="0"/>
              </a:spcBef>
            </a:pPr>
            <a:r>
              <a:rPr lang="en-GB" spc="-203" dirty="0"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How to evaluate Retrieval Augmented Generation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407BD9C0-D5CC-3A71-4CC6-1BC8A9D3C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8320" y="1009650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4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1">
            <a:extLst>
              <a:ext uri="{FF2B5EF4-FFF2-40B4-BE49-F238E27FC236}">
                <a16:creationId xmlns:a16="http://schemas.microsoft.com/office/drawing/2014/main" id="{12F7BC53-01EE-CDE1-E9DD-558307868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708" y="268290"/>
            <a:ext cx="70110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for RAG evaluation</a:t>
            </a:r>
            <a:endParaRPr dirty="0"/>
          </a:p>
        </p:txBody>
      </p:sp>
      <p:sp>
        <p:nvSpPr>
          <p:cNvPr id="3" name="Google Shape;228;p27">
            <a:extLst>
              <a:ext uri="{FF2B5EF4-FFF2-40B4-BE49-F238E27FC236}">
                <a16:creationId xmlns:a16="http://schemas.microsoft.com/office/drawing/2014/main" id="{8D14107C-535F-D65A-27C6-4378F71C0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128" y="1161044"/>
            <a:ext cx="7582592" cy="3617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End-to-end or component-wise metrics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GB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Costly human evaluation/annotation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GB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Domain-specific RAG evaluation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D5D7D-10C6-B175-4648-F93BB3097997}"/>
              </a:ext>
            </a:extLst>
          </p:cNvPr>
          <p:cNvSpPr txBox="1"/>
          <p:nvPr/>
        </p:nvSpPr>
        <p:spPr>
          <a:xfrm>
            <a:off x="700348" y="3735937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3600" i="0" u="none" strike="noStrike" dirty="0">
                <a:latin typeface="Amasis MT Pro Black" panose="020F0502020204030204" pitchFamily="18" charset="0"/>
              </a:rPr>
              <a:t>Solution: LLMs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41864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1">
            <a:extLst>
              <a:ext uri="{FF2B5EF4-FFF2-40B4-BE49-F238E27FC236}">
                <a16:creationId xmlns:a16="http://schemas.microsoft.com/office/drawing/2014/main" id="{3042CD77-8E69-1A62-8BDF-C576C9911330}"/>
              </a:ext>
            </a:extLst>
          </p:cNvPr>
          <p:cNvSpPr txBox="1">
            <a:spLocks/>
          </p:cNvSpPr>
          <p:nvPr/>
        </p:nvSpPr>
        <p:spPr>
          <a:xfrm>
            <a:off x="296488" y="2913030"/>
            <a:ext cx="482884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2800" dirty="0"/>
              <a:t>RAGAS</a:t>
            </a:r>
          </a:p>
        </p:txBody>
      </p:sp>
      <p:sp>
        <p:nvSpPr>
          <p:cNvPr id="14" name="Google Shape;158;p21">
            <a:extLst>
              <a:ext uri="{FF2B5EF4-FFF2-40B4-BE49-F238E27FC236}">
                <a16:creationId xmlns:a16="http://schemas.microsoft.com/office/drawing/2014/main" id="{8CA2951D-906D-50AE-ED0D-FAFAB3FF8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708" y="268290"/>
            <a:ext cx="70110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RAG components evaluation</a:t>
            </a:r>
            <a:endParaRPr dirty="0"/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B565E4CE-1A43-1519-C231-EACE84923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52" y="1477240"/>
            <a:ext cx="0" cy="7683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C47B1061-C200-CD6D-7BB7-016148E40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52" y="2245590"/>
            <a:ext cx="0" cy="18367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D52E7A2C-ACFC-E37A-EFF4-0BBDCF7C0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990" y="2247178"/>
            <a:ext cx="62388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A75962E2-EE72-20C1-AA5D-7BB9502C8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990" y="3161578"/>
            <a:ext cx="62388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8B64A6F-1912-CBC6-CA33-F7F45743E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340" y="1477240"/>
            <a:ext cx="0" cy="7683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D1988C58-AFE6-2D70-4AEB-7685841A2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340" y="2245590"/>
            <a:ext cx="0" cy="18367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4A049857-B46B-FE62-24DC-D784953AC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2515" y="1477240"/>
            <a:ext cx="0" cy="76993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1E44A46E-9409-4DF6-FE05-B75A09141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2515" y="2247178"/>
            <a:ext cx="0" cy="18351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75162BA2-0D52-3552-FCD3-75869CCA3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990" y="1485178"/>
            <a:ext cx="6238875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DFF27E92-EB2B-B101-23A0-BA6E27521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990" y="4075978"/>
            <a:ext cx="62388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0D28336D-A6F7-EB49-F8FB-B5A29111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327" y="1534390"/>
            <a:ext cx="16303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Generation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B758B5C4-E6E7-F9EC-A806-2A183F7F0568}"/>
              </a:ext>
            </a:extLst>
          </p:cNvPr>
          <p:cNvSpPr>
            <a:spLocks/>
          </p:cNvSpPr>
          <p:nvPr/>
        </p:nvSpPr>
        <p:spPr bwMode="auto">
          <a:xfrm>
            <a:off x="5066740" y="1805853"/>
            <a:ext cx="1498600" cy="12700"/>
          </a:xfrm>
          <a:custGeom>
            <a:avLst/>
            <a:gdLst>
              <a:gd name="T0" fmla="*/ 0 w 1887"/>
              <a:gd name="T1" fmla="*/ 0 h 15"/>
              <a:gd name="T2" fmla="*/ 630 w 1887"/>
              <a:gd name="T3" fmla="*/ 0 h 15"/>
              <a:gd name="T4" fmla="*/ 1259 w 1887"/>
              <a:gd name="T5" fmla="*/ 0 h 15"/>
              <a:gd name="T6" fmla="*/ 1887 w 1887"/>
              <a:gd name="T7" fmla="*/ 0 h 15"/>
              <a:gd name="T8" fmla="*/ 1887 w 1887"/>
              <a:gd name="T9" fmla="*/ 15 h 15"/>
              <a:gd name="T10" fmla="*/ 1259 w 1887"/>
              <a:gd name="T11" fmla="*/ 15 h 15"/>
              <a:gd name="T12" fmla="*/ 630 w 1887"/>
              <a:gd name="T13" fmla="*/ 15 h 15"/>
              <a:gd name="T14" fmla="*/ 0 w 1887"/>
              <a:gd name="T15" fmla="*/ 15 h 15"/>
              <a:gd name="T16" fmla="*/ 0 w 1887"/>
              <a:gd name="T1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7" h="15">
                <a:moveTo>
                  <a:pt x="0" y="0"/>
                </a:moveTo>
                <a:lnTo>
                  <a:pt x="630" y="0"/>
                </a:lnTo>
                <a:lnTo>
                  <a:pt x="1259" y="0"/>
                </a:lnTo>
                <a:lnTo>
                  <a:pt x="1887" y="0"/>
                </a:lnTo>
                <a:lnTo>
                  <a:pt x="1887" y="15"/>
                </a:lnTo>
                <a:lnTo>
                  <a:pt x="1259" y="15"/>
                </a:lnTo>
                <a:lnTo>
                  <a:pt x="630" y="15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9597FCAE-E1DB-0100-9753-E1D54096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327" y="1836015"/>
            <a:ext cx="2386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How well LLM answer questions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0FB087C-EB86-8E6B-8860-3A04C286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327" y="2018578"/>
            <a:ext cx="1350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given the contexts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8DC5B7A1-106A-F15A-3C10-077B37FB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15" y="1534390"/>
            <a:ext cx="1368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Retrieval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6A276C44-31F2-C6DD-DEC5-3ED86F8F5540}"/>
              </a:ext>
            </a:extLst>
          </p:cNvPr>
          <p:cNvSpPr>
            <a:spLocks/>
          </p:cNvSpPr>
          <p:nvPr/>
        </p:nvSpPr>
        <p:spPr bwMode="auto">
          <a:xfrm>
            <a:off x="1956827" y="1805853"/>
            <a:ext cx="1236662" cy="12700"/>
          </a:xfrm>
          <a:custGeom>
            <a:avLst/>
            <a:gdLst>
              <a:gd name="T0" fmla="*/ 0 w 1557"/>
              <a:gd name="T1" fmla="*/ 0 h 15"/>
              <a:gd name="T2" fmla="*/ 780 w 1557"/>
              <a:gd name="T3" fmla="*/ 0 h 15"/>
              <a:gd name="T4" fmla="*/ 1557 w 1557"/>
              <a:gd name="T5" fmla="*/ 0 h 15"/>
              <a:gd name="T6" fmla="*/ 1557 w 1557"/>
              <a:gd name="T7" fmla="*/ 15 h 15"/>
              <a:gd name="T8" fmla="*/ 780 w 1557"/>
              <a:gd name="T9" fmla="*/ 15 h 15"/>
              <a:gd name="T10" fmla="*/ 0 w 1557"/>
              <a:gd name="T11" fmla="*/ 15 h 15"/>
              <a:gd name="T12" fmla="*/ 0 w 1557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7" h="15">
                <a:moveTo>
                  <a:pt x="0" y="0"/>
                </a:moveTo>
                <a:lnTo>
                  <a:pt x="780" y="0"/>
                </a:lnTo>
                <a:lnTo>
                  <a:pt x="1557" y="0"/>
                </a:lnTo>
                <a:lnTo>
                  <a:pt x="1557" y="15"/>
                </a:lnTo>
                <a:lnTo>
                  <a:pt x="780" y="15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93183C53-D239-6CC8-3197-2D734228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15" y="1836015"/>
            <a:ext cx="2954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How relevant and  the contexts retrieved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48C2E4C0-499E-7108-4D25-CA372583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15" y="2018578"/>
            <a:ext cx="13668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to query questions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73C2A1-99F5-9B74-6FD1-FD82D8794E89}"/>
              </a:ext>
            </a:extLst>
          </p:cNvPr>
          <p:cNvGrpSpPr/>
          <p:nvPr/>
        </p:nvGrpSpPr>
        <p:grpSpPr>
          <a:xfrm>
            <a:off x="5068327" y="2297978"/>
            <a:ext cx="2884487" cy="668337"/>
            <a:chOff x="5068327" y="2297978"/>
            <a:chExt cx="2884487" cy="668337"/>
          </a:xfrm>
        </p:grpSpPr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715462AD-5428-999F-6BFF-5B064761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327" y="2297978"/>
              <a:ext cx="1608137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Faithfulness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AD9D2F67-C966-DEF5-C345-9AE669EB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327" y="2567853"/>
              <a:ext cx="288448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Measures the factual consistency of the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6B5C3249-821A-B85D-F0F0-FA312FA7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327" y="2750415"/>
              <a:ext cx="24003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answer against the given context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411ABB-B085-01A5-000B-F0E965109715}"/>
              </a:ext>
            </a:extLst>
          </p:cNvPr>
          <p:cNvGrpSpPr/>
          <p:nvPr/>
        </p:nvGrpSpPr>
        <p:grpSpPr>
          <a:xfrm>
            <a:off x="1958415" y="2297978"/>
            <a:ext cx="2968625" cy="668337"/>
            <a:chOff x="1958415" y="2297978"/>
            <a:chExt cx="2968625" cy="668337"/>
          </a:xfrm>
        </p:grpSpPr>
        <p:sp>
          <p:nvSpPr>
            <p:cNvPr id="42" name="Rectangle 26">
              <a:extLst>
                <a:ext uri="{FF2B5EF4-FFF2-40B4-BE49-F238E27FC236}">
                  <a16:creationId xmlns:a16="http://schemas.microsoft.com/office/drawing/2014/main" id="{31E7958A-246A-72A5-1880-F48E4441D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415" y="2297978"/>
              <a:ext cx="22606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Context Precision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B70D2174-CF29-D268-E146-1EAAB7693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415" y="2567853"/>
              <a:ext cx="27336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Measures whether each top retrieved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1AEC7020-1B35-F57C-7A02-D2D2BCE3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415" y="2750415"/>
              <a:ext cx="29686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documents can support the ground truth.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DE632C-3DBD-92CA-6C0F-AD1AD586C03C}"/>
              </a:ext>
            </a:extLst>
          </p:cNvPr>
          <p:cNvGrpSpPr/>
          <p:nvPr/>
        </p:nvGrpSpPr>
        <p:grpSpPr>
          <a:xfrm>
            <a:off x="5068327" y="3212378"/>
            <a:ext cx="2968625" cy="668337"/>
            <a:chOff x="5068327" y="3212378"/>
            <a:chExt cx="2968625" cy="668337"/>
          </a:xfrm>
        </p:grpSpPr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A8729677-C027-7058-5FAA-8756BDF6B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327" y="3212378"/>
              <a:ext cx="1354137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Relevancy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314A17C4-B345-6111-CA85-26D964BC9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327" y="3482253"/>
              <a:ext cx="29686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Measures the relevancy between answer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1">
              <a:extLst>
                <a:ext uri="{FF2B5EF4-FFF2-40B4-BE49-F238E27FC236}">
                  <a16:creationId xmlns:a16="http://schemas.microsoft.com/office/drawing/2014/main" id="{2F149B5E-A468-C44B-5E81-152097A8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327" y="3664815"/>
              <a:ext cx="10223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and question.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C4EE0C-F16C-9AC0-ECC9-89B84E5E2164}"/>
              </a:ext>
            </a:extLst>
          </p:cNvPr>
          <p:cNvGrpSpPr/>
          <p:nvPr/>
        </p:nvGrpSpPr>
        <p:grpSpPr>
          <a:xfrm>
            <a:off x="1958415" y="3212378"/>
            <a:ext cx="3022600" cy="668337"/>
            <a:chOff x="1958415" y="3212378"/>
            <a:chExt cx="3022600" cy="668337"/>
          </a:xfrm>
        </p:grpSpPr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46670149-4737-A4AE-83E5-CEF0E7F4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415" y="3212378"/>
              <a:ext cx="18732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Context Recall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E280922D-674C-BBE5-6013-2651ECAEF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415" y="3482253"/>
              <a:ext cx="30226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Measures how much of the ground truths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00D67086-94CB-D227-DE52-8EB1880A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415" y="3664815"/>
              <a:ext cx="287813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are supported by the retrieved contexts.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5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0AA20B-A762-EB97-E025-D35924AE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8" y="1000148"/>
            <a:ext cx="5405322" cy="3705534"/>
          </a:xfrm>
          <a:prstGeom prst="rect">
            <a:avLst/>
          </a:prstGeom>
        </p:spPr>
      </p:pic>
      <p:sp>
        <p:nvSpPr>
          <p:cNvPr id="21" name="Google Shape;158;p21">
            <a:extLst>
              <a:ext uri="{FF2B5EF4-FFF2-40B4-BE49-F238E27FC236}">
                <a16:creationId xmlns:a16="http://schemas.microsoft.com/office/drawing/2014/main" id="{058AE704-CA65-4BC6-7635-74B0D44FC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708" y="268290"/>
            <a:ext cx="70110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GPT-4 as evaluators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05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8;p21">
            <a:extLst>
              <a:ext uri="{FF2B5EF4-FFF2-40B4-BE49-F238E27FC236}">
                <a16:creationId xmlns:a16="http://schemas.microsoft.com/office/drawing/2014/main" id="{058AE704-CA65-4BC6-7635-74B0D44FC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708" y="268290"/>
            <a:ext cx="70110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GPT-4 to generate synthetic dataset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EDED-2612-6DA3-9169-E082B8D7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02" y="1140600"/>
            <a:ext cx="5440553" cy="34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5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8019" y="660654"/>
            <a:ext cx="4703338" cy="303123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/>
            <a:r>
              <a:rPr lang="en-GB" dirty="0"/>
              <a:t>How to improve RAG pipeline ?</a:t>
            </a:r>
            <a:endParaRPr lang="en-SG" dirty="0"/>
          </a:p>
        </p:txBody>
      </p:sp>
      <p:pic>
        <p:nvPicPr>
          <p:cNvPr id="3" name="Graphic 2" descr="Hurdle with solid fill">
            <a:extLst>
              <a:ext uri="{FF2B5EF4-FFF2-40B4-BE49-F238E27FC236}">
                <a16:creationId xmlns:a16="http://schemas.microsoft.com/office/drawing/2014/main" id="{E04C924D-7B4F-C559-40B0-208387774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4708" y="1165660"/>
            <a:ext cx="2808409" cy="28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70AE2-CB8E-A801-FC14-0953102864F0}"/>
              </a:ext>
            </a:extLst>
          </p:cNvPr>
          <p:cNvSpPr/>
          <p:nvPr/>
        </p:nvSpPr>
        <p:spPr>
          <a:xfrm>
            <a:off x="4283465" y="215844"/>
            <a:ext cx="1548484" cy="5904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End-to-end</a:t>
            </a:r>
            <a:br>
              <a:rPr lang="en-SG" sz="1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SG" sz="1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288FE-FC8C-133E-8D1B-DC694DA22B55}"/>
              </a:ext>
            </a:extLst>
          </p:cNvPr>
          <p:cNvSpPr/>
          <p:nvPr/>
        </p:nvSpPr>
        <p:spPr>
          <a:xfrm>
            <a:off x="2277084" y="1259205"/>
            <a:ext cx="1548484" cy="5904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Retrieval Performance </a:t>
            </a:r>
            <a:endParaRPr lang="en-SG" sz="1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E4AB5-B8F1-8EB6-1B52-A90197D5D4C8}"/>
              </a:ext>
            </a:extLst>
          </p:cNvPr>
          <p:cNvSpPr/>
          <p:nvPr/>
        </p:nvSpPr>
        <p:spPr>
          <a:xfrm>
            <a:off x="6310855" y="1259204"/>
            <a:ext cx="1548484" cy="5904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 Performance </a:t>
            </a:r>
            <a:endParaRPr lang="en-SG" sz="1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EBD7F1-3DF3-B3BA-FAEF-E08C3BE360C9}"/>
              </a:ext>
            </a:extLst>
          </p:cNvPr>
          <p:cNvSpPr/>
          <p:nvPr/>
        </p:nvSpPr>
        <p:spPr>
          <a:xfrm>
            <a:off x="679323" y="2327441"/>
            <a:ext cx="970925" cy="6526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Question-Document Mapping</a:t>
            </a:r>
            <a:endParaRPr lang="en-SG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26F0E-3A07-3696-8C85-684669BCC09B}"/>
              </a:ext>
            </a:extLst>
          </p:cNvPr>
          <p:cNvSpPr/>
          <p:nvPr/>
        </p:nvSpPr>
        <p:spPr>
          <a:xfrm>
            <a:off x="1797759" y="2327441"/>
            <a:ext cx="1049042" cy="6526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Coverage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7E8875-DE7A-C49B-DA61-56F3F8B616A1}"/>
              </a:ext>
            </a:extLst>
          </p:cNvPr>
          <p:cNvSpPr/>
          <p:nvPr/>
        </p:nvSpPr>
        <p:spPr>
          <a:xfrm>
            <a:off x="2995555" y="2327441"/>
            <a:ext cx="1211037" cy="6526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document </a:t>
            </a:r>
            <a:r>
              <a:rPr lang="en-SG" sz="1200" dirty="0">
                <a:solidFill>
                  <a:schemeClr val="tx1"/>
                </a:solidFill>
              </a:rPr>
              <a:t>r</a:t>
            </a:r>
            <a:r>
              <a:rPr lang="en-SG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elationship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17194-1B34-59ED-7E6A-B7636E031E1B}"/>
              </a:ext>
            </a:extLst>
          </p:cNvPr>
          <p:cNvSpPr txBox="1"/>
          <p:nvPr/>
        </p:nvSpPr>
        <p:spPr>
          <a:xfrm>
            <a:off x="629302" y="3170154"/>
            <a:ext cx="1065986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HyDE</a:t>
            </a:r>
            <a:endParaRPr lang="en-GB" sz="1000" dirty="0"/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Embedding</a:t>
            </a:r>
            <a:b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Fine Tuning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Summary</a:t>
            </a:r>
            <a:br>
              <a:rPr lang="en-GB" sz="10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Embedding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Re-Ranking</a:t>
            </a:r>
            <a:endParaRPr lang="en-GB" sz="1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790995-F066-EA5D-FCEC-82EDB89225A3}"/>
              </a:ext>
            </a:extLst>
          </p:cNvPr>
          <p:cNvSpPr/>
          <p:nvPr/>
        </p:nvSpPr>
        <p:spPr>
          <a:xfrm>
            <a:off x="4349059" y="2327441"/>
            <a:ext cx="1211037" cy="6526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Multi-Modal Documents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F3FCE-463F-7D0B-A553-1B89B149CAB0}"/>
              </a:ext>
            </a:extLst>
          </p:cNvPr>
          <p:cNvSpPr/>
          <p:nvPr/>
        </p:nvSpPr>
        <p:spPr>
          <a:xfrm>
            <a:off x="5921346" y="2327441"/>
            <a:ext cx="1094567" cy="6526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 Bias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65DCB-4982-BBCA-643B-A2228F7E6238}"/>
              </a:ext>
            </a:extLst>
          </p:cNvPr>
          <p:cNvSpPr txBox="1"/>
          <p:nvPr/>
        </p:nvSpPr>
        <p:spPr>
          <a:xfrm>
            <a:off x="5841416" y="3167968"/>
            <a:ext cx="1407631" cy="39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96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Long Context Reorder</a:t>
            </a:r>
            <a:endParaRPr lang="en-GB" sz="1100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B7882-7641-6BA9-4A85-AFF4552E7961}"/>
              </a:ext>
            </a:extLst>
          </p:cNvPr>
          <p:cNvSpPr txBox="1"/>
          <p:nvPr/>
        </p:nvSpPr>
        <p:spPr>
          <a:xfrm>
            <a:off x="3035338" y="3170154"/>
            <a:ext cx="1208931" cy="84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Knowledge Graph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Multi-hop</a:t>
            </a:r>
            <a:br>
              <a:rPr lang="en-GB" sz="10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retrieval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9E740-108C-90AF-5C63-BB47037B36DB}"/>
              </a:ext>
            </a:extLst>
          </p:cNvPr>
          <p:cNvSpPr txBox="1"/>
          <p:nvPr/>
        </p:nvSpPr>
        <p:spPr>
          <a:xfrm>
            <a:off x="1780406" y="3165622"/>
            <a:ext cx="1065986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Query</a:t>
            </a:r>
            <a:br>
              <a:rPr lang="en-GB" sz="10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Expansion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Chunk size /</a:t>
            </a:r>
            <a:br>
              <a:rPr lang="en-GB" sz="10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Top k tuning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Metadata </a:t>
            </a:r>
            <a:b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Filtering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Arial" panose="020B0604020202020204" pitchFamily="34" charset="0"/>
              </a:rPr>
              <a:t>Sub-query retrieval</a:t>
            </a:r>
            <a:endParaRPr lang="en-GB" sz="10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8BE834-29AC-39BE-3865-1F6C1DD99E8B}"/>
              </a:ext>
            </a:extLst>
          </p:cNvPr>
          <p:cNvSpPr txBox="1"/>
          <p:nvPr/>
        </p:nvSpPr>
        <p:spPr>
          <a:xfrm>
            <a:off x="4357861" y="3161324"/>
            <a:ext cx="1956916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Text-to-SQL</a:t>
            </a:r>
            <a:b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Engine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Document</a:t>
            </a:r>
            <a:br>
              <a:rPr lang="en-GB" sz="1000" dirty="0">
                <a:latin typeface="Arial" panose="020B0604020202020204" pitchFamily="34" charset="0"/>
              </a:rPr>
            </a:br>
            <a:r>
              <a:rPr lang="en-GB" sz="1000" dirty="0">
                <a:latin typeface="Arial" panose="020B0604020202020204" pitchFamily="34" charset="0"/>
              </a:rPr>
              <a:t>Agents</a:t>
            </a:r>
            <a:endParaRPr lang="en-GB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endParaRPr lang="en-GB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281C1-0EF5-F568-F5BD-393277FF96EE}"/>
              </a:ext>
            </a:extLst>
          </p:cNvPr>
          <p:cNvSpPr/>
          <p:nvPr/>
        </p:nvSpPr>
        <p:spPr>
          <a:xfrm>
            <a:off x="7188133" y="2327441"/>
            <a:ext cx="1175545" cy="6526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2336">
              <a:spcAft>
                <a:spcPts val="600"/>
              </a:spcAft>
            </a:pPr>
            <a:r>
              <a:rPr lang="en-SG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Hallucination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5A3667-ADE2-ED55-3F5E-35835F54A217}"/>
              </a:ext>
            </a:extLst>
          </p:cNvPr>
          <p:cNvSpPr txBox="1"/>
          <p:nvPr/>
        </p:nvSpPr>
        <p:spPr>
          <a:xfrm>
            <a:off x="7191050" y="3178994"/>
            <a:ext cx="1407631" cy="1409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968" b="0" dirty="0">
                <a:effectLst/>
                <a:latin typeface="Arial" panose="020B0604020202020204" pitchFamily="34" charset="0"/>
              </a:rPr>
              <a:t>Prompt Engineering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968" b="0" dirty="0">
                <a:effectLst/>
                <a:latin typeface="Arial" panose="020B0604020202020204" pitchFamily="34" charset="0"/>
              </a:rPr>
              <a:t>RA-DIT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968" dirty="0">
                <a:latin typeface="Arial" panose="020B0604020202020204" pitchFamily="34" charset="0"/>
              </a:rPr>
              <a:t>Rule-based</a:t>
            </a:r>
          </a:p>
          <a:p>
            <a:pPr marL="171450" indent="-171450" defTabSz="402336">
              <a:spcAft>
                <a:spcPts val="1056"/>
              </a:spcAft>
              <a:buFont typeface="Arial" panose="020B0604020202020204" pitchFamily="34" charset="0"/>
              <a:buChar char="•"/>
            </a:pPr>
            <a:r>
              <a:rPr lang="en-GB" sz="968" b="0" dirty="0">
                <a:effectLst/>
                <a:latin typeface="Arial" panose="020B0604020202020204" pitchFamily="34" charset="0"/>
              </a:rPr>
              <a:t>Context</a:t>
            </a:r>
            <a:r>
              <a:rPr lang="en-GB" sz="968" dirty="0">
                <a:latin typeface="Arial" panose="020B0604020202020204" pitchFamily="34" charset="0"/>
              </a:rPr>
              <a:t>s Reformatting</a:t>
            </a:r>
            <a:endParaRPr lang="en-GB" sz="1100" b="0" dirty="0">
              <a:effectLst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FA58C39-337E-7C8E-529F-B5011508CB3B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rot="5400000" flipH="1" flipV="1">
            <a:off x="1869186" y="1145301"/>
            <a:ext cx="477740" cy="1886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B5AF577-A84B-8310-EB2C-1D12D7DC7CB6}"/>
              </a:ext>
            </a:extLst>
          </p:cNvPr>
          <p:cNvSpPr/>
          <p:nvPr/>
        </p:nvSpPr>
        <p:spPr>
          <a:xfrm>
            <a:off x="4230925" y="4398729"/>
            <a:ext cx="2414523" cy="6119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000" dirty="0">
                <a:solidFill>
                  <a:schemeClr val="tx1"/>
                </a:solidFill>
              </a:rPr>
              <a:t>And many more !!!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686E468-2215-BAF3-1908-90B15C091F6F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rot="5400000" flipH="1" flipV="1">
            <a:off x="2447933" y="1724048"/>
            <a:ext cx="477740" cy="729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0E885C2-9CA0-C44D-C1E3-32B214458B4D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rot="16200000" flipV="1">
            <a:off x="3087330" y="1813697"/>
            <a:ext cx="477740" cy="549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85F12D5-C4BE-C161-8B45-33C82F15B314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rot="16200000" flipV="1">
            <a:off x="3764082" y="1136945"/>
            <a:ext cx="477740" cy="190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B249866-97A5-F2A4-60B0-1BF42F22EFCC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rot="5400000" flipH="1" flipV="1">
            <a:off x="6537993" y="1780338"/>
            <a:ext cx="477741" cy="616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1C75A93-2A34-9740-FD3C-443F09DD313C}"/>
              </a:ext>
            </a:extLst>
          </p:cNvPr>
          <p:cNvCxnSpPr>
            <a:cxnSpLocks/>
            <a:stCxn id="44" idx="0"/>
            <a:endCxn id="6" idx="2"/>
          </p:cNvCxnSpPr>
          <p:nvPr/>
        </p:nvCxnSpPr>
        <p:spPr>
          <a:xfrm rot="16200000" flipV="1">
            <a:off x="7191632" y="1743166"/>
            <a:ext cx="477741" cy="69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9FA0878-796F-1B48-1F1A-DF2C1F58E5D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828084" y="29583"/>
            <a:ext cx="452865" cy="2006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97A0647-26C8-6239-0EA5-37647DEBACF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5844970" y="19077"/>
            <a:ext cx="452864" cy="2027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05E86-1D8E-306D-4D4E-6E51BB2C737D}"/>
              </a:ext>
            </a:extLst>
          </p:cNvPr>
          <p:cNvSpPr/>
          <p:nvPr/>
        </p:nvSpPr>
        <p:spPr>
          <a:xfrm>
            <a:off x="1004653" y="1031822"/>
            <a:ext cx="2171025" cy="37644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78BAE8-1FDB-CF5E-B898-68C1FFD26427}"/>
              </a:ext>
            </a:extLst>
          </p:cNvPr>
          <p:cNvSpPr/>
          <p:nvPr/>
        </p:nvSpPr>
        <p:spPr>
          <a:xfrm>
            <a:off x="1004653" y="1594531"/>
            <a:ext cx="2171025" cy="38037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12BFB-A3F1-FE75-0777-6C143AD113B1}"/>
              </a:ext>
            </a:extLst>
          </p:cNvPr>
          <p:cNvSpPr/>
          <p:nvPr/>
        </p:nvSpPr>
        <p:spPr>
          <a:xfrm>
            <a:off x="1004653" y="2214835"/>
            <a:ext cx="2171025" cy="37644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Contexts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5A541-7511-3630-C751-48BBC8313D99}"/>
              </a:ext>
            </a:extLst>
          </p:cNvPr>
          <p:cNvSpPr/>
          <p:nvPr/>
        </p:nvSpPr>
        <p:spPr>
          <a:xfrm>
            <a:off x="1004651" y="3513359"/>
            <a:ext cx="2171023" cy="47215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Examples/History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818C5-2817-571D-02AD-771420FC04BD}"/>
              </a:ext>
            </a:extLst>
          </p:cNvPr>
          <p:cNvSpPr/>
          <p:nvPr/>
        </p:nvSpPr>
        <p:spPr>
          <a:xfrm>
            <a:off x="1004654" y="4210084"/>
            <a:ext cx="2171022" cy="36737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37562-F3DB-5F08-FAE7-6F3C8436B3A9}"/>
              </a:ext>
            </a:extLst>
          </p:cNvPr>
          <p:cNvSpPr/>
          <p:nvPr/>
        </p:nvSpPr>
        <p:spPr>
          <a:xfrm>
            <a:off x="1004648" y="2796008"/>
            <a:ext cx="2171024" cy="50905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Output</a:t>
            </a:r>
            <a:br>
              <a:rPr lang="en-SG" sz="1600" dirty="0">
                <a:solidFill>
                  <a:schemeClr val="tx1"/>
                </a:solidFill>
              </a:rPr>
            </a:br>
            <a:r>
              <a:rPr lang="en-SG" sz="1600" dirty="0">
                <a:solidFill>
                  <a:schemeClr val="tx1"/>
                </a:solidFill>
              </a:rPr>
              <a:t>Instructions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1DE90E-578B-FEF2-2EA1-5EE948AE432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090166" y="1974909"/>
            <a:ext cx="0" cy="2399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D6E5D-ABDA-C3C2-61D8-9554B8CD40F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090166" y="1408271"/>
            <a:ext cx="0" cy="1862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6CFD21-039A-E4C7-66EE-5ADDFD5A448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90160" y="2591284"/>
            <a:ext cx="6" cy="2047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C1DA48-D6FA-F2A7-0CAA-FAC99E794CC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090160" y="3305064"/>
            <a:ext cx="3" cy="20829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CCC816-563D-D1A6-4604-328D4697A30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90163" y="3985510"/>
            <a:ext cx="2" cy="2245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450A594-1EC1-CD22-8F42-2958B2C01EFD}"/>
              </a:ext>
            </a:extLst>
          </p:cNvPr>
          <p:cNvSpPr/>
          <p:nvPr/>
        </p:nvSpPr>
        <p:spPr>
          <a:xfrm>
            <a:off x="1004653" y="889318"/>
            <a:ext cx="951822" cy="3764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2" name="Google Shape;67;p15">
            <a:extLst>
              <a:ext uri="{FF2B5EF4-FFF2-40B4-BE49-F238E27FC236}">
                <a16:creationId xmlns:a16="http://schemas.microsoft.com/office/drawing/2014/main" id="{EB9B470B-7AFA-9CC1-9F63-FC1EED238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Prompt Engineering</a:t>
            </a:r>
          </a:p>
        </p:txBody>
      </p:sp>
      <p:pic>
        <p:nvPicPr>
          <p:cNvPr id="42" name="Graphic 41" descr="Teacher">
            <a:extLst>
              <a:ext uri="{FF2B5EF4-FFF2-40B4-BE49-F238E27FC236}">
                <a16:creationId xmlns:a16="http://schemas.microsoft.com/office/drawing/2014/main" id="{E8DCAA45-1BCE-75AD-FCCF-E85D198BA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543" y="743776"/>
            <a:ext cx="3863863" cy="38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928092A1-3DF6-E881-5B64-1EA57A3F5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 your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D91F6-A8AD-18A4-C6B1-F5F09549174A}"/>
              </a:ext>
            </a:extLst>
          </p:cNvPr>
          <p:cNvSpPr txBox="1"/>
          <p:nvPr/>
        </p:nvSpPr>
        <p:spPr>
          <a:xfrm>
            <a:off x="524593" y="2619312"/>
            <a:ext cx="2218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22-year-old Chinese Male. No significant past medical history.  Right shoulder pain for 2 weeks after being tackled in rugby match…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1FEAE-A40C-480A-333D-8055E9F612C7}"/>
              </a:ext>
            </a:extLst>
          </p:cNvPr>
          <p:cNvSpPr txBox="1"/>
          <p:nvPr/>
        </p:nvSpPr>
        <p:spPr>
          <a:xfrm>
            <a:off x="3001290" y="1680594"/>
            <a:ext cx="5105895" cy="14465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Source</a:t>
            </a:r>
            <a:r>
              <a:rPr lang="en-SG" sz="1100" dirty="0"/>
              <a:t>: ACR shoulder pain traumatic.pdf, page 19</a:t>
            </a:r>
          </a:p>
          <a:p>
            <a:r>
              <a:rPr lang="en-SG" sz="1100" b="1" dirty="0"/>
              <a:t>Page Content</a:t>
            </a:r>
            <a:r>
              <a:rPr lang="en-SG" sz="1100" dirty="0"/>
              <a:t>: </a:t>
            </a:r>
            <a:br>
              <a:rPr lang="en-SG" sz="1100" dirty="0"/>
            </a:br>
            <a:r>
              <a:rPr lang="en-SG" sz="1100" dirty="0"/>
              <a:t>25. Rutten MJ, Collins JM, de Waal </a:t>
            </a:r>
            <a:r>
              <a:rPr lang="en-SG" sz="1100" dirty="0" err="1"/>
              <a:t>Malefijt</a:t>
            </a:r>
            <a:r>
              <a:rPr lang="en-SG" sz="1100" dirty="0"/>
              <a:t> MC, </a:t>
            </a:r>
            <a:r>
              <a:rPr lang="en-SG" sz="1100" dirty="0" err="1"/>
              <a:t>Kiemeney</a:t>
            </a:r>
            <a:r>
              <a:rPr lang="en-SG" sz="1100" dirty="0"/>
              <a:t> LA, Jag er GJ. Unsuspected sonographic findings in patients with posttraumatic shoulder complaints. J Clin Ultrasound. 2010;38(9):457-465.  </a:t>
            </a:r>
          </a:p>
          <a:p>
            <a:r>
              <a:rPr lang="en-SG" sz="1100" dirty="0"/>
              <a:t>26. </a:t>
            </a:r>
            <a:r>
              <a:rPr lang="en-SG" sz="1100" dirty="0" err="1"/>
              <a:t>Kamasaki</a:t>
            </a:r>
            <a:r>
              <a:rPr lang="en-SG" sz="1100" dirty="0"/>
              <a:t> T, </a:t>
            </a:r>
            <a:r>
              <a:rPr lang="en-SG" sz="1100" dirty="0" err="1"/>
              <a:t>Hayashida</a:t>
            </a:r>
            <a:r>
              <a:rPr lang="en-SG" sz="1100" dirty="0"/>
              <a:t> N, Miyamoto I, et al. PET/CT shows subjective pain in shoulder joints to be  associated with uptake of (18)F -FDG. </a:t>
            </a:r>
            <a:r>
              <a:rPr lang="en-SG" sz="1100" dirty="0" err="1"/>
              <a:t>Nucl</a:t>
            </a:r>
            <a:r>
              <a:rPr lang="en-SG" sz="1100" dirty="0"/>
              <a:t> Med </a:t>
            </a:r>
            <a:r>
              <a:rPr lang="en-SG" sz="1100" dirty="0" err="1"/>
              <a:t>Commun</a:t>
            </a:r>
            <a:r>
              <a:rPr lang="en-SG" sz="1100" dirty="0"/>
              <a:t>. 2014;35(1):44-50.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80838-973D-5BBA-C2DF-555B60FFEC60}"/>
              </a:ext>
            </a:extLst>
          </p:cNvPr>
          <p:cNvSpPr txBox="1"/>
          <p:nvPr/>
        </p:nvSpPr>
        <p:spPr>
          <a:xfrm>
            <a:off x="3001289" y="3379781"/>
            <a:ext cx="5105895" cy="1277273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Source</a:t>
            </a:r>
            <a:r>
              <a:rPr lang="en-SG" sz="1100" dirty="0"/>
              <a:t>: ACR shoulder pain traumatic.pdf, page 8</a:t>
            </a:r>
          </a:p>
          <a:p>
            <a:r>
              <a:rPr lang="en-SG" sz="1100" b="1" dirty="0"/>
              <a:t>Page Content</a:t>
            </a:r>
            <a:r>
              <a:rPr lang="en-SG" sz="1100" dirty="0"/>
              <a:t>: </a:t>
            </a:r>
            <a:br>
              <a:rPr lang="en-SG" sz="1100" dirty="0"/>
            </a:br>
            <a:r>
              <a:rPr lang="en-GB" sz="1100" dirty="0"/>
              <a:t>Appropriately positioned  radiographs can exclude shoulder dislocation and most displaced fractures as the  </a:t>
            </a:r>
            <a:r>
              <a:rPr lang="en-GB" sz="1100" dirty="0" err="1"/>
              <a:t>etiology</a:t>
            </a:r>
            <a:r>
              <a:rPr lang="en-GB" sz="1100" dirty="0"/>
              <a:t> for post -traumatic shoulder pain. In the setting of normal shoulder radiographs, the most common causes  of post -traumatic shoulder pain are soft -tissue injuries such  as rotator cuff and labral tears.  </a:t>
            </a:r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F5F05AD5-82E6-1B99-EC09-4B3A9515E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870" y="789131"/>
            <a:ext cx="75825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200" dirty="0"/>
              <a:t>Remove unnecessary documents</a:t>
            </a:r>
          </a:p>
        </p:txBody>
      </p:sp>
      <p:pic>
        <p:nvPicPr>
          <p:cNvPr id="3074" name="Picture 2" descr="New Course: Learn Advanced Data Cleaning in R | R-bloggers">
            <a:extLst>
              <a:ext uri="{FF2B5EF4-FFF2-40B4-BE49-F238E27FC236}">
                <a16:creationId xmlns:a16="http://schemas.microsoft.com/office/drawing/2014/main" id="{D2B33B2C-0868-EC6E-66DE-C7579300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57" y="233205"/>
            <a:ext cx="2986880" cy="11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76575" y="24455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Outline</a:t>
            </a:r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9D84CFB3-FB0C-3D39-83AF-1F4CA5DA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899070"/>
              </p:ext>
            </p:extLst>
          </p:nvPr>
        </p:nvGraphicFramePr>
        <p:xfrm>
          <a:off x="676575" y="817250"/>
          <a:ext cx="7112940" cy="3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8;p27">
            <a:extLst>
              <a:ext uri="{FF2B5EF4-FFF2-40B4-BE49-F238E27FC236}">
                <a16:creationId xmlns:a16="http://schemas.microsoft.com/office/drawing/2014/main" id="{083FA684-EA46-3253-AFBB-EC75BD6A3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433" y="813340"/>
            <a:ext cx="75825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Consider embedding content</a:t>
            </a:r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928092A1-3DF6-E881-5B64-1EA57A3F5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 your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32E1B-2342-72AD-408E-ACC2BD62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9" y="1571960"/>
            <a:ext cx="4184566" cy="25890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F3112-CCB7-A59F-CB83-C70EA580D78E}"/>
              </a:ext>
            </a:extLst>
          </p:cNvPr>
          <p:cNvSpPr/>
          <p:nvPr/>
        </p:nvSpPr>
        <p:spPr>
          <a:xfrm>
            <a:off x="443400" y="3768163"/>
            <a:ext cx="4184566" cy="3928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9EBE6EC-8126-A528-D2F3-5CBDAED38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733356"/>
              </p:ext>
            </p:extLst>
          </p:nvPr>
        </p:nvGraphicFramePr>
        <p:xfrm>
          <a:off x="4777740" y="1446530"/>
          <a:ext cx="3489960" cy="277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185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8;p27">
            <a:extLst>
              <a:ext uri="{FF2B5EF4-FFF2-40B4-BE49-F238E27FC236}">
                <a16:creationId xmlns:a16="http://schemas.microsoft.com/office/drawing/2014/main" id="{083FA684-EA46-3253-AFBB-EC75BD6A3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593" y="863864"/>
            <a:ext cx="7582592" cy="3617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Consider input contexts</a:t>
            </a:r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928092A1-3DF6-E881-5B64-1EA57A3F5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 your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55417-ED9A-3FFF-C340-4A5D34DC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2" y="1780221"/>
            <a:ext cx="7568650" cy="26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ED05CE5A-650E-6F05-3CB6-3E05F3803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 the clinical problem</a:t>
            </a:r>
          </a:p>
        </p:txBody>
      </p:sp>
      <p:sp>
        <p:nvSpPr>
          <p:cNvPr id="6" name="Google Shape;228;p27">
            <a:extLst>
              <a:ext uri="{FF2B5EF4-FFF2-40B4-BE49-F238E27FC236}">
                <a16:creationId xmlns:a16="http://schemas.microsoft.com/office/drawing/2014/main" id="{7A34174B-3F16-6FFF-83AE-F3CE3A320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593" y="863864"/>
            <a:ext cx="7582592" cy="3617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Break the problems into sub-problems</a:t>
            </a:r>
          </a:p>
          <a:p>
            <a:pPr marL="927100" lvl="1">
              <a:lnSpc>
                <a:spcPct val="15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sz="2250" dirty="0"/>
              <a:t>Chain Of Thought Prompting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GB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7B71E-D6B5-3D79-B4C0-C99A71ED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4" y="2219150"/>
            <a:ext cx="7131049" cy="24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ED05CE5A-650E-6F05-3CB6-3E05F3803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 the clinical problem</a:t>
            </a:r>
          </a:p>
        </p:txBody>
      </p:sp>
      <p:sp>
        <p:nvSpPr>
          <p:cNvPr id="6" name="Google Shape;228;p27">
            <a:extLst>
              <a:ext uri="{FF2B5EF4-FFF2-40B4-BE49-F238E27FC236}">
                <a16:creationId xmlns:a16="http://schemas.microsoft.com/office/drawing/2014/main" id="{7A34174B-3F16-6FFF-83AE-F3CE3A320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593" y="795290"/>
            <a:ext cx="7582592" cy="3617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400" dirty="0"/>
              <a:t>Break the problems into sub-problems</a:t>
            </a:r>
          </a:p>
          <a:p>
            <a:pPr marL="927100" lvl="1">
              <a:lnSpc>
                <a:spcPct val="15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sz="2250" dirty="0"/>
              <a:t>Chain Of Thought Prompting</a:t>
            </a:r>
          </a:p>
          <a:p>
            <a:pPr marL="927100" lvl="1">
              <a:lnSpc>
                <a:spcPct val="15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sz="2250" dirty="0"/>
              <a:t>Sub-Query RAG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C890A-712B-5D5D-DA44-3DE316C0ADF4}"/>
              </a:ext>
            </a:extLst>
          </p:cNvPr>
          <p:cNvSpPr/>
          <p:nvPr/>
        </p:nvSpPr>
        <p:spPr>
          <a:xfrm>
            <a:off x="613714" y="3632864"/>
            <a:ext cx="1321103" cy="37644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F8CCF-C4FD-6BD7-FAE0-59FF9A49F52C}"/>
              </a:ext>
            </a:extLst>
          </p:cNvPr>
          <p:cNvSpPr/>
          <p:nvPr/>
        </p:nvSpPr>
        <p:spPr>
          <a:xfrm>
            <a:off x="2707557" y="2809532"/>
            <a:ext cx="1321103" cy="51354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Table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955DA-7A82-1371-2A30-7BB3ED88B390}"/>
              </a:ext>
            </a:extLst>
          </p:cNvPr>
          <p:cNvSpPr/>
          <p:nvPr/>
        </p:nvSpPr>
        <p:spPr>
          <a:xfrm>
            <a:off x="2707557" y="4292590"/>
            <a:ext cx="1321103" cy="51354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Text Database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1E9FE0-A5D5-438D-8BE9-50F78C41649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1934817" y="3066306"/>
            <a:ext cx="772740" cy="754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61CEFD7-F73B-5D9E-1496-BBCC5E7B7C9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1934817" y="3821089"/>
            <a:ext cx="772740" cy="728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857C44-5AF0-B10F-58FF-EB9D5463EF39}"/>
              </a:ext>
            </a:extLst>
          </p:cNvPr>
          <p:cNvSpPr/>
          <p:nvPr/>
        </p:nvSpPr>
        <p:spPr>
          <a:xfrm>
            <a:off x="4801401" y="3527770"/>
            <a:ext cx="1321103" cy="58663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Synthesizer Prompt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18BFED-7933-1D39-AC10-6E668A991D51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4028660" y="3066306"/>
            <a:ext cx="772741" cy="754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51E1B-6BCE-A365-2BB1-91473D480638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4028660" y="3821088"/>
            <a:ext cx="772741" cy="728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306C74F-62AB-8EA7-E04D-73E2AC4E1156}"/>
              </a:ext>
            </a:extLst>
          </p:cNvPr>
          <p:cNvSpPr/>
          <p:nvPr/>
        </p:nvSpPr>
        <p:spPr>
          <a:xfrm>
            <a:off x="6548631" y="3564313"/>
            <a:ext cx="1321103" cy="51354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Final Answer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D369941-069A-7ADB-AEA0-5A3F5BBE61AF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>
          <a:xfrm flipV="1">
            <a:off x="6122504" y="3821087"/>
            <a:ext cx="4261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ED05CE5A-650E-6F05-3CB6-3E05F3803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41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Finetuning</a:t>
            </a:r>
          </a:p>
        </p:txBody>
      </p:sp>
      <p:sp>
        <p:nvSpPr>
          <p:cNvPr id="7" name="Google Shape;228;p27">
            <a:extLst>
              <a:ext uri="{FF2B5EF4-FFF2-40B4-BE49-F238E27FC236}">
                <a16:creationId xmlns:a16="http://schemas.microsoft.com/office/drawing/2014/main" id="{246C0110-44AF-05F6-36BA-D0D35B063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593" y="1113183"/>
            <a:ext cx="7582592" cy="3275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Embedding Models: Contrastive Learning</a:t>
            </a:r>
            <a:br>
              <a:rPr lang="en-GB" sz="2000" dirty="0"/>
            </a:br>
            <a:endParaRPr lang="en-GB" sz="20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LLM Models: Context-Aware Instruction RLHF/SFT</a:t>
            </a:r>
            <a:br>
              <a:rPr lang="en-GB" sz="2000" dirty="0"/>
            </a:br>
            <a:endParaRPr lang="en-GB" sz="20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Combine Embedding &amp; LLM Finetuning: RA-DIT</a:t>
            </a:r>
          </a:p>
        </p:txBody>
      </p:sp>
    </p:spTree>
    <p:extLst>
      <p:ext uri="{BB962C8B-B14F-4D97-AF65-F5344CB8AC3E}">
        <p14:creationId xmlns:p14="http://schemas.microsoft.com/office/powerpoint/2010/main" val="2830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ED05CE5A-650E-6F05-3CB6-3E05F3803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593" y="222590"/>
            <a:ext cx="69893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Optimization Flow (OpenAI Dev Day)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CC9A-9B41-820D-D269-CE2923A2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2" y="1034318"/>
            <a:ext cx="6329004" cy="35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C">
            <a:extLst>
              <a:ext uri="{FF2B5EF4-FFF2-40B4-BE49-F238E27FC236}">
                <a16:creationId xmlns:a16="http://schemas.microsoft.com/office/drawing/2014/main" id="{84796B97-FBB9-768D-1CB7-CB7B8DD8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1357" y="1144518"/>
            <a:ext cx="3014484" cy="3014484"/>
          </a:xfrm>
          <a:prstGeom prst="rect">
            <a:avLst/>
          </a:prstGeom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A4C8F8FA-484A-9749-4606-F5AF1EF467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3098" y="953981"/>
            <a:ext cx="4498259" cy="10225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b="0" spc="-50" dirty="0"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Coding Time !</a:t>
            </a:r>
            <a:endParaRPr lang="en-US" sz="4200" spc="-50" dirty="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58339A0-41EC-6754-1034-6D1118379BE4}"/>
              </a:ext>
            </a:extLst>
          </p:cNvPr>
          <p:cNvSpPr txBox="1"/>
          <p:nvPr/>
        </p:nvSpPr>
        <p:spPr>
          <a:xfrm>
            <a:off x="896947" y="2651760"/>
            <a:ext cx="4511678" cy="22652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indent="-182880" defTabSz="914400">
              <a:spcAft>
                <a:spcPts val="10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 Download </a:t>
            </a:r>
            <a:r>
              <a:rPr lang="en-US" dirty="0" err="1"/>
              <a:t>Jupyter</a:t>
            </a:r>
            <a:r>
              <a:rPr lang="en-US" dirty="0"/>
              <a:t> Notebook at:</a:t>
            </a:r>
          </a:p>
          <a:p>
            <a:pPr lvl="0" indent="-182880" defTabSz="914400">
              <a:spcAft>
                <a:spcPts val="1000"/>
              </a:spcAft>
              <a:buClr>
                <a:schemeClr val="accent1"/>
              </a:buClr>
              <a:buSzPct val="100000"/>
            </a:pPr>
            <a:r>
              <a:rPr lang="en-US" dirty="0">
                <a:hlinkClick r:id="rId5"/>
              </a:rPr>
              <a:t>https://tinyurl.com/ai-summit-2023</a:t>
            </a:r>
            <a:endParaRPr lang="en-US" dirty="0"/>
          </a:p>
          <a:p>
            <a:pPr lvl="0" indent="-182880" defTabSz="914400">
              <a:spcAft>
                <a:spcPts val="1000"/>
              </a:spcAft>
              <a:buClr>
                <a:schemeClr val="accent1"/>
              </a:buClr>
              <a:buSzPct val="100000"/>
            </a:pPr>
            <a:endParaRPr lang="en-US" dirty="0"/>
          </a:p>
          <a:p>
            <a:pPr lvl="0" indent="-182880" defTabSz="914400">
              <a:spcAft>
                <a:spcPts val="1000"/>
              </a:spcAft>
              <a:buClr>
                <a:schemeClr val="accent1"/>
              </a:buClr>
              <a:buSzPct val="100000"/>
            </a:pPr>
            <a:endParaRPr lang="en-US" dirty="0"/>
          </a:p>
          <a:p>
            <a:pPr lvl="0" indent="-182880" defTabSz="914400">
              <a:spcAft>
                <a:spcPts val="1000"/>
              </a:spcAft>
              <a:buClr>
                <a:schemeClr val="accent1"/>
              </a:buClr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8;p21">
            <a:extLst>
              <a:ext uri="{FF2B5EF4-FFF2-40B4-BE49-F238E27FC236}">
                <a16:creationId xmlns:a16="http://schemas.microsoft.com/office/drawing/2014/main" id="{E6447AE9-855F-AE39-0985-B264BAE20C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297" y="352426"/>
            <a:ext cx="657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LLM limitations in medicine</a:t>
            </a:r>
            <a:endParaRPr dirty="0"/>
          </a:p>
        </p:txBody>
      </p:sp>
      <p:sp>
        <p:nvSpPr>
          <p:cNvPr id="3" name="Google Shape;117;p18">
            <a:extLst>
              <a:ext uri="{FF2B5EF4-FFF2-40B4-BE49-F238E27FC236}">
                <a16:creationId xmlns:a16="http://schemas.microsoft.com/office/drawing/2014/main" id="{7C999B58-EE03-A527-1938-DA470F89E2FA}"/>
              </a:ext>
            </a:extLst>
          </p:cNvPr>
          <p:cNvSpPr txBox="1">
            <a:spLocks/>
          </p:cNvSpPr>
          <p:nvPr/>
        </p:nvSpPr>
        <p:spPr>
          <a:xfrm>
            <a:off x="672206" y="944178"/>
            <a:ext cx="3994150" cy="3694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GB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EA769-0417-CB2E-8A64-BC98F1925EB2}"/>
              </a:ext>
            </a:extLst>
          </p:cNvPr>
          <p:cNvSpPr txBox="1"/>
          <p:nvPr/>
        </p:nvSpPr>
        <p:spPr>
          <a:xfrm>
            <a:off x="1324861" y="3922323"/>
            <a:ext cx="74284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3000" i="0" u="none" strike="noStrike" dirty="0">
                <a:latin typeface="Amasis MT Pro Black" panose="020F0502020204030204" pitchFamily="18" charset="0"/>
              </a:rPr>
              <a:t>Solution: RAG vs Fine-Tuning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6DDC6C4D-1D76-5382-B734-9BB883611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386686"/>
              </p:ext>
            </p:extLst>
          </p:nvPr>
        </p:nvGraphicFramePr>
        <p:xfrm>
          <a:off x="500411" y="1345131"/>
          <a:ext cx="7600201" cy="199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2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54780" y="583066"/>
            <a:ext cx="4572000" cy="303123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defTabSz="617220">
              <a:spcBef>
                <a:spcPts val="0"/>
              </a:spcBef>
            </a:pPr>
            <a:r>
              <a:rPr lang="en-GB" sz="4200" b="0" kern="1200" spc="-203" dirty="0"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What is Retrieval Augmented Generation (RAG)?</a:t>
            </a:r>
            <a:endParaRPr lang="en-GB" sz="4200" dirty="0"/>
          </a:p>
        </p:txBody>
      </p:sp>
      <p:pic>
        <p:nvPicPr>
          <p:cNvPr id="67" name="Graphic 65" descr="Lightbulb">
            <a:extLst>
              <a:ext uri="{FF2B5EF4-FFF2-40B4-BE49-F238E27FC236}">
                <a16:creationId xmlns:a16="http://schemas.microsoft.com/office/drawing/2014/main" id="{E39B4BF4-E970-9790-FE8B-BE3CF7E3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20" y="583066"/>
            <a:ext cx="3863863" cy="38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2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477635" y="224327"/>
            <a:ext cx="7806892" cy="330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SG" sz="3600" dirty="0"/>
              <a:t>RAG Pipeline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2FBAE-4136-9E42-FE54-0AE2531ABA2A}"/>
              </a:ext>
            </a:extLst>
          </p:cNvPr>
          <p:cNvSpPr/>
          <p:nvPr/>
        </p:nvSpPr>
        <p:spPr>
          <a:xfrm>
            <a:off x="2313940" y="1492698"/>
            <a:ext cx="1877482" cy="37644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Knowledge 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BB099F-897D-1D44-C253-901900934DC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3252680" y="1869147"/>
            <a:ext cx="1" cy="50737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AAB3B-AFC1-FC6E-28E6-513E7E1DCB6D}"/>
              </a:ext>
            </a:extLst>
          </p:cNvPr>
          <p:cNvSpPr/>
          <p:nvPr/>
        </p:nvSpPr>
        <p:spPr>
          <a:xfrm>
            <a:off x="4306397" y="1302608"/>
            <a:ext cx="2171025" cy="7566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/>
                </a:solidFill>
              </a:rPr>
              <a:t>Vector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tx1"/>
                </a:solidFill>
              </a:rPr>
              <a:t>KG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54123-33F8-3BDE-69C0-E307C15E2DD7}"/>
              </a:ext>
            </a:extLst>
          </p:cNvPr>
          <p:cNvSpPr/>
          <p:nvPr/>
        </p:nvSpPr>
        <p:spPr>
          <a:xfrm>
            <a:off x="2313939" y="2376518"/>
            <a:ext cx="1877482" cy="37644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Retriever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584709-B9FD-7097-9ADB-96AC009F1BED}"/>
              </a:ext>
            </a:extLst>
          </p:cNvPr>
          <p:cNvSpPr/>
          <p:nvPr/>
        </p:nvSpPr>
        <p:spPr>
          <a:xfrm>
            <a:off x="2313939" y="3555922"/>
            <a:ext cx="1877482" cy="37644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374A3-63B6-D9C9-7284-857294C2C129}"/>
              </a:ext>
            </a:extLst>
          </p:cNvPr>
          <p:cNvSpPr/>
          <p:nvPr/>
        </p:nvSpPr>
        <p:spPr>
          <a:xfrm>
            <a:off x="4754418" y="3555921"/>
            <a:ext cx="1421390" cy="37644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8CE35-91DD-B91D-D516-E7F45B319EE1}"/>
              </a:ext>
            </a:extLst>
          </p:cNvPr>
          <p:cNvSpPr/>
          <p:nvPr/>
        </p:nvSpPr>
        <p:spPr>
          <a:xfrm>
            <a:off x="316273" y="3555922"/>
            <a:ext cx="1421390" cy="37644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Question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39DB95-7B28-ECC3-3689-5F0C00EE1D31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252680" y="2752967"/>
            <a:ext cx="0" cy="80295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4D438C-0603-959F-0458-3E988E3C9FDB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1737663" y="3744147"/>
            <a:ext cx="57627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5CB709-F79D-208D-F148-96914D450245}"/>
              </a:ext>
            </a:extLst>
          </p:cNvPr>
          <p:cNvSpPr/>
          <p:nvPr/>
        </p:nvSpPr>
        <p:spPr>
          <a:xfrm>
            <a:off x="2313939" y="2751102"/>
            <a:ext cx="1250847" cy="7566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91BFCA-48F1-900F-D03D-C75BD3D3414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191421" y="3744146"/>
            <a:ext cx="562997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0BFB72-0443-ED19-1C72-6357D495313E}"/>
              </a:ext>
            </a:extLst>
          </p:cNvPr>
          <p:cNvSpPr/>
          <p:nvPr/>
        </p:nvSpPr>
        <p:spPr>
          <a:xfrm>
            <a:off x="6738805" y="3555921"/>
            <a:ext cx="1421390" cy="37644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Answer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E77D9D-304F-B9EB-AC97-8412A6CC7404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>
            <a:off x="6175808" y="3744146"/>
            <a:ext cx="56299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3253085-02E2-A227-1560-A795504BCE42}"/>
              </a:ext>
            </a:extLst>
          </p:cNvPr>
          <p:cNvSpPr/>
          <p:nvPr/>
        </p:nvSpPr>
        <p:spPr>
          <a:xfrm>
            <a:off x="4285098" y="2328645"/>
            <a:ext cx="2842679" cy="47219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>
                <a:solidFill>
                  <a:schemeClr val="tx1"/>
                </a:solidFill>
              </a:rPr>
              <a:t>Extract Relevant Docs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3;p26">
            <a:extLst>
              <a:ext uri="{FF2B5EF4-FFF2-40B4-BE49-F238E27FC236}">
                <a16:creationId xmlns:a16="http://schemas.microsoft.com/office/drawing/2014/main" id="{CDA13E7D-E1E8-23D8-5AD1-E58A2BF3373B}"/>
              </a:ext>
            </a:extLst>
          </p:cNvPr>
          <p:cNvSpPr txBox="1">
            <a:spLocks/>
          </p:cNvSpPr>
          <p:nvPr/>
        </p:nvSpPr>
        <p:spPr>
          <a:xfrm>
            <a:off x="488597" y="174473"/>
            <a:ext cx="8035135" cy="8225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SzPts val="990"/>
            </a:pPr>
            <a:r>
              <a:rPr lang="en-GB" sz="3200" dirty="0">
                <a:solidFill>
                  <a:schemeClr val="tx1"/>
                </a:solidFill>
              </a:rPr>
              <a:t>RAG: Constructing a Vector Database</a:t>
            </a:r>
            <a:endParaRPr lang="en-SG" sz="3200" dirty="0">
              <a:solidFill>
                <a:schemeClr val="tx1"/>
              </a:solidFill>
            </a:endParaRPr>
          </a:p>
        </p:txBody>
      </p:sp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441102D2-78E8-D8C0-DA58-C266FA11A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658" y="2068114"/>
            <a:ext cx="676308" cy="676308"/>
          </a:xfrm>
          <a:prstGeom prst="rect">
            <a:avLst/>
          </a:prstGeom>
        </p:spPr>
      </p:pic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642DD4E2-D708-492F-DF04-ABF0B5679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636" y="2759070"/>
            <a:ext cx="676308" cy="676308"/>
          </a:xfrm>
          <a:prstGeom prst="rect">
            <a:avLst/>
          </a:prstGeom>
        </p:spPr>
      </p:pic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C5F220C4-D34A-77C1-6F81-61741206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562" y="3450026"/>
            <a:ext cx="676308" cy="67630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FB079D-7985-4C4A-C289-2EAC9142D648}"/>
              </a:ext>
            </a:extLst>
          </p:cNvPr>
          <p:cNvSpPr/>
          <p:nvPr/>
        </p:nvSpPr>
        <p:spPr>
          <a:xfrm>
            <a:off x="302283" y="1255056"/>
            <a:ext cx="1430867" cy="676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1" dirty="0">
                <a:solidFill>
                  <a:schemeClr val="tx1"/>
                </a:solidFill>
              </a:rPr>
              <a:t>Collect Documents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BACD0C-AD3F-42E1-E5C9-49FE60345620}"/>
              </a:ext>
            </a:extLst>
          </p:cNvPr>
          <p:cNvSpPr/>
          <p:nvPr/>
        </p:nvSpPr>
        <p:spPr>
          <a:xfrm>
            <a:off x="1512763" y="1061381"/>
            <a:ext cx="406519" cy="38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20C8DC-8399-AD18-2E07-EAF9920AD03A}"/>
              </a:ext>
            </a:extLst>
          </p:cNvPr>
          <p:cNvSpPr/>
          <p:nvPr/>
        </p:nvSpPr>
        <p:spPr>
          <a:xfrm>
            <a:off x="2197526" y="1291367"/>
            <a:ext cx="1430867" cy="676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1" dirty="0">
                <a:solidFill>
                  <a:schemeClr val="tx1"/>
                </a:solidFill>
              </a:rPr>
              <a:t>Split into Small Chunks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1827AA-6B1D-7C5F-ADF7-209C1AB8218D}"/>
              </a:ext>
            </a:extLst>
          </p:cNvPr>
          <p:cNvSpPr/>
          <p:nvPr/>
        </p:nvSpPr>
        <p:spPr>
          <a:xfrm>
            <a:off x="3408006" y="1097692"/>
            <a:ext cx="406519" cy="38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4" name="Graphic 23" descr="List with solid fill">
            <a:extLst>
              <a:ext uri="{FF2B5EF4-FFF2-40B4-BE49-F238E27FC236}">
                <a16:creationId xmlns:a16="http://schemas.microsoft.com/office/drawing/2014/main" id="{66D8ABE6-FDD6-0230-6F72-94CBAE024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0457" y="2163358"/>
            <a:ext cx="676309" cy="676309"/>
          </a:xfrm>
          <a:prstGeom prst="rect">
            <a:avLst/>
          </a:prstGeom>
        </p:spPr>
      </p:pic>
      <p:pic>
        <p:nvPicPr>
          <p:cNvPr id="28" name="Graphic 27" descr="List with solid fill">
            <a:extLst>
              <a:ext uri="{FF2B5EF4-FFF2-40B4-BE49-F238E27FC236}">
                <a16:creationId xmlns:a16="http://schemas.microsoft.com/office/drawing/2014/main" id="{D2192BD7-25C1-FF7B-A267-2FBCCCFE7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1048" y="2163358"/>
            <a:ext cx="676309" cy="676309"/>
          </a:xfrm>
          <a:prstGeom prst="rect">
            <a:avLst/>
          </a:prstGeom>
        </p:spPr>
      </p:pic>
      <p:pic>
        <p:nvPicPr>
          <p:cNvPr id="33" name="Graphic 32" descr="List with solid fill">
            <a:extLst>
              <a:ext uri="{FF2B5EF4-FFF2-40B4-BE49-F238E27FC236}">
                <a16:creationId xmlns:a16="http://schemas.microsoft.com/office/drawing/2014/main" id="{DE8F147C-F76B-DFC1-C147-8E9531189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0457" y="2795381"/>
            <a:ext cx="676309" cy="676309"/>
          </a:xfrm>
          <a:prstGeom prst="rect">
            <a:avLst/>
          </a:prstGeom>
        </p:spPr>
      </p:pic>
      <p:pic>
        <p:nvPicPr>
          <p:cNvPr id="34" name="Graphic 33" descr="List with solid fill">
            <a:extLst>
              <a:ext uri="{FF2B5EF4-FFF2-40B4-BE49-F238E27FC236}">
                <a16:creationId xmlns:a16="http://schemas.microsoft.com/office/drawing/2014/main" id="{9FCE14B3-DCC7-6844-1969-E9B4EE0D1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1048" y="2795381"/>
            <a:ext cx="676309" cy="676309"/>
          </a:xfrm>
          <a:prstGeom prst="rect">
            <a:avLst/>
          </a:prstGeom>
        </p:spPr>
      </p:pic>
      <p:pic>
        <p:nvPicPr>
          <p:cNvPr id="35" name="Graphic 34" descr="List with solid fill">
            <a:extLst>
              <a:ext uri="{FF2B5EF4-FFF2-40B4-BE49-F238E27FC236}">
                <a16:creationId xmlns:a16="http://schemas.microsoft.com/office/drawing/2014/main" id="{802EA8C0-30D0-80CB-3A65-7E076030C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3605" y="3450025"/>
            <a:ext cx="676309" cy="676309"/>
          </a:xfrm>
          <a:prstGeom prst="rect">
            <a:avLst/>
          </a:prstGeom>
        </p:spPr>
      </p:pic>
      <p:pic>
        <p:nvPicPr>
          <p:cNvPr id="36" name="Graphic 35" descr="List with solid fill">
            <a:extLst>
              <a:ext uri="{FF2B5EF4-FFF2-40B4-BE49-F238E27FC236}">
                <a16:creationId xmlns:a16="http://schemas.microsoft.com/office/drawing/2014/main" id="{31C67FF0-1A82-81D4-AC37-C691DA3D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96" y="3450025"/>
            <a:ext cx="676309" cy="67630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C6C8B9-8D87-543B-7ABD-01576E60DDA6}"/>
              </a:ext>
            </a:extLst>
          </p:cNvPr>
          <p:cNvSpPr/>
          <p:nvPr/>
        </p:nvSpPr>
        <p:spPr>
          <a:xfrm>
            <a:off x="4131291" y="1291367"/>
            <a:ext cx="1556006" cy="676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1" dirty="0">
                <a:solidFill>
                  <a:schemeClr val="tx1"/>
                </a:solidFill>
              </a:rPr>
              <a:t>Convert Text to Vectors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D8B585-0443-7E4D-DC7E-D00E1BE0EE0D}"/>
              </a:ext>
            </a:extLst>
          </p:cNvPr>
          <p:cNvSpPr/>
          <p:nvPr/>
        </p:nvSpPr>
        <p:spPr>
          <a:xfrm>
            <a:off x="5484037" y="1097692"/>
            <a:ext cx="406519" cy="38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E73D4C95-136D-FCEB-5ED7-36F488D20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3484" y="2113946"/>
            <a:ext cx="593470" cy="59347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3355B2E-FE5C-A4C0-6E61-3B203020CD8E}"/>
              </a:ext>
            </a:extLst>
          </p:cNvPr>
          <p:cNvGrpSpPr/>
          <p:nvPr/>
        </p:nvGrpSpPr>
        <p:grpSpPr>
          <a:xfrm rot="16200000">
            <a:off x="4750519" y="4005879"/>
            <a:ext cx="279401" cy="768108"/>
            <a:chOff x="759883" y="2399723"/>
            <a:chExt cx="279401" cy="76810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C4D785-06EE-7679-D8E3-5FEF38FDC50E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596E555-6C12-4C85-1152-75E95E2614C7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2AED9A-85F0-9B33-A39A-89306800A53A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3B5114-C0FD-5FC0-2988-066ACE1FFBE3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3212" name="Group 3211">
            <a:extLst>
              <a:ext uri="{FF2B5EF4-FFF2-40B4-BE49-F238E27FC236}">
                <a16:creationId xmlns:a16="http://schemas.microsoft.com/office/drawing/2014/main" id="{D43DC27B-B5B0-9888-20C9-216518FC09CD}"/>
              </a:ext>
            </a:extLst>
          </p:cNvPr>
          <p:cNvGrpSpPr/>
          <p:nvPr/>
        </p:nvGrpSpPr>
        <p:grpSpPr>
          <a:xfrm>
            <a:off x="4247434" y="3053225"/>
            <a:ext cx="1285329" cy="888892"/>
            <a:chOff x="4572000" y="2605285"/>
            <a:chExt cx="1285329" cy="88889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8CC84A6-9529-A010-BEC8-D470D0F0ACB6}"/>
                </a:ext>
              </a:extLst>
            </p:cNvPr>
            <p:cNvSpPr/>
            <p:nvPr/>
          </p:nvSpPr>
          <p:spPr>
            <a:xfrm rot="16200000">
              <a:off x="4566444" y="2757494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2F80D0-07FB-6850-6F96-C41DB31045A1}"/>
                </a:ext>
              </a:extLst>
            </p:cNvPr>
            <p:cNvSpPr/>
            <p:nvPr/>
          </p:nvSpPr>
          <p:spPr>
            <a:xfrm rot="16200000">
              <a:off x="4566444" y="299304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A81C7D-7391-A172-8340-0639C92473AA}"/>
                </a:ext>
              </a:extLst>
            </p:cNvPr>
            <p:cNvSpPr/>
            <p:nvPr/>
          </p:nvSpPr>
          <p:spPr>
            <a:xfrm rot="16200000">
              <a:off x="4566444" y="3228599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EF5A3F-7D32-A5D0-9FDA-A97E79FBACE8}"/>
                </a:ext>
              </a:extLst>
            </p:cNvPr>
            <p:cNvSpPr/>
            <p:nvPr/>
          </p:nvSpPr>
          <p:spPr>
            <a:xfrm rot="16200000">
              <a:off x="4950619" y="2610841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ED624C-0A88-E9A0-825D-298061E75D46}"/>
                </a:ext>
              </a:extLst>
            </p:cNvPr>
            <p:cNvSpPr/>
            <p:nvPr/>
          </p:nvSpPr>
          <p:spPr>
            <a:xfrm rot="16200000">
              <a:off x="4950619" y="2846394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EFAA374-32C7-ECB6-1FA7-AC251CCE91FE}"/>
                </a:ext>
              </a:extLst>
            </p:cNvPr>
            <p:cNvSpPr/>
            <p:nvPr/>
          </p:nvSpPr>
          <p:spPr>
            <a:xfrm rot="16200000">
              <a:off x="4950619" y="3081946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91FE422-1872-C761-BB38-3BAB143B1EE3}"/>
                </a:ext>
              </a:extLst>
            </p:cNvPr>
            <p:cNvSpPr/>
            <p:nvPr/>
          </p:nvSpPr>
          <p:spPr>
            <a:xfrm rot="16200000">
              <a:off x="4950619" y="332193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D48F49-34A9-D33E-8CED-DD8FC8D79471}"/>
                </a:ext>
              </a:extLst>
            </p:cNvPr>
            <p:cNvSpPr/>
            <p:nvPr/>
          </p:nvSpPr>
          <p:spPr>
            <a:xfrm rot="16200000">
              <a:off x="5334794" y="2610841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AD65263-162A-047E-C3BB-4F8E8A0618A9}"/>
                </a:ext>
              </a:extLst>
            </p:cNvPr>
            <p:cNvSpPr/>
            <p:nvPr/>
          </p:nvSpPr>
          <p:spPr>
            <a:xfrm rot="16200000">
              <a:off x="5334794" y="2846394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6D51EF-3DDD-A4F8-0B2C-8B5E876961BA}"/>
                </a:ext>
              </a:extLst>
            </p:cNvPr>
            <p:cNvSpPr/>
            <p:nvPr/>
          </p:nvSpPr>
          <p:spPr>
            <a:xfrm rot="16200000">
              <a:off x="5334794" y="3081946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6C2A56-D9BF-2C41-1690-9B2142158609}"/>
                </a:ext>
              </a:extLst>
            </p:cNvPr>
            <p:cNvSpPr/>
            <p:nvPr/>
          </p:nvSpPr>
          <p:spPr>
            <a:xfrm rot="16200000">
              <a:off x="5334794" y="332193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0A09F-521B-A8C0-2AE4-7A90A09EFF16}"/>
                </a:ext>
              </a:extLst>
            </p:cNvPr>
            <p:cNvSpPr/>
            <p:nvPr/>
          </p:nvSpPr>
          <p:spPr>
            <a:xfrm rot="16200000">
              <a:off x="5685085" y="2757494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ECD717C-04B7-D1FE-C7D1-3C9DE9F96AEE}"/>
                </a:ext>
              </a:extLst>
            </p:cNvPr>
            <p:cNvSpPr/>
            <p:nvPr/>
          </p:nvSpPr>
          <p:spPr>
            <a:xfrm rot="16200000">
              <a:off x="5685085" y="299304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CB7BF7-A1D5-D71F-1A02-B08F50ABCCDA}"/>
                </a:ext>
              </a:extLst>
            </p:cNvPr>
            <p:cNvSpPr/>
            <p:nvPr/>
          </p:nvSpPr>
          <p:spPr>
            <a:xfrm rot="16200000">
              <a:off x="5685085" y="3228599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461FC0-5FEC-67C2-5888-F550E1770CE7}"/>
                </a:ext>
              </a:extLst>
            </p:cNvPr>
            <p:cNvCxnSpPr>
              <a:stCxn id="45" idx="4"/>
              <a:endCxn id="49" idx="0"/>
            </p:cNvCxnSpPr>
            <p:nvPr/>
          </p:nvCxnSpPr>
          <p:spPr>
            <a:xfrm flipV="1">
              <a:off x="4738688" y="2694185"/>
              <a:ext cx="217487" cy="1466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2" name="Straight Connector 3071">
              <a:extLst>
                <a:ext uri="{FF2B5EF4-FFF2-40B4-BE49-F238E27FC236}">
                  <a16:creationId xmlns:a16="http://schemas.microsoft.com/office/drawing/2014/main" id="{E9192BDA-2B3A-EF4D-DD02-EE930869923E}"/>
                </a:ext>
              </a:extLst>
            </p:cNvPr>
            <p:cNvCxnSpPr>
              <a:cxnSpLocks/>
              <a:stCxn id="45" idx="4"/>
              <a:endCxn id="50" idx="0"/>
            </p:cNvCxnSpPr>
            <p:nvPr/>
          </p:nvCxnSpPr>
          <p:spPr>
            <a:xfrm>
              <a:off x="4738688" y="2840838"/>
              <a:ext cx="217487" cy="88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F92CCBDD-B9D3-1833-B0A8-E046D607B006}"/>
                </a:ext>
              </a:extLst>
            </p:cNvPr>
            <p:cNvCxnSpPr>
              <a:cxnSpLocks/>
              <a:stCxn id="45" idx="4"/>
              <a:endCxn id="51" idx="0"/>
            </p:cNvCxnSpPr>
            <p:nvPr/>
          </p:nvCxnSpPr>
          <p:spPr>
            <a:xfrm>
              <a:off x="4738688" y="2840838"/>
              <a:ext cx="217487" cy="324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137EE8F4-9122-9D93-566E-E539FEA4049B}"/>
                </a:ext>
              </a:extLst>
            </p:cNvPr>
            <p:cNvCxnSpPr>
              <a:cxnSpLocks/>
              <a:stCxn id="45" idx="4"/>
              <a:endCxn id="52" idx="0"/>
            </p:cNvCxnSpPr>
            <p:nvPr/>
          </p:nvCxnSpPr>
          <p:spPr>
            <a:xfrm>
              <a:off x="4738688" y="2840838"/>
              <a:ext cx="217487" cy="56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57A7578D-30E3-8C81-2EB1-4E60E88F35D3}"/>
                </a:ext>
              </a:extLst>
            </p:cNvPr>
            <p:cNvCxnSpPr>
              <a:cxnSpLocks/>
              <a:stCxn id="46" idx="4"/>
              <a:endCxn id="49" idx="0"/>
            </p:cNvCxnSpPr>
            <p:nvPr/>
          </p:nvCxnSpPr>
          <p:spPr>
            <a:xfrm flipV="1">
              <a:off x="4738688" y="2694185"/>
              <a:ext cx="217487" cy="382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DCFCC101-882D-EEAE-BE2F-0CCD298ACB45}"/>
                </a:ext>
              </a:extLst>
            </p:cNvPr>
            <p:cNvCxnSpPr>
              <a:cxnSpLocks/>
              <a:stCxn id="46" idx="4"/>
              <a:endCxn id="50" idx="0"/>
            </p:cNvCxnSpPr>
            <p:nvPr/>
          </p:nvCxnSpPr>
          <p:spPr>
            <a:xfrm flipV="1">
              <a:off x="4738688" y="2929738"/>
              <a:ext cx="217487" cy="1466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9A767526-4362-05C5-BB68-FF763BCF7337}"/>
                </a:ext>
              </a:extLst>
            </p:cNvPr>
            <p:cNvCxnSpPr>
              <a:cxnSpLocks/>
              <a:stCxn id="46" idx="4"/>
              <a:endCxn id="52" idx="0"/>
            </p:cNvCxnSpPr>
            <p:nvPr/>
          </p:nvCxnSpPr>
          <p:spPr>
            <a:xfrm>
              <a:off x="4738688" y="3076391"/>
              <a:ext cx="217487" cy="3288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4F8CF7F9-6599-FB40-A388-C050B6F59591}"/>
                </a:ext>
              </a:extLst>
            </p:cNvPr>
            <p:cNvCxnSpPr>
              <a:cxnSpLocks/>
              <a:stCxn id="46" idx="4"/>
              <a:endCxn id="51" idx="0"/>
            </p:cNvCxnSpPr>
            <p:nvPr/>
          </p:nvCxnSpPr>
          <p:spPr>
            <a:xfrm>
              <a:off x="4738688" y="3076391"/>
              <a:ext cx="217487" cy="8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2FAA67CC-5C47-B736-568C-246A31A27A46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 flipV="1">
              <a:off x="4738688" y="2694185"/>
              <a:ext cx="217487" cy="6177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6" name="Straight Connector 3105">
              <a:extLst>
                <a:ext uri="{FF2B5EF4-FFF2-40B4-BE49-F238E27FC236}">
                  <a16:creationId xmlns:a16="http://schemas.microsoft.com/office/drawing/2014/main" id="{10EFCB6E-242F-9216-05AC-81E4AE6960FC}"/>
                </a:ext>
              </a:extLst>
            </p:cNvPr>
            <p:cNvCxnSpPr>
              <a:cxnSpLocks/>
              <a:stCxn id="47" idx="4"/>
              <a:endCxn id="50" idx="0"/>
            </p:cNvCxnSpPr>
            <p:nvPr/>
          </p:nvCxnSpPr>
          <p:spPr>
            <a:xfrm flipV="1">
              <a:off x="4738688" y="2929738"/>
              <a:ext cx="217487" cy="3822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467132E3-F182-15B3-7A8C-FA227F5CA324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 flipV="1">
              <a:off x="4738688" y="3165290"/>
              <a:ext cx="217487" cy="1466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3886B701-5A95-B1C2-7B34-F156B41D5B7B}"/>
                </a:ext>
              </a:extLst>
            </p:cNvPr>
            <p:cNvCxnSpPr>
              <a:cxnSpLocks/>
              <a:stCxn id="47" idx="4"/>
              <a:endCxn id="52" idx="0"/>
            </p:cNvCxnSpPr>
            <p:nvPr/>
          </p:nvCxnSpPr>
          <p:spPr>
            <a:xfrm>
              <a:off x="4738688" y="3311943"/>
              <a:ext cx="217487" cy="93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5" name="Straight Connector 3114">
              <a:extLst>
                <a:ext uri="{FF2B5EF4-FFF2-40B4-BE49-F238E27FC236}">
                  <a16:creationId xmlns:a16="http://schemas.microsoft.com/office/drawing/2014/main" id="{04603D21-2EC4-6D18-2458-DCF8C2529DC4}"/>
                </a:ext>
              </a:extLst>
            </p:cNvPr>
            <p:cNvCxnSpPr>
              <a:cxnSpLocks/>
              <a:stCxn id="49" idx="4"/>
              <a:endCxn id="54" idx="0"/>
            </p:cNvCxnSpPr>
            <p:nvPr/>
          </p:nvCxnSpPr>
          <p:spPr>
            <a:xfrm>
              <a:off x="5122863" y="2694185"/>
              <a:ext cx="2174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6" name="Straight Connector 3115">
              <a:extLst>
                <a:ext uri="{FF2B5EF4-FFF2-40B4-BE49-F238E27FC236}">
                  <a16:creationId xmlns:a16="http://schemas.microsoft.com/office/drawing/2014/main" id="{B9DAA682-1EBF-57AE-F4AB-2F365737A801}"/>
                </a:ext>
              </a:extLst>
            </p:cNvPr>
            <p:cNvCxnSpPr>
              <a:cxnSpLocks/>
              <a:stCxn id="50" idx="4"/>
              <a:endCxn id="55" idx="0"/>
            </p:cNvCxnSpPr>
            <p:nvPr/>
          </p:nvCxnSpPr>
          <p:spPr>
            <a:xfrm>
              <a:off x="5122863" y="2929738"/>
              <a:ext cx="2174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7" name="Straight Connector 3116">
              <a:extLst>
                <a:ext uri="{FF2B5EF4-FFF2-40B4-BE49-F238E27FC236}">
                  <a16:creationId xmlns:a16="http://schemas.microsoft.com/office/drawing/2014/main" id="{AC64D0B0-A8B9-6AA4-AE65-FC98201E1F70}"/>
                </a:ext>
              </a:extLst>
            </p:cNvPr>
            <p:cNvCxnSpPr>
              <a:cxnSpLocks/>
              <a:stCxn id="51" idx="4"/>
              <a:endCxn id="56" idx="0"/>
            </p:cNvCxnSpPr>
            <p:nvPr/>
          </p:nvCxnSpPr>
          <p:spPr>
            <a:xfrm>
              <a:off x="5122863" y="3165290"/>
              <a:ext cx="2174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8" name="Straight Connector 3117">
              <a:extLst>
                <a:ext uri="{FF2B5EF4-FFF2-40B4-BE49-F238E27FC236}">
                  <a16:creationId xmlns:a16="http://schemas.microsoft.com/office/drawing/2014/main" id="{A40BAC2F-DF63-1042-7128-0E3B119AB635}"/>
                </a:ext>
              </a:extLst>
            </p:cNvPr>
            <p:cNvCxnSpPr>
              <a:cxnSpLocks/>
              <a:stCxn id="52" idx="4"/>
              <a:endCxn id="57" idx="0"/>
            </p:cNvCxnSpPr>
            <p:nvPr/>
          </p:nvCxnSpPr>
          <p:spPr>
            <a:xfrm>
              <a:off x="5122863" y="3405277"/>
              <a:ext cx="2174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7" name="Straight Connector 3126">
              <a:extLst>
                <a:ext uri="{FF2B5EF4-FFF2-40B4-BE49-F238E27FC236}">
                  <a16:creationId xmlns:a16="http://schemas.microsoft.com/office/drawing/2014/main" id="{298A8B7F-1CDC-A7C2-EEFA-3D1BDF5EEF17}"/>
                </a:ext>
              </a:extLst>
            </p:cNvPr>
            <p:cNvCxnSpPr>
              <a:cxnSpLocks/>
              <a:stCxn id="49" idx="4"/>
              <a:endCxn id="55" idx="0"/>
            </p:cNvCxnSpPr>
            <p:nvPr/>
          </p:nvCxnSpPr>
          <p:spPr>
            <a:xfrm>
              <a:off x="5122863" y="2694185"/>
              <a:ext cx="217487" cy="235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8" name="Straight Connector 3127">
              <a:extLst>
                <a:ext uri="{FF2B5EF4-FFF2-40B4-BE49-F238E27FC236}">
                  <a16:creationId xmlns:a16="http://schemas.microsoft.com/office/drawing/2014/main" id="{E922A1C0-4926-A395-843A-219CC5737369}"/>
                </a:ext>
              </a:extLst>
            </p:cNvPr>
            <p:cNvCxnSpPr>
              <a:cxnSpLocks/>
              <a:stCxn id="50" idx="4"/>
              <a:endCxn id="56" idx="0"/>
            </p:cNvCxnSpPr>
            <p:nvPr/>
          </p:nvCxnSpPr>
          <p:spPr>
            <a:xfrm>
              <a:off x="5122863" y="2929738"/>
              <a:ext cx="217487" cy="235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9" name="Straight Connector 3128">
              <a:extLst>
                <a:ext uri="{FF2B5EF4-FFF2-40B4-BE49-F238E27FC236}">
                  <a16:creationId xmlns:a16="http://schemas.microsoft.com/office/drawing/2014/main" id="{EFFF6160-EA84-4F4E-023C-7403FB434DA4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>
              <a:off x="5122863" y="3165290"/>
              <a:ext cx="217487" cy="239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0" name="Straight Connector 3129">
              <a:extLst>
                <a:ext uri="{FF2B5EF4-FFF2-40B4-BE49-F238E27FC236}">
                  <a16:creationId xmlns:a16="http://schemas.microsoft.com/office/drawing/2014/main" id="{7BA8E7D8-23D4-1ED6-5247-1EF895311766}"/>
                </a:ext>
              </a:extLst>
            </p:cNvPr>
            <p:cNvCxnSpPr>
              <a:cxnSpLocks/>
              <a:stCxn id="49" idx="4"/>
              <a:endCxn id="56" idx="0"/>
            </p:cNvCxnSpPr>
            <p:nvPr/>
          </p:nvCxnSpPr>
          <p:spPr>
            <a:xfrm>
              <a:off x="5122863" y="2694185"/>
              <a:ext cx="217487" cy="471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1" name="Straight Connector 3130">
              <a:extLst>
                <a:ext uri="{FF2B5EF4-FFF2-40B4-BE49-F238E27FC236}">
                  <a16:creationId xmlns:a16="http://schemas.microsoft.com/office/drawing/2014/main" id="{37A9CE20-6637-C5DF-33A7-296958F35203}"/>
                </a:ext>
              </a:extLst>
            </p:cNvPr>
            <p:cNvCxnSpPr>
              <a:cxnSpLocks/>
              <a:stCxn id="49" idx="4"/>
              <a:endCxn id="57" idx="0"/>
            </p:cNvCxnSpPr>
            <p:nvPr/>
          </p:nvCxnSpPr>
          <p:spPr>
            <a:xfrm>
              <a:off x="5122863" y="2694185"/>
              <a:ext cx="217487" cy="711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2" name="Straight Connector 3141">
              <a:extLst>
                <a:ext uri="{FF2B5EF4-FFF2-40B4-BE49-F238E27FC236}">
                  <a16:creationId xmlns:a16="http://schemas.microsoft.com/office/drawing/2014/main" id="{84FC418A-3C1F-B801-6EB0-1A71E0312F47}"/>
                </a:ext>
              </a:extLst>
            </p:cNvPr>
            <p:cNvCxnSpPr>
              <a:cxnSpLocks/>
              <a:stCxn id="50" idx="4"/>
              <a:endCxn id="56" idx="0"/>
            </p:cNvCxnSpPr>
            <p:nvPr/>
          </p:nvCxnSpPr>
          <p:spPr>
            <a:xfrm>
              <a:off x="5122863" y="2929738"/>
              <a:ext cx="217487" cy="235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3" name="Straight Connector 3142">
              <a:extLst>
                <a:ext uri="{FF2B5EF4-FFF2-40B4-BE49-F238E27FC236}">
                  <a16:creationId xmlns:a16="http://schemas.microsoft.com/office/drawing/2014/main" id="{0057443A-0897-4A89-CD40-1A1C863BC14F}"/>
                </a:ext>
              </a:extLst>
            </p:cNvPr>
            <p:cNvCxnSpPr>
              <a:cxnSpLocks/>
              <a:stCxn id="50" idx="4"/>
              <a:endCxn id="57" idx="0"/>
            </p:cNvCxnSpPr>
            <p:nvPr/>
          </p:nvCxnSpPr>
          <p:spPr>
            <a:xfrm>
              <a:off x="5122863" y="2929738"/>
              <a:ext cx="217487" cy="475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4" name="Straight Connector 3143">
              <a:extLst>
                <a:ext uri="{FF2B5EF4-FFF2-40B4-BE49-F238E27FC236}">
                  <a16:creationId xmlns:a16="http://schemas.microsoft.com/office/drawing/2014/main" id="{0CCE49E0-58B5-C467-7F1F-C0AC1FA4BA75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 flipV="1">
              <a:off x="5122863" y="2694185"/>
              <a:ext cx="217487" cy="235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2" name="Straight Connector 3151">
              <a:extLst>
                <a:ext uri="{FF2B5EF4-FFF2-40B4-BE49-F238E27FC236}">
                  <a16:creationId xmlns:a16="http://schemas.microsoft.com/office/drawing/2014/main" id="{48DAC697-3F09-2430-571F-224C8CDD1B68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V="1">
              <a:off x="5122863" y="2694185"/>
              <a:ext cx="217487" cy="471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5" name="Straight Connector 3154">
              <a:extLst>
                <a:ext uri="{FF2B5EF4-FFF2-40B4-BE49-F238E27FC236}">
                  <a16:creationId xmlns:a16="http://schemas.microsoft.com/office/drawing/2014/main" id="{2BE556D3-328D-C4B0-13ED-BCF0327AE07B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V="1">
              <a:off x="5122863" y="2929738"/>
              <a:ext cx="217487" cy="235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6" name="Straight Connector 3155">
              <a:extLst>
                <a:ext uri="{FF2B5EF4-FFF2-40B4-BE49-F238E27FC236}">
                  <a16:creationId xmlns:a16="http://schemas.microsoft.com/office/drawing/2014/main" id="{4F1F48D0-12F4-C772-EDC7-27A5D12510E0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 flipV="1">
              <a:off x="5122863" y="2694185"/>
              <a:ext cx="217487" cy="7110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1" name="Straight Connector 3160">
              <a:extLst>
                <a:ext uri="{FF2B5EF4-FFF2-40B4-BE49-F238E27FC236}">
                  <a16:creationId xmlns:a16="http://schemas.microsoft.com/office/drawing/2014/main" id="{73962D98-97CD-6E8C-0327-FFE9553B9747}"/>
                </a:ext>
              </a:extLst>
            </p:cNvPr>
            <p:cNvCxnSpPr>
              <a:cxnSpLocks/>
              <a:stCxn id="52" idx="4"/>
              <a:endCxn id="55" idx="0"/>
            </p:cNvCxnSpPr>
            <p:nvPr/>
          </p:nvCxnSpPr>
          <p:spPr>
            <a:xfrm flipV="1">
              <a:off x="5122863" y="2929738"/>
              <a:ext cx="217487" cy="475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4" name="Straight Connector 3163">
              <a:extLst>
                <a:ext uri="{FF2B5EF4-FFF2-40B4-BE49-F238E27FC236}">
                  <a16:creationId xmlns:a16="http://schemas.microsoft.com/office/drawing/2014/main" id="{EDA75B71-69E0-CCE7-E2A8-8433053AE51B}"/>
                </a:ext>
              </a:extLst>
            </p:cNvPr>
            <p:cNvCxnSpPr>
              <a:cxnSpLocks/>
              <a:stCxn id="52" idx="4"/>
              <a:endCxn id="56" idx="0"/>
            </p:cNvCxnSpPr>
            <p:nvPr/>
          </p:nvCxnSpPr>
          <p:spPr>
            <a:xfrm flipV="1">
              <a:off x="5122863" y="3165290"/>
              <a:ext cx="217487" cy="239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7" name="Straight Connector 3166">
              <a:extLst>
                <a:ext uri="{FF2B5EF4-FFF2-40B4-BE49-F238E27FC236}">
                  <a16:creationId xmlns:a16="http://schemas.microsoft.com/office/drawing/2014/main" id="{E76CB80A-DD4A-8736-B6F9-7808DEB166C4}"/>
                </a:ext>
              </a:extLst>
            </p:cNvPr>
            <p:cNvCxnSpPr>
              <a:cxnSpLocks/>
              <a:stCxn id="54" idx="4"/>
              <a:endCxn id="59" idx="0"/>
            </p:cNvCxnSpPr>
            <p:nvPr/>
          </p:nvCxnSpPr>
          <p:spPr>
            <a:xfrm>
              <a:off x="5507038" y="2694185"/>
              <a:ext cx="183603" cy="1466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8" name="Straight Connector 3167">
              <a:extLst>
                <a:ext uri="{FF2B5EF4-FFF2-40B4-BE49-F238E27FC236}">
                  <a16:creationId xmlns:a16="http://schemas.microsoft.com/office/drawing/2014/main" id="{B0F7A973-B6D1-6BC9-168E-299A0E1532A3}"/>
                </a:ext>
              </a:extLst>
            </p:cNvPr>
            <p:cNvCxnSpPr>
              <a:cxnSpLocks/>
              <a:stCxn id="55" idx="4"/>
              <a:endCxn id="59" idx="0"/>
            </p:cNvCxnSpPr>
            <p:nvPr/>
          </p:nvCxnSpPr>
          <p:spPr>
            <a:xfrm flipV="1">
              <a:off x="5507038" y="2840838"/>
              <a:ext cx="183603" cy="88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9" name="Straight Connector 3168">
              <a:extLst>
                <a:ext uri="{FF2B5EF4-FFF2-40B4-BE49-F238E27FC236}">
                  <a16:creationId xmlns:a16="http://schemas.microsoft.com/office/drawing/2014/main" id="{37150E0A-A516-E51A-973A-3CD3C46AD1DC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 flipV="1">
              <a:off x="5507038" y="2840838"/>
              <a:ext cx="183603" cy="324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0" name="Straight Connector 3169">
              <a:extLst>
                <a:ext uri="{FF2B5EF4-FFF2-40B4-BE49-F238E27FC236}">
                  <a16:creationId xmlns:a16="http://schemas.microsoft.com/office/drawing/2014/main" id="{62950025-6889-3AE0-E1E2-1A23BAD0C50F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 flipV="1">
              <a:off x="5507038" y="2840838"/>
              <a:ext cx="183603" cy="56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9" name="Straight Connector 3178">
              <a:extLst>
                <a:ext uri="{FF2B5EF4-FFF2-40B4-BE49-F238E27FC236}">
                  <a16:creationId xmlns:a16="http://schemas.microsoft.com/office/drawing/2014/main" id="{1B5CF4C0-7B6D-BA98-4862-2E6C77A1D9D1}"/>
                </a:ext>
              </a:extLst>
            </p:cNvPr>
            <p:cNvCxnSpPr>
              <a:cxnSpLocks/>
              <a:stCxn id="54" idx="4"/>
              <a:endCxn id="60" idx="0"/>
            </p:cNvCxnSpPr>
            <p:nvPr/>
          </p:nvCxnSpPr>
          <p:spPr>
            <a:xfrm>
              <a:off x="5507038" y="2694185"/>
              <a:ext cx="183603" cy="382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0" name="Straight Connector 3179">
              <a:extLst>
                <a:ext uri="{FF2B5EF4-FFF2-40B4-BE49-F238E27FC236}">
                  <a16:creationId xmlns:a16="http://schemas.microsoft.com/office/drawing/2014/main" id="{FAE5AFAF-7B98-EA11-6F8C-CEF113FD4311}"/>
                </a:ext>
              </a:extLst>
            </p:cNvPr>
            <p:cNvCxnSpPr>
              <a:cxnSpLocks/>
              <a:stCxn id="55" idx="4"/>
              <a:endCxn id="60" idx="0"/>
            </p:cNvCxnSpPr>
            <p:nvPr/>
          </p:nvCxnSpPr>
          <p:spPr>
            <a:xfrm>
              <a:off x="5507038" y="2929738"/>
              <a:ext cx="183603" cy="1466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1" name="Straight Connector 3180">
              <a:extLst>
                <a:ext uri="{FF2B5EF4-FFF2-40B4-BE49-F238E27FC236}">
                  <a16:creationId xmlns:a16="http://schemas.microsoft.com/office/drawing/2014/main" id="{D3A83172-3221-D5A6-0DC9-A44BAACD9504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H="1">
              <a:off x="5507038" y="3076391"/>
              <a:ext cx="183603" cy="8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2" name="Straight Connector 3181">
              <a:extLst>
                <a:ext uri="{FF2B5EF4-FFF2-40B4-BE49-F238E27FC236}">
                  <a16:creationId xmlns:a16="http://schemas.microsoft.com/office/drawing/2014/main" id="{9BBFBBAF-DAD4-2085-E970-6DD3ACDCA5EB}"/>
                </a:ext>
              </a:extLst>
            </p:cNvPr>
            <p:cNvCxnSpPr>
              <a:cxnSpLocks/>
              <a:stCxn id="57" idx="4"/>
              <a:endCxn id="60" idx="0"/>
            </p:cNvCxnSpPr>
            <p:nvPr/>
          </p:nvCxnSpPr>
          <p:spPr>
            <a:xfrm flipV="1">
              <a:off x="5507038" y="3076391"/>
              <a:ext cx="183603" cy="3288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2" name="Straight Connector 3191">
              <a:extLst>
                <a:ext uri="{FF2B5EF4-FFF2-40B4-BE49-F238E27FC236}">
                  <a16:creationId xmlns:a16="http://schemas.microsoft.com/office/drawing/2014/main" id="{C4F93055-F754-5BEE-CC4C-5449C1ABBD79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>
              <a:off x="5507038" y="2694185"/>
              <a:ext cx="183603" cy="6177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3" name="Straight Connector 3192">
              <a:extLst>
                <a:ext uri="{FF2B5EF4-FFF2-40B4-BE49-F238E27FC236}">
                  <a16:creationId xmlns:a16="http://schemas.microsoft.com/office/drawing/2014/main" id="{F59D743F-FC8E-C8B2-3431-637F70403765}"/>
                </a:ext>
              </a:extLst>
            </p:cNvPr>
            <p:cNvCxnSpPr>
              <a:cxnSpLocks/>
              <a:stCxn id="55" idx="4"/>
              <a:endCxn id="61" idx="0"/>
            </p:cNvCxnSpPr>
            <p:nvPr/>
          </p:nvCxnSpPr>
          <p:spPr>
            <a:xfrm>
              <a:off x="5507038" y="2929738"/>
              <a:ext cx="183603" cy="3822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4" name="Straight Connector 3193">
              <a:extLst>
                <a:ext uri="{FF2B5EF4-FFF2-40B4-BE49-F238E27FC236}">
                  <a16:creationId xmlns:a16="http://schemas.microsoft.com/office/drawing/2014/main" id="{F3945D92-E885-64F9-7F47-F333E99B999B}"/>
                </a:ext>
              </a:extLst>
            </p:cNvPr>
            <p:cNvCxnSpPr>
              <a:cxnSpLocks/>
              <a:stCxn id="56" idx="4"/>
              <a:endCxn id="61" idx="0"/>
            </p:cNvCxnSpPr>
            <p:nvPr/>
          </p:nvCxnSpPr>
          <p:spPr>
            <a:xfrm>
              <a:off x="5507038" y="3165290"/>
              <a:ext cx="183603" cy="1466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5" name="Straight Connector 3194">
              <a:extLst>
                <a:ext uri="{FF2B5EF4-FFF2-40B4-BE49-F238E27FC236}">
                  <a16:creationId xmlns:a16="http://schemas.microsoft.com/office/drawing/2014/main" id="{60B334B2-3E34-7B58-FB9C-116D672FC0D6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>
            <a:xfrm flipV="1">
              <a:off x="5507038" y="3311943"/>
              <a:ext cx="183603" cy="93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04" name="Straight Arrow Connector 3203">
            <a:extLst>
              <a:ext uri="{FF2B5EF4-FFF2-40B4-BE49-F238E27FC236}">
                <a16:creationId xmlns:a16="http://schemas.microsoft.com/office/drawing/2014/main" id="{E227CA59-5EBD-F05E-97A4-2F13570950A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890219" y="2707416"/>
            <a:ext cx="1" cy="311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7" name="Straight Arrow Connector 3206">
            <a:extLst>
              <a:ext uri="{FF2B5EF4-FFF2-40B4-BE49-F238E27FC236}">
                <a16:creationId xmlns:a16="http://schemas.microsoft.com/office/drawing/2014/main" id="{27ED4F7F-D507-F05B-3DA6-3DB886F0DED0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4890220" y="3941791"/>
            <a:ext cx="0" cy="308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17" name="Graphic 3216" descr="List with solid fill">
            <a:extLst>
              <a:ext uri="{FF2B5EF4-FFF2-40B4-BE49-F238E27FC236}">
                <a16:creationId xmlns:a16="http://schemas.microsoft.com/office/drawing/2014/main" id="{4C4561CE-93D8-1187-928A-BBDD19277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9478" y="2698659"/>
            <a:ext cx="358534" cy="358534"/>
          </a:xfrm>
          <a:prstGeom prst="rect">
            <a:avLst/>
          </a:prstGeom>
        </p:spPr>
      </p:pic>
      <p:sp>
        <p:nvSpPr>
          <p:cNvPr id="3223" name="Rectangle: Rounded Corners 3222">
            <a:extLst>
              <a:ext uri="{FF2B5EF4-FFF2-40B4-BE49-F238E27FC236}">
                <a16:creationId xmlns:a16="http://schemas.microsoft.com/office/drawing/2014/main" id="{818C33A2-2CDA-8E62-F0E9-D1B5E34B5479}"/>
              </a:ext>
            </a:extLst>
          </p:cNvPr>
          <p:cNvSpPr/>
          <p:nvPr/>
        </p:nvSpPr>
        <p:spPr>
          <a:xfrm>
            <a:off x="6494460" y="1291367"/>
            <a:ext cx="1430867" cy="6763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1" dirty="0">
                <a:solidFill>
                  <a:schemeClr val="tx1"/>
                </a:solidFill>
              </a:rPr>
              <a:t>Store inside Database </a:t>
            </a:r>
          </a:p>
        </p:txBody>
      </p:sp>
      <p:cxnSp>
        <p:nvCxnSpPr>
          <p:cNvPr id="3226" name="Straight Arrow Connector 3225">
            <a:extLst>
              <a:ext uri="{FF2B5EF4-FFF2-40B4-BE49-F238E27FC236}">
                <a16:creationId xmlns:a16="http://schemas.microsoft.com/office/drawing/2014/main" id="{1EC05B70-564C-69D9-15D8-E5C9106C32D7}"/>
              </a:ext>
            </a:extLst>
          </p:cNvPr>
          <p:cNvCxnSpPr>
            <a:cxnSpLocks/>
            <a:endCxn id="3217" idx="1"/>
          </p:cNvCxnSpPr>
          <p:nvPr/>
        </p:nvCxnSpPr>
        <p:spPr>
          <a:xfrm>
            <a:off x="7295578" y="2877926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5" name="Graphic 3234" descr="List with solid fill">
            <a:extLst>
              <a:ext uri="{FF2B5EF4-FFF2-40B4-BE49-F238E27FC236}">
                <a16:creationId xmlns:a16="http://schemas.microsoft.com/office/drawing/2014/main" id="{198FF436-02C4-2FDE-D504-61DFA08A9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9478" y="3071678"/>
            <a:ext cx="358534" cy="358534"/>
          </a:xfrm>
          <a:prstGeom prst="rect">
            <a:avLst/>
          </a:prstGeom>
        </p:spPr>
      </p:pic>
      <p:cxnSp>
        <p:nvCxnSpPr>
          <p:cNvPr id="3237" name="Straight Arrow Connector 3236">
            <a:extLst>
              <a:ext uri="{FF2B5EF4-FFF2-40B4-BE49-F238E27FC236}">
                <a16:creationId xmlns:a16="http://schemas.microsoft.com/office/drawing/2014/main" id="{7C33C588-BED3-5FA3-3A89-4EEBC6EB853F}"/>
              </a:ext>
            </a:extLst>
          </p:cNvPr>
          <p:cNvCxnSpPr>
            <a:cxnSpLocks/>
            <a:endCxn id="3235" idx="1"/>
          </p:cNvCxnSpPr>
          <p:nvPr/>
        </p:nvCxnSpPr>
        <p:spPr>
          <a:xfrm>
            <a:off x="7295578" y="3250945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8" name="Graphic 3237" descr="List with solid fill">
            <a:extLst>
              <a:ext uri="{FF2B5EF4-FFF2-40B4-BE49-F238E27FC236}">
                <a16:creationId xmlns:a16="http://schemas.microsoft.com/office/drawing/2014/main" id="{9183308C-9ADF-21B3-B9EF-9A1AC00A8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9478" y="3439127"/>
            <a:ext cx="358534" cy="358534"/>
          </a:xfrm>
          <a:prstGeom prst="rect">
            <a:avLst/>
          </a:prstGeom>
        </p:spPr>
      </p:pic>
      <p:cxnSp>
        <p:nvCxnSpPr>
          <p:cNvPr id="3240" name="Straight Arrow Connector 3239">
            <a:extLst>
              <a:ext uri="{FF2B5EF4-FFF2-40B4-BE49-F238E27FC236}">
                <a16:creationId xmlns:a16="http://schemas.microsoft.com/office/drawing/2014/main" id="{668470C2-43C2-750D-EC4C-596A0860EB55}"/>
              </a:ext>
            </a:extLst>
          </p:cNvPr>
          <p:cNvCxnSpPr>
            <a:cxnSpLocks/>
            <a:endCxn id="3238" idx="1"/>
          </p:cNvCxnSpPr>
          <p:nvPr/>
        </p:nvCxnSpPr>
        <p:spPr>
          <a:xfrm>
            <a:off x="7295578" y="3618394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1" name="Graphic 3240" descr="List with solid fill">
            <a:extLst>
              <a:ext uri="{FF2B5EF4-FFF2-40B4-BE49-F238E27FC236}">
                <a16:creationId xmlns:a16="http://schemas.microsoft.com/office/drawing/2014/main" id="{E183D517-7420-7108-6E94-0E26F4E30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9478" y="3800489"/>
            <a:ext cx="358534" cy="358534"/>
          </a:xfrm>
          <a:prstGeom prst="rect">
            <a:avLst/>
          </a:prstGeom>
        </p:spPr>
      </p:pic>
      <p:cxnSp>
        <p:nvCxnSpPr>
          <p:cNvPr id="3243" name="Straight Arrow Connector 3242">
            <a:extLst>
              <a:ext uri="{FF2B5EF4-FFF2-40B4-BE49-F238E27FC236}">
                <a16:creationId xmlns:a16="http://schemas.microsoft.com/office/drawing/2014/main" id="{75D5BF6B-38F0-EF54-404C-D1E54DBE36BF}"/>
              </a:ext>
            </a:extLst>
          </p:cNvPr>
          <p:cNvCxnSpPr>
            <a:cxnSpLocks/>
            <a:endCxn id="3241" idx="1"/>
          </p:cNvCxnSpPr>
          <p:nvPr/>
        </p:nvCxnSpPr>
        <p:spPr>
          <a:xfrm>
            <a:off x="7295578" y="3979756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7" name="Cylinder 3246">
            <a:extLst>
              <a:ext uri="{FF2B5EF4-FFF2-40B4-BE49-F238E27FC236}">
                <a16:creationId xmlns:a16="http://schemas.microsoft.com/office/drawing/2014/main" id="{DE181DF3-C18E-E152-6DC9-A3BDEB31537E}"/>
              </a:ext>
            </a:extLst>
          </p:cNvPr>
          <p:cNvSpPr/>
          <p:nvPr/>
        </p:nvSpPr>
        <p:spPr>
          <a:xfrm>
            <a:off x="6301121" y="2163358"/>
            <a:ext cx="1827465" cy="227965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248" name="Oval 3247">
            <a:extLst>
              <a:ext uri="{FF2B5EF4-FFF2-40B4-BE49-F238E27FC236}">
                <a16:creationId xmlns:a16="http://schemas.microsoft.com/office/drawing/2014/main" id="{028A16AA-4611-51F5-90CD-50623E062AB4}"/>
              </a:ext>
            </a:extLst>
          </p:cNvPr>
          <p:cNvSpPr/>
          <p:nvPr/>
        </p:nvSpPr>
        <p:spPr>
          <a:xfrm>
            <a:off x="7722067" y="1147104"/>
            <a:ext cx="406519" cy="38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21E50A-7020-01E5-5226-D08B9FF7E1C3}"/>
              </a:ext>
            </a:extLst>
          </p:cNvPr>
          <p:cNvGrpSpPr/>
          <p:nvPr/>
        </p:nvGrpSpPr>
        <p:grpSpPr>
          <a:xfrm rot="16200000">
            <a:off x="6688201" y="2478956"/>
            <a:ext cx="279401" cy="768108"/>
            <a:chOff x="759883" y="2399723"/>
            <a:chExt cx="279401" cy="768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FFB874-321B-324B-5640-81D770131966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6B30F-1F7A-4D27-EF2F-0ED44F9DD487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F19F8-5E59-36BC-92EA-4F324BAEA3AC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8EB27E-3592-0B9D-4BED-DAE9FC236D41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7C1740-3BFE-1471-50EC-90180A5311FD}"/>
              </a:ext>
            </a:extLst>
          </p:cNvPr>
          <p:cNvGrpSpPr/>
          <p:nvPr/>
        </p:nvGrpSpPr>
        <p:grpSpPr>
          <a:xfrm rot="16200000">
            <a:off x="6688202" y="2853922"/>
            <a:ext cx="279401" cy="768108"/>
            <a:chOff x="759883" y="2399723"/>
            <a:chExt cx="279401" cy="7681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C98BE-88FD-52C2-84D7-76AB351301DE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E4E14D-5CBB-5A08-2A33-742217E2FA68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726291-C979-EB80-3551-778BEE859BA4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2640D2-074B-6FF2-E587-9439C6A51099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953DEB-ECA6-1845-35E8-E01FDAAB987D}"/>
              </a:ext>
            </a:extLst>
          </p:cNvPr>
          <p:cNvGrpSpPr/>
          <p:nvPr/>
        </p:nvGrpSpPr>
        <p:grpSpPr>
          <a:xfrm rot="16200000">
            <a:off x="6688202" y="3242742"/>
            <a:ext cx="279401" cy="768108"/>
            <a:chOff x="759883" y="2399723"/>
            <a:chExt cx="279401" cy="7681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36BFF1-A67A-F096-DB9E-48244CDC090C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7414A3-2581-5E2D-291B-E5FA3B3EC3D9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FE09EBE-F1A1-1E45-D54B-840749DD5927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4A16AF-701E-9E36-CC32-18B910F141CE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35AC7A-FD13-A83C-A166-539FA36C3DF6}"/>
              </a:ext>
            </a:extLst>
          </p:cNvPr>
          <p:cNvGrpSpPr/>
          <p:nvPr/>
        </p:nvGrpSpPr>
        <p:grpSpPr>
          <a:xfrm rot="16200000">
            <a:off x="6688202" y="3595701"/>
            <a:ext cx="279401" cy="768108"/>
            <a:chOff x="759883" y="2399723"/>
            <a:chExt cx="279401" cy="7681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80EAC5-9532-0A1E-9A0D-E9BBAEE8E4E0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8C7D2B-B1F1-200A-B2AD-CC8135F64C4D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E4F3DF-1DD2-68A4-A07D-2AB60704F30F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804CD3-C2BD-25A0-7535-47DAE39349E4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2" grpId="0" animBg="1"/>
      <p:bldP spid="23" grpId="0" animBg="1"/>
      <p:bldP spid="37" grpId="0" animBg="1"/>
      <p:bldP spid="38" grpId="0" animBg="1"/>
      <p:bldP spid="3223" grpId="0" animBg="1"/>
      <p:bldP spid="3247" grpId="0" animBg="1"/>
      <p:bldP spid="32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Oval 6172">
            <a:extLst>
              <a:ext uri="{FF2B5EF4-FFF2-40B4-BE49-F238E27FC236}">
                <a16:creationId xmlns:a16="http://schemas.microsoft.com/office/drawing/2014/main" id="{29595477-708E-5638-4684-8C442CF544E3}"/>
              </a:ext>
            </a:extLst>
          </p:cNvPr>
          <p:cNvSpPr/>
          <p:nvPr/>
        </p:nvSpPr>
        <p:spPr>
          <a:xfrm>
            <a:off x="5219872" y="2399899"/>
            <a:ext cx="925031" cy="918918"/>
          </a:xfrm>
          <a:prstGeom prst="ellipse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65" name="Graphic 64" descr="List with solid fill">
            <a:extLst>
              <a:ext uri="{FF2B5EF4-FFF2-40B4-BE49-F238E27FC236}">
                <a16:creationId xmlns:a16="http://schemas.microsoft.com/office/drawing/2014/main" id="{96921EE1-5618-B471-F4FF-DCAC4841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3350" y="840919"/>
            <a:ext cx="661395" cy="66139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DAA5BE-2A28-86E1-EE2C-D3AB18F4F166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755996" y="1171617"/>
            <a:ext cx="4973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08AF9C5-33ED-AC32-6EA7-A21A0F893990}"/>
              </a:ext>
            </a:extLst>
          </p:cNvPr>
          <p:cNvSpPr/>
          <p:nvPr/>
        </p:nvSpPr>
        <p:spPr>
          <a:xfrm>
            <a:off x="4252333" y="1834821"/>
            <a:ext cx="2916521" cy="2627281"/>
          </a:xfrm>
          <a:prstGeom prst="roundRect">
            <a:avLst>
              <a:gd name="adj" fmla="val 5345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6144" name="Straight Arrow Connector 6143">
            <a:extLst>
              <a:ext uri="{FF2B5EF4-FFF2-40B4-BE49-F238E27FC236}">
                <a16:creationId xmlns:a16="http://schemas.microsoft.com/office/drawing/2014/main" id="{EDECA3DF-E59B-1093-0F3E-1F69CA07A34A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304599" y="1278570"/>
            <a:ext cx="368993" cy="15139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Rectangle 6148">
            <a:extLst>
              <a:ext uri="{FF2B5EF4-FFF2-40B4-BE49-F238E27FC236}">
                <a16:creationId xmlns:a16="http://schemas.microsoft.com/office/drawing/2014/main" id="{12190BFC-157B-6C3E-C8F4-76A459727326}"/>
              </a:ext>
            </a:extLst>
          </p:cNvPr>
          <p:cNvSpPr/>
          <p:nvPr/>
        </p:nvSpPr>
        <p:spPr>
          <a:xfrm>
            <a:off x="4819352" y="4406130"/>
            <a:ext cx="2414523" cy="7566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>
                <a:solidFill>
                  <a:schemeClr val="tx1"/>
                </a:solidFill>
              </a:rPr>
              <a:t>Relevant Documents Search using KNN</a:t>
            </a:r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50AD950-C5EE-5D6A-5640-EB65A5C68785}"/>
              </a:ext>
            </a:extLst>
          </p:cNvPr>
          <p:cNvSpPr/>
          <p:nvPr/>
        </p:nvSpPr>
        <p:spPr>
          <a:xfrm>
            <a:off x="6253350" y="1219233"/>
            <a:ext cx="1659168" cy="7566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6153" name="Oval 6152">
            <a:extLst>
              <a:ext uri="{FF2B5EF4-FFF2-40B4-BE49-F238E27FC236}">
                <a16:creationId xmlns:a16="http://schemas.microsoft.com/office/drawing/2014/main" id="{B69BEB4F-945A-A224-E741-724150FFD6A6}"/>
              </a:ext>
            </a:extLst>
          </p:cNvPr>
          <p:cNvSpPr/>
          <p:nvPr/>
        </p:nvSpPr>
        <p:spPr>
          <a:xfrm>
            <a:off x="5628566" y="2798832"/>
            <a:ext cx="129313" cy="1204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55" name="Oval 6154">
            <a:extLst>
              <a:ext uri="{FF2B5EF4-FFF2-40B4-BE49-F238E27FC236}">
                <a16:creationId xmlns:a16="http://schemas.microsoft.com/office/drawing/2014/main" id="{14C49E23-952E-F85C-B213-22B39F08D9E8}"/>
              </a:ext>
            </a:extLst>
          </p:cNvPr>
          <p:cNvSpPr/>
          <p:nvPr/>
        </p:nvSpPr>
        <p:spPr>
          <a:xfrm>
            <a:off x="4581471" y="2095614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57" name="Oval 6156">
            <a:extLst>
              <a:ext uri="{FF2B5EF4-FFF2-40B4-BE49-F238E27FC236}">
                <a16:creationId xmlns:a16="http://schemas.microsoft.com/office/drawing/2014/main" id="{B572A0C2-02B6-60D8-3E63-BB2CD6E91C66}"/>
              </a:ext>
            </a:extLst>
          </p:cNvPr>
          <p:cNvSpPr/>
          <p:nvPr/>
        </p:nvSpPr>
        <p:spPr>
          <a:xfrm>
            <a:off x="4581471" y="3290393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58" name="Oval 6157">
            <a:extLst>
              <a:ext uri="{FF2B5EF4-FFF2-40B4-BE49-F238E27FC236}">
                <a16:creationId xmlns:a16="http://schemas.microsoft.com/office/drawing/2014/main" id="{327557CE-CF88-5983-CEC4-83B00EA54152}"/>
              </a:ext>
            </a:extLst>
          </p:cNvPr>
          <p:cNvSpPr/>
          <p:nvPr/>
        </p:nvSpPr>
        <p:spPr>
          <a:xfrm>
            <a:off x="5757879" y="3442287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59" name="Oval 6158">
            <a:extLst>
              <a:ext uri="{FF2B5EF4-FFF2-40B4-BE49-F238E27FC236}">
                <a16:creationId xmlns:a16="http://schemas.microsoft.com/office/drawing/2014/main" id="{FAA502BE-399F-593D-45F3-E4C716161E8B}"/>
              </a:ext>
            </a:extLst>
          </p:cNvPr>
          <p:cNvSpPr/>
          <p:nvPr/>
        </p:nvSpPr>
        <p:spPr>
          <a:xfrm>
            <a:off x="6655236" y="2996051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0" name="Oval 6159">
            <a:extLst>
              <a:ext uri="{FF2B5EF4-FFF2-40B4-BE49-F238E27FC236}">
                <a16:creationId xmlns:a16="http://schemas.microsoft.com/office/drawing/2014/main" id="{47F6BA1E-A0C8-189D-FD93-BEFCB11E8B28}"/>
              </a:ext>
            </a:extLst>
          </p:cNvPr>
          <p:cNvSpPr/>
          <p:nvPr/>
        </p:nvSpPr>
        <p:spPr>
          <a:xfrm>
            <a:off x="6004421" y="3967927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1" name="Oval 6160">
            <a:extLst>
              <a:ext uri="{FF2B5EF4-FFF2-40B4-BE49-F238E27FC236}">
                <a16:creationId xmlns:a16="http://schemas.microsoft.com/office/drawing/2014/main" id="{A878358B-C4AE-E2F6-CA27-C08101667E75}"/>
              </a:ext>
            </a:extLst>
          </p:cNvPr>
          <p:cNvSpPr/>
          <p:nvPr/>
        </p:nvSpPr>
        <p:spPr>
          <a:xfrm>
            <a:off x="6784549" y="3719586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2" name="Oval 6161">
            <a:extLst>
              <a:ext uri="{FF2B5EF4-FFF2-40B4-BE49-F238E27FC236}">
                <a16:creationId xmlns:a16="http://schemas.microsoft.com/office/drawing/2014/main" id="{9E79A7FD-B4F7-FE7E-00E0-DC3A788700BA}"/>
              </a:ext>
            </a:extLst>
          </p:cNvPr>
          <p:cNvSpPr/>
          <p:nvPr/>
        </p:nvSpPr>
        <p:spPr>
          <a:xfrm>
            <a:off x="4756958" y="2594354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3" name="Oval 6162">
            <a:extLst>
              <a:ext uri="{FF2B5EF4-FFF2-40B4-BE49-F238E27FC236}">
                <a16:creationId xmlns:a16="http://schemas.microsoft.com/office/drawing/2014/main" id="{C34A0A3A-275C-221B-616B-5B9956D8C01C}"/>
              </a:ext>
            </a:extLst>
          </p:cNvPr>
          <p:cNvSpPr/>
          <p:nvPr/>
        </p:nvSpPr>
        <p:spPr>
          <a:xfrm>
            <a:off x="4577542" y="3857162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4" name="Oval 6163">
            <a:extLst>
              <a:ext uri="{FF2B5EF4-FFF2-40B4-BE49-F238E27FC236}">
                <a16:creationId xmlns:a16="http://schemas.microsoft.com/office/drawing/2014/main" id="{96613BBA-A2B0-F642-46DB-B259CF86AA9E}"/>
              </a:ext>
            </a:extLst>
          </p:cNvPr>
          <p:cNvSpPr/>
          <p:nvPr/>
        </p:nvSpPr>
        <p:spPr>
          <a:xfrm>
            <a:off x="5080989" y="3490343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5" name="Oval 6164">
            <a:extLst>
              <a:ext uri="{FF2B5EF4-FFF2-40B4-BE49-F238E27FC236}">
                <a16:creationId xmlns:a16="http://schemas.microsoft.com/office/drawing/2014/main" id="{7EEC13A4-F1FE-F894-4392-79022A9A84FD}"/>
              </a:ext>
            </a:extLst>
          </p:cNvPr>
          <p:cNvSpPr/>
          <p:nvPr/>
        </p:nvSpPr>
        <p:spPr>
          <a:xfrm>
            <a:off x="5440602" y="4109036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6" name="Oval 6165">
            <a:extLst>
              <a:ext uri="{FF2B5EF4-FFF2-40B4-BE49-F238E27FC236}">
                <a16:creationId xmlns:a16="http://schemas.microsoft.com/office/drawing/2014/main" id="{7783BA08-036D-A1C8-C30A-E3AC663E6F50}"/>
              </a:ext>
            </a:extLst>
          </p:cNvPr>
          <p:cNvSpPr/>
          <p:nvPr/>
        </p:nvSpPr>
        <p:spPr>
          <a:xfrm>
            <a:off x="6613057" y="1965604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7" name="Oval 6166">
            <a:extLst>
              <a:ext uri="{FF2B5EF4-FFF2-40B4-BE49-F238E27FC236}">
                <a16:creationId xmlns:a16="http://schemas.microsoft.com/office/drawing/2014/main" id="{9886EDA1-414A-16EE-B603-02302F877450}"/>
              </a:ext>
            </a:extLst>
          </p:cNvPr>
          <p:cNvSpPr/>
          <p:nvPr/>
        </p:nvSpPr>
        <p:spPr>
          <a:xfrm>
            <a:off x="5887192" y="2008443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8" name="Oval 6167">
            <a:extLst>
              <a:ext uri="{FF2B5EF4-FFF2-40B4-BE49-F238E27FC236}">
                <a16:creationId xmlns:a16="http://schemas.microsoft.com/office/drawing/2014/main" id="{7DD32224-5845-B647-B0A7-898C1C9EDAEF}"/>
              </a:ext>
            </a:extLst>
          </p:cNvPr>
          <p:cNvSpPr/>
          <p:nvPr/>
        </p:nvSpPr>
        <p:spPr>
          <a:xfrm>
            <a:off x="6347217" y="3466565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69" name="Oval 6168">
            <a:extLst>
              <a:ext uri="{FF2B5EF4-FFF2-40B4-BE49-F238E27FC236}">
                <a16:creationId xmlns:a16="http://schemas.microsoft.com/office/drawing/2014/main" id="{332658C0-1FDC-BCE0-B78A-01BD91649105}"/>
              </a:ext>
            </a:extLst>
          </p:cNvPr>
          <p:cNvSpPr/>
          <p:nvPr/>
        </p:nvSpPr>
        <p:spPr>
          <a:xfrm>
            <a:off x="6451285" y="4111299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70" name="Oval 6169">
            <a:extLst>
              <a:ext uri="{FF2B5EF4-FFF2-40B4-BE49-F238E27FC236}">
                <a16:creationId xmlns:a16="http://schemas.microsoft.com/office/drawing/2014/main" id="{4A7E9D08-409A-1C04-0F24-345F1A17F94A}"/>
              </a:ext>
            </a:extLst>
          </p:cNvPr>
          <p:cNvSpPr/>
          <p:nvPr/>
        </p:nvSpPr>
        <p:spPr>
          <a:xfrm>
            <a:off x="5351844" y="2675939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71" name="Oval 6170">
            <a:extLst>
              <a:ext uri="{FF2B5EF4-FFF2-40B4-BE49-F238E27FC236}">
                <a16:creationId xmlns:a16="http://schemas.microsoft.com/office/drawing/2014/main" id="{A58C1228-35B0-47CB-FE4E-DB7D61F9D29B}"/>
              </a:ext>
            </a:extLst>
          </p:cNvPr>
          <p:cNvSpPr/>
          <p:nvPr/>
        </p:nvSpPr>
        <p:spPr>
          <a:xfrm>
            <a:off x="5505258" y="3041868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72" name="Oval 6171">
            <a:extLst>
              <a:ext uri="{FF2B5EF4-FFF2-40B4-BE49-F238E27FC236}">
                <a16:creationId xmlns:a16="http://schemas.microsoft.com/office/drawing/2014/main" id="{540AEFDD-BFD7-9746-5F18-8BE563D454E0}"/>
              </a:ext>
            </a:extLst>
          </p:cNvPr>
          <p:cNvSpPr/>
          <p:nvPr/>
        </p:nvSpPr>
        <p:spPr>
          <a:xfrm>
            <a:off x="5905288" y="2789225"/>
            <a:ext cx="129313" cy="120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2050" name="Picture 2" descr="Dog Face Images - Free Download on Freepik">
            <a:extLst>
              <a:ext uri="{FF2B5EF4-FFF2-40B4-BE49-F238E27FC236}">
                <a16:creationId xmlns:a16="http://schemas.microsoft.com/office/drawing/2014/main" id="{713A0B0F-8E7C-740C-4400-7C3A1742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73" y="928408"/>
            <a:ext cx="957364" cy="63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38071E-699B-868E-3E0D-EE35A40D5D03}"/>
              </a:ext>
            </a:extLst>
          </p:cNvPr>
          <p:cNvSpPr/>
          <p:nvPr/>
        </p:nvSpPr>
        <p:spPr>
          <a:xfrm>
            <a:off x="6214914" y="480643"/>
            <a:ext cx="859373" cy="5065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>
                <a:solidFill>
                  <a:schemeClr val="tx1"/>
                </a:solidFill>
              </a:rPr>
              <a:t>“Dog”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A6375-C33E-AF48-20BD-5179C14E5359}"/>
              </a:ext>
            </a:extLst>
          </p:cNvPr>
          <p:cNvCxnSpPr>
            <a:cxnSpLocks/>
            <a:stCxn id="6170" idx="1"/>
          </p:cNvCxnSpPr>
          <p:nvPr/>
        </p:nvCxnSpPr>
        <p:spPr>
          <a:xfrm flipH="1" flipV="1">
            <a:off x="4446638" y="1611077"/>
            <a:ext cx="924143" cy="10824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9038B-FE00-312A-0A0B-EB6C061682D3}"/>
              </a:ext>
            </a:extLst>
          </p:cNvPr>
          <p:cNvCxnSpPr>
            <a:cxnSpLocks/>
            <a:stCxn id="6171" idx="2"/>
          </p:cNvCxnSpPr>
          <p:nvPr/>
        </p:nvCxnSpPr>
        <p:spPr>
          <a:xfrm flipH="1" flipV="1">
            <a:off x="5121648" y="3010985"/>
            <a:ext cx="383610" cy="910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438793E-8615-735D-3F7D-B841D6187FA0}"/>
              </a:ext>
            </a:extLst>
          </p:cNvPr>
          <p:cNvSpPr/>
          <p:nvPr/>
        </p:nvSpPr>
        <p:spPr>
          <a:xfrm>
            <a:off x="4367443" y="2853019"/>
            <a:ext cx="911314" cy="2655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“puppy”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B7F5C-7FEE-9514-C68B-B0451E6537EF}"/>
              </a:ext>
            </a:extLst>
          </p:cNvPr>
          <p:cNvCxnSpPr>
            <a:cxnSpLocks/>
            <a:stCxn id="6172" idx="6"/>
          </p:cNvCxnSpPr>
          <p:nvPr/>
        </p:nvCxnSpPr>
        <p:spPr>
          <a:xfrm flipV="1">
            <a:off x="6034601" y="2471448"/>
            <a:ext cx="312616" cy="37799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48F2A-65A3-D274-CA42-3F407631C9E0}"/>
              </a:ext>
            </a:extLst>
          </p:cNvPr>
          <p:cNvSpPr/>
          <p:nvPr/>
        </p:nvSpPr>
        <p:spPr>
          <a:xfrm>
            <a:off x="6133734" y="2246657"/>
            <a:ext cx="1234806" cy="2655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“chihuahua”</a:t>
            </a:r>
          </a:p>
        </p:txBody>
      </p:sp>
      <p:sp>
        <p:nvSpPr>
          <p:cNvPr id="11" name="Google Shape;203;p26">
            <a:extLst>
              <a:ext uri="{FF2B5EF4-FFF2-40B4-BE49-F238E27FC236}">
                <a16:creationId xmlns:a16="http://schemas.microsoft.com/office/drawing/2014/main" id="{D65BE1DE-D472-6E23-988E-3F32C91FDA23}"/>
              </a:ext>
            </a:extLst>
          </p:cNvPr>
          <p:cNvSpPr txBox="1">
            <a:spLocks/>
          </p:cNvSpPr>
          <p:nvPr/>
        </p:nvSpPr>
        <p:spPr>
          <a:xfrm>
            <a:off x="488597" y="174473"/>
            <a:ext cx="8035135" cy="8225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SzPts val="990"/>
            </a:pPr>
            <a:r>
              <a:rPr lang="en-GB" sz="3200" dirty="0">
                <a:solidFill>
                  <a:schemeClr val="tx1"/>
                </a:solidFill>
              </a:rPr>
              <a:t>RAG: Retrieval</a:t>
            </a:r>
            <a:endParaRPr lang="en-SG" sz="3200" dirty="0">
              <a:solidFill>
                <a:schemeClr val="tx1"/>
              </a:solidFill>
            </a:endParaRPr>
          </a:p>
        </p:txBody>
      </p:sp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7E3DB9B3-A385-CFF3-F958-6DD6A7148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4786" y="2664170"/>
            <a:ext cx="358534" cy="3585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D8D3D-E563-A777-A45E-F33922907CE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60886" y="2843437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List with solid fill">
            <a:extLst>
              <a:ext uri="{FF2B5EF4-FFF2-40B4-BE49-F238E27FC236}">
                <a16:creationId xmlns:a16="http://schemas.microsoft.com/office/drawing/2014/main" id="{36F7735F-C335-FD0E-A8A5-57AAFD14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4786" y="3037189"/>
            <a:ext cx="358534" cy="3585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947DC5-32B4-F697-82E1-9FDDA316501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660886" y="3216456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List with solid fill">
            <a:extLst>
              <a:ext uri="{FF2B5EF4-FFF2-40B4-BE49-F238E27FC236}">
                <a16:creationId xmlns:a16="http://schemas.microsoft.com/office/drawing/2014/main" id="{B6F7DB06-C24B-A39F-F753-5FC51F905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4786" y="3404638"/>
            <a:ext cx="358534" cy="35853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67AAF-C173-059C-24A0-C693A00EE0E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60886" y="3583905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List with solid fill">
            <a:extLst>
              <a:ext uri="{FF2B5EF4-FFF2-40B4-BE49-F238E27FC236}">
                <a16:creationId xmlns:a16="http://schemas.microsoft.com/office/drawing/2014/main" id="{5A64FD1B-0632-B9B4-CBE7-143AE5F1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4786" y="3766000"/>
            <a:ext cx="358534" cy="35853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CAF14-1687-7EC7-58AD-19ACB99FFC2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60886" y="3945267"/>
            <a:ext cx="3839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8AAC1E48-262E-ED4F-C356-64A39DD70591}"/>
              </a:ext>
            </a:extLst>
          </p:cNvPr>
          <p:cNvSpPr/>
          <p:nvPr/>
        </p:nvSpPr>
        <p:spPr>
          <a:xfrm>
            <a:off x="1666429" y="2128869"/>
            <a:ext cx="1827465" cy="227965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01266-F9A9-F195-6179-BEE866BDEEBC}"/>
              </a:ext>
            </a:extLst>
          </p:cNvPr>
          <p:cNvGrpSpPr/>
          <p:nvPr/>
        </p:nvGrpSpPr>
        <p:grpSpPr>
          <a:xfrm rot="16200000">
            <a:off x="2053509" y="2444467"/>
            <a:ext cx="279401" cy="768108"/>
            <a:chOff x="759883" y="2399723"/>
            <a:chExt cx="279401" cy="768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C4A93A-771B-BA12-1F29-892E159ABCA3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5506D3-9BB2-219E-2F22-ACC06CFDC520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D22AAB-2833-1C12-8D49-69A008337105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61D9FB-AA43-AC77-3148-3775C12DB159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6EF50A-B8F8-23C2-050A-62C8EA4B9EFE}"/>
              </a:ext>
            </a:extLst>
          </p:cNvPr>
          <p:cNvGrpSpPr/>
          <p:nvPr/>
        </p:nvGrpSpPr>
        <p:grpSpPr>
          <a:xfrm rot="16200000">
            <a:off x="2053510" y="2819433"/>
            <a:ext cx="279401" cy="768108"/>
            <a:chOff x="759883" y="2399723"/>
            <a:chExt cx="279401" cy="7681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CE4F0-D839-E652-DF4E-0E461D681057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AAE7E6-92E8-F951-16FE-91FA5BA780C4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655908-965E-D1C3-5A82-E67C501EEC85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9F6CEF-E996-80FF-F78D-246837FC5513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7FCAC3-4605-464A-56A4-213953A5263C}"/>
              </a:ext>
            </a:extLst>
          </p:cNvPr>
          <p:cNvGrpSpPr/>
          <p:nvPr/>
        </p:nvGrpSpPr>
        <p:grpSpPr>
          <a:xfrm rot="16200000">
            <a:off x="2053510" y="3208253"/>
            <a:ext cx="279401" cy="768108"/>
            <a:chOff x="759883" y="2399723"/>
            <a:chExt cx="279401" cy="7681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C3CE5F-6B41-6813-422A-E97129205DF1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2EB586-388C-5354-427B-01CDB1CC269B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131588-5A2C-A772-1564-8A3F0DF1CF5B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8F1FBFA-F91F-D682-958E-C489C8ED1CC1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74F59A-4A46-0F72-DBA0-E48DD51035BA}"/>
              </a:ext>
            </a:extLst>
          </p:cNvPr>
          <p:cNvGrpSpPr/>
          <p:nvPr/>
        </p:nvGrpSpPr>
        <p:grpSpPr>
          <a:xfrm rot="16200000">
            <a:off x="2053510" y="3561212"/>
            <a:ext cx="279401" cy="768108"/>
            <a:chOff x="759883" y="2399723"/>
            <a:chExt cx="279401" cy="76810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DF4D36-D9DA-B9ED-7C48-520FAD0724AC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175AC2-64BF-6713-FA44-C6D96BCDC5E5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4D0CCFD-E4FC-23B3-624A-7247EC4DDB43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9BEF412-E52B-BF34-2D2B-124BE2896FA7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F4B27A-A380-9B7A-96F0-97230C963744}"/>
              </a:ext>
            </a:extLst>
          </p:cNvPr>
          <p:cNvGrpSpPr/>
          <p:nvPr/>
        </p:nvGrpSpPr>
        <p:grpSpPr>
          <a:xfrm rot="16200000">
            <a:off x="5164898" y="754815"/>
            <a:ext cx="279401" cy="768108"/>
            <a:chOff x="759883" y="2399723"/>
            <a:chExt cx="279401" cy="76810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F1DD45-CF56-13B1-2AE5-117D721A6B36}"/>
                </a:ext>
              </a:extLst>
            </p:cNvPr>
            <p:cNvSpPr/>
            <p:nvPr/>
          </p:nvSpPr>
          <p:spPr>
            <a:xfrm>
              <a:off x="759883" y="2399723"/>
              <a:ext cx="279401" cy="7681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D870EE4-7BA3-02A5-CA3E-E7BAA8C469FC}"/>
                </a:ext>
              </a:extLst>
            </p:cNvPr>
            <p:cNvSpPr/>
            <p:nvPr/>
          </p:nvSpPr>
          <p:spPr>
            <a:xfrm>
              <a:off x="816118" y="2471737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204DA5-C0DD-924F-70E0-044B61936744}"/>
                </a:ext>
              </a:extLst>
            </p:cNvPr>
            <p:cNvSpPr/>
            <p:nvPr/>
          </p:nvSpPr>
          <p:spPr>
            <a:xfrm>
              <a:off x="816118" y="2692400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FC4E49F-87B8-42E6-E718-BC7411C4C0A3}"/>
                </a:ext>
              </a:extLst>
            </p:cNvPr>
            <p:cNvSpPr/>
            <p:nvPr/>
          </p:nvSpPr>
          <p:spPr>
            <a:xfrm>
              <a:off x="816118" y="2913063"/>
              <a:ext cx="177800" cy="1666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animBg="1"/>
      <p:bldP spid="6149" grpId="0"/>
      <p:bldP spid="6151" grpId="0"/>
      <p:bldP spid="6153" grpId="0" animBg="1"/>
      <p:bldP spid="8" grpId="0"/>
      <p:bldP spid="25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8F177D-D79D-DBF4-0727-A9E384E532D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817840" y="2011062"/>
            <a:ext cx="8478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120;p18">
            <a:extLst>
              <a:ext uri="{FF2B5EF4-FFF2-40B4-BE49-F238E27FC236}">
                <a16:creationId xmlns:a16="http://schemas.microsoft.com/office/drawing/2014/main" id="{D0DC8983-CC15-C88E-F192-A5F4945BEFED}"/>
              </a:ext>
            </a:extLst>
          </p:cNvPr>
          <p:cNvSpPr txBox="1">
            <a:spLocks/>
          </p:cNvSpPr>
          <p:nvPr/>
        </p:nvSpPr>
        <p:spPr>
          <a:xfrm>
            <a:off x="6458959" y="4400137"/>
            <a:ext cx="168093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GB" sz="2800" b="1" dirty="0">
                <a:solidFill>
                  <a:schemeClr val="tx1"/>
                </a:solidFill>
              </a:rPr>
              <a:t>Answer</a:t>
            </a: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C206F108-FCA5-081E-64BF-8666C621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211" y="1152258"/>
            <a:ext cx="770973" cy="770973"/>
          </a:xfrm>
          <a:prstGeom prst="rect">
            <a:avLst/>
          </a:prstGeom>
        </p:spPr>
      </p:pic>
      <p:pic>
        <p:nvPicPr>
          <p:cNvPr id="39" name="Graphic 38" descr="Cmd Terminal with solid fill">
            <a:extLst>
              <a:ext uri="{FF2B5EF4-FFF2-40B4-BE49-F238E27FC236}">
                <a16:creationId xmlns:a16="http://schemas.microsoft.com/office/drawing/2014/main" id="{C7DC79E2-C648-9AF9-8AFE-7424F36BC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5703" y="1377337"/>
            <a:ext cx="1267450" cy="1267450"/>
          </a:xfrm>
          <a:prstGeom prst="rect">
            <a:avLst/>
          </a:prstGeom>
        </p:spPr>
      </p:pic>
      <p:sp>
        <p:nvSpPr>
          <p:cNvPr id="40" name="Google Shape;120;p18">
            <a:extLst>
              <a:ext uri="{FF2B5EF4-FFF2-40B4-BE49-F238E27FC236}">
                <a16:creationId xmlns:a16="http://schemas.microsoft.com/office/drawing/2014/main" id="{543FD0B2-CA03-0D05-0053-C6AD35C164FE}"/>
              </a:ext>
            </a:extLst>
          </p:cNvPr>
          <p:cNvSpPr txBox="1">
            <a:spLocks/>
          </p:cNvSpPr>
          <p:nvPr/>
        </p:nvSpPr>
        <p:spPr>
          <a:xfrm>
            <a:off x="6755398" y="1060287"/>
            <a:ext cx="10880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GB" sz="1800" b="1" dirty="0">
                <a:solidFill>
                  <a:schemeClr val="tx1"/>
                </a:solidFill>
              </a:rPr>
              <a:t>Prompt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B1A517-07BA-A8DF-31A3-D37C5B4EF3C5}"/>
              </a:ext>
            </a:extLst>
          </p:cNvPr>
          <p:cNvCxnSpPr>
            <a:cxnSpLocks/>
            <a:stCxn id="39" idx="2"/>
            <a:endCxn id="83" idx="0"/>
          </p:cNvCxnSpPr>
          <p:nvPr/>
        </p:nvCxnSpPr>
        <p:spPr>
          <a:xfrm>
            <a:off x="7299428" y="2644787"/>
            <a:ext cx="0" cy="1755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Artificial Intelligence outline">
            <a:extLst>
              <a:ext uri="{FF2B5EF4-FFF2-40B4-BE49-F238E27FC236}">
                <a16:creationId xmlns:a16="http://schemas.microsoft.com/office/drawing/2014/main" id="{F73CBCA7-C1AA-F965-3B18-2DF21FB85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5794" y="3127395"/>
            <a:ext cx="934718" cy="934718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8C113B-652A-B4AE-96E1-DCBBD56A2298}"/>
              </a:ext>
            </a:extLst>
          </p:cNvPr>
          <p:cNvSpPr/>
          <p:nvPr/>
        </p:nvSpPr>
        <p:spPr>
          <a:xfrm>
            <a:off x="7465794" y="2861390"/>
            <a:ext cx="842284" cy="286943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376CCE-A761-98DE-4CCC-8CB3679878A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056563" y="3053100"/>
            <a:ext cx="572120" cy="4657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EA2B10-A9F9-1049-953D-1BECFC559461}"/>
              </a:ext>
            </a:extLst>
          </p:cNvPr>
          <p:cNvGrpSpPr/>
          <p:nvPr/>
        </p:nvGrpSpPr>
        <p:grpSpPr>
          <a:xfrm>
            <a:off x="3476189" y="940995"/>
            <a:ext cx="2341651" cy="2717096"/>
            <a:chOff x="3234170" y="1076189"/>
            <a:chExt cx="2341651" cy="2717096"/>
          </a:xfrm>
        </p:grpSpPr>
        <p:sp>
          <p:nvSpPr>
            <p:cNvPr id="37" name="Google Shape;120;p18">
              <a:extLst>
                <a:ext uri="{FF2B5EF4-FFF2-40B4-BE49-F238E27FC236}">
                  <a16:creationId xmlns:a16="http://schemas.microsoft.com/office/drawing/2014/main" id="{50F346F2-46E8-A0C5-759A-E60EF38D3204}"/>
                </a:ext>
              </a:extLst>
            </p:cNvPr>
            <p:cNvSpPr txBox="1">
              <a:spLocks/>
            </p:cNvSpPr>
            <p:nvPr/>
          </p:nvSpPr>
          <p:spPr>
            <a:xfrm>
              <a:off x="3286907" y="1076189"/>
              <a:ext cx="2236176" cy="5727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l" defTabSz="6858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 sz="405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  <a:lvl2pPr lvl="1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2pPr>
              <a:lvl3pPr lvl="2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3pPr>
              <a:lvl4pPr lvl="3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4pPr>
              <a:lvl5pPr lvl="4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5pPr>
              <a:lvl6pPr lvl="5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6pPr>
              <a:lvl7pPr lvl="6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7pPr>
              <a:lvl8pPr lvl="7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8pPr>
              <a:lvl9pPr lvl="8">
                <a:spcBef>
                  <a:spcPts val="0"/>
                </a:spcBef>
                <a:spcAft>
                  <a:spcPts val="0"/>
                </a:spcAft>
                <a:buSzPts val="2800"/>
                <a:buNone/>
                <a:defRPr/>
              </a:lvl9pPr>
            </a:lstStyle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Prompt Template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4FB7FD-EB27-183F-559C-34A6F0475BA1}"/>
                </a:ext>
              </a:extLst>
            </p:cNvPr>
            <p:cNvSpPr/>
            <p:nvPr/>
          </p:nvSpPr>
          <p:spPr>
            <a:xfrm>
              <a:off x="3234170" y="1654855"/>
              <a:ext cx="2341651" cy="2138430"/>
            </a:xfrm>
            <a:prstGeom prst="roundRect">
              <a:avLst>
                <a:gd name="adj" fmla="val 971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Answer question</a:t>
              </a:r>
            </a:p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based on context:</a:t>
              </a:r>
            </a:p>
            <a:p>
              <a:endParaRPr lang="en-SG" sz="1200" b="1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CONTEXT:</a:t>
              </a:r>
            </a:p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{text}</a:t>
              </a:r>
            </a:p>
            <a:p>
              <a:endParaRPr lang="en-SG" sz="1200" b="1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QUESTION:</a:t>
              </a:r>
            </a:p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{question)</a:t>
              </a:r>
            </a:p>
            <a:p>
              <a:endParaRPr lang="en-SG" sz="1200" b="1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r>
                <a:rPr lang="en-SG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ANSWER:</a:t>
              </a:r>
            </a:p>
          </p:txBody>
        </p:sp>
      </p:grpSp>
      <p:pic>
        <p:nvPicPr>
          <p:cNvPr id="21" name="Graphic 20" descr="List with solid fill">
            <a:extLst>
              <a:ext uri="{FF2B5EF4-FFF2-40B4-BE49-F238E27FC236}">
                <a16:creationId xmlns:a16="http://schemas.microsoft.com/office/drawing/2014/main" id="{734744F0-BD35-3A66-4AD2-CA4D44F76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0091" y="1158101"/>
            <a:ext cx="770973" cy="77097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1D44536-4AB4-2558-A1DE-3526ECF0EDB7}"/>
              </a:ext>
            </a:extLst>
          </p:cNvPr>
          <p:cNvSpPr/>
          <p:nvPr/>
        </p:nvSpPr>
        <p:spPr>
          <a:xfrm>
            <a:off x="488597" y="2752895"/>
            <a:ext cx="1199424" cy="3764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Retriever</a:t>
            </a:r>
          </a:p>
        </p:txBody>
      </p:sp>
      <p:pic>
        <p:nvPicPr>
          <p:cNvPr id="33" name="Graphic 32" descr="Help with solid fill">
            <a:extLst>
              <a:ext uri="{FF2B5EF4-FFF2-40B4-BE49-F238E27FC236}">
                <a16:creationId xmlns:a16="http://schemas.microsoft.com/office/drawing/2014/main" id="{AAD2DB72-8859-A8A1-981C-39550D5A94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491" y="2651137"/>
            <a:ext cx="897072" cy="89707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3BD9DF-3E52-F6FD-F483-99852F1BA3BD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 flipV="1">
            <a:off x="1688021" y="2941120"/>
            <a:ext cx="471470" cy="158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D847BB-7B7F-7CDA-C07A-58956E10C81D}"/>
              </a:ext>
            </a:extLst>
          </p:cNvPr>
          <p:cNvCxnSpPr>
            <a:cxnSpLocks/>
          </p:cNvCxnSpPr>
          <p:nvPr/>
        </p:nvCxnSpPr>
        <p:spPr>
          <a:xfrm>
            <a:off x="1001370" y="3176475"/>
            <a:ext cx="0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9B4872-E9CF-3F30-C8F9-CB1C70DD4F8C}"/>
              </a:ext>
            </a:extLst>
          </p:cNvPr>
          <p:cNvCxnSpPr>
            <a:cxnSpLocks/>
          </p:cNvCxnSpPr>
          <p:nvPr/>
        </p:nvCxnSpPr>
        <p:spPr>
          <a:xfrm flipV="1">
            <a:off x="1207745" y="3170575"/>
            <a:ext cx="0" cy="27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0AEDACD-8F83-3441-0086-04C1FA681C69}"/>
              </a:ext>
            </a:extLst>
          </p:cNvPr>
          <p:cNvCxnSpPr>
            <a:stCxn id="31" idx="0"/>
            <a:endCxn id="21" idx="1"/>
          </p:cNvCxnSpPr>
          <p:nvPr/>
        </p:nvCxnSpPr>
        <p:spPr>
          <a:xfrm rot="5400000" flipH="1" flipV="1">
            <a:off x="784547" y="1847351"/>
            <a:ext cx="1209307" cy="60178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120;p18">
            <a:extLst>
              <a:ext uri="{FF2B5EF4-FFF2-40B4-BE49-F238E27FC236}">
                <a16:creationId xmlns:a16="http://schemas.microsoft.com/office/drawing/2014/main" id="{305ABF95-5226-A4EA-967B-75FFE07D1F6E}"/>
              </a:ext>
            </a:extLst>
          </p:cNvPr>
          <p:cNvSpPr txBox="1">
            <a:spLocks/>
          </p:cNvSpPr>
          <p:nvPr/>
        </p:nvSpPr>
        <p:spPr>
          <a:xfrm>
            <a:off x="1342976" y="784775"/>
            <a:ext cx="223617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GB" sz="1800" b="1" dirty="0">
                <a:solidFill>
                  <a:schemeClr val="tx1"/>
                </a:solidFill>
              </a:rPr>
              <a:t>Relevant Docs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79E6C5-8C1F-833E-F6DF-D7C513F70F9E}"/>
              </a:ext>
            </a:extLst>
          </p:cNvPr>
          <p:cNvCxnSpPr>
            <a:cxnSpLocks/>
          </p:cNvCxnSpPr>
          <p:nvPr/>
        </p:nvCxnSpPr>
        <p:spPr>
          <a:xfrm>
            <a:off x="2077522" y="1907083"/>
            <a:ext cx="1538209" cy="6184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FFD222-610E-0D55-3E78-4CA3D4386A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26698" y="1923231"/>
            <a:ext cx="868448" cy="5714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03;p26">
            <a:extLst>
              <a:ext uri="{FF2B5EF4-FFF2-40B4-BE49-F238E27FC236}">
                <a16:creationId xmlns:a16="http://schemas.microsoft.com/office/drawing/2014/main" id="{3D044B0B-C863-A77F-2800-15C278F261F0}"/>
              </a:ext>
            </a:extLst>
          </p:cNvPr>
          <p:cNvSpPr txBox="1">
            <a:spLocks/>
          </p:cNvSpPr>
          <p:nvPr/>
        </p:nvSpPr>
        <p:spPr>
          <a:xfrm>
            <a:off x="488597" y="135968"/>
            <a:ext cx="8035135" cy="8225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SzPts val="990"/>
            </a:pPr>
            <a:r>
              <a:rPr lang="en-GB" sz="3200" dirty="0">
                <a:solidFill>
                  <a:schemeClr val="tx1"/>
                </a:solidFill>
              </a:rPr>
              <a:t>RAG: Synthesize Answer</a:t>
            </a:r>
            <a:endParaRPr lang="en-SG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DA3D1-CCE7-67A5-3A96-BE5340DBBD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485" y="3502948"/>
            <a:ext cx="1183647" cy="1469889"/>
          </a:xfrm>
          <a:prstGeom prst="rect">
            <a:avLst/>
          </a:prstGeom>
        </p:spPr>
      </p:pic>
      <p:sp>
        <p:nvSpPr>
          <p:cNvPr id="18" name="Google Shape;120;p18">
            <a:extLst>
              <a:ext uri="{FF2B5EF4-FFF2-40B4-BE49-F238E27FC236}">
                <a16:creationId xmlns:a16="http://schemas.microsoft.com/office/drawing/2014/main" id="{37AC468E-EBF9-D2FE-DB2D-5AE55AE4F284}"/>
              </a:ext>
            </a:extLst>
          </p:cNvPr>
          <p:cNvSpPr txBox="1">
            <a:spLocks/>
          </p:cNvSpPr>
          <p:nvPr/>
        </p:nvSpPr>
        <p:spPr>
          <a:xfrm>
            <a:off x="1974952" y="3371741"/>
            <a:ext cx="1311195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5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GB" sz="1800" b="1" dirty="0">
                <a:solidFill>
                  <a:schemeClr val="tx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69267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>
            <a:extLst>
              <a:ext uri="{FF2B5EF4-FFF2-40B4-BE49-F238E27FC236}">
                <a16:creationId xmlns:a16="http://schemas.microsoft.com/office/drawing/2014/main" id="{32102173-1DEE-945B-BACD-C58ACAC33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6063" y="433388"/>
            <a:ext cx="0" cy="42687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3129BE3-BD99-F8F3-676B-80EAAA8C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33388"/>
            <a:ext cx="0" cy="42687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24BD31F-15F2-7208-2F73-203267F21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151" y="433388"/>
            <a:ext cx="0" cy="42687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C8FA97B-789B-2C07-614A-1897478CB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163" y="433388"/>
            <a:ext cx="0" cy="42687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E653CEB-495D-15C1-AE4B-AFC03DFC1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801" y="438150"/>
            <a:ext cx="72469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C6AE2F5-2C64-E409-E749-15C3AAACD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801" y="4695825"/>
            <a:ext cx="7246938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5C5E1-B2D0-DC1B-2673-9FC4F7089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490538"/>
            <a:ext cx="1020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Fine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D41670-36D0-2263-2043-2F6ED3D3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90538"/>
            <a:ext cx="304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C96B2-82CA-1DFC-C7FB-4AF3816E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90538"/>
            <a:ext cx="1520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Tuning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41CF28E-F5B5-74E5-BC8B-A33784A65BA0}"/>
              </a:ext>
            </a:extLst>
          </p:cNvPr>
          <p:cNvSpPr>
            <a:spLocks/>
          </p:cNvSpPr>
          <p:nvPr/>
        </p:nvSpPr>
        <p:spPr bwMode="auto">
          <a:xfrm>
            <a:off x="4818063" y="868363"/>
            <a:ext cx="2290763" cy="19050"/>
          </a:xfrm>
          <a:custGeom>
            <a:avLst/>
            <a:gdLst>
              <a:gd name="T0" fmla="*/ 0 w 2885"/>
              <a:gd name="T1" fmla="*/ 0 h 24"/>
              <a:gd name="T2" fmla="*/ 961 w 2885"/>
              <a:gd name="T3" fmla="*/ 0 h 24"/>
              <a:gd name="T4" fmla="*/ 1923 w 2885"/>
              <a:gd name="T5" fmla="*/ 0 h 24"/>
              <a:gd name="T6" fmla="*/ 2885 w 2885"/>
              <a:gd name="T7" fmla="*/ 0 h 24"/>
              <a:gd name="T8" fmla="*/ 2885 w 2885"/>
              <a:gd name="T9" fmla="*/ 24 h 24"/>
              <a:gd name="T10" fmla="*/ 1923 w 2885"/>
              <a:gd name="T11" fmla="*/ 24 h 24"/>
              <a:gd name="T12" fmla="*/ 961 w 2885"/>
              <a:gd name="T13" fmla="*/ 24 h 24"/>
              <a:gd name="T14" fmla="*/ 0 w 2885"/>
              <a:gd name="T15" fmla="*/ 24 h 24"/>
              <a:gd name="T16" fmla="*/ 0 w 2885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5" h="24">
                <a:moveTo>
                  <a:pt x="0" y="0"/>
                </a:moveTo>
                <a:lnTo>
                  <a:pt x="961" y="0"/>
                </a:lnTo>
                <a:lnTo>
                  <a:pt x="1923" y="0"/>
                </a:lnTo>
                <a:lnTo>
                  <a:pt x="2885" y="0"/>
                </a:lnTo>
                <a:lnTo>
                  <a:pt x="2885" y="24"/>
                </a:lnTo>
                <a:lnTo>
                  <a:pt x="1923" y="24"/>
                </a:lnTo>
                <a:lnTo>
                  <a:pt x="96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1EFE6-FB3F-39A7-7379-EBAAF9D4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490538"/>
            <a:ext cx="1041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RAG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02EA161-CC56-889A-2AB5-DB1611B95DAF}"/>
              </a:ext>
            </a:extLst>
          </p:cNvPr>
          <p:cNvSpPr>
            <a:spLocks/>
          </p:cNvSpPr>
          <p:nvPr/>
        </p:nvSpPr>
        <p:spPr bwMode="auto">
          <a:xfrm>
            <a:off x="1036638" y="868363"/>
            <a:ext cx="855663" cy="19050"/>
          </a:xfrm>
          <a:custGeom>
            <a:avLst/>
            <a:gdLst>
              <a:gd name="T0" fmla="*/ 0 w 1077"/>
              <a:gd name="T1" fmla="*/ 0 h 24"/>
              <a:gd name="T2" fmla="*/ 538 w 1077"/>
              <a:gd name="T3" fmla="*/ 0 h 24"/>
              <a:gd name="T4" fmla="*/ 1077 w 1077"/>
              <a:gd name="T5" fmla="*/ 0 h 24"/>
              <a:gd name="T6" fmla="*/ 1077 w 1077"/>
              <a:gd name="T7" fmla="*/ 24 h 24"/>
              <a:gd name="T8" fmla="*/ 538 w 1077"/>
              <a:gd name="T9" fmla="*/ 24 h 24"/>
              <a:gd name="T10" fmla="*/ 0 w 1077"/>
              <a:gd name="T11" fmla="*/ 24 h 24"/>
              <a:gd name="T12" fmla="*/ 0 w 1077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7" h="24">
                <a:moveTo>
                  <a:pt x="0" y="0"/>
                </a:moveTo>
                <a:lnTo>
                  <a:pt x="538" y="0"/>
                </a:lnTo>
                <a:lnTo>
                  <a:pt x="1077" y="0"/>
                </a:lnTo>
                <a:lnTo>
                  <a:pt x="1077" y="24"/>
                </a:lnTo>
                <a:lnTo>
                  <a:pt x="538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5C351C-9268-5A3B-3D3F-E8D9DFD1B979}"/>
              </a:ext>
            </a:extLst>
          </p:cNvPr>
          <p:cNvGrpSpPr/>
          <p:nvPr/>
        </p:nvGrpSpPr>
        <p:grpSpPr>
          <a:xfrm>
            <a:off x="4818063" y="1447800"/>
            <a:ext cx="2973388" cy="955675"/>
            <a:chOff x="4818063" y="1447800"/>
            <a:chExt cx="2973388" cy="9556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8417-D869-860F-9D17-18AF23904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1463675"/>
              <a:ext cx="1508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52B579-CDD4-8084-0037-BF06B83F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1447800"/>
              <a:ext cx="26860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Directly update LLM weights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0C1D44-562A-991B-6080-BACC58569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1920875"/>
              <a:ext cx="1508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C5FC21-2EEF-AE40-1154-9FA13F7C0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1905000"/>
              <a:ext cx="23336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No additional knowledge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33B126-3C58-FA12-09F7-7C03650BE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2133600"/>
              <a:ext cx="19542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provided at inference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AA27E4-6358-9998-DCFB-4807CE60EE84}"/>
              </a:ext>
            </a:extLst>
          </p:cNvPr>
          <p:cNvGrpSpPr/>
          <p:nvPr/>
        </p:nvGrpSpPr>
        <p:grpSpPr>
          <a:xfrm>
            <a:off x="4818063" y="2820988"/>
            <a:ext cx="2598738" cy="1184275"/>
            <a:chOff x="4818063" y="2820988"/>
            <a:chExt cx="2598738" cy="1184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F4106A-78AA-B8E2-02AB-BECCB3FD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2838450"/>
              <a:ext cx="1506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A0189D-C65C-50AC-AAD4-E78901EC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2820988"/>
              <a:ext cx="23114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Tasks requiring complex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DAC9E5-404A-C26A-D70A-64F4A033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3049588"/>
              <a:ext cx="206216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instructions/reasoning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C13BB9-B71F-511F-266F-F3F1B16D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3524250"/>
              <a:ext cx="1506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C05CA8-FD0A-3A1E-952F-26FD7B4D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3506788"/>
              <a:ext cx="223996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Tasks requiring specific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7C7039-8A47-61C2-5154-0C0BE3E1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3735388"/>
              <a:ext cx="111918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format/tone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16AE3D-6E1F-A707-3130-9DB2494DA30E}"/>
              </a:ext>
            </a:extLst>
          </p:cNvPr>
          <p:cNvGrpSpPr/>
          <p:nvPr/>
        </p:nvGrpSpPr>
        <p:grpSpPr>
          <a:xfrm>
            <a:off x="4835526" y="4192588"/>
            <a:ext cx="3025775" cy="498475"/>
            <a:chOff x="4835526" y="4192588"/>
            <a:chExt cx="3025775" cy="498475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7D6DAE7-50C2-2F40-1F1D-33133C2F6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6" y="4257675"/>
              <a:ext cx="150673" cy="152397"/>
            </a:xfrm>
            <a:custGeom>
              <a:avLst/>
              <a:gdLst>
                <a:gd name="T0" fmla="*/ 117 w 117"/>
                <a:gd name="T1" fmla="*/ 14 h 123"/>
                <a:gd name="T2" fmla="*/ 102 w 117"/>
                <a:gd name="T3" fmla="*/ 0 h 123"/>
                <a:gd name="T4" fmla="*/ 58 w 117"/>
                <a:gd name="T5" fmla="*/ 46 h 123"/>
                <a:gd name="T6" fmla="*/ 14 w 117"/>
                <a:gd name="T7" fmla="*/ 0 h 123"/>
                <a:gd name="T8" fmla="*/ 0 w 117"/>
                <a:gd name="T9" fmla="*/ 14 h 123"/>
                <a:gd name="T10" fmla="*/ 44 w 117"/>
                <a:gd name="T11" fmla="*/ 62 h 123"/>
                <a:gd name="T12" fmla="*/ 0 w 117"/>
                <a:gd name="T13" fmla="*/ 110 h 123"/>
                <a:gd name="T14" fmla="*/ 14 w 117"/>
                <a:gd name="T15" fmla="*/ 123 h 123"/>
                <a:gd name="T16" fmla="*/ 58 w 117"/>
                <a:gd name="T17" fmla="*/ 77 h 123"/>
                <a:gd name="T18" fmla="*/ 102 w 117"/>
                <a:gd name="T19" fmla="*/ 123 h 123"/>
                <a:gd name="T20" fmla="*/ 117 w 117"/>
                <a:gd name="T21" fmla="*/ 110 h 123"/>
                <a:gd name="T22" fmla="*/ 71 w 117"/>
                <a:gd name="T23" fmla="*/ 62 h 123"/>
                <a:gd name="T24" fmla="*/ 117 w 117"/>
                <a:gd name="T25" fmla="*/ 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23">
                  <a:moveTo>
                    <a:pt x="117" y="14"/>
                  </a:moveTo>
                  <a:lnTo>
                    <a:pt x="102" y="0"/>
                  </a:lnTo>
                  <a:lnTo>
                    <a:pt x="58" y="46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44" y="62"/>
                  </a:lnTo>
                  <a:lnTo>
                    <a:pt x="0" y="110"/>
                  </a:lnTo>
                  <a:lnTo>
                    <a:pt x="14" y="123"/>
                  </a:lnTo>
                  <a:lnTo>
                    <a:pt x="58" y="77"/>
                  </a:lnTo>
                  <a:lnTo>
                    <a:pt x="102" y="123"/>
                  </a:lnTo>
                  <a:lnTo>
                    <a:pt x="117" y="110"/>
                  </a:lnTo>
                  <a:lnTo>
                    <a:pt x="71" y="62"/>
                  </a:lnTo>
                  <a:lnTo>
                    <a:pt x="117" y="1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712703-B8E2-637F-9248-328C102D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4192588"/>
              <a:ext cx="27559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Initial cost (data preparation,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B028C-AC6C-641E-18D2-01E38EB1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1" y="4421188"/>
              <a:ext cx="25019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computation resources, etc)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01DD44-7DB4-1725-3694-AA2FE8557014}"/>
              </a:ext>
            </a:extLst>
          </p:cNvPr>
          <p:cNvGrpSpPr/>
          <p:nvPr/>
        </p:nvGrpSpPr>
        <p:grpSpPr>
          <a:xfrm>
            <a:off x="1036638" y="1447800"/>
            <a:ext cx="2497138" cy="955675"/>
            <a:chOff x="1036638" y="1447800"/>
            <a:chExt cx="2497138" cy="9556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EFB6D4-B1AB-A832-C950-712A81335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1463675"/>
              <a:ext cx="1508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93FDAF-6292-23BF-F045-8F4EB0BC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1447800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C260166-EA3F-B2E4-CDD7-E27D8E6A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1920875"/>
              <a:ext cx="1508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EC9DE4B-8BFE-2E31-99E8-D06FE7C2CB1B}"/>
                </a:ext>
              </a:extLst>
            </p:cNvPr>
            <p:cNvGrpSpPr/>
            <p:nvPr/>
          </p:nvGrpSpPr>
          <p:grpSpPr>
            <a:xfrm>
              <a:off x="1323976" y="1447800"/>
              <a:ext cx="2209800" cy="955675"/>
              <a:chOff x="1323976" y="1447800"/>
              <a:chExt cx="2209800" cy="95567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7CC2735-4E33-B1C8-8B1D-45BE0E7FA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976" y="1447800"/>
                <a:ext cx="2209800" cy="23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</a:rPr>
                  <a:t>No LLM weights update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A8FF12-7AF1-C3B5-162F-A3BAE1BA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976" y="1905000"/>
                <a:ext cx="2058988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</a:rPr>
                  <a:t>Additional knowledge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EF2A09E-49CF-D6BA-AFEF-010FC535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976" y="2133600"/>
                <a:ext cx="1962150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</a:rPr>
                  <a:t>provided via prompts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99968E-5271-36F9-8AE2-36004C567E52}"/>
              </a:ext>
            </a:extLst>
          </p:cNvPr>
          <p:cNvGrpSpPr/>
          <p:nvPr/>
        </p:nvGrpSpPr>
        <p:grpSpPr>
          <a:xfrm>
            <a:off x="1036638" y="2820988"/>
            <a:ext cx="2935288" cy="955675"/>
            <a:chOff x="1036638" y="2820988"/>
            <a:chExt cx="2935288" cy="9556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2A94C2-F1D3-3FB2-BF64-7BCAF73B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2838450"/>
              <a:ext cx="1506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E96485-1743-44FD-8766-14FD656E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3524250"/>
              <a:ext cx="1506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Wingdings" panose="05000000000000000000" pitchFamily="2" charset="2"/>
                </a:rPr>
                <a:t>ü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EB21AC-725A-A15C-61B0-B2DB640216D7}"/>
                </a:ext>
              </a:extLst>
            </p:cNvPr>
            <p:cNvGrpSpPr/>
            <p:nvPr/>
          </p:nvGrpSpPr>
          <p:grpSpPr>
            <a:xfrm>
              <a:off x="1323976" y="2820988"/>
              <a:ext cx="2647950" cy="955675"/>
              <a:chOff x="1323976" y="2820988"/>
              <a:chExt cx="2647950" cy="9556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945E71-4EBF-4C70-9F6A-B04D76E3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976" y="2820988"/>
                <a:ext cx="2647950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</a:rPr>
                  <a:t>Model has access to updated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038BA8-370A-1931-AABB-BCFBE7116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976" y="3049588"/>
                <a:ext cx="1023938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</a:rPr>
                  <a:t>knowledge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2FF5CD-CDD6-AE5E-E576-058F8276C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976" y="3506788"/>
                <a:ext cx="1992313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</a:rPr>
                  <a:t>Reduce Hallucination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FB285E-76E1-B3C0-453E-0FA40851F954}"/>
              </a:ext>
            </a:extLst>
          </p:cNvPr>
          <p:cNvGrpSpPr/>
          <p:nvPr/>
        </p:nvGrpSpPr>
        <p:grpSpPr>
          <a:xfrm>
            <a:off x="1045370" y="3963988"/>
            <a:ext cx="2318544" cy="269875"/>
            <a:chOff x="1045370" y="3963988"/>
            <a:chExt cx="2318544" cy="269875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B0B3CD6-EB99-AC45-2FF9-9DC128E5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370" y="4010025"/>
              <a:ext cx="133218" cy="122233"/>
            </a:xfrm>
            <a:custGeom>
              <a:avLst/>
              <a:gdLst>
                <a:gd name="T0" fmla="*/ 117 w 117"/>
                <a:gd name="T1" fmla="*/ 14 h 123"/>
                <a:gd name="T2" fmla="*/ 102 w 117"/>
                <a:gd name="T3" fmla="*/ 0 h 123"/>
                <a:gd name="T4" fmla="*/ 58 w 117"/>
                <a:gd name="T5" fmla="*/ 46 h 123"/>
                <a:gd name="T6" fmla="*/ 13 w 117"/>
                <a:gd name="T7" fmla="*/ 0 h 123"/>
                <a:gd name="T8" fmla="*/ 0 w 117"/>
                <a:gd name="T9" fmla="*/ 14 h 123"/>
                <a:gd name="T10" fmla="*/ 44 w 117"/>
                <a:gd name="T11" fmla="*/ 62 h 123"/>
                <a:gd name="T12" fmla="*/ 0 w 117"/>
                <a:gd name="T13" fmla="*/ 110 h 123"/>
                <a:gd name="T14" fmla="*/ 13 w 117"/>
                <a:gd name="T15" fmla="*/ 123 h 123"/>
                <a:gd name="T16" fmla="*/ 58 w 117"/>
                <a:gd name="T17" fmla="*/ 77 h 123"/>
                <a:gd name="T18" fmla="*/ 102 w 117"/>
                <a:gd name="T19" fmla="*/ 123 h 123"/>
                <a:gd name="T20" fmla="*/ 117 w 117"/>
                <a:gd name="T21" fmla="*/ 110 h 123"/>
                <a:gd name="T22" fmla="*/ 71 w 117"/>
                <a:gd name="T23" fmla="*/ 62 h 123"/>
                <a:gd name="T24" fmla="*/ 117 w 117"/>
                <a:gd name="T25" fmla="*/ 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23">
                  <a:moveTo>
                    <a:pt x="117" y="14"/>
                  </a:moveTo>
                  <a:lnTo>
                    <a:pt x="102" y="0"/>
                  </a:lnTo>
                  <a:lnTo>
                    <a:pt x="58" y="46"/>
                  </a:lnTo>
                  <a:lnTo>
                    <a:pt x="13" y="0"/>
                  </a:lnTo>
                  <a:lnTo>
                    <a:pt x="0" y="14"/>
                  </a:lnTo>
                  <a:lnTo>
                    <a:pt x="44" y="62"/>
                  </a:lnTo>
                  <a:lnTo>
                    <a:pt x="0" y="110"/>
                  </a:lnTo>
                  <a:lnTo>
                    <a:pt x="13" y="123"/>
                  </a:lnTo>
                  <a:lnTo>
                    <a:pt x="58" y="77"/>
                  </a:lnTo>
                  <a:lnTo>
                    <a:pt x="102" y="123"/>
                  </a:lnTo>
                  <a:lnTo>
                    <a:pt x="117" y="110"/>
                  </a:lnTo>
                  <a:lnTo>
                    <a:pt x="71" y="62"/>
                  </a:lnTo>
                  <a:lnTo>
                    <a:pt x="117" y="1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4A0E50-9C5D-8459-EE2E-EB0D06EA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976" y="3963988"/>
              <a:ext cx="2039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</a:rPr>
                <a:t>Increase Token Usage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2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5723</TotalTime>
  <Words>724</Words>
  <Application>Microsoft Office PowerPoint</Application>
  <PresentationFormat>On-screen Show (16:9)</PresentationFormat>
  <Paragraphs>191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Amasis MT Pro Black</vt:lpstr>
      <vt:lpstr>Arial</vt:lpstr>
      <vt:lpstr>Century Schoolbook</vt:lpstr>
      <vt:lpstr>Courier New</vt:lpstr>
      <vt:lpstr>Wingdings</vt:lpstr>
      <vt:lpstr>Wingdings 2</vt:lpstr>
      <vt:lpstr>View</vt:lpstr>
      <vt:lpstr>Reducing LLM hallucination with Retrieval Augmented Generation </vt:lpstr>
      <vt:lpstr>Outline</vt:lpstr>
      <vt:lpstr>Recap: LLM limitations in medicine</vt:lpstr>
      <vt:lpstr>What is Retrieval Augmented Generation (RAG)?</vt:lpstr>
      <vt:lpstr>RAG Pipeline </vt:lpstr>
      <vt:lpstr>PowerPoint Presentation</vt:lpstr>
      <vt:lpstr>PowerPoint Presentation</vt:lpstr>
      <vt:lpstr>PowerPoint Presentation</vt:lpstr>
      <vt:lpstr>PowerPoint Presentation</vt:lpstr>
      <vt:lpstr>Improving LLM capability</vt:lpstr>
      <vt:lpstr>How to evaluate Retrieval Augmented Generation</vt:lpstr>
      <vt:lpstr>Challenges for RAG evaluation</vt:lpstr>
      <vt:lpstr>RAG components evaluation</vt:lpstr>
      <vt:lpstr>GPT-4 as evaluators</vt:lpstr>
      <vt:lpstr>GPT-4 to generate synthetic dataset</vt:lpstr>
      <vt:lpstr>How to improve RAG pipeline ?</vt:lpstr>
      <vt:lpstr>PowerPoint Presentation</vt:lpstr>
      <vt:lpstr>Prompt Engineering</vt:lpstr>
      <vt:lpstr>Understand your data</vt:lpstr>
      <vt:lpstr>Understand your data</vt:lpstr>
      <vt:lpstr>Understand your data</vt:lpstr>
      <vt:lpstr>Understand the clinical problem</vt:lpstr>
      <vt:lpstr>Understand the clinical problem</vt:lpstr>
      <vt:lpstr>Finetuning</vt:lpstr>
      <vt:lpstr>Optimization Flow (OpenAI Dev Day)</vt:lpstr>
      <vt:lpstr>Coding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Notebook</dc:title>
  <cp:lastModifiedBy>LE Quan</cp:lastModifiedBy>
  <cp:revision>67</cp:revision>
  <dcterms:modified xsi:type="dcterms:W3CDTF">2023-11-21T15:15:43Z</dcterms:modified>
</cp:coreProperties>
</file>