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8" r:id="rId1"/>
  </p:sldMasterIdLst>
  <p:notesMasterIdLst>
    <p:notesMasterId r:id="rId29"/>
  </p:notesMasterIdLst>
  <p:sldIdLst>
    <p:sldId id="257" r:id="rId2"/>
    <p:sldId id="258" r:id="rId3"/>
    <p:sldId id="316" r:id="rId4"/>
    <p:sldId id="299" r:id="rId5"/>
    <p:sldId id="269" r:id="rId6"/>
    <p:sldId id="315" r:id="rId7"/>
    <p:sldId id="271" r:id="rId8"/>
    <p:sldId id="259" r:id="rId9"/>
    <p:sldId id="340" r:id="rId10"/>
    <p:sldId id="298" r:id="rId11"/>
    <p:sldId id="323" r:id="rId12"/>
    <p:sldId id="324" r:id="rId13"/>
    <p:sldId id="326" r:id="rId14"/>
    <p:sldId id="325" r:id="rId15"/>
    <p:sldId id="327" r:id="rId16"/>
    <p:sldId id="328" r:id="rId17"/>
    <p:sldId id="329" r:id="rId18"/>
    <p:sldId id="290" r:id="rId19"/>
    <p:sldId id="335" r:id="rId20"/>
    <p:sldId id="331" r:id="rId21"/>
    <p:sldId id="336" r:id="rId22"/>
    <p:sldId id="333" r:id="rId23"/>
    <p:sldId id="337" r:id="rId24"/>
    <p:sldId id="341" r:id="rId25"/>
    <p:sldId id="338" r:id="rId26"/>
    <p:sldId id="339" r:id="rId27"/>
    <p:sldId id="334"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05D666-DEEB-4313-82BB-B90427D5C03B}">
          <p14:sldIdLst>
            <p14:sldId id="257"/>
            <p14:sldId id="258"/>
          </p14:sldIdLst>
        </p14:section>
        <p14:section name="RAG" id="{0F4CB593-1ED1-4608-A01F-29B02AB52399}">
          <p14:sldIdLst>
            <p14:sldId id="316"/>
            <p14:sldId id="299"/>
            <p14:sldId id="269"/>
            <p14:sldId id="315"/>
            <p14:sldId id="271"/>
            <p14:sldId id="259"/>
            <p14:sldId id="340"/>
            <p14:sldId id="298"/>
          </p14:sldIdLst>
        </p14:section>
        <p14:section name="Evaluation" id="{C84BE78E-E0E7-414C-ABE5-FF22A5577B29}">
          <p14:sldIdLst>
            <p14:sldId id="323"/>
            <p14:sldId id="324"/>
            <p14:sldId id="326"/>
            <p14:sldId id="325"/>
            <p14:sldId id="327"/>
          </p14:sldIdLst>
        </p14:section>
        <p14:section name="RAG improvement" id="{464600B5-783A-4876-8CA6-060C66117806}">
          <p14:sldIdLst>
            <p14:sldId id="328"/>
            <p14:sldId id="329"/>
            <p14:sldId id="290"/>
            <p14:sldId id="335"/>
            <p14:sldId id="331"/>
            <p14:sldId id="336"/>
            <p14:sldId id="333"/>
            <p14:sldId id="337"/>
            <p14:sldId id="341"/>
            <p14:sldId id="338"/>
            <p14:sldId id="339"/>
            <p14:sldId id="33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2945" autoAdjust="0"/>
  </p:normalViewPr>
  <p:slideViewPr>
    <p:cSldViewPr snapToGrid="0">
      <p:cViewPr varScale="1">
        <p:scale>
          <a:sx n="119" d="100"/>
          <a:sy n="119" d="100"/>
        </p:scale>
        <p:origin x="1512"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245263556029296"/>
          <c:y val="0.18852411755166759"/>
          <c:w val="0.7747962727366503"/>
          <c:h val="0.59918989531342903"/>
        </c:manualLayout>
      </c:layout>
      <c:barChart>
        <c:barDir val="col"/>
        <c:grouping val="clustered"/>
        <c:varyColors val="0"/>
        <c:ser>
          <c:idx val="0"/>
          <c:order val="0"/>
          <c:tx>
            <c:strRef>
              <c:f>Sheet1!$B$1</c:f>
              <c:strCache>
                <c:ptCount val="1"/>
                <c:pt idx="0">
                  <c:v>Context Precision</c:v>
                </c:pt>
              </c:strCache>
            </c:strRef>
          </c:tx>
          <c:spPr>
            <a:solidFill>
              <a:schemeClr val="accent1"/>
            </a:solidFill>
            <a:ln>
              <a:noFill/>
            </a:ln>
            <a:effectLst/>
          </c:spPr>
          <c:invertIfNegative val="0"/>
          <c:cat>
            <c:strRef>
              <c:f>Sheet1!$A$2:$A$4</c:f>
              <c:strCache>
                <c:ptCount val="3"/>
                <c:pt idx="0">
                  <c:v>Table Description + Table Content</c:v>
                </c:pt>
                <c:pt idx="1">
                  <c:v>Table Description</c:v>
                </c:pt>
                <c:pt idx="2">
                  <c:v>Table Description + Metadata</c:v>
                </c:pt>
              </c:strCache>
            </c:strRef>
          </c:cat>
          <c:val>
            <c:numRef>
              <c:f>Sheet1!$B$2:$B$4</c:f>
              <c:numCache>
                <c:formatCode>General</c:formatCode>
                <c:ptCount val="3"/>
                <c:pt idx="0">
                  <c:v>0.6</c:v>
                </c:pt>
                <c:pt idx="1">
                  <c:v>0.76</c:v>
                </c:pt>
                <c:pt idx="2">
                  <c:v>0.81</c:v>
                </c:pt>
              </c:numCache>
            </c:numRef>
          </c:val>
          <c:extLst>
            <c:ext xmlns:c16="http://schemas.microsoft.com/office/drawing/2014/chart" uri="{C3380CC4-5D6E-409C-BE32-E72D297353CC}">
              <c16:uniqueId val="{00000000-E901-4B0E-9BBB-DBC738DA0F71}"/>
            </c:ext>
          </c:extLst>
        </c:ser>
        <c:ser>
          <c:idx val="1"/>
          <c:order val="1"/>
          <c:tx>
            <c:strRef>
              <c:f>Sheet1!$C$1</c:f>
              <c:strCache>
                <c:ptCount val="1"/>
                <c:pt idx="0">
                  <c:v>Accuracy</c:v>
                </c:pt>
              </c:strCache>
            </c:strRef>
          </c:tx>
          <c:spPr>
            <a:solidFill>
              <a:srgbClr val="00B050"/>
            </a:solidFill>
            <a:ln>
              <a:noFill/>
            </a:ln>
            <a:effectLst/>
          </c:spPr>
          <c:invertIfNegative val="0"/>
          <c:cat>
            <c:strRef>
              <c:f>Sheet1!$A$2:$A$4</c:f>
              <c:strCache>
                <c:ptCount val="3"/>
                <c:pt idx="0">
                  <c:v>Table Description + Table Content</c:v>
                </c:pt>
                <c:pt idx="1">
                  <c:v>Table Description</c:v>
                </c:pt>
                <c:pt idx="2">
                  <c:v>Table Description + Metadata</c:v>
                </c:pt>
              </c:strCache>
            </c:strRef>
          </c:cat>
          <c:val>
            <c:numRef>
              <c:f>Sheet1!$C$2:$C$4</c:f>
              <c:numCache>
                <c:formatCode>General</c:formatCode>
                <c:ptCount val="3"/>
                <c:pt idx="0">
                  <c:v>0.65</c:v>
                </c:pt>
                <c:pt idx="1">
                  <c:v>0.75</c:v>
                </c:pt>
                <c:pt idx="2">
                  <c:v>0.77</c:v>
                </c:pt>
              </c:numCache>
            </c:numRef>
          </c:val>
          <c:extLst>
            <c:ext xmlns:c16="http://schemas.microsoft.com/office/drawing/2014/chart" uri="{C3380CC4-5D6E-409C-BE32-E72D297353CC}">
              <c16:uniqueId val="{00000001-E901-4B0E-9BBB-DBC738DA0F71}"/>
            </c:ext>
          </c:extLst>
        </c:ser>
        <c:dLbls>
          <c:showLegendKey val="0"/>
          <c:showVal val="0"/>
          <c:showCatName val="0"/>
          <c:showSerName val="0"/>
          <c:showPercent val="0"/>
          <c:showBubbleSize val="0"/>
        </c:dLbls>
        <c:gapWidth val="219"/>
        <c:overlap val="-27"/>
        <c:axId val="556594688"/>
        <c:axId val="1026328512"/>
      </c:barChart>
      <c:catAx>
        <c:axId val="556594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26328512"/>
        <c:crosses val="autoZero"/>
        <c:auto val="1"/>
        <c:lblAlgn val="ctr"/>
        <c:lblOffset val="100"/>
        <c:noMultiLvlLbl val="0"/>
      </c:catAx>
      <c:valAx>
        <c:axId val="1026328512"/>
        <c:scaling>
          <c:orientation val="minMax"/>
          <c:min val="0.4"/>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6594688"/>
        <c:crosses val="autoZero"/>
        <c:crossBetween val="between"/>
      </c:valAx>
      <c:spPr>
        <a:noFill/>
        <a:ln w="25400">
          <a:noFill/>
        </a:ln>
        <a:effectLst/>
      </c:spPr>
    </c:plotArea>
    <c:legend>
      <c:legendPos val="b"/>
      <c:layout>
        <c:manualLayout>
          <c:xMode val="edge"/>
          <c:yMode val="edge"/>
          <c:x val="0.11971913718208804"/>
          <c:y val="1.1845258473126279E-3"/>
          <c:w val="0.76056172563582392"/>
          <c:h val="9.263698445017026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307497-BA0E-4EDB-AF6A-0221FCFDE6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BAFA12-FDDB-4A0B-865C-70D9722FA4EF}">
      <dgm:prSet/>
      <dgm:spPr>
        <a:solidFill>
          <a:schemeClr val="accent1">
            <a:lumMod val="75000"/>
          </a:schemeClr>
        </a:solidFill>
      </dgm:spPr>
      <dgm:t>
        <a:bodyPr/>
        <a:lstStyle/>
        <a:p>
          <a:r>
            <a:rPr lang="en-GB" dirty="0"/>
            <a:t>1. What is RAG ?</a:t>
          </a:r>
          <a:endParaRPr lang="en-US" dirty="0"/>
        </a:p>
      </dgm:t>
    </dgm:pt>
    <dgm:pt modelId="{8FE05EFA-5B3A-406E-9F3B-F156A24EB4BB}" type="parTrans" cxnId="{E570E168-0E5B-4C73-B70F-2F7F96C67675}">
      <dgm:prSet/>
      <dgm:spPr/>
      <dgm:t>
        <a:bodyPr/>
        <a:lstStyle/>
        <a:p>
          <a:endParaRPr lang="en-US"/>
        </a:p>
      </dgm:t>
    </dgm:pt>
    <dgm:pt modelId="{83F82785-0176-4810-98A7-3999EE6684B1}" type="sibTrans" cxnId="{E570E168-0E5B-4C73-B70F-2F7F96C67675}">
      <dgm:prSet/>
      <dgm:spPr/>
      <dgm:t>
        <a:bodyPr/>
        <a:lstStyle/>
        <a:p>
          <a:endParaRPr lang="en-US"/>
        </a:p>
      </dgm:t>
    </dgm:pt>
    <dgm:pt modelId="{95D663B7-C987-4E92-9D8F-7E955785A414}">
      <dgm:prSet/>
      <dgm:spPr>
        <a:solidFill>
          <a:schemeClr val="accent1">
            <a:lumMod val="75000"/>
          </a:schemeClr>
        </a:solidFill>
      </dgm:spPr>
      <dgm:t>
        <a:bodyPr/>
        <a:lstStyle/>
        <a:p>
          <a:r>
            <a:rPr lang="en-GB" dirty="0"/>
            <a:t>2. How to evaluate RAG ?</a:t>
          </a:r>
          <a:endParaRPr lang="en-US" dirty="0"/>
        </a:p>
      </dgm:t>
    </dgm:pt>
    <dgm:pt modelId="{73ACAD1F-EA97-47FF-91CC-F28F11D63AF7}" type="parTrans" cxnId="{67C9DFCE-B5DC-4E89-9825-4EF13D64E7D0}">
      <dgm:prSet/>
      <dgm:spPr/>
      <dgm:t>
        <a:bodyPr/>
        <a:lstStyle/>
        <a:p>
          <a:endParaRPr lang="en-US"/>
        </a:p>
      </dgm:t>
    </dgm:pt>
    <dgm:pt modelId="{46BD93BD-6F97-4EFF-A61A-2FD2A15575F5}" type="sibTrans" cxnId="{67C9DFCE-B5DC-4E89-9825-4EF13D64E7D0}">
      <dgm:prSet/>
      <dgm:spPr/>
      <dgm:t>
        <a:bodyPr/>
        <a:lstStyle/>
        <a:p>
          <a:endParaRPr lang="en-US"/>
        </a:p>
      </dgm:t>
    </dgm:pt>
    <dgm:pt modelId="{649C002E-6504-4978-8FD4-9B90B86F12EF}">
      <dgm:prSet/>
      <dgm:spPr>
        <a:solidFill>
          <a:schemeClr val="accent1">
            <a:lumMod val="75000"/>
          </a:schemeClr>
        </a:solidFill>
      </dgm:spPr>
      <dgm:t>
        <a:bodyPr/>
        <a:lstStyle/>
        <a:p>
          <a:r>
            <a:rPr lang="en-GB" dirty="0"/>
            <a:t>3. How to improve RAG pipeline ?</a:t>
          </a:r>
          <a:endParaRPr lang="en-US" dirty="0"/>
        </a:p>
      </dgm:t>
    </dgm:pt>
    <dgm:pt modelId="{718CFDA6-78D8-4441-ADE3-080E534FA8B0}" type="parTrans" cxnId="{92F65376-EF76-4824-9A60-8A3BBE336D14}">
      <dgm:prSet/>
      <dgm:spPr/>
      <dgm:t>
        <a:bodyPr/>
        <a:lstStyle/>
        <a:p>
          <a:endParaRPr lang="en-US"/>
        </a:p>
      </dgm:t>
    </dgm:pt>
    <dgm:pt modelId="{1DD37358-2457-4F06-833F-256E3878BAB6}" type="sibTrans" cxnId="{92F65376-EF76-4824-9A60-8A3BBE336D14}">
      <dgm:prSet/>
      <dgm:spPr/>
      <dgm:t>
        <a:bodyPr/>
        <a:lstStyle/>
        <a:p>
          <a:endParaRPr lang="en-US"/>
        </a:p>
      </dgm:t>
    </dgm:pt>
    <dgm:pt modelId="{DFBD2967-A63E-489F-91B1-5CC71BA9C3FE}">
      <dgm:prSet/>
      <dgm:spPr>
        <a:solidFill>
          <a:schemeClr val="accent1">
            <a:lumMod val="75000"/>
          </a:schemeClr>
        </a:solidFill>
      </dgm:spPr>
      <dgm:t>
        <a:bodyPr/>
        <a:lstStyle/>
        <a:p>
          <a:r>
            <a:rPr lang="en-GB" dirty="0"/>
            <a:t>4. Develop and optimize RAG pipeline (Code) </a:t>
          </a:r>
          <a:endParaRPr lang="en-US" dirty="0"/>
        </a:p>
      </dgm:t>
    </dgm:pt>
    <dgm:pt modelId="{A7ECC7B3-9518-468D-BDCB-418E0C12C402}" type="parTrans" cxnId="{52CECACC-06F5-4D61-8EC4-D9E93A8F35DE}">
      <dgm:prSet/>
      <dgm:spPr/>
      <dgm:t>
        <a:bodyPr/>
        <a:lstStyle/>
        <a:p>
          <a:endParaRPr lang="en-SG"/>
        </a:p>
      </dgm:t>
    </dgm:pt>
    <dgm:pt modelId="{32E42D15-20CE-42A0-B1E1-C09B0B54B2C1}" type="sibTrans" cxnId="{52CECACC-06F5-4D61-8EC4-D9E93A8F35DE}">
      <dgm:prSet/>
      <dgm:spPr/>
      <dgm:t>
        <a:bodyPr/>
        <a:lstStyle/>
        <a:p>
          <a:endParaRPr lang="en-SG"/>
        </a:p>
      </dgm:t>
    </dgm:pt>
    <dgm:pt modelId="{46BC3732-0888-425B-844E-2B0955BCCD63}" type="pres">
      <dgm:prSet presAssocID="{75307497-BA0E-4EDB-AF6A-0221FCFDE630}" presName="linear" presStyleCnt="0">
        <dgm:presLayoutVars>
          <dgm:animLvl val="lvl"/>
          <dgm:resizeHandles val="exact"/>
        </dgm:presLayoutVars>
      </dgm:prSet>
      <dgm:spPr/>
    </dgm:pt>
    <dgm:pt modelId="{92DE8A9C-C1BA-4E94-8DCE-488546B5B739}" type="pres">
      <dgm:prSet presAssocID="{28BAFA12-FDDB-4A0B-865C-70D9722FA4EF}" presName="parentText" presStyleLbl="node1" presStyleIdx="0" presStyleCnt="4">
        <dgm:presLayoutVars>
          <dgm:chMax val="0"/>
          <dgm:bulletEnabled val="1"/>
        </dgm:presLayoutVars>
      </dgm:prSet>
      <dgm:spPr/>
    </dgm:pt>
    <dgm:pt modelId="{AFE88A3C-F732-48B2-BD2C-428BE7EE53F4}" type="pres">
      <dgm:prSet presAssocID="{83F82785-0176-4810-98A7-3999EE6684B1}" presName="spacer" presStyleCnt="0"/>
      <dgm:spPr/>
    </dgm:pt>
    <dgm:pt modelId="{D09D4E35-2326-48D0-BE0C-0A1001C17EAF}" type="pres">
      <dgm:prSet presAssocID="{95D663B7-C987-4E92-9D8F-7E955785A414}" presName="parentText" presStyleLbl="node1" presStyleIdx="1" presStyleCnt="4">
        <dgm:presLayoutVars>
          <dgm:chMax val="0"/>
          <dgm:bulletEnabled val="1"/>
        </dgm:presLayoutVars>
      </dgm:prSet>
      <dgm:spPr/>
    </dgm:pt>
    <dgm:pt modelId="{D05CCEDF-1CF5-4D41-BB3D-08332CE81A31}" type="pres">
      <dgm:prSet presAssocID="{46BD93BD-6F97-4EFF-A61A-2FD2A15575F5}" presName="spacer" presStyleCnt="0"/>
      <dgm:spPr/>
    </dgm:pt>
    <dgm:pt modelId="{D40F72AD-B304-49CA-ACF8-0769313CE939}" type="pres">
      <dgm:prSet presAssocID="{649C002E-6504-4978-8FD4-9B90B86F12EF}" presName="parentText" presStyleLbl="node1" presStyleIdx="2" presStyleCnt="4">
        <dgm:presLayoutVars>
          <dgm:chMax val="0"/>
          <dgm:bulletEnabled val="1"/>
        </dgm:presLayoutVars>
      </dgm:prSet>
      <dgm:spPr/>
    </dgm:pt>
    <dgm:pt modelId="{CC84CBBD-A1C2-40D9-906D-0B034555E341}" type="pres">
      <dgm:prSet presAssocID="{1DD37358-2457-4F06-833F-256E3878BAB6}" presName="spacer" presStyleCnt="0"/>
      <dgm:spPr/>
    </dgm:pt>
    <dgm:pt modelId="{143C3A26-1861-486D-B66B-2C90703376A2}" type="pres">
      <dgm:prSet presAssocID="{DFBD2967-A63E-489F-91B1-5CC71BA9C3FE}" presName="parentText" presStyleLbl="node1" presStyleIdx="3" presStyleCnt="4">
        <dgm:presLayoutVars>
          <dgm:chMax val="0"/>
          <dgm:bulletEnabled val="1"/>
        </dgm:presLayoutVars>
      </dgm:prSet>
      <dgm:spPr/>
    </dgm:pt>
  </dgm:ptLst>
  <dgm:cxnLst>
    <dgm:cxn modelId="{E248C232-E511-43D9-9E8F-BBDA0DD9C302}" type="presOf" srcId="{28BAFA12-FDDB-4A0B-865C-70D9722FA4EF}" destId="{92DE8A9C-C1BA-4E94-8DCE-488546B5B739}" srcOrd="0" destOrd="0" presId="urn:microsoft.com/office/officeart/2005/8/layout/vList2"/>
    <dgm:cxn modelId="{E570E168-0E5B-4C73-B70F-2F7F96C67675}" srcId="{75307497-BA0E-4EDB-AF6A-0221FCFDE630}" destId="{28BAFA12-FDDB-4A0B-865C-70D9722FA4EF}" srcOrd="0" destOrd="0" parTransId="{8FE05EFA-5B3A-406E-9F3B-F156A24EB4BB}" sibTransId="{83F82785-0176-4810-98A7-3999EE6684B1}"/>
    <dgm:cxn modelId="{6FD75354-8C8B-48E1-B698-E1C4A44753CD}" type="presOf" srcId="{649C002E-6504-4978-8FD4-9B90B86F12EF}" destId="{D40F72AD-B304-49CA-ACF8-0769313CE939}" srcOrd="0" destOrd="0" presId="urn:microsoft.com/office/officeart/2005/8/layout/vList2"/>
    <dgm:cxn modelId="{92F65376-EF76-4824-9A60-8A3BBE336D14}" srcId="{75307497-BA0E-4EDB-AF6A-0221FCFDE630}" destId="{649C002E-6504-4978-8FD4-9B90B86F12EF}" srcOrd="2" destOrd="0" parTransId="{718CFDA6-78D8-4441-ADE3-080E534FA8B0}" sibTransId="{1DD37358-2457-4F06-833F-256E3878BAB6}"/>
    <dgm:cxn modelId="{2E300BA5-268A-4486-BDE4-7742E8E22922}" type="presOf" srcId="{75307497-BA0E-4EDB-AF6A-0221FCFDE630}" destId="{46BC3732-0888-425B-844E-2B0955BCCD63}" srcOrd="0" destOrd="0" presId="urn:microsoft.com/office/officeart/2005/8/layout/vList2"/>
    <dgm:cxn modelId="{52CECACC-06F5-4D61-8EC4-D9E93A8F35DE}" srcId="{75307497-BA0E-4EDB-AF6A-0221FCFDE630}" destId="{DFBD2967-A63E-489F-91B1-5CC71BA9C3FE}" srcOrd="3" destOrd="0" parTransId="{A7ECC7B3-9518-468D-BDCB-418E0C12C402}" sibTransId="{32E42D15-20CE-42A0-B1E1-C09B0B54B2C1}"/>
    <dgm:cxn modelId="{67C9DFCE-B5DC-4E89-9825-4EF13D64E7D0}" srcId="{75307497-BA0E-4EDB-AF6A-0221FCFDE630}" destId="{95D663B7-C987-4E92-9D8F-7E955785A414}" srcOrd="1" destOrd="0" parTransId="{73ACAD1F-EA97-47FF-91CC-F28F11D63AF7}" sibTransId="{46BD93BD-6F97-4EFF-A61A-2FD2A15575F5}"/>
    <dgm:cxn modelId="{78CDEADB-5533-471E-B2A0-202DD2E1F8AA}" type="presOf" srcId="{DFBD2967-A63E-489F-91B1-5CC71BA9C3FE}" destId="{143C3A26-1861-486D-B66B-2C90703376A2}" srcOrd="0" destOrd="0" presId="urn:microsoft.com/office/officeart/2005/8/layout/vList2"/>
    <dgm:cxn modelId="{A5045BE9-9C59-4B2C-96A4-6A5BF411B3CC}" type="presOf" srcId="{95D663B7-C987-4E92-9D8F-7E955785A414}" destId="{D09D4E35-2326-48D0-BE0C-0A1001C17EAF}" srcOrd="0" destOrd="0" presId="urn:microsoft.com/office/officeart/2005/8/layout/vList2"/>
    <dgm:cxn modelId="{9BC89409-3AE4-4E56-9A2A-453418B47CE5}" type="presParOf" srcId="{46BC3732-0888-425B-844E-2B0955BCCD63}" destId="{92DE8A9C-C1BA-4E94-8DCE-488546B5B739}" srcOrd="0" destOrd="0" presId="urn:microsoft.com/office/officeart/2005/8/layout/vList2"/>
    <dgm:cxn modelId="{6E602F7C-8CCF-4D46-9818-F1411B3AF765}" type="presParOf" srcId="{46BC3732-0888-425B-844E-2B0955BCCD63}" destId="{AFE88A3C-F732-48B2-BD2C-428BE7EE53F4}" srcOrd="1" destOrd="0" presId="urn:microsoft.com/office/officeart/2005/8/layout/vList2"/>
    <dgm:cxn modelId="{B3CFF903-0B96-4B16-A133-B97986088360}" type="presParOf" srcId="{46BC3732-0888-425B-844E-2B0955BCCD63}" destId="{D09D4E35-2326-48D0-BE0C-0A1001C17EAF}" srcOrd="2" destOrd="0" presId="urn:microsoft.com/office/officeart/2005/8/layout/vList2"/>
    <dgm:cxn modelId="{DCB2ECAE-A344-4380-903F-8B21666AAFD8}" type="presParOf" srcId="{46BC3732-0888-425B-844E-2B0955BCCD63}" destId="{D05CCEDF-1CF5-4D41-BB3D-08332CE81A31}" srcOrd="3" destOrd="0" presId="urn:microsoft.com/office/officeart/2005/8/layout/vList2"/>
    <dgm:cxn modelId="{C7C19FD9-0D2F-4F06-9774-800136D80D07}" type="presParOf" srcId="{46BC3732-0888-425B-844E-2B0955BCCD63}" destId="{D40F72AD-B304-49CA-ACF8-0769313CE939}" srcOrd="4" destOrd="0" presId="urn:microsoft.com/office/officeart/2005/8/layout/vList2"/>
    <dgm:cxn modelId="{C3B83A39-9724-41FB-B394-B75F8AB9FB6B}" type="presParOf" srcId="{46BC3732-0888-425B-844E-2B0955BCCD63}" destId="{CC84CBBD-A1C2-40D9-906D-0B034555E341}" srcOrd="5" destOrd="0" presId="urn:microsoft.com/office/officeart/2005/8/layout/vList2"/>
    <dgm:cxn modelId="{7ECA9F18-BEE6-4739-8DFE-FB003BD40D0E}" type="presParOf" srcId="{46BC3732-0888-425B-844E-2B0955BCCD63}" destId="{143C3A26-1861-486D-B66B-2C90703376A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F12AB1-1796-4D5E-AEC5-C93B2514C83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E9CAEFB-B832-4659-9677-80E357ABCB20}">
      <dgm:prSet/>
      <dgm:spPr/>
      <dgm:t>
        <a:bodyPr/>
        <a:lstStyle/>
        <a:p>
          <a:r>
            <a:rPr lang="en-GB" b="0" i="0" dirty="0"/>
            <a:t>Knowledge Cutoff</a:t>
          </a:r>
          <a:endParaRPr lang="en-US" dirty="0"/>
        </a:p>
      </dgm:t>
    </dgm:pt>
    <dgm:pt modelId="{FDFEB3F6-A3AA-4B30-9E1C-4629DF16187C}" type="parTrans" cxnId="{56E3F5F9-2D0B-445B-A784-A894F2FC1744}">
      <dgm:prSet/>
      <dgm:spPr/>
      <dgm:t>
        <a:bodyPr/>
        <a:lstStyle/>
        <a:p>
          <a:endParaRPr lang="en-US"/>
        </a:p>
      </dgm:t>
    </dgm:pt>
    <dgm:pt modelId="{BAEF107E-7E11-4462-96DC-3AA393DBFAC6}" type="sibTrans" cxnId="{56E3F5F9-2D0B-445B-A784-A894F2FC1744}">
      <dgm:prSet/>
      <dgm:spPr/>
      <dgm:t>
        <a:bodyPr/>
        <a:lstStyle/>
        <a:p>
          <a:endParaRPr lang="en-US"/>
        </a:p>
      </dgm:t>
    </dgm:pt>
    <dgm:pt modelId="{4628DA1F-7F94-4A70-95D6-3E227259710D}">
      <dgm:prSet/>
      <dgm:spPr/>
      <dgm:t>
        <a:bodyPr/>
        <a:lstStyle/>
        <a:p>
          <a:r>
            <a:rPr lang="en-GB" b="0" i="0" dirty="0"/>
            <a:t>Lack of medical domain knowledge</a:t>
          </a:r>
          <a:endParaRPr lang="en-US" dirty="0"/>
        </a:p>
      </dgm:t>
    </dgm:pt>
    <dgm:pt modelId="{50DAEE15-3A8E-4F5F-A87A-1C2706D8D0ED}" type="parTrans" cxnId="{662BD73A-E8D2-4F07-9A78-CB78D5CF1908}">
      <dgm:prSet/>
      <dgm:spPr/>
      <dgm:t>
        <a:bodyPr/>
        <a:lstStyle/>
        <a:p>
          <a:endParaRPr lang="en-US"/>
        </a:p>
      </dgm:t>
    </dgm:pt>
    <dgm:pt modelId="{77D4917F-936F-4ADB-8839-02C28DA6EF39}" type="sibTrans" cxnId="{662BD73A-E8D2-4F07-9A78-CB78D5CF1908}">
      <dgm:prSet/>
      <dgm:spPr/>
      <dgm:t>
        <a:bodyPr/>
        <a:lstStyle/>
        <a:p>
          <a:endParaRPr lang="en-US"/>
        </a:p>
      </dgm:t>
    </dgm:pt>
    <dgm:pt modelId="{57787A02-A607-410A-A523-70280F6A68BD}">
      <dgm:prSet/>
      <dgm:spPr/>
      <dgm:t>
        <a:bodyPr/>
        <a:lstStyle/>
        <a:p>
          <a:r>
            <a:rPr lang="en-GB"/>
            <a:t>Hallucination</a:t>
          </a:r>
          <a:endParaRPr lang="en-US"/>
        </a:p>
      </dgm:t>
    </dgm:pt>
    <dgm:pt modelId="{5D6050B9-3083-4910-B450-95176ED2B7D6}" type="parTrans" cxnId="{1B326D75-ADBD-4B96-9313-0832ADD054D0}">
      <dgm:prSet/>
      <dgm:spPr/>
      <dgm:t>
        <a:bodyPr/>
        <a:lstStyle/>
        <a:p>
          <a:endParaRPr lang="en-US"/>
        </a:p>
      </dgm:t>
    </dgm:pt>
    <dgm:pt modelId="{3BEEAC6D-7119-431E-9B80-B09356560E19}" type="sibTrans" cxnId="{1B326D75-ADBD-4B96-9313-0832ADD054D0}">
      <dgm:prSet/>
      <dgm:spPr/>
      <dgm:t>
        <a:bodyPr/>
        <a:lstStyle/>
        <a:p>
          <a:endParaRPr lang="en-US"/>
        </a:p>
      </dgm:t>
    </dgm:pt>
    <dgm:pt modelId="{DD8B5541-EF59-48C1-9E85-357083663DE0}" type="pres">
      <dgm:prSet presAssocID="{86F12AB1-1796-4D5E-AEC5-C93B2514C832}" presName="hierChild1" presStyleCnt="0">
        <dgm:presLayoutVars>
          <dgm:chPref val="1"/>
          <dgm:dir/>
          <dgm:animOne val="branch"/>
          <dgm:animLvl val="lvl"/>
          <dgm:resizeHandles/>
        </dgm:presLayoutVars>
      </dgm:prSet>
      <dgm:spPr/>
    </dgm:pt>
    <dgm:pt modelId="{B65638D7-2636-4701-9579-24FBA17BCE99}" type="pres">
      <dgm:prSet presAssocID="{5E9CAEFB-B832-4659-9677-80E357ABCB20}" presName="hierRoot1" presStyleCnt="0"/>
      <dgm:spPr/>
    </dgm:pt>
    <dgm:pt modelId="{18F27E0A-E71B-4346-B8A0-0CA98A06739F}" type="pres">
      <dgm:prSet presAssocID="{5E9CAEFB-B832-4659-9677-80E357ABCB20}" presName="composite" presStyleCnt="0"/>
      <dgm:spPr/>
    </dgm:pt>
    <dgm:pt modelId="{40A6B273-55C7-46CB-8D8C-01A7F0A2FC40}" type="pres">
      <dgm:prSet presAssocID="{5E9CAEFB-B832-4659-9677-80E357ABCB20}" presName="background" presStyleLbl="node0" presStyleIdx="0" presStyleCnt="3"/>
      <dgm:spPr/>
    </dgm:pt>
    <dgm:pt modelId="{76D789FE-3AB6-4000-A55F-37487D54EDE5}" type="pres">
      <dgm:prSet presAssocID="{5E9CAEFB-B832-4659-9677-80E357ABCB20}" presName="text" presStyleLbl="fgAcc0" presStyleIdx="0" presStyleCnt="3">
        <dgm:presLayoutVars>
          <dgm:chPref val="3"/>
        </dgm:presLayoutVars>
      </dgm:prSet>
      <dgm:spPr/>
    </dgm:pt>
    <dgm:pt modelId="{2C8E0D8B-9CFE-4102-9428-461E5A971AD0}" type="pres">
      <dgm:prSet presAssocID="{5E9CAEFB-B832-4659-9677-80E357ABCB20}" presName="hierChild2" presStyleCnt="0"/>
      <dgm:spPr/>
    </dgm:pt>
    <dgm:pt modelId="{A8459D2A-BD3B-4A55-AA92-FA41C7686154}" type="pres">
      <dgm:prSet presAssocID="{4628DA1F-7F94-4A70-95D6-3E227259710D}" presName="hierRoot1" presStyleCnt="0"/>
      <dgm:spPr/>
    </dgm:pt>
    <dgm:pt modelId="{2F35F312-ECF4-4A82-935D-BAB52F694096}" type="pres">
      <dgm:prSet presAssocID="{4628DA1F-7F94-4A70-95D6-3E227259710D}" presName="composite" presStyleCnt="0"/>
      <dgm:spPr/>
    </dgm:pt>
    <dgm:pt modelId="{17FCC8A0-9AE8-41B9-9CD7-78DE53E840B7}" type="pres">
      <dgm:prSet presAssocID="{4628DA1F-7F94-4A70-95D6-3E227259710D}" presName="background" presStyleLbl="node0" presStyleIdx="1" presStyleCnt="3"/>
      <dgm:spPr/>
    </dgm:pt>
    <dgm:pt modelId="{CEB05843-E87A-4F2A-92F8-5C895B526AF1}" type="pres">
      <dgm:prSet presAssocID="{4628DA1F-7F94-4A70-95D6-3E227259710D}" presName="text" presStyleLbl="fgAcc0" presStyleIdx="1" presStyleCnt="3">
        <dgm:presLayoutVars>
          <dgm:chPref val="3"/>
        </dgm:presLayoutVars>
      </dgm:prSet>
      <dgm:spPr/>
    </dgm:pt>
    <dgm:pt modelId="{3491397D-3CE6-406D-9463-9F3FC5C73EAE}" type="pres">
      <dgm:prSet presAssocID="{4628DA1F-7F94-4A70-95D6-3E227259710D}" presName="hierChild2" presStyleCnt="0"/>
      <dgm:spPr/>
    </dgm:pt>
    <dgm:pt modelId="{83EF96EC-004F-444A-95B7-7DD814903E02}" type="pres">
      <dgm:prSet presAssocID="{57787A02-A607-410A-A523-70280F6A68BD}" presName="hierRoot1" presStyleCnt="0"/>
      <dgm:spPr/>
    </dgm:pt>
    <dgm:pt modelId="{EC290FEB-7E58-4AE6-B1F4-14C8A057CC34}" type="pres">
      <dgm:prSet presAssocID="{57787A02-A607-410A-A523-70280F6A68BD}" presName="composite" presStyleCnt="0"/>
      <dgm:spPr/>
    </dgm:pt>
    <dgm:pt modelId="{B53322BF-3D17-47A1-832A-FA24C2B3B8FA}" type="pres">
      <dgm:prSet presAssocID="{57787A02-A607-410A-A523-70280F6A68BD}" presName="background" presStyleLbl="node0" presStyleIdx="2" presStyleCnt="3"/>
      <dgm:spPr/>
    </dgm:pt>
    <dgm:pt modelId="{F4ECFE06-470D-47BA-B33D-EC46A5618F16}" type="pres">
      <dgm:prSet presAssocID="{57787A02-A607-410A-A523-70280F6A68BD}" presName="text" presStyleLbl="fgAcc0" presStyleIdx="2" presStyleCnt="3">
        <dgm:presLayoutVars>
          <dgm:chPref val="3"/>
        </dgm:presLayoutVars>
      </dgm:prSet>
      <dgm:spPr/>
    </dgm:pt>
    <dgm:pt modelId="{3BAF66FA-5784-4011-BE33-3AF88FCFC85F}" type="pres">
      <dgm:prSet presAssocID="{57787A02-A607-410A-A523-70280F6A68BD}" presName="hierChild2" presStyleCnt="0"/>
      <dgm:spPr/>
    </dgm:pt>
  </dgm:ptLst>
  <dgm:cxnLst>
    <dgm:cxn modelId="{6FF04232-1B83-46C9-AF91-3EB2222D331D}" type="presOf" srcId="{86F12AB1-1796-4D5E-AEC5-C93B2514C832}" destId="{DD8B5541-EF59-48C1-9E85-357083663DE0}" srcOrd="0" destOrd="0" presId="urn:microsoft.com/office/officeart/2005/8/layout/hierarchy1"/>
    <dgm:cxn modelId="{662BD73A-E8D2-4F07-9A78-CB78D5CF1908}" srcId="{86F12AB1-1796-4D5E-AEC5-C93B2514C832}" destId="{4628DA1F-7F94-4A70-95D6-3E227259710D}" srcOrd="1" destOrd="0" parTransId="{50DAEE15-3A8E-4F5F-A87A-1C2706D8D0ED}" sibTransId="{77D4917F-936F-4ADB-8839-02C28DA6EF39}"/>
    <dgm:cxn modelId="{0F52E342-AA1E-4D09-A62A-D01FBED71107}" type="presOf" srcId="{4628DA1F-7F94-4A70-95D6-3E227259710D}" destId="{CEB05843-E87A-4F2A-92F8-5C895B526AF1}" srcOrd="0" destOrd="0" presId="urn:microsoft.com/office/officeart/2005/8/layout/hierarchy1"/>
    <dgm:cxn modelId="{1B326D75-ADBD-4B96-9313-0832ADD054D0}" srcId="{86F12AB1-1796-4D5E-AEC5-C93B2514C832}" destId="{57787A02-A607-410A-A523-70280F6A68BD}" srcOrd="2" destOrd="0" parTransId="{5D6050B9-3083-4910-B450-95176ED2B7D6}" sibTransId="{3BEEAC6D-7119-431E-9B80-B09356560E19}"/>
    <dgm:cxn modelId="{BA9A24A9-5625-489F-A82B-3FEA6119D9DD}" type="presOf" srcId="{5E9CAEFB-B832-4659-9677-80E357ABCB20}" destId="{76D789FE-3AB6-4000-A55F-37487D54EDE5}" srcOrd="0" destOrd="0" presId="urn:microsoft.com/office/officeart/2005/8/layout/hierarchy1"/>
    <dgm:cxn modelId="{F8D939DE-5D29-4616-A52A-87FE3193567D}" type="presOf" srcId="{57787A02-A607-410A-A523-70280F6A68BD}" destId="{F4ECFE06-470D-47BA-B33D-EC46A5618F16}" srcOrd="0" destOrd="0" presId="urn:microsoft.com/office/officeart/2005/8/layout/hierarchy1"/>
    <dgm:cxn modelId="{56E3F5F9-2D0B-445B-A784-A894F2FC1744}" srcId="{86F12AB1-1796-4D5E-AEC5-C93B2514C832}" destId="{5E9CAEFB-B832-4659-9677-80E357ABCB20}" srcOrd="0" destOrd="0" parTransId="{FDFEB3F6-A3AA-4B30-9E1C-4629DF16187C}" sibTransId="{BAEF107E-7E11-4462-96DC-3AA393DBFAC6}"/>
    <dgm:cxn modelId="{721F68CD-94DD-4646-8F0C-9F2F8A84C585}" type="presParOf" srcId="{DD8B5541-EF59-48C1-9E85-357083663DE0}" destId="{B65638D7-2636-4701-9579-24FBA17BCE99}" srcOrd="0" destOrd="0" presId="urn:microsoft.com/office/officeart/2005/8/layout/hierarchy1"/>
    <dgm:cxn modelId="{2EDA47A4-67AB-43E3-80E4-FE1DE2CB0DB1}" type="presParOf" srcId="{B65638D7-2636-4701-9579-24FBA17BCE99}" destId="{18F27E0A-E71B-4346-B8A0-0CA98A06739F}" srcOrd="0" destOrd="0" presId="urn:microsoft.com/office/officeart/2005/8/layout/hierarchy1"/>
    <dgm:cxn modelId="{97933F5A-3695-4021-B2B8-9EACF248D267}" type="presParOf" srcId="{18F27E0A-E71B-4346-B8A0-0CA98A06739F}" destId="{40A6B273-55C7-46CB-8D8C-01A7F0A2FC40}" srcOrd="0" destOrd="0" presId="urn:microsoft.com/office/officeart/2005/8/layout/hierarchy1"/>
    <dgm:cxn modelId="{F15E80B8-9A35-47B3-9F58-AEF416045953}" type="presParOf" srcId="{18F27E0A-E71B-4346-B8A0-0CA98A06739F}" destId="{76D789FE-3AB6-4000-A55F-37487D54EDE5}" srcOrd="1" destOrd="0" presId="urn:microsoft.com/office/officeart/2005/8/layout/hierarchy1"/>
    <dgm:cxn modelId="{D726EFFA-317B-4E94-B337-8F77FD2A12A8}" type="presParOf" srcId="{B65638D7-2636-4701-9579-24FBA17BCE99}" destId="{2C8E0D8B-9CFE-4102-9428-461E5A971AD0}" srcOrd="1" destOrd="0" presId="urn:microsoft.com/office/officeart/2005/8/layout/hierarchy1"/>
    <dgm:cxn modelId="{1F5C442E-7923-48C6-B3C0-964E80D11FEC}" type="presParOf" srcId="{DD8B5541-EF59-48C1-9E85-357083663DE0}" destId="{A8459D2A-BD3B-4A55-AA92-FA41C7686154}" srcOrd="1" destOrd="0" presId="urn:microsoft.com/office/officeart/2005/8/layout/hierarchy1"/>
    <dgm:cxn modelId="{85C4ECD9-5AE6-4228-932C-FD4B4A56A44C}" type="presParOf" srcId="{A8459D2A-BD3B-4A55-AA92-FA41C7686154}" destId="{2F35F312-ECF4-4A82-935D-BAB52F694096}" srcOrd="0" destOrd="0" presId="urn:microsoft.com/office/officeart/2005/8/layout/hierarchy1"/>
    <dgm:cxn modelId="{74A12D24-BB15-4DC1-8D63-F1B5E14F2F95}" type="presParOf" srcId="{2F35F312-ECF4-4A82-935D-BAB52F694096}" destId="{17FCC8A0-9AE8-41B9-9CD7-78DE53E840B7}" srcOrd="0" destOrd="0" presId="urn:microsoft.com/office/officeart/2005/8/layout/hierarchy1"/>
    <dgm:cxn modelId="{18CE8EAA-F3CD-48EE-A8F4-14A19B846526}" type="presParOf" srcId="{2F35F312-ECF4-4A82-935D-BAB52F694096}" destId="{CEB05843-E87A-4F2A-92F8-5C895B526AF1}" srcOrd="1" destOrd="0" presId="urn:microsoft.com/office/officeart/2005/8/layout/hierarchy1"/>
    <dgm:cxn modelId="{604FDEBD-559E-4F51-A8C3-34D2BEB9693F}" type="presParOf" srcId="{A8459D2A-BD3B-4A55-AA92-FA41C7686154}" destId="{3491397D-3CE6-406D-9463-9F3FC5C73EAE}" srcOrd="1" destOrd="0" presId="urn:microsoft.com/office/officeart/2005/8/layout/hierarchy1"/>
    <dgm:cxn modelId="{AE822C6B-E767-45AC-8B07-BDB4299732DA}" type="presParOf" srcId="{DD8B5541-EF59-48C1-9E85-357083663DE0}" destId="{83EF96EC-004F-444A-95B7-7DD814903E02}" srcOrd="2" destOrd="0" presId="urn:microsoft.com/office/officeart/2005/8/layout/hierarchy1"/>
    <dgm:cxn modelId="{82706ECA-7D9C-497A-B9C2-4621523474CB}" type="presParOf" srcId="{83EF96EC-004F-444A-95B7-7DD814903E02}" destId="{EC290FEB-7E58-4AE6-B1F4-14C8A057CC34}" srcOrd="0" destOrd="0" presId="urn:microsoft.com/office/officeart/2005/8/layout/hierarchy1"/>
    <dgm:cxn modelId="{01821DD0-7ABD-443F-A946-0BF07DBA209A}" type="presParOf" srcId="{EC290FEB-7E58-4AE6-B1F4-14C8A057CC34}" destId="{B53322BF-3D17-47A1-832A-FA24C2B3B8FA}" srcOrd="0" destOrd="0" presId="urn:microsoft.com/office/officeart/2005/8/layout/hierarchy1"/>
    <dgm:cxn modelId="{D23DC8B4-D3CE-4ABB-BAAB-F105705CB6AF}" type="presParOf" srcId="{EC290FEB-7E58-4AE6-B1F4-14C8A057CC34}" destId="{F4ECFE06-470D-47BA-B33D-EC46A5618F16}" srcOrd="1" destOrd="0" presId="urn:microsoft.com/office/officeart/2005/8/layout/hierarchy1"/>
    <dgm:cxn modelId="{B018C8D6-75DE-4DE8-8E3B-0E18FA1D09F8}" type="presParOf" srcId="{83EF96EC-004F-444A-95B7-7DD814903E02}" destId="{3BAF66FA-5784-4011-BE33-3AF88FCFC85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E8A9C-C1BA-4E94-8DCE-488546B5B739}">
      <dsp:nvSpPr>
        <dsp:cNvPr id="0" name=""/>
        <dsp:cNvSpPr/>
      </dsp:nvSpPr>
      <dsp:spPr>
        <a:xfrm>
          <a:off x="0" y="437926"/>
          <a:ext cx="7112940" cy="599625"/>
        </a:xfrm>
        <a:prstGeom prst="roundRect">
          <a:avLst/>
        </a:prstGeom>
        <a:solidFill>
          <a:schemeClr val="accent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1. What is RAG ?</a:t>
          </a:r>
          <a:endParaRPr lang="en-US" sz="2500" kern="1200" dirty="0"/>
        </a:p>
      </dsp:txBody>
      <dsp:txXfrm>
        <a:off x="29271" y="467197"/>
        <a:ext cx="7054398" cy="541083"/>
      </dsp:txXfrm>
    </dsp:sp>
    <dsp:sp modelId="{D09D4E35-2326-48D0-BE0C-0A1001C17EAF}">
      <dsp:nvSpPr>
        <dsp:cNvPr id="0" name=""/>
        <dsp:cNvSpPr/>
      </dsp:nvSpPr>
      <dsp:spPr>
        <a:xfrm>
          <a:off x="0" y="1109551"/>
          <a:ext cx="7112940" cy="599625"/>
        </a:xfrm>
        <a:prstGeom prst="roundRect">
          <a:avLst/>
        </a:prstGeom>
        <a:solidFill>
          <a:schemeClr val="accent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2. How to evaluate RAG ?</a:t>
          </a:r>
          <a:endParaRPr lang="en-US" sz="2500" kern="1200" dirty="0"/>
        </a:p>
      </dsp:txBody>
      <dsp:txXfrm>
        <a:off x="29271" y="1138822"/>
        <a:ext cx="7054398" cy="541083"/>
      </dsp:txXfrm>
    </dsp:sp>
    <dsp:sp modelId="{D40F72AD-B304-49CA-ACF8-0769313CE939}">
      <dsp:nvSpPr>
        <dsp:cNvPr id="0" name=""/>
        <dsp:cNvSpPr/>
      </dsp:nvSpPr>
      <dsp:spPr>
        <a:xfrm>
          <a:off x="0" y="1781176"/>
          <a:ext cx="7112940" cy="599625"/>
        </a:xfrm>
        <a:prstGeom prst="roundRect">
          <a:avLst/>
        </a:prstGeom>
        <a:solidFill>
          <a:schemeClr val="accent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3. How to improve RAG pipeline ?</a:t>
          </a:r>
          <a:endParaRPr lang="en-US" sz="2500" kern="1200" dirty="0"/>
        </a:p>
      </dsp:txBody>
      <dsp:txXfrm>
        <a:off x="29271" y="1810447"/>
        <a:ext cx="7054398" cy="541083"/>
      </dsp:txXfrm>
    </dsp:sp>
    <dsp:sp modelId="{143C3A26-1861-486D-B66B-2C90703376A2}">
      <dsp:nvSpPr>
        <dsp:cNvPr id="0" name=""/>
        <dsp:cNvSpPr/>
      </dsp:nvSpPr>
      <dsp:spPr>
        <a:xfrm>
          <a:off x="0" y="2452801"/>
          <a:ext cx="7112940" cy="599625"/>
        </a:xfrm>
        <a:prstGeom prst="roundRect">
          <a:avLst/>
        </a:prstGeom>
        <a:solidFill>
          <a:schemeClr val="accent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4. Develop and optimize RAG pipeline (Code) </a:t>
          </a:r>
          <a:endParaRPr lang="en-US" sz="2500" kern="1200" dirty="0"/>
        </a:p>
      </dsp:txBody>
      <dsp:txXfrm>
        <a:off x="29271" y="2482072"/>
        <a:ext cx="705439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6B273-55C7-46CB-8D8C-01A7F0A2FC40}">
      <dsp:nvSpPr>
        <dsp:cNvPr id="0" name=""/>
        <dsp:cNvSpPr/>
      </dsp:nvSpPr>
      <dsp:spPr>
        <a:xfrm>
          <a:off x="0" y="205321"/>
          <a:ext cx="2137556" cy="135734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789FE-3AB6-4000-A55F-37487D54EDE5}">
      <dsp:nvSpPr>
        <dsp:cNvPr id="0" name=""/>
        <dsp:cNvSpPr/>
      </dsp:nvSpPr>
      <dsp:spPr>
        <a:xfrm>
          <a:off x="237506" y="430952"/>
          <a:ext cx="2137556" cy="1357348"/>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t>Knowledge Cutoff</a:t>
          </a:r>
          <a:endParaRPr lang="en-US" sz="2000" kern="1200" dirty="0"/>
        </a:p>
      </dsp:txBody>
      <dsp:txXfrm>
        <a:off x="277261" y="470707"/>
        <a:ext cx="2058046" cy="1277838"/>
      </dsp:txXfrm>
    </dsp:sp>
    <dsp:sp modelId="{17FCC8A0-9AE8-41B9-9CD7-78DE53E840B7}">
      <dsp:nvSpPr>
        <dsp:cNvPr id="0" name=""/>
        <dsp:cNvSpPr/>
      </dsp:nvSpPr>
      <dsp:spPr>
        <a:xfrm>
          <a:off x="2612569" y="205321"/>
          <a:ext cx="2137556" cy="135734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B05843-E87A-4F2A-92F8-5C895B526AF1}">
      <dsp:nvSpPr>
        <dsp:cNvPr id="0" name=""/>
        <dsp:cNvSpPr/>
      </dsp:nvSpPr>
      <dsp:spPr>
        <a:xfrm>
          <a:off x="2850075" y="430952"/>
          <a:ext cx="2137556" cy="1357348"/>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0" i="0" kern="1200" dirty="0"/>
            <a:t>Lack of medical domain knowledge</a:t>
          </a:r>
          <a:endParaRPr lang="en-US" sz="2000" kern="1200" dirty="0"/>
        </a:p>
      </dsp:txBody>
      <dsp:txXfrm>
        <a:off x="2889830" y="470707"/>
        <a:ext cx="2058046" cy="1277838"/>
      </dsp:txXfrm>
    </dsp:sp>
    <dsp:sp modelId="{B53322BF-3D17-47A1-832A-FA24C2B3B8FA}">
      <dsp:nvSpPr>
        <dsp:cNvPr id="0" name=""/>
        <dsp:cNvSpPr/>
      </dsp:nvSpPr>
      <dsp:spPr>
        <a:xfrm>
          <a:off x="5225138" y="205321"/>
          <a:ext cx="2137556" cy="135734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CFE06-470D-47BA-B33D-EC46A5618F16}">
      <dsp:nvSpPr>
        <dsp:cNvPr id="0" name=""/>
        <dsp:cNvSpPr/>
      </dsp:nvSpPr>
      <dsp:spPr>
        <a:xfrm>
          <a:off x="5462644" y="430952"/>
          <a:ext cx="2137556" cy="1357348"/>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Hallucination</a:t>
          </a:r>
          <a:endParaRPr lang="en-US" sz="2000" kern="1200"/>
        </a:p>
      </dsp:txBody>
      <dsp:txXfrm>
        <a:off x="5502399" y="470707"/>
        <a:ext cx="2058046" cy="12778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kern="100" dirty="0">
                <a:effectLst/>
                <a:latin typeface="Calibri" panose="020F0502020204030204" pitchFamily="34" charset="0"/>
                <a:ea typeface="Calibri" panose="020F0502020204030204" pitchFamily="34" charset="0"/>
                <a:cs typeface="Times New Roman" panose="02020603050405020304" pitchFamily="18" charset="0"/>
              </a:rPr>
              <a:t>Good evening, everyone, hope you guys are enjoying the time at the event. Today I would like to share a bit of my experience in building an LLM application, specifically using a recently popular technique called Retrieval Augmented Generation or RAG. Just maybe a quick show of hands, how many of you have built RAG LLM application?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To choose whether to use RAG and Fine Tuning, it’s important to know whether how each method helps to improve different aspects of LLM. We can differentiate LLM capability into Knowledge and Skill. Knowledge is measure of information the model knows whereas skill is measure of how well model execute certain tasks, for example, do math, write codes. RAG helps model improve its knowledge and fine-tuning helps the model improve its skills.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Let’s consider building several chatbots. So most basic one would be a general chatbot with no special skills and no domain knowledge. If we fine-tune the model, we can get some </a:t>
            </a:r>
            <a:r>
              <a:rPr lang="en-SG" sz="1800" kern="100" dirty="0" err="1">
                <a:effectLst/>
                <a:latin typeface="Calibri" panose="020F0502020204030204" pitchFamily="34" charset="0"/>
                <a:ea typeface="Calibri" panose="020F0502020204030204" pitchFamily="34" charset="0"/>
                <a:cs typeface="Times New Roman" panose="02020603050405020304" pitchFamily="18" charset="0"/>
              </a:rPr>
              <a:t>skillful</a:t>
            </a: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 bots which can do math, can code or be empathetic in conversation. If we provide the model with knowledge, we can get a chatbot which is a knowledge expert in a certain domain. If we combine RAG and finetuning so that the bot can understand and analyse the retrieved contexts and disregard any noisy information from the contexts.</a:t>
            </a:r>
          </a:p>
          <a:p>
            <a:pPr marL="158750" indent="0">
              <a:buNone/>
            </a:pPr>
            <a:endParaRPr lang="en-SG" dirty="0"/>
          </a:p>
        </p:txBody>
      </p:sp>
    </p:spTree>
    <p:extLst>
      <p:ext uri="{BB962C8B-B14F-4D97-AF65-F5344CB8AC3E}">
        <p14:creationId xmlns:p14="http://schemas.microsoft.com/office/powerpoint/2010/main" val="3222790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So now that we have managed to build our first RAG pipeline, we probably want to start evaluating to understand how we can improve the RAG pipeline in the next iteration. </a:t>
            </a:r>
            <a:endParaRPr dirty="0"/>
          </a:p>
        </p:txBody>
      </p:sp>
    </p:spTree>
    <p:extLst>
      <p:ext uri="{BB962C8B-B14F-4D97-AF65-F5344CB8AC3E}">
        <p14:creationId xmlns:p14="http://schemas.microsoft.com/office/powerpoint/2010/main" val="378789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These are some of the challenges which you may face when you are developing RAG applications.</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First, because we are introducing an additional component, the retriever, it becomes more difficult to understand precisely where the answers go wrong. For example, since we are grounding the LLM to working strictly inside the space of the contexts, if our retriever does not extract the passages containing the needed information, there is no way for LLM to generate the correct answer, so this is the retrieval problem. From generation side, we may have retrieved the right information, but maybe the context is too long, containing too many noisy irrelevant information that confuse the model, or maybe the prompt is not instructive enough for the model to process the information well. So especially for optimization and troubleshooting, we may want to component-specific metrics to understand the performance of each part of the pipeline instead of using the end-to-end metric.</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Second and third point is about cost of evaluation. We may need to generate a dataset that is specific to our domain, then get human to annotate and evaluate, which is very time-consuming and can induce a lot of cost.</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Recently, there has been an increasingly popular solution to utilize LLMs for evaluation, whether as an evaluator or generate evaluation dataset. There’s a paper which shows that GPT-4 evaluation performance aligns pretty well with expert human evaluators, and cost of using GPT is much less compared to employing human to annotate the dataset.</a:t>
            </a:r>
            <a:endParaRPr lang="en-SG" dirty="0"/>
          </a:p>
        </p:txBody>
      </p:sp>
    </p:spTree>
    <p:extLst>
      <p:ext uri="{BB962C8B-B14F-4D97-AF65-F5344CB8AC3E}">
        <p14:creationId xmlns:p14="http://schemas.microsoft.com/office/powerpoint/2010/main" val="328092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For RAG, recently there is a cool open-source project called RAGAS for evaluating different aspects of a RAG pipeline. Basically, there are 4 metrics, 2 of them measures how relevant the retrieved documents are and 2 of them measures how well and grounded the generated answers from the LLMs are.</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The first retrieval metrics in context precision, this measures how well the retrieved documents can support the query. This is helpful to prevent overfeeding noisy irrelevant information to the LLM, which can cause LLMs to focus on incorrect information and hallucinate.</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Context Recall measures the level of information coverage whether the retrieval system can extract all the necessary information required to generate the ground truth answers.</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On the generation side, we have metrics like faithfulness which tries to measure the level of grounding of the answers, whether the LLM is answering the question based on contexts or is it inferring from its own knowledge or hallucinating.</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The last metric is answering relevancy which measures if the answer actual is helpful in tacking the question. It measures whether given a long context which contains the relevant information, can the model focus on the right information to generate the answers or will it focus on the wrong parts and generate something not useful at all.</a:t>
            </a:r>
          </a:p>
          <a:p>
            <a:pPr marL="158750" indent="0">
              <a:buNone/>
            </a:pP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I personally like the retrieval metrics a lot since it’s an LLM-based metrics and doesn’t require human annotations for other typical retrieval metrics like hit rate, MRR or MAP. </a:t>
            </a:r>
            <a:endParaRPr lang="en-SG" dirty="0"/>
          </a:p>
        </p:txBody>
      </p:sp>
    </p:spTree>
    <p:extLst>
      <p:ext uri="{BB962C8B-B14F-4D97-AF65-F5344CB8AC3E}">
        <p14:creationId xmlns:p14="http://schemas.microsoft.com/office/powerpoint/2010/main" val="118502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dirty="0">
                <a:effectLst/>
                <a:latin typeface="Calibri" panose="020F0502020204030204" pitchFamily="34" charset="0"/>
                <a:ea typeface="Calibri" panose="020F0502020204030204" pitchFamily="34" charset="0"/>
                <a:cs typeface="Times New Roman" panose="02020603050405020304" pitchFamily="18" charset="0"/>
              </a:rPr>
              <a:t>Setting up GPT evaluators is also very convenient and flexible, as you can simply change the prompt to whichever evaluation grade schema that fit the clinical problem. Here for example, I can create a framework to rate the correctness and relevance of the answers given the query, RAG response and ground-truth answer on a scale of 1-5 by giving LLM grading instructions inside the prompt. </a:t>
            </a:r>
            <a:endParaRPr lang="en-SG" dirty="0"/>
          </a:p>
        </p:txBody>
      </p:sp>
    </p:spTree>
    <p:extLst>
      <p:ext uri="{BB962C8B-B14F-4D97-AF65-F5344CB8AC3E}">
        <p14:creationId xmlns:p14="http://schemas.microsoft.com/office/powerpoint/2010/main" val="257515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dirty="0">
                <a:effectLst/>
                <a:latin typeface="Calibri" panose="020F0502020204030204" pitchFamily="34" charset="0"/>
                <a:ea typeface="Calibri" panose="020F0502020204030204" pitchFamily="34" charset="0"/>
                <a:cs typeface="Times New Roman" panose="02020603050405020304" pitchFamily="18" charset="0"/>
              </a:rPr>
              <a:t>We can even generate synthetic dataset for RAG evaluation. In this case, I am randomly selecting some retrieved contexts from by database and simply ask GPT to give me a few questions and answers. So by utilizing LLMs, we can really minimize the amount of human effort needed to develop and optimize LLM applications.</a:t>
            </a:r>
            <a:endParaRPr lang="en-SG" dirty="0"/>
          </a:p>
          <a:p>
            <a:endParaRPr lang="en-SG" dirty="0"/>
          </a:p>
        </p:txBody>
      </p:sp>
    </p:spTree>
    <p:extLst>
      <p:ext uri="{BB962C8B-B14F-4D97-AF65-F5344CB8AC3E}">
        <p14:creationId xmlns:p14="http://schemas.microsoft.com/office/powerpoint/2010/main" val="342172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Now that we can properly evaluate different components of RAG, we can start experimenting and optimizing our pipeline by testing different models, different settings and then systematically evaluate which setups are the best for our dataset and use case.</a:t>
            </a:r>
            <a:endParaRPr dirty="0"/>
          </a:p>
        </p:txBody>
      </p:sp>
    </p:spTree>
    <p:extLst>
      <p:ext uri="{BB962C8B-B14F-4D97-AF65-F5344CB8AC3E}">
        <p14:creationId xmlns:p14="http://schemas.microsoft.com/office/powerpoint/2010/main" val="241486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This is a summary of a few optimization tricks that you can use to improve the performance of RAG.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For example, you can try to improve the mapping between query and documents in vector space by fine-tuning the embedding model, or generate hypothetical answer and use that as the retrieval query instead of the original question.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Maybe you find that the context recall is low, meaning that retriever is not collecting enough information, a few things that you can do is like adding extra text before and after the original chunk, use a larger chunk size or retrieve more documents.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Sometimes the documents can have complex relationship which may require building a knowledge graph or sequential multi-hop retrieval.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If you find that your retriever can retrieve the information but for some reason, the LLM just refuse to interpret up the right information, then it’s probably due to generation performance. You can try to optimize the prompt to give more explicit instructions, adding certain rule-based, re-order the retrieved contexts as LLMs tend to be bias towards the information at the top and bottom of the contexts and ignore the information in the middle. You can also fine-tune the LLM to improve its ability to interpret the contexts or understand when the contexts are not useful.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This is not an exhaustive list and the community is continuously inventing new solutions to improve the quality of RAG.</a:t>
            </a:r>
          </a:p>
          <a:p>
            <a:endParaRPr lang="en-SG" dirty="0"/>
          </a:p>
        </p:txBody>
      </p:sp>
    </p:spTree>
    <p:extLst>
      <p:ext uri="{BB962C8B-B14F-4D97-AF65-F5344CB8AC3E}">
        <p14:creationId xmlns:p14="http://schemas.microsoft.com/office/powerpoint/2010/main" val="2973159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As we try out new techniques, I think it’s also important to stick to some of the basic good practices which can really help to improve the performance without needing to spend much effort. First, focus on your prompt, make sure that you have a clear and instructive prompt which guide the LLM tackle the problem that you want to solve. This can be your first baseline, where you try to play with the prompt, adding Chain Of Thoughts steps, adding few-shot examples.</a:t>
            </a:r>
            <a:endParaRPr dirty="0"/>
          </a:p>
        </p:txBody>
      </p:sp>
    </p:spTree>
    <p:extLst>
      <p:ext uri="{BB962C8B-B14F-4D97-AF65-F5344CB8AC3E}">
        <p14:creationId xmlns:p14="http://schemas.microsoft.com/office/powerpoint/2010/main" val="218556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Before you start incorporating contexts and retrieval, try to understand the data that you ultimately want to provide and more importantly what you don’t want to provide to the LLM</a:t>
            </a:r>
          </a:p>
          <a:p>
            <a:pPr marL="158750" indent="0">
              <a:buNone/>
            </a:pPr>
            <a:endParaRPr lang="en-SG" sz="1800" dirty="0">
              <a:effectLst/>
              <a:latin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For example, when I was using medical guidelines as the knowledge base and try to find information relevant to a patient summary, I found that among the texts, the retriever is also extracting information under the reference sections of the documents which do not contain any useful information. This is information that can actually be easily excluded when we construct the knowledge base. </a:t>
            </a:r>
            <a:endParaRPr lang="en-SG" dirty="0"/>
          </a:p>
        </p:txBody>
      </p:sp>
    </p:spTree>
    <p:extLst>
      <p:ext uri="{BB962C8B-B14F-4D97-AF65-F5344CB8AC3E}">
        <p14:creationId xmlns:p14="http://schemas.microsoft.com/office/powerpoint/2010/main" val="330415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Second is what is the content that we want to map the relevancy of our question to documents to make sure that the embedded query and embedded documents is as close as possible in our vector space. For example, for tricky data like tables, we found that the retriever works much better when we just embed the table description than when we embed both descriptions and table contents, probably because the numbers inside the table do not carry a lot of semantic meaning and hence dilute the vector representation. Both retrieval and end-to-end performance significantly improve when we just use the table description for embedding. When we also add relevant metadata inside the embedding text, we also managed to improve by additional percent points. </a:t>
            </a:r>
          </a:p>
          <a:p>
            <a:pPr marL="158750" indent="0">
              <a:buNone/>
            </a:pPr>
            <a:endParaRPr lang="en-SG" sz="1800" dirty="0">
              <a:effectLst/>
              <a:latin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On the other hand, we also want to consider what are the context we want to the model to interpret. While we use the text descriptions for relevance mapping, we should feed the table content to the LLM as it contains the information needed for answering the question. </a:t>
            </a:r>
            <a:endParaRPr lang="en-SG" dirty="0"/>
          </a:p>
        </p:txBody>
      </p:sp>
    </p:spTree>
    <p:extLst>
      <p:ext uri="{BB962C8B-B14F-4D97-AF65-F5344CB8AC3E}">
        <p14:creationId xmlns:p14="http://schemas.microsoft.com/office/powerpoint/2010/main" val="250609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One technique is query expansion is we use short text for embedding lookup to reduce noise but then expand the context when we feed the information to the LLM. </a:t>
            </a:r>
            <a:endParaRPr lang="en-SG" dirty="0"/>
          </a:p>
        </p:txBody>
      </p:sp>
    </p:spTree>
    <p:extLst>
      <p:ext uri="{BB962C8B-B14F-4D97-AF65-F5344CB8AC3E}">
        <p14:creationId xmlns:p14="http://schemas.microsoft.com/office/powerpoint/2010/main" val="2244083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dirty="0">
                <a:effectLst/>
                <a:latin typeface="Calibri" panose="020F0502020204030204" pitchFamily="34" charset="0"/>
                <a:ea typeface="Calibri" panose="020F0502020204030204" pitchFamily="34" charset="0"/>
                <a:cs typeface="Times New Roman" panose="02020603050405020304" pitchFamily="18" charset="0"/>
              </a:rPr>
              <a:t>Next, understanding the clinical problem can help in several ways.</a:t>
            </a:r>
          </a:p>
          <a:p>
            <a:pPr marL="158750" indent="0">
              <a:buNone/>
            </a:pPr>
            <a:endParaRPr lang="en-SG" sz="1100" dirty="0">
              <a:effectLst/>
              <a:latin typeface="Calibri" panose="020F0502020204030204" pitchFamily="34" charset="0"/>
              <a:cs typeface="Times New Roman" panose="02020603050405020304" pitchFamily="18" charset="0"/>
            </a:endParaRPr>
          </a:p>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You can construct better prompt by breaking down the problem and guide the LLM step-by-step.</a:t>
            </a:r>
            <a:endParaRPr lang="en-SG" dirty="0"/>
          </a:p>
        </p:txBody>
      </p:sp>
    </p:spTree>
    <p:extLst>
      <p:ext uri="{BB962C8B-B14F-4D97-AF65-F5344CB8AC3E}">
        <p14:creationId xmlns:p14="http://schemas.microsoft.com/office/powerpoint/2010/main" val="3973259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You can design to have several retrievers to extract different types of data and then combine them together. </a:t>
            </a:r>
            <a:endParaRPr lang="en-SG" dirty="0"/>
          </a:p>
        </p:txBody>
      </p:sp>
    </p:spTree>
    <p:extLst>
      <p:ext uri="{BB962C8B-B14F-4D97-AF65-F5344CB8AC3E}">
        <p14:creationId xmlns:p14="http://schemas.microsoft.com/office/powerpoint/2010/main" val="221781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You also design multistep retrieval by first extract the relevant text that contains certain metadata keywords, and then use a re-ranking to find the most relevant information. </a:t>
            </a:r>
            <a:endParaRPr lang="en-SG" dirty="0"/>
          </a:p>
        </p:txBody>
      </p:sp>
    </p:spTree>
    <p:extLst>
      <p:ext uri="{BB962C8B-B14F-4D97-AF65-F5344CB8AC3E}">
        <p14:creationId xmlns:p14="http://schemas.microsoft.com/office/powerpoint/2010/main" val="2510194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Lastly, when all these techniques don’t work, then we move to fine-tuning. To improve the retriever, we can finetune the embedding model, to improve the answer generation that is more context aware, we can finetune the LLM with supervised finetuning or RLHF. Finally, there are SOTA techniques which finetune both embedding and LLM together.</a:t>
            </a:r>
            <a:endParaRPr lang="en-SG" dirty="0"/>
          </a:p>
        </p:txBody>
      </p:sp>
    </p:spTree>
    <p:extLst>
      <p:ext uri="{BB962C8B-B14F-4D97-AF65-F5344CB8AC3E}">
        <p14:creationId xmlns:p14="http://schemas.microsoft.com/office/powerpoint/2010/main" val="334125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Just borrowing this slide from OpenAI team during their Dev day. Start simple with simple prompt and few shot, then add simple retrieval then move to more complex retrieval system or training depending on your need, along the way systematically evaluate and analyse where your application goes wrong to implement the appropriate solution.</a:t>
            </a:r>
            <a:endParaRPr lang="en-SG" dirty="0"/>
          </a:p>
        </p:txBody>
      </p:sp>
    </p:spTree>
    <p:extLst>
      <p:ext uri="{BB962C8B-B14F-4D97-AF65-F5344CB8AC3E}">
        <p14:creationId xmlns:p14="http://schemas.microsoft.com/office/powerpoint/2010/main" val="2389545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effectLst/>
                <a:latin typeface="Calibri" panose="020F0502020204030204" pitchFamily="34" charset="0"/>
                <a:ea typeface="Calibri" panose="020F0502020204030204" pitchFamily="34" charset="0"/>
                <a:cs typeface="Times New Roman" panose="02020603050405020304" pitchFamily="18" charset="0"/>
              </a:rPr>
              <a:t>With that let’s move on to the coding part.</a:t>
            </a:r>
            <a:endParaRPr dirty="0"/>
          </a:p>
        </p:txBody>
      </p:sp>
    </p:spTree>
    <p:extLst>
      <p:ext uri="{BB962C8B-B14F-4D97-AF65-F5344CB8AC3E}">
        <p14:creationId xmlns:p14="http://schemas.microsoft.com/office/powerpoint/2010/main" val="584476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So what is RAG and why do we want to use RAG together with LLM? First let’s look back at some of the limitations of pretrained Large Language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We know that pretrained LLMs are limited by whatever knowledge inside the training dataset. This means the models won’t have access to updated knowledge beyond the cutoff date of training dataset. For example, if you ask ChatGPT about say Covid Omicron variant, GPT simply is unable to answer because Omicron starts around November 2021 but knowledge cutoff date of GPT is September 2021.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Another problem, also with training dataset is that while the training corpus is huge, it is still a very small portion of the overall mankind knowledge, which means that there can be many areas which the training data does not cover and therefore the models don’t have the domain-specific knowledge.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The last problem probably the most common one, is hallucination, where the models giving very confident but then factually wrong answers.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To address these problems, there are two main families of solution, RAG or Fine-Tuning each address very different aspects of LLM’s capabilities.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8341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603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dd8ab18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dd8ab18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First, generation in RAG is the typical way we interact with LLM, whereby we have questions or tasks, then we create the prompt and finally run the GPT model to generate the answers.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The first step of implementing RAG, in addition the normal prompts, is to provide additional information inside the prompt as the form of contexts and then also instruct in the prompt asking the LLM to explicitly execute the task while only using the given information.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The concept of providing contexts information and grounding the model on the contexts help LLM to overcome many problems which we just mention. We have a cheap way to provide updated information, domain-specific information without the need to retrain the entire model. Secondly, grounding the LLMs to work on small, targeted information helps to add control and reduce the stochasticity of generation process, thus help to reduce hallucination.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But now since we have an additional step of feeding grounded information, what should we give the model. Obviously we want the model to have access to all the information, but at the same time we don’t want to dump everything inside the prompt for 2 reasons. First, there is a token limitation which limit how long a prompt can be, and secondly it turns out when we feed a lot of information, LLMs can struggle to find the exact part of the contexts that is needed to answer the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To address this, a second component, a retrieval system is implemented to handle what should be provided to the LLMs. Usually we will have a knowledge base which contain all the relevant domain-specific knowledge, can be a vector database, graph database and a retriever engine which will help decide what should be extracted from the database to answer a certain question.</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So this is how it’s executed at query time. Here I have a Prompt Template which ask the LLM to answer a question based on the given context. At inference time, when the pipeline receives a query from users, it will first go and ask the retrieval system to find from the knowledge base the relevant information. The retrieved documents are then inserted into the prompt template, together with the question to generate the final prompt, which is then run through the LLM to generate the final answer.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Now the question is how does the retriever know which documents should be extracted? How do we measure relevancy? How should the knowledge base designed to help retrieving the right information?</a:t>
            </a:r>
          </a:p>
          <a:p>
            <a:endParaRPr lang="en-SG" dirty="0"/>
          </a:p>
        </p:txBody>
      </p:sp>
    </p:spTree>
    <p:extLst>
      <p:ext uri="{BB962C8B-B14F-4D97-AF65-F5344CB8AC3E}">
        <p14:creationId xmlns:p14="http://schemas.microsoft.com/office/powerpoint/2010/main" val="152947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99dc814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399dc814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One way to do it is to embed the documents inside a Vector Database. In vector database, the retriever uses numeric vectors as the search index.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First we collect all relevant documents, split them into smaller text chunks, then we the text though a neural network embedding model to convert the text chunk into vectors. We can then tag the vectors together with the content of the documents and save them inside databases.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d3aff24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d3aff24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kern="100" dirty="0">
                <a:effectLst/>
                <a:latin typeface="Calibri" panose="020F0502020204030204" pitchFamily="34" charset="0"/>
                <a:ea typeface="Calibri" panose="020F0502020204030204" pitchFamily="34" charset="0"/>
                <a:cs typeface="Times New Roman" panose="02020603050405020304" pitchFamily="18" charset="0"/>
              </a:rPr>
              <a:t>These vectors will be used to calculate the degree of relevancy of the documents with respect to a certain query. The question or query is first also run through the embedding model to generate a vector mapping in the similar space as all our documents. We can then estimate the relevancy by calculating the distance between the point representing the query and the points representing the documents, and simply return the nearest points to the query. </a:t>
            </a:r>
          </a:p>
          <a:p>
            <a:pPr marL="0" lvl="0" indent="0" algn="l" rtl="0">
              <a:spcBef>
                <a:spcPts val="0"/>
              </a:spcBef>
              <a:spcAft>
                <a:spcPts val="0"/>
              </a:spcAft>
              <a:buNone/>
            </a:pP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To recap and compare between RAG and Fine Tuning. In a pure RAG implementation, there is no weight update on the LLM, we simply use prompt engineering and in-context learning to guide LLMs and provide additional knowledge. The advantages are that it’s simple and cheap to give LLM access to updated knowledge and reduce hallucination. However, due to all the additional contexts, the token usage tends to be higher.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kern="100" dirty="0">
                <a:effectLst/>
                <a:latin typeface="Calibri" panose="020F0502020204030204" pitchFamily="34" charset="0"/>
                <a:ea typeface="Calibri" panose="020F0502020204030204" pitchFamily="34" charset="0"/>
                <a:cs typeface="Times New Roman" panose="02020603050405020304" pitchFamily="18" charset="0"/>
              </a:rPr>
              <a:t>For fine-tuning, we directly update the model weights, and we don’t really provide additional knowledge during inference. The goal of fine-tuning is usually to improve model to execute tasks which require complex instructions or reasonings, or if we want the model outputs in a specific tone or format. Because fine-tuning requires training the model weights, it tends to be more costly to setup.</a:t>
            </a:r>
          </a:p>
        </p:txBody>
      </p:sp>
    </p:spTree>
    <p:extLst>
      <p:ext uri="{BB962C8B-B14F-4D97-AF65-F5344CB8AC3E}">
        <p14:creationId xmlns:p14="http://schemas.microsoft.com/office/powerpoint/2010/main" val="36492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57952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12499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32754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724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79951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30700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31617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95098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19011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1490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431652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12137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48A87A34-81AB-432B-8DAE-1953F412C126}" type="datetimeFigureOut">
              <a:rPr lang="en-US" smtClean="0"/>
              <a:pPr/>
              <a:t>11/23/2023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0064359"/>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tinyurl.com/ai-summit-2023" TargetMode="Externa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jpe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604260" y="749445"/>
            <a:ext cx="5053583" cy="3031236"/>
          </a:xfrm>
          <a:prstGeom prst="rect">
            <a:avLst/>
          </a:prstGeom>
        </p:spPr>
        <p:txBody>
          <a:bodyPr spcFirstLastPara="1" lIns="91425" tIns="91425" rIns="91425" bIns="91425" anchorCtr="0">
            <a:normAutofit/>
          </a:bodyPr>
          <a:lstStyle/>
          <a:p>
            <a:pPr defTabSz="617220">
              <a:spcBef>
                <a:spcPts val="0"/>
              </a:spcBef>
            </a:pPr>
            <a:r>
              <a:rPr lang="en-GB" sz="4200" b="0" kern="1200" spc="-203" dirty="0">
                <a:effectLst>
                  <a:outerShdw blurRad="469900" dist="342900" dir="5400000" sy="-20000" rotWithShape="0">
                    <a:prstClr val="black">
                      <a:alpha val="66000"/>
                    </a:prstClr>
                  </a:outerShdw>
                </a:effectLst>
                <a:latin typeface="+mj-lt"/>
                <a:ea typeface="+mj-ea"/>
                <a:cs typeface="+mj-cs"/>
              </a:rPr>
              <a:t>Reducing LLM hallucination with Retrieval Augmented Generation </a:t>
            </a:r>
            <a:endParaRPr lang="en-GB" sz="4200" dirty="0"/>
          </a:p>
        </p:txBody>
      </p:sp>
      <p:pic>
        <p:nvPicPr>
          <p:cNvPr id="66" name="Graphic 65" descr="Stethoscope">
            <a:extLst>
              <a:ext uri="{FF2B5EF4-FFF2-40B4-BE49-F238E27FC236}">
                <a16:creationId xmlns:a16="http://schemas.microsoft.com/office/drawing/2014/main" id="{55E44481-B827-74AE-5B2B-6A1E7ABF5D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1417" y="1052719"/>
            <a:ext cx="2788922" cy="27889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8;p21">
            <a:extLst>
              <a:ext uri="{FF2B5EF4-FFF2-40B4-BE49-F238E27FC236}">
                <a16:creationId xmlns:a16="http://schemas.microsoft.com/office/drawing/2014/main" id="{12F7BC53-01EE-CDE1-E9DD-558307868A10}"/>
              </a:ext>
            </a:extLst>
          </p:cNvPr>
          <p:cNvSpPr txBox="1">
            <a:spLocks noGrp="1"/>
          </p:cNvSpPr>
          <p:nvPr>
            <p:ph type="title"/>
          </p:nvPr>
        </p:nvSpPr>
        <p:spPr>
          <a:xfrm>
            <a:off x="326969" y="138750"/>
            <a:ext cx="48288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Improving LLM capability</a:t>
            </a:r>
            <a:endParaRPr dirty="0"/>
          </a:p>
        </p:txBody>
      </p:sp>
      <p:sp>
        <p:nvSpPr>
          <p:cNvPr id="9" name="Rectangle 8">
            <a:extLst>
              <a:ext uri="{FF2B5EF4-FFF2-40B4-BE49-F238E27FC236}">
                <a16:creationId xmlns:a16="http://schemas.microsoft.com/office/drawing/2014/main" id="{4C3068F8-9CFC-56CA-2EED-931B5BB3C145}"/>
              </a:ext>
            </a:extLst>
          </p:cNvPr>
          <p:cNvSpPr/>
          <p:nvPr/>
        </p:nvSpPr>
        <p:spPr>
          <a:xfrm>
            <a:off x="4183485" y="4634794"/>
            <a:ext cx="1054483"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b="1" dirty="0">
                <a:solidFill>
                  <a:schemeClr val="tx1"/>
                </a:solidFill>
              </a:rPr>
              <a:t>Skill</a:t>
            </a:r>
          </a:p>
        </p:txBody>
      </p:sp>
      <p:sp>
        <p:nvSpPr>
          <p:cNvPr id="10" name="Rectangle 9">
            <a:extLst>
              <a:ext uri="{FF2B5EF4-FFF2-40B4-BE49-F238E27FC236}">
                <a16:creationId xmlns:a16="http://schemas.microsoft.com/office/drawing/2014/main" id="{25F847DC-A03D-A010-0568-53C76320FB18}"/>
              </a:ext>
            </a:extLst>
          </p:cNvPr>
          <p:cNvSpPr/>
          <p:nvPr/>
        </p:nvSpPr>
        <p:spPr>
          <a:xfrm>
            <a:off x="821211" y="2715962"/>
            <a:ext cx="1774280"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solidFill>
              </a:rPr>
              <a:t>Knowledge</a:t>
            </a:r>
          </a:p>
        </p:txBody>
      </p:sp>
      <p:sp>
        <p:nvSpPr>
          <p:cNvPr id="22" name="Arrow: Left-Up 21">
            <a:extLst>
              <a:ext uri="{FF2B5EF4-FFF2-40B4-BE49-F238E27FC236}">
                <a16:creationId xmlns:a16="http://schemas.microsoft.com/office/drawing/2014/main" id="{91E1621F-6893-E7FE-0A2A-27ED68C157D5}"/>
              </a:ext>
            </a:extLst>
          </p:cNvPr>
          <p:cNvSpPr/>
          <p:nvPr/>
        </p:nvSpPr>
        <p:spPr>
          <a:xfrm flipH="1">
            <a:off x="2482950" y="1307140"/>
            <a:ext cx="3931918" cy="3390958"/>
          </a:xfrm>
          <a:prstGeom prst="leftUpArrow">
            <a:avLst>
              <a:gd name="adj1" fmla="val 5892"/>
              <a:gd name="adj2" fmla="val 7019"/>
              <a:gd name="adj3" fmla="val 52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C856472D-BEA5-8B22-43A1-250395764795}"/>
              </a:ext>
            </a:extLst>
          </p:cNvPr>
          <p:cNvSpPr txBox="1"/>
          <p:nvPr/>
        </p:nvSpPr>
        <p:spPr>
          <a:xfrm>
            <a:off x="2286898" y="845475"/>
            <a:ext cx="1074131" cy="461665"/>
          </a:xfrm>
          <a:prstGeom prst="rect">
            <a:avLst/>
          </a:prstGeom>
          <a:noFill/>
        </p:spPr>
        <p:txBody>
          <a:bodyPr wrap="square">
            <a:spAutoFit/>
          </a:bodyPr>
          <a:lstStyle/>
          <a:p>
            <a:pPr rtl="0">
              <a:spcBef>
                <a:spcPts val="0"/>
              </a:spcBef>
              <a:spcAft>
                <a:spcPts val="1200"/>
              </a:spcAft>
            </a:pPr>
            <a:r>
              <a:rPr lang="en-GB" sz="2400" i="0" u="none" strike="noStrike" dirty="0">
                <a:latin typeface="Arial" panose="020B0604020202020204" pitchFamily="34" charset="0"/>
              </a:rPr>
              <a:t>RAG</a:t>
            </a:r>
          </a:p>
        </p:txBody>
      </p:sp>
      <p:sp>
        <p:nvSpPr>
          <p:cNvPr id="24" name="TextBox 23">
            <a:extLst>
              <a:ext uri="{FF2B5EF4-FFF2-40B4-BE49-F238E27FC236}">
                <a16:creationId xmlns:a16="http://schemas.microsoft.com/office/drawing/2014/main" id="{EEE17608-E648-1B5F-8D69-78010FF54BCA}"/>
              </a:ext>
            </a:extLst>
          </p:cNvPr>
          <p:cNvSpPr txBox="1"/>
          <p:nvPr/>
        </p:nvSpPr>
        <p:spPr>
          <a:xfrm>
            <a:off x="6526649" y="4052102"/>
            <a:ext cx="1595495" cy="830997"/>
          </a:xfrm>
          <a:prstGeom prst="rect">
            <a:avLst/>
          </a:prstGeom>
          <a:noFill/>
        </p:spPr>
        <p:txBody>
          <a:bodyPr wrap="square">
            <a:spAutoFit/>
          </a:bodyPr>
          <a:lstStyle/>
          <a:p>
            <a:pPr rtl="0">
              <a:spcBef>
                <a:spcPts val="0"/>
              </a:spcBef>
              <a:spcAft>
                <a:spcPts val="1200"/>
              </a:spcAft>
            </a:pPr>
            <a:r>
              <a:rPr lang="en-GB" sz="2400" dirty="0">
                <a:latin typeface="Arial" panose="020B0604020202020204" pitchFamily="34" charset="0"/>
              </a:rPr>
              <a:t>Fine Tuning</a:t>
            </a:r>
            <a:endParaRPr lang="en-GB" sz="2400" i="0" u="none" strike="noStrike" dirty="0">
              <a:latin typeface="Arial" panose="020B0604020202020204" pitchFamily="34" charset="0"/>
            </a:endParaRPr>
          </a:p>
        </p:txBody>
      </p:sp>
      <p:grpSp>
        <p:nvGrpSpPr>
          <p:cNvPr id="41" name="Group 40">
            <a:extLst>
              <a:ext uri="{FF2B5EF4-FFF2-40B4-BE49-F238E27FC236}">
                <a16:creationId xmlns:a16="http://schemas.microsoft.com/office/drawing/2014/main" id="{46C673B4-2979-DC19-9A3A-11427049C809}"/>
              </a:ext>
            </a:extLst>
          </p:cNvPr>
          <p:cNvGrpSpPr/>
          <p:nvPr/>
        </p:nvGrpSpPr>
        <p:grpSpPr>
          <a:xfrm>
            <a:off x="2692207" y="3624143"/>
            <a:ext cx="1074131" cy="673882"/>
            <a:chOff x="2692207" y="3624143"/>
            <a:chExt cx="1074131" cy="673882"/>
          </a:xfrm>
        </p:grpSpPr>
        <p:sp>
          <p:nvSpPr>
            <p:cNvPr id="26" name="Star: 5 Points 25">
              <a:extLst>
                <a:ext uri="{FF2B5EF4-FFF2-40B4-BE49-F238E27FC236}">
                  <a16:creationId xmlns:a16="http://schemas.microsoft.com/office/drawing/2014/main" id="{773E32C4-E59F-71EE-268D-B8364F2F6F10}"/>
                </a:ext>
              </a:extLst>
            </p:cNvPr>
            <p:cNvSpPr/>
            <p:nvPr/>
          </p:nvSpPr>
          <p:spPr>
            <a:xfrm>
              <a:off x="3079803" y="3624143"/>
              <a:ext cx="298938" cy="273772"/>
            </a:xfrm>
            <a:prstGeom prst="star5">
              <a:avLst>
                <a:gd name="adj" fmla="val 19098"/>
                <a:gd name="hf" fmla="val 105146"/>
                <a:gd name="vf" fmla="val 110557"/>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80DA1480-52E4-991A-5F15-86279EA7C68C}"/>
                </a:ext>
              </a:extLst>
            </p:cNvPr>
            <p:cNvSpPr txBox="1"/>
            <p:nvPr/>
          </p:nvSpPr>
          <p:spPr>
            <a:xfrm>
              <a:off x="2692207" y="3897915"/>
              <a:ext cx="1074131" cy="400110"/>
            </a:xfrm>
            <a:prstGeom prst="rect">
              <a:avLst/>
            </a:prstGeom>
            <a:noFill/>
          </p:spPr>
          <p:txBody>
            <a:bodyPr wrap="square">
              <a:spAutoFit/>
            </a:bodyPr>
            <a:lstStyle/>
            <a:p>
              <a:pPr algn="ctr" rtl="0">
                <a:spcBef>
                  <a:spcPts val="0"/>
                </a:spcBef>
                <a:spcAft>
                  <a:spcPts val="1200"/>
                </a:spcAft>
              </a:pPr>
              <a:r>
                <a:rPr lang="en-GB" sz="1000" dirty="0">
                  <a:latin typeface="Arial" panose="020B0604020202020204" pitchFamily="34" charset="0"/>
                </a:rPr>
                <a:t>Basic </a:t>
              </a:r>
              <a:br>
                <a:rPr lang="en-GB" sz="1000" dirty="0">
                  <a:latin typeface="Arial" panose="020B0604020202020204" pitchFamily="34" charset="0"/>
                </a:rPr>
              </a:br>
              <a:r>
                <a:rPr lang="en-GB" sz="1000" dirty="0">
                  <a:latin typeface="Arial" panose="020B0604020202020204" pitchFamily="34" charset="0"/>
                </a:rPr>
                <a:t>Chatbot</a:t>
              </a:r>
              <a:endParaRPr lang="en-GB" sz="1000" i="0" u="none" strike="noStrike" dirty="0">
                <a:latin typeface="Arial" panose="020B0604020202020204" pitchFamily="34" charset="0"/>
              </a:endParaRPr>
            </a:p>
          </p:txBody>
        </p:sp>
      </p:grpSp>
      <p:grpSp>
        <p:nvGrpSpPr>
          <p:cNvPr id="43" name="Group 42">
            <a:extLst>
              <a:ext uri="{FF2B5EF4-FFF2-40B4-BE49-F238E27FC236}">
                <a16:creationId xmlns:a16="http://schemas.microsoft.com/office/drawing/2014/main" id="{83FEEE0E-151C-1B3D-3579-F673202426D0}"/>
              </a:ext>
            </a:extLst>
          </p:cNvPr>
          <p:cNvGrpSpPr/>
          <p:nvPr/>
        </p:nvGrpSpPr>
        <p:grpSpPr>
          <a:xfrm>
            <a:off x="2893481" y="1526878"/>
            <a:ext cx="1446776" cy="703548"/>
            <a:chOff x="2893481" y="1526878"/>
            <a:chExt cx="1446776" cy="703548"/>
          </a:xfrm>
        </p:grpSpPr>
        <p:sp>
          <p:nvSpPr>
            <p:cNvPr id="31" name="Star: 5 Points 30">
              <a:extLst>
                <a:ext uri="{FF2B5EF4-FFF2-40B4-BE49-F238E27FC236}">
                  <a16:creationId xmlns:a16="http://schemas.microsoft.com/office/drawing/2014/main" id="{9DC10590-F461-19C5-1CB2-22DDF21C7421}"/>
                </a:ext>
              </a:extLst>
            </p:cNvPr>
            <p:cNvSpPr/>
            <p:nvPr/>
          </p:nvSpPr>
          <p:spPr>
            <a:xfrm>
              <a:off x="3467400" y="1526878"/>
              <a:ext cx="298938" cy="273772"/>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a:extLst>
                <a:ext uri="{FF2B5EF4-FFF2-40B4-BE49-F238E27FC236}">
                  <a16:creationId xmlns:a16="http://schemas.microsoft.com/office/drawing/2014/main" id="{F41958C4-62D4-8CBA-F061-0EFED85E40D8}"/>
                </a:ext>
              </a:extLst>
            </p:cNvPr>
            <p:cNvSpPr txBox="1"/>
            <p:nvPr/>
          </p:nvSpPr>
          <p:spPr>
            <a:xfrm>
              <a:off x="2893481" y="1830316"/>
              <a:ext cx="1446776" cy="400110"/>
            </a:xfrm>
            <a:prstGeom prst="rect">
              <a:avLst/>
            </a:prstGeom>
            <a:noFill/>
          </p:spPr>
          <p:txBody>
            <a:bodyPr wrap="square">
              <a:spAutoFit/>
            </a:bodyPr>
            <a:lstStyle/>
            <a:p>
              <a:pPr algn="ctr" rtl="0">
                <a:spcBef>
                  <a:spcPts val="0"/>
                </a:spcBef>
                <a:spcAft>
                  <a:spcPts val="1200"/>
                </a:spcAft>
              </a:pPr>
              <a:r>
                <a:rPr lang="en-GB" sz="1000" dirty="0">
                  <a:latin typeface="Arial" panose="020B0604020202020204" pitchFamily="34" charset="0"/>
                </a:rPr>
                <a:t>Grounded information extraction chatbot</a:t>
              </a:r>
              <a:endParaRPr lang="en-GB" sz="1000" i="0" u="none" strike="noStrike" dirty="0">
                <a:latin typeface="Arial" panose="020B0604020202020204" pitchFamily="34" charset="0"/>
              </a:endParaRPr>
            </a:p>
          </p:txBody>
        </p:sp>
      </p:grpSp>
      <p:grpSp>
        <p:nvGrpSpPr>
          <p:cNvPr id="42" name="Group 41">
            <a:extLst>
              <a:ext uri="{FF2B5EF4-FFF2-40B4-BE49-F238E27FC236}">
                <a16:creationId xmlns:a16="http://schemas.microsoft.com/office/drawing/2014/main" id="{9729B38E-6F92-5228-2DE4-A8648CF965A1}"/>
              </a:ext>
            </a:extLst>
          </p:cNvPr>
          <p:cNvGrpSpPr/>
          <p:nvPr/>
        </p:nvGrpSpPr>
        <p:grpSpPr>
          <a:xfrm>
            <a:off x="5237968" y="3439305"/>
            <a:ext cx="1074131" cy="673882"/>
            <a:chOff x="5237968" y="3439305"/>
            <a:chExt cx="1074131" cy="673882"/>
          </a:xfrm>
        </p:grpSpPr>
        <p:sp>
          <p:nvSpPr>
            <p:cNvPr id="37" name="Star: 5 Points 36">
              <a:extLst>
                <a:ext uri="{FF2B5EF4-FFF2-40B4-BE49-F238E27FC236}">
                  <a16:creationId xmlns:a16="http://schemas.microsoft.com/office/drawing/2014/main" id="{E2D755C4-269A-1398-0653-1134CA8AAD74}"/>
                </a:ext>
              </a:extLst>
            </p:cNvPr>
            <p:cNvSpPr/>
            <p:nvPr/>
          </p:nvSpPr>
          <p:spPr>
            <a:xfrm>
              <a:off x="5625564" y="3439305"/>
              <a:ext cx="298938" cy="273772"/>
            </a:xfrm>
            <a:prstGeom prst="star5">
              <a:avLst>
                <a:gd name="adj" fmla="val 19098"/>
                <a:gd name="hf" fmla="val 105146"/>
                <a:gd name="vf" fmla="val 110557"/>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TextBox 37">
              <a:extLst>
                <a:ext uri="{FF2B5EF4-FFF2-40B4-BE49-F238E27FC236}">
                  <a16:creationId xmlns:a16="http://schemas.microsoft.com/office/drawing/2014/main" id="{5C503BFF-C732-D8DB-07FF-EC78C2360CE7}"/>
                </a:ext>
              </a:extLst>
            </p:cNvPr>
            <p:cNvSpPr txBox="1"/>
            <p:nvPr/>
          </p:nvSpPr>
          <p:spPr>
            <a:xfrm>
              <a:off x="5237968" y="3713077"/>
              <a:ext cx="1074131" cy="400110"/>
            </a:xfrm>
            <a:prstGeom prst="rect">
              <a:avLst/>
            </a:prstGeom>
            <a:noFill/>
          </p:spPr>
          <p:txBody>
            <a:bodyPr wrap="square">
              <a:spAutoFit/>
            </a:bodyPr>
            <a:lstStyle/>
            <a:p>
              <a:pPr algn="ctr" rtl="0">
                <a:spcBef>
                  <a:spcPts val="0"/>
                </a:spcBef>
                <a:spcAft>
                  <a:spcPts val="1200"/>
                </a:spcAft>
              </a:pPr>
              <a:r>
                <a:rPr lang="en-GB" sz="1000" dirty="0">
                  <a:latin typeface="Arial" panose="020B0604020202020204" pitchFamily="34" charset="0"/>
                </a:rPr>
                <a:t>Empathetical Chatbot</a:t>
              </a:r>
              <a:endParaRPr lang="en-GB" sz="1000" i="0" u="none" strike="noStrike" dirty="0">
                <a:latin typeface="Arial" panose="020B0604020202020204" pitchFamily="34" charset="0"/>
              </a:endParaRPr>
            </a:p>
          </p:txBody>
        </p:sp>
      </p:grpSp>
      <p:grpSp>
        <p:nvGrpSpPr>
          <p:cNvPr id="44" name="Group 43">
            <a:extLst>
              <a:ext uri="{FF2B5EF4-FFF2-40B4-BE49-F238E27FC236}">
                <a16:creationId xmlns:a16="http://schemas.microsoft.com/office/drawing/2014/main" id="{6B086CA5-B736-5E0E-B0AA-773742657532}"/>
              </a:ext>
            </a:extLst>
          </p:cNvPr>
          <p:cNvGrpSpPr/>
          <p:nvPr/>
        </p:nvGrpSpPr>
        <p:grpSpPr>
          <a:xfrm>
            <a:off x="5155809" y="1430423"/>
            <a:ext cx="1156290" cy="827770"/>
            <a:chOff x="5155809" y="1430423"/>
            <a:chExt cx="1156290" cy="827770"/>
          </a:xfrm>
        </p:grpSpPr>
        <p:sp>
          <p:nvSpPr>
            <p:cNvPr id="39" name="Star: 5 Points 38">
              <a:extLst>
                <a:ext uri="{FF2B5EF4-FFF2-40B4-BE49-F238E27FC236}">
                  <a16:creationId xmlns:a16="http://schemas.microsoft.com/office/drawing/2014/main" id="{ED5CCF5E-528B-20EC-C86C-1C243C7B3A6C}"/>
                </a:ext>
              </a:extLst>
            </p:cNvPr>
            <p:cNvSpPr/>
            <p:nvPr/>
          </p:nvSpPr>
          <p:spPr>
            <a:xfrm>
              <a:off x="5584485" y="1430423"/>
              <a:ext cx="298938" cy="273772"/>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C8A5F22E-B727-2051-AA15-5277A760F178}"/>
                </a:ext>
              </a:extLst>
            </p:cNvPr>
            <p:cNvSpPr txBox="1"/>
            <p:nvPr/>
          </p:nvSpPr>
          <p:spPr>
            <a:xfrm>
              <a:off x="5155809" y="1704195"/>
              <a:ext cx="1156290" cy="553998"/>
            </a:xfrm>
            <a:prstGeom prst="rect">
              <a:avLst/>
            </a:prstGeom>
            <a:noFill/>
          </p:spPr>
          <p:txBody>
            <a:bodyPr wrap="square">
              <a:spAutoFit/>
            </a:bodyPr>
            <a:lstStyle/>
            <a:p>
              <a:pPr algn="ctr" rtl="0">
                <a:spcBef>
                  <a:spcPts val="0"/>
                </a:spcBef>
                <a:spcAft>
                  <a:spcPts val="1200"/>
                </a:spcAft>
              </a:pPr>
              <a:r>
                <a:rPr lang="en-GB" sz="1000" dirty="0">
                  <a:latin typeface="Arial" panose="020B0604020202020204" pitchFamily="34" charset="0"/>
                </a:rPr>
                <a:t>Grounded analytical chatbot</a:t>
              </a:r>
              <a:endParaRPr lang="en-GB" sz="1000" i="0" u="none" strike="noStrike" dirty="0">
                <a:latin typeface="Arial" panose="020B0604020202020204" pitchFamily="34" charset="0"/>
              </a:endParaRPr>
            </a:p>
          </p:txBody>
        </p:sp>
      </p:grpSp>
    </p:spTree>
    <p:extLst>
      <p:ext uri="{BB962C8B-B14F-4D97-AF65-F5344CB8AC3E}">
        <p14:creationId xmlns:p14="http://schemas.microsoft.com/office/powerpoint/2010/main" val="352197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904982" y="927593"/>
            <a:ext cx="4703338" cy="3031236"/>
          </a:xfrm>
          <a:prstGeom prst="rect">
            <a:avLst/>
          </a:prstGeom>
        </p:spPr>
        <p:txBody>
          <a:bodyPr spcFirstLastPara="1" lIns="91425" tIns="91425" rIns="91425" bIns="91425" anchorCtr="0">
            <a:normAutofit fontScale="90000"/>
          </a:bodyPr>
          <a:lstStyle/>
          <a:p>
            <a:pPr defTabSz="617220">
              <a:spcBef>
                <a:spcPts val="0"/>
              </a:spcBef>
            </a:pPr>
            <a:r>
              <a:rPr lang="en-GB" spc="-203" dirty="0">
                <a:effectLst>
                  <a:outerShdw blurRad="469900" dist="342900" dir="5400000" sy="-20000" rotWithShape="0">
                    <a:prstClr val="black">
                      <a:alpha val="66000"/>
                    </a:prstClr>
                  </a:outerShdw>
                </a:effectLst>
              </a:rPr>
              <a:t>How to evaluate Retrieval Augmented Generation</a:t>
            </a:r>
          </a:p>
        </p:txBody>
      </p:sp>
      <p:pic>
        <p:nvPicPr>
          <p:cNvPr id="5" name="Graphic 4" descr="Checklist with solid fill">
            <a:extLst>
              <a:ext uri="{FF2B5EF4-FFF2-40B4-BE49-F238E27FC236}">
                <a16:creationId xmlns:a16="http://schemas.microsoft.com/office/drawing/2014/main" id="{407BD9C0-D5CC-3A71-4CC6-1BC8A9D3C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8320" y="1009650"/>
            <a:ext cx="3009900" cy="3009900"/>
          </a:xfrm>
          <a:prstGeom prst="rect">
            <a:avLst/>
          </a:prstGeom>
        </p:spPr>
      </p:pic>
    </p:spTree>
    <p:extLst>
      <p:ext uri="{BB962C8B-B14F-4D97-AF65-F5344CB8AC3E}">
        <p14:creationId xmlns:p14="http://schemas.microsoft.com/office/powerpoint/2010/main" val="94374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8;p21">
            <a:extLst>
              <a:ext uri="{FF2B5EF4-FFF2-40B4-BE49-F238E27FC236}">
                <a16:creationId xmlns:a16="http://schemas.microsoft.com/office/drawing/2014/main" id="{12F7BC53-01EE-CDE1-E9DD-558307868A10}"/>
              </a:ext>
            </a:extLst>
          </p:cNvPr>
          <p:cNvSpPr txBox="1">
            <a:spLocks noGrp="1"/>
          </p:cNvSpPr>
          <p:nvPr>
            <p:ph type="title"/>
          </p:nvPr>
        </p:nvSpPr>
        <p:spPr>
          <a:xfrm>
            <a:off x="532708" y="268290"/>
            <a:ext cx="701109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Challenges for RAG evaluation</a:t>
            </a:r>
            <a:endParaRPr dirty="0"/>
          </a:p>
        </p:txBody>
      </p:sp>
      <p:sp>
        <p:nvSpPr>
          <p:cNvPr id="3" name="Google Shape;228;p27">
            <a:extLst>
              <a:ext uri="{FF2B5EF4-FFF2-40B4-BE49-F238E27FC236}">
                <a16:creationId xmlns:a16="http://schemas.microsoft.com/office/drawing/2014/main" id="{8D14107C-535F-D65A-27C6-4378F71C03B7}"/>
              </a:ext>
            </a:extLst>
          </p:cNvPr>
          <p:cNvSpPr txBox="1">
            <a:spLocks noGrp="1"/>
          </p:cNvSpPr>
          <p:nvPr>
            <p:ph type="body" idx="1"/>
          </p:nvPr>
        </p:nvSpPr>
        <p:spPr>
          <a:xfrm>
            <a:off x="464128" y="1161044"/>
            <a:ext cx="7582592" cy="3617936"/>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2400" dirty="0"/>
              <a:t>End-to-end or component-wise metrics </a:t>
            </a:r>
          </a:p>
          <a:p>
            <a:pPr marL="457200" lvl="0" indent="-330200" algn="l" rtl="0">
              <a:spcBef>
                <a:spcPts val="0"/>
              </a:spcBef>
              <a:spcAft>
                <a:spcPts val="0"/>
              </a:spcAft>
              <a:buSzPts val="1600"/>
              <a:buChar char="●"/>
            </a:pPr>
            <a:endParaRPr lang="en-GB" sz="2400" dirty="0"/>
          </a:p>
          <a:p>
            <a:pPr marL="457200" lvl="0" indent="-330200" algn="l" rtl="0">
              <a:spcBef>
                <a:spcPts val="0"/>
              </a:spcBef>
              <a:spcAft>
                <a:spcPts val="0"/>
              </a:spcAft>
              <a:buSzPts val="1600"/>
              <a:buChar char="●"/>
            </a:pPr>
            <a:r>
              <a:rPr lang="en-GB" sz="2400" dirty="0"/>
              <a:t>Costly human evaluation/annotation</a:t>
            </a:r>
          </a:p>
          <a:p>
            <a:pPr marL="457200" lvl="0" indent="-330200" algn="l" rtl="0">
              <a:spcBef>
                <a:spcPts val="0"/>
              </a:spcBef>
              <a:spcAft>
                <a:spcPts val="0"/>
              </a:spcAft>
              <a:buSzPts val="1600"/>
              <a:buChar char="●"/>
            </a:pPr>
            <a:endParaRPr lang="en-GB" sz="2400" dirty="0"/>
          </a:p>
          <a:p>
            <a:pPr marL="457200" lvl="0" indent="-330200" algn="l" rtl="0">
              <a:spcBef>
                <a:spcPts val="0"/>
              </a:spcBef>
              <a:spcAft>
                <a:spcPts val="0"/>
              </a:spcAft>
              <a:buSzPts val="1600"/>
              <a:buChar char="●"/>
            </a:pPr>
            <a:r>
              <a:rPr lang="en-GB" sz="2400" dirty="0"/>
              <a:t>Domain-specific RAG evaluation dataset</a:t>
            </a:r>
          </a:p>
        </p:txBody>
      </p:sp>
      <p:sp>
        <p:nvSpPr>
          <p:cNvPr id="4" name="TextBox 3">
            <a:extLst>
              <a:ext uri="{FF2B5EF4-FFF2-40B4-BE49-F238E27FC236}">
                <a16:creationId xmlns:a16="http://schemas.microsoft.com/office/drawing/2014/main" id="{67DD5D7D-10C6-B175-4648-F93BB3097997}"/>
              </a:ext>
            </a:extLst>
          </p:cNvPr>
          <p:cNvSpPr txBox="1"/>
          <p:nvPr/>
        </p:nvSpPr>
        <p:spPr>
          <a:xfrm>
            <a:off x="700348" y="3735937"/>
            <a:ext cx="8534400" cy="646331"/>
          </a:xfrm>
          <a:prstGeom prst="rect">
            <a:avLst/>
          </a:prstGeom>
          <a:noFill/>
        </p:spPr>
        <p:txBody>
          <a:bodyPr wrap="square">
            <a:spAutoFit/>
          </a:bodyPr>
          <a:lstStyle/>
          <a:p>
            <a:pPr rtl="0">
              <a:spcBef>
                <a:spcPts val="0"/>
              </a:spcBef>
              <a:spcAft>
                <a:spcPts val="1200"/>
              </a:spcAft>
            </a:pPr>
            <a:r>
              <a:rPr lang="en-GB" sz="3600" i="0" u="none" strike="noStrike" dirty="0">
                <a:latin typeface="Amasis MT Pro Black" panose="020F0502020204030204" pitchFamily="18" charset="0"/>
              </a:rPr>
              <a:t>Solution: LLMs for evaluation</a:t>
            </a:r>
          </a:p>
        </p:txBody>
      </p:sp>
    </p:spTree>
    <p:extLst>
      <p:ext uri="{BB962C8B-B14F-4D97-AF65-F5344CB8AC3E}">
        <p14:creationId xmlns:p14="http://schemas.microsoft.com/office/powerpoint/2010/main" val="41864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58;p21">
            <a:extLst>
              <a:ext uri="{FF2B5EF4-FFF2-40B4-BE49-F238E27FC236}">
                <a16:creationId xmlns:a16="http://schemas.microsoft.com/office/drawing/2014/main" id="{3042CD77-8E69-1A62-8BDF-C576C9911330}"/>
              </a:ext>
            </a:extLst>
          </p:cNvPr>
          <p:cNvSpPr txBox="1">
            <a:spLocks/>
          </p:cNvSpPr>
          <p:nvPr/>
        </p:nvSpPr>
        <p:spPr>
          <a:xfrm>
            <a:off x="296488" y="2913030"/>
            <a:ext cx="482884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spc="-38"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GB" sz="2800" dirty="0"/>
              <a:t>RAGAS</a:t>
            </a:r>
          </a:p>
        </p:txBody>
      </p:sp>
      <p:sp>
        <p:nvSpPr>
          <p:cNvPr id="14" name="Google Shape;158;p21">
            <a:extLst>
              <a:ext uri="{FF2B5EF4-FFF2-40B4-BE49-F238E27FC236}">
                <a16:creationId xmlns:a16="http://schemas.microsoft.com/office/drawing/2014/main" id="{8CA2951D-906D-50AE-ED0D-FAFAB3FF82E8}"/>
              </a:ext>
            </a:extLst>
          </p:cNvPr>
          <p:cNvSpPr txBox="1">
            <a:spLocks noGrp="1"/>
          </p:cNvSpPr>
          <p:nvPr>
            <p:ph type="title"/>
          </p:nvPr>
        </p:nvSpPr>
        <p:spPr>
          <a:xfrm>
            <a:off x="532708" y="268290"/>
            <a:ext cx="701109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RAG components evaluation</a:t>
            </a:r>
            <a:endParaRPr dirty="0"/>
          </a:p>
        </p:txBody>
      </p:sp>
      <p:sp>
        <p:nvSpPr>
          <p:cNvPr id="22" name="Line 6">
            <a:extLst>
              <a:ext uri="{FF2B5EF4-FFF2-40B4-BE49-F238E27FC236}">
                <a16:creationId xmlns:a16="http://schemas.microsoft.com/office/drawing/2014/main" id="{C47B1061-C200-CD6D-7BB7-016148E40071}"/>
              </a:ext>
            </a:extLst>
          </p:cNvPr>
          <p:cNvSpPr>
            <a:spLocks noChangeShapeType="1"/>
          </p:cNvSpPr>
          <p:nvPr/>
        </p:nvSpPr>
        <p:spPr bwMode="auto">
          <a:xfrm>
            <a:off x="4968636" y="1770762"/>
            <a:ext cx="7607" cy="288447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3" name="Line 7">
            <a:extLst>
              <a:ext uri="{FF2B5EF4-FFF2-40B4-BE49-F238E27FC236}">
                <a16:creationId xmlns:a16="http://schemas.microsoft.com/office/drawing/2014/main" id="{D52E7A2C-ACFC-E37A-EFF4-0BBDCF7C0D1E}"/>
              </a:ext>
            </a:extLst>
          </p:cNvPr>
          <p:cNvSpPr>
            <a:spLocks noChangeShapeType="1"/>
          </p:cNvSpPr>
          <p:nvPr/>
        </p:nvSpPr>
        <p:spPr bwMode="auto">
          <a:xfrm>
            <a:off x="1866340" y="1774438"/>
            <a:ext cx="623887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4" name="Line 8">
            <a:extLst>
              <a:ext uri="{FF2B5EF4-FFF2-40B4-BE49-F238E27FC236}">
                <a16:creationId xmlns:a16="http://schemas.microsoft.com/office/drawing/2014/main" id="{A75962E2-EE72-20C1-AA5D-7BB9502C89D0}"/>
              </a:ext>
            </a:extLst>
          </p:cNvPr>
          <p:cNvSpPr>
            <a:spLocks noChangeShapeType="1"/>
          </p:cNvSpPr>
          <p:nvPr/>
        </p:nvSpPr>
        <p:spPr bwMode="auto">
          <a:xfrm>
            <a:off x="1859990" y="3161578"/>
            <a:ext cx="623887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6" name="Line 10">
            <a:extLst>
              <a:ext uri="{FF2B5EF4-FFF2-40B4-BE49-F238E27FC236}">
                <a16:creationId xmlns:a16="http://schemas.microsoft.com/office/drawing/2014/main" id="{D1988C58-AFE6-2D70-4AEB-7685841A2F51}"/>
              </a:ext>
            </a:extLst>
          </p:cNvPr>
          <p:cNvSpPr>
            <a:spLocks noChangeShapeType="1"/>
          </p:cNvSpPr>
          <p:nvPr/>
        </p:nvSpPr>
        <p:spPr bwMode="auto">
          <a:xfrm flipH="1">
            <a:off x="1859991" y="1770763"/>
            <a:ext cx="6348" cy="288449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7" name="Line 11">
            <a:extLst>
              <a:ext uri="{FF2B5EF4-FFF2-40B4-BE49-F238E27FC236}">
                <a16:creationId xmlns:a16="http://schemas.microsoft.com/office/drawing/2014/main" id="{4A049857-B46B-FE62-24DC-D784953AC936}"/>
              </a:ext>
            </a:extLst>
          </p:cNvPr>
          <p:cNvSpPr>
            <a:spLocks noChangeShapeType="1"/>
          </p:cNvSpPr>
          <p:nvPr/>
        </p:nvSpPr>
        <p:spPr bwMode="auto">
          <a:xfrm>
            <a:off x="8092515" y="1477240"/>
            <a:ext cx="0" cy="7699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8" name="Line 12">
            <a:extLst>
              <a:ext uri="{FF2B5EF4-FFF2-40B4-BE49-F238E27FC236}">
                <a16:creationId xmlns:a16="http://schemas.microsoft.com/office/drawing/2014/main" id="{1E44A46E-9409-4DF6-FE05-B75A09141179}"/>
              </a:ext>
            </a:extLst>
          </p:cNvPr>
          <p:cNvSpPr>
            <a:spLocks noChangeShapeType="1"/>
          </p:cNvSpPr>
          <p:nvPr/>
        </p:nvSpPr>
        <p:spPr bwMode="auto">
          <a:xfrm flipH="1">
            <a:off x="8098865" y="1770761"/>
            <a:ext cx="6349" cy="288446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9" name="Line 13">
            <a:extLst>
              <a:ext uri="{FF2B5EF4-FFF2-40B4-BE49-F238E27FC236}">
                <a16:creationId xmlns:a16="http://schemas.microsoft.com/office/drawing/2014/main" id="{75162BA2-0D52-3552-FCD3-75869CCA3C87}"/>
              </a:ext>
            </a:extLst>
          </p:cNvPr>
          <p:cNvSpPr>
            <a:spLocks noChangeShapeType="1"/>
          </p:cNvSpPr>
          <p:nvPr/>
        </p:nvSpPr>
        <p:spPr bwMode="auto">
          <a:xfrm>
            <a:off x="1859990" y="1485178"/>
            <a:ext cx="6238875"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0" name="Line 14">
            <a:extLst>
              <a:ext uri="{FF2B5EF4-FFF2-40B4-BE49-F238E27FC236}">
                <a16:creationId xmlns:a16="http://schemas.microsoft.com/office/drawing/2014/main" id="{DFF27E92-EB2B-B101-23A0-BA6E275218D9}"/>
              </a:ext>
            </a:extLst>
          </p:cNvPr>
          <p:cNvSpPr>
            <a:spLocks noChangeShapeType="1"/>
          </p:cNvSpPr>
          <p:nvPr/>
        </p:nvSpPr>
        <p:spPr bwMode="auto">
          <a:xfrm>
            <a:off x="1853640" y="4655287"/>
            <a:ext cx="623887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5" name="Group 4">
            <a:extLst>
              <a:ext uri="{FF2B5EF4-FFF2-40B4-BE49-F238E27FC236}">
                <a16:creationId xmlns:a16="http://schemas.microsoft.com/office/drawing/2014/main" id="{0220BAB9-3BB5-9C2B-4460-97758D29774B}"/>
              </a:ext>
            </a:extLst>
          </p:cNvPr>
          <p:cNvGrpSpPr/>
          <p:nvPr/>
        </p:nvGrpSpPr>
        <p:grpSpPr>
          <a:xfrm>
            <a:off x="5197368" y="1035454"/>
            <a:ext cx="2387599" cy="700088"/>
            <a:chOff x="5066740" y="1534390"/>
            <a:chExt cx="2387599" cy="700088"/>
          </a:xfrm>
        </p:grpSpPr>
        <p:sp>
          <p:nvSpPr>
            <p:cNvPr id="32" name="Freeform 16">
              <a:extLst>
                <a:ext uri="{FF2B5EF4-FFF2-40B4-BE49-F238E27FC236}">
                  <a16:creationId xmlns:a16="http://schemas.microsoft.com/office/drawing/2014/main" id="{B758B5C4-E6E7-F9EC-A806-2A183F7F0568}"/>
                </a:ext>
              </a:extLst>
            </p:cNvPr>
            <p:cNvSpPr>
              <a:spLocks/>
            </p:cNvSpPr>
            <p:nvPr/>
          </p:nvSpPr>
          <p:spPr bwMode="auto">
            <a:xfrm>
              <a:off x="5066740" y="1805853"/>
              <a:ext cx="1498600" cy="12700"/>
            </a:xfrm>
            <a:custGeom>
              <a:avLst/>
              <a:gdLst>
                <a:gd name="T0" fmla="*/ 0 w 1887"/>
                <a:gd name="T1" fmla="*/ 0 h 15"/>
                <a:gd name="T2" fmla="*/ 630 w 1887"/>
                <a:gd name="T3" fmla="*/ 0 h 15"/>
                <a:gd name="T4" fmla="*/ 1259 w 1887"/>
                <a:gd name="T5" fmla="*/ 0 h 15"/>
                <a:gd name="T6" fmla="*/ 1887 w 1887"/>
                <a:gd name="T7" fmla="*/ 0 h 15"/>
                <a:gd name="T8" fmla="*/ 1887 w 1887"/>
                <a:gd name="T9" fmla="*/ 15 h 15"/>
                <a:gd name="T10" fmla="*/ 1259 w 1887"/>
                <a:gd name="T11" fmla="*/ 15 h 15"/>
                <a:gd name="T12" fmla="*/ 630 w 1887"/>
                <a:gd name="T13" fmla="*/ 15 h 15"/>
                <a:gd name="T14" fmla="*/ 0 w 1887"/>
                <a:gd name="T15" fmla="*/ 15 h 15"/>
                <a:gd name="T16" fmla="*/ 0 w 188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7" h="15">
                  <a:moveTo>
                    <a:pt x="0" y="0"/>
                  </a:moveTo>
                  <a:lnTo>
                    <a:pt x="630" y="0"/>
                  </a:lnTo>
                  <a:lnTo>
                    <a:pt x="1259" y="0"/>
                  </a:lnTo>
                  <a:lnTo>
                    <a:pt x="1887" y="0"/>
                  </a:lnTo>
                  <a:lnTo>
                    <a:pt x="1887" y="15"/>
                  </a:lnTo>
                  <a:lnTo>
                    <a:pt x="1259" y="15"/>
                  </a:lnTo>
                  <a:lnTo>
                    <a:pt x="630" y="15"/>
                  </a:lnTo>
                  <a:lnTo>
                    <a:pt x="0"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nvGrpSpPr>
            <p:cNvPr id="3" name="Group 2">
              <a:extLst>
                <a:ext uri="{FF2B5EF4-FFF2-40B4-BE49-F238E27FC236}">
                  <a16:creationId xmlns:a16="http://schemas.microsoft.com/office/drawing/2014/main" id="{FE2DAA72-8C0F-7310-1D5D-1C7A05CF3E36}"/>
                </a:ext>
              </a:extLst>
            </p:cNvPr>
            <p:cNvGrpSpPr/>
            <p:nvPr/>
          </p:nvGrpSpPr>
          <p:grpSpPr>
            <a:xfrm>
              <a:off x="5068327" y="1534390"/>
              <a:ext cx="2386012" cy="700088"/>
              <a:chOff x="5068327" y="1534390"/>
              <a:chExt cx="2386012" cy="700088"/>
            </a:xfrm>
          </p:grpSpPr>
          <p:sp>
            <p:nvSpPr>
              <p:cNvPr id="31" name="Rectangle 15">
                <a:extLst>
                  <a:ext uri="{FF2B5EF4-FFF2-40B4-BE49-F238E27FC236}">
                    <a16:creationId xmlns:a16="http://schemas.microsoft.com/office/drawing/2014/main" id="{0D28336D-A6F7-EB49-F8FB-B5A291113C69}"/>
                  </a:ext>
                </a:extLst>
              </p:cNvPr>
              <p:cNvSpPr>
                <a:spLocks noChangeArrowheads="1"/>
              </p:cNvSpPr>
              <p:nvPr/>
            </p:nvSpPr>
            <p:spPr bwMode="auto">
              <a:xfrm>
                <a:off x="5068327" y="1534390"/>
                <a:ext cx="16303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entury Schoolbook" panose="02040604050505020304" pitchFamily="18" charset="0"/>
                  </a:rPr>
                  <a:t>Generation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17">
                <a:extLst>
                  <a:ext uri="{FF2B5EF4-FFF2-40B4-BE49-F238E27FC236}">
                    <a16:creationId xmlns:a16="http://schemas.microsoft.com/office/drawing/2014/main" id="{9597FCAE-E1DB-0100-9753-E1D540961074}"/>
                  </a:ext>
                </a:extLst>
              </p:cNvPr>
              <p:cNvSpPr>
                <a:spLocks noChangeArrowheads="1"/>
              </p:cNvSpPr>
              <p:nvPr/>
            </p:nvSpPr>
            <p:spPr bwMode="auto">
              <a:xfrm>
                <a:off x="5068327" y="1836015"/>
                <a:ext cx="23860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entury Schoolbook" panose="02040604050505020304" pitchFamily="18" charset="0"/>
                  </a:rPr>
                  <a:t>How well LLM answer questions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18">
                <a:extLst>
                  <a:ext uri="{FF2B5EF4-FFF2-40B4-BE49-F238E27FC236}">
                    <a16:creationId xmlns:a16="http://schemas.microsoft.com/office/drawing/2014/main" id="{80FB087C-EB86-8E6B-8860-3A04C286AECB}"/>
                  </a:ext>
                </a:extLst>
              </p:cNvPr>
              <p:cNvSpPr>
                <a:spLocks noChangeArrowheads="1"/>
              </p:cNvSpPr>
              <p:nvPr/>
            </p:nvSpPr>
            <p:spPr bwMode="auto">
              <a:xfrm>
                <a:off x="5068327" y="2018578"/>
                <a:ext cx="13509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given the contexts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grpSp>
        <p:nvGrpSpPr>
          <p:cNvPr id="4" name="Group 3">
            <a:extLst>
              <a:ext uri="{FF2B5EF4-FFF2-40B4-BE49-F238E27FC236}">
                <a16:creationId xmlns:a16="http://schemas.microsoft.com/office/drawing/2014/main" id="{A2128B9F-D2C9-68D2-2556-757004D2BB67}"/>
              </a:ext>
            </a:extLst>
          </p:cNvPr>
          <p:cNvGrpSpPr/>
          <p:nvPr/>
        </p:nvGrpSpPr>
        <p:grpSpPr>
          <a:xfrm>
            <a:off x="1866331" y="967192"/>
            <a:ext cx="3109912" cy="768350"/>
            <a:chOff x="1866340" y="994476"/>
            <a:chExt cx="3109912" cy="768350"/>
          </a:xfrm>
        </p:grpSpPr>
        <p:sp>
          <p:nvSpPr>
            <p:cNvPr id="21" name="Line 5">
              <a:extLst>
                <a:ext uri="{FF2B5EF4-FFF2-40B4-BE49-F238E27FC236}">
                  <a16:creationId xmlns:a16="http://schemas.microsoft.com/office/drawing/2014/main" id="{B565E4CE-1A43-1519-C231-EACE849237C5}"/>
                </a:ext>
              </a:extLst>
            </p:cNvPr>
            <p:cNvSpPr>
              <a:spLocks noChangeShapeType="1"/>
            </p:cNvSpPr>
            <p:nvPr/>
          </p:nvSpPr>
          <p:spPr bwMode="auto">
            <a:xfrm>
              <a:off x="4976252" y="994476"/>
              <a:ext cx="0" cy="76835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5" name="Line 9">
              <a:extLst>
                <a:ext uri="{FF2B5EF4-FFF2-40B4-BE49-F238E27FC236}">
                  <a16:creationId xmlns:a16="http://schemas.microsoft.com/office/drawing/2014/main" id="{38B64A6F-1912-CBC6-CA33-F7F45743E455}"/>
                </a:ext>
              </a:extLst>
            </p:cNvPr>
            <p:cNvSpPr>
              <a:spLocks noChangeShapeType="1"/>
            </p:cNvSpPr>
            <p:nvPr/>
          </p:nvSpPr>
          <p:spPr bwMode="auto">
            <a:xfrm>
              <a:off x="1866340" y="994476"/>
              <a:ext cx="0" cy="76835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6" name="Freeform 20">
              <a:extLst>
                <a:ext uri="{FF2B5EF4-FFF2-40B4-BE49-F238E27FC236}">
                  <a16:creationId xmlns:a16="http://schemas.microsoft.com/office/drawing/2014/main" id="{6A276C44-31F2-C6DD-DEC5-3ED86F8F5540}"/>
                </a:ext>
              </a:extLst>
            </p:cNvPr>
            <p:cNvSpPr>
              <a:spLocks/>
            </p:cNvSpPr>
            <p:nvPr/>
          </p:nvSpPr>
          <p:spPr bwMode="auto">
            <a:xfrm>
              <a:off x="1956827" y="1323089"/>
              <a:ext cx="1236662" cy="12700"/>
            </a:xfrm>
            <a:custGeom>
              <a:avLst/>
              <a:gdLst>
                <a:gd name="T0" fmla="*/ 0 w 1557"/>
                <a:gd name="T1" fmla="*/ 0 h 15"/>
                <a:gd name="T2" fmla="*/ 780 w 1557"/>
                <a:gd name="T3" fmla="*/ 0 h 15"/>
                <a:gd name="T4" fmla="*/ 1557 w 1557"/>
                <a:gd name="T5" fmla="*/ 0 h 15"/>
                <a:gd name="T6" fmla="*/ 1557 w 1557"/>
                <a:gd name="T7" fmla="*/ 15 h 15"/>
                <a:gd name="T8" fmla="*/ 780 w 1557"/>
                <a:gd name="T9" fmla="*/ 15 h 15"/>
                <a:gd name="T10" fmla="*/ 0 w 1557"/>
                <a:gd name="T11" fmla="*/ 15 h 15"/>
                <a:gd name="T12" fmla="*/ 0 w 155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57" h="15">
                  <a:moveTo>
                    <a:pt x="0" y="0"/>
                  </a:moveTo>
                  <a:lnTo>
                    <a:pt x="780" y="0"/>
                  </a:lnTo>
                  <a:lnTo>
                    <a:pt x="1557" y="0"/>
                  </a:lnTo>
                  <a:lnTo>
                    <a:pt x="1557" y="15"/>
                  </a:lnTo>
                  <a:lnTo>
                    <a:pt x="780" y="15"/>
                  </a:lnTo>
                  <a:lnTo>
                    <a:pt x="0"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nvGrpSpPr>
            <p:cNvPr id="2" name="Group 1">
              <a:extLst>
                <a:ext uri="{FF2B5EF4-FFF2-40B4-BE49-F238E27FC236}">
                  <a16:creationId xmlns:a16="http://schemas.microsoft.com/office/drawing/2014/main" id="{144496CD-FA40-647B-FD9F-70285CD5B026}"/>
                </a:ext>
              </a:extLst>
            </p:cNvPr>
            <p:cNvGrpSpPr/>
            <p:nvPr/>
          </p:nvGrpSpPr>
          <p:grpSpPr>
            <a:xfrm>
              <a:off x="1958415" y="1051626"/>
              <a:ext cx="2223366" cy="668854"/>
              <a:chOff x="1958415" y="1534390"/>
              <a:chExt cx="2223366" cy="668854"/>
            </a:xfrm>
          </p:grpSpPr>
          <p:sp>
            <p:nvSpPr>
              <p:cNvPr id="35" name="Rectangle 19">
                <a:extLst>
                  <a:ext uri="{FF2B5EF4-FFF2-40B4-BE49-F238E27FC236}">
                    <a16:creationId xmlns:a16="http://schemas.microsoft.com/office/drawing/2014/main" id="{8DC5B7A1-106A-F15A-3C10-077B37FBE9FE}"/>
                  </a:ext>
                </a:extLst>
              </p:cNvPr>
              <p:cNvSpPr>
                <a:spLocks noChangeArrowheads="1"/>
              </p:cNvSpPr>
              <p:nvPr/>
            </p:nvSpPr>
            <p:spPr bwMode="auto">
              <a:xfrm>
                <a:off x="1958415" y="1534390"/>
                <a:ext cx="13684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entury Schoolbook" panose="02040604050505020304" pitchFamily="18" charset="0"/>
                  </a:rPr>
                  <a:t>Retrieval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21">
                <a:extLst>
                  <a:ext uri="{FF2B5EF4-FFF2-40B4-BE49-F238E27FC236}">
                    <a16:creationId xmlns:a16="http://schemas.microsoft.com/office/drawing/2014/main" id="{93183C53-D239-6CC8-3197-2D73422882EF}"/>
                  </a:ext>
                </a:extLst>
              </p:cNvPr>
              <p:cNvSpPr>
                <a:spLocks noChangeArrowheads="1"/>
              </p:cNvSpPr>
              <p:nvPr/>
            </p:nvSpPr>
            <p:spPr bwMode="auto">
              <a:xfrm>
                <a:off x="1958415" y="1836015"/>
                <a:ext cx="22233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How relevant and  the contexts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22">
                <a:extLst>
                  <a:ext uri="{FF2B5EF4-FFF2-40B4-BE49-F238E27FC236}">
                    <a16:creationId xmlns:a16="http://schemas.microsoft.com/office/drawing/2014/main" id="{48C2E4C0-499E-7108-4D25-CA3725834A0A}"/>
                  </a:ext>
                </a:extLst>
              </p:cNvPr>
              <p:cNvSpPr>
                <a:spLocks noChangeArrowheads="1"/>
              </p:cNvSpPr>
              <p:nvPr/>
            </p:nvSpPr>
            <p:spPr bwMode="auto">
              <a:xfrm>
                <a:off x="1958415" y="2018578"/>
                <a:ext cx="2042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retrieved to query questions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grpSp>
        <p:nvGrpSpPr>
          <p:cNvPr id="52" name="Group 51">
            <a:extLst>
              <a:ext uri="{FF2B5EF4-FFF2-40B4-BE49-F238E27FC236}">
                <a16:creationId xmlns:a16="http://schemas.microsoft.com/office/drawing/2014/main" id="{6473C2A1-99F5-9B74-6FD1-FD82D8794E89}"/>
              </a:ext>
            </a:extLst>
          </p:cNvPr>
          <p:cNvGrpSpPr/>
          <p:nvPr/>
        </p:nvGrpSpPr>
        <p:grpSpPr>
          <a:xfrm>
            <a:off x="5133449" y="1818933"/>
            <a:ext cx="2884487" cy="713852"/>
            <a:chOff x="5068327" y="2275183"/>
            <a:chExt cx="2884487" cy="713852"/>
          </a:xfrm>
        </p:grpSpPr>
        <p:sp>
          <p:nvSpPr>
            <p:cNvPr id="39" name="Rectangle 23">
              <a:extLst>
                <a:ext uri="{FF2B5EF4-FFF2-40B4-BE49-F238E27FC236}">
                  <a16:creationId xmlns:a16="http://schemas.microsoft.com/office/drawing/2014/main" id="{715462AD-5428-999F-6BFF-5B0647614D06}"/>
                </a:ext>
              </a:extLst>
            </p:cNvPr>
            <p:cNvSpPr>
              <a:spLocks noChangeArrowheads="1"/>
            </p:cNvSpPr>
            <p:nvPr/>
          </p:nvSpPr>
          <p:spPr bwMode="auto">
            <a:xfrm>
              <a:off x="5696149" y="2275183"/>
              <a:ext cx="16081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entury Schoolbook" panose="02040604050505020304" pitchFamily="18" charset="0"/>
                </a:rPr>
                <a:t>Faithfulness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24">
              <a:extLst>
                <a:ext uri="{FF2B5EF4-FFF2-40B4-BE49-F238E27FC236}">
                  <a16:creationId xmlns:a16="http://schemas.microsoft.com/office/drawing/2014/main" id="{AD9D2F67-C966-DEF5-C345-9AE669EBF647}"/>
                </a:ext>
              </a:extLst>
            </p:cNvPr>
            <p:cNvSpPr>
              <a:spLocks noChangeArrowheads="1"/>
            </p:cNvSpPr>
            <p:nvPr/>
          </p:nvSpPr>
          <p:spPr bwMode="auto">
            <a:xfrm>
              <a:off x="5068327" y="2590573"/>
              <a:ext cx="28844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Measures the factual consistency of the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25">
              <a:extLst>
                <a:ext uri="{FF2B5EF4-FFF2-40B4-BE49-F238E27FC236}">
                  <a16:creationId xmlns:a16="http://schemas.microsoft.com/office/drawing/2014/main" id="{6B5C3249-821A-B85D-F0F0-FA312FA751C8}"/>
                </a:ext>
              </a:extLst>
            </p:cNvPr>
            <p:cNvSpPr>
              <a:spLocks noChangeArrowheads="1"/>
            </p:cNvSpPr>
            <p:nvPr/>
          </p:nvSpPr>
          <p:spPr bwMode="auto">
            <a:xfrm>
              <a:off x="5068327" y="2773135"/>
              <a:ext cx="2400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answer against the given context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1" name="Group 50">
            <a:extLst>
              <a:ext uri="{FF2B5EF4-FFF2-40B4-BE49-F238E27FC236}">
                <a16:creationId xmlns:a16="http://schemas.microsoft.com/office/drawing/2014/main" id="{41411ABB-B085-01A5-000B-F0E965109715}"/>
              </a:ext>
            </a:extLst>
          </p:cNvPr>
          <p:cNvGrpSpPr/>
          <p:nvPr/>
        </p:nvGrpSpPr>
        <p:grpSpPr>
          <a:xfrm>
            <a:off x="2093068" y="1820831"/>
            <a:ext cx="2733675" cy="676634"/>
            <a:chOff x="2087309" y="2292318"/>
            <a:chExt cx="2733675" cy="676634"/>
          </a:xfrm>
        </p:grpSpPr>
        <p:sp>
          <p:nvSpPr>
            <p:cNvPr id="42" name="Rectangle 26">
              <a:extLst>
                <a:ext uri="{FF2B5EF4-FFF2-40B4-BE49-F238E27FC236}">
                  <a16:creationId xmlns:a16="http://schemas.microsoft.com/office/drawing/2014/main" id="{31E7958A-246A-72A5-1880-F48E4441D7F5}"/>
                </a:ext>
              </a:extLst>
            </p:cNvPr>
            <p:cNvSpPr>
              <a:spLocks noChangeArrowheads="1"/>
            </p:cNvSpPr>
            <p:nvPr/>
          </p:nvSpPr>
          <p:spPr bwMode="auto">
            <a:xfrm>
              <a:off x="2345809" y="2292318"/>
              <a:ext cx="2260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entury Schoolbook" panose="02040604050505020304" pitchFamily="18" charset="0"/>
                </a:rPr>
                <a:t>Context Precision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27">
              <a:extLst>
                <a:ext uri="{FF2B5EF4-FFF2-40B4-BE49-F238E27FC236}">
                  <a16:creationId xmlns:a16="http://schemas.microsoft.com/office/drawing/2014/main" id="{B70D2174-CF29-D268-E146-1EAAB769312B}"/>
                </a:ext>
              </a:extLst>
            </p:cNvPr>
            <p:cNvSpPr>
              <a:spLocks noChangeArrowheads="1"/>
            </p:cNvSpPr>
            <p:nvPr/>
          </p:nvSpPr>
          <p:spPr bwMode="auto">
            <a:xfrm>
              <a:off x="2087309" y="2601724"/>
              <a:ext cx="27336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Measures whether each top retrieved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28">
              <a:extLst>
                <a:ext uri="{FF2B5EF4-FFF2-40B4-BE49-F238E27FC236}">
                  <a16:creationId xmlns:a16="http://schemas.microsoft.com/office/drawing/2014/main" id="{1AEC7020-1B35-F57C-7A02-D2D2BCE339D0}"/>
                </a:ext>
              </a:extLst>
            </p:cNvPr>
            <p:cNvSpPr>
              <a:spLocks noChangeArrowheads="1"/>
            </p:cNvSpPr>
            <p:nvPr/>
          </p:nvSpPr>
          <p:spPr bwMode="auto">
            <a:xfrm>
              <a:off x="2087309" y="2784286"/>
              <a:ext cx="26850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documents can support the questions.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4" name="Group 53">
            <a:extLst>
              <a:ext uri="{FF2B5EF4-FFF2-40B4-BE49-F238E27FC236}">
                <a16:creationId xmlns:a16="http://schemas.microsoft.com/office/drawing/2014/main" id="{C4DE632C-3DBD-92CA-6C0F-AD1AD586C03C}"/>
              </a:ext>
            </a:extLst>
          </p:cNvPr>
          <p:cNvGrpSpPr/>
          <p:nvPr/>
        </p:nvGrpSpPr>
        <p:grpSpPr>
          <a:xfrm>
            <a:off x="5068327" y="3213614"/>
            <a:ext cx="2968625" cy="740938"/>
            <a:chOff x="5068327" y="3213614"/>
            <a:chExt cx="2968625" cy="740938"/>
          </a:xfrm>
        </p:grpSpPr>
        <p:sp>
          <p:nvSpPr>
            <p:cNvPr id="45" name="Rectangle 29">
              <a:extLst>
                <a:ext uri="{FF2B5EF4-FFF2-40B4-BE49-F238E27FC236}">
                  <a16:creationId xmlns:a16="http://schemas.microsoft.com/office/drawing/2014/main" id="{A8729677-C027-7058-5FAA-8756BDF6B23B}"/>
                </a:ext>
              </a:extLst>
            </p:cNvPr>
            <p:cNvSpPr>
              <a:spLocks noChangeArrowheads="1"/>
            </p:cNvSpPr>
            <p:nvPr/>
          </p:nvSpPr>
          <p:spPr bwMode="auto">
            <a:xfrm>
              <a:off x="5499275" y="3213614"/>
              <a:ext cx="2218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entury Schoolbook" panose="02040604050505020304" pitchFamily="18" charset="0"/>
                </a:rPr>
                <a:t>Answer Relevancy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30">
              <a:extLst>
                <a:ext uri="{FF2B5EF4-FFF2-40B4-BE49-F238E27FC236}">
                  <a16:creationId xmlns:a16="http://schemas.microsoft.com/office/drawing/2014/main" id="{314A17C4-B345-6111-CA85-26D964BC9EAD}"/>
                </a:ext>
              </a:extLst>
            </p:cNvPr>
            <p:cNvSpPr>
              <a:spLocks noChangeArrowheads="1"/>
            </p:cNvSpPr>
            <p:nvPr/>
          </p:nvSpPr>
          <p:spPr bwMode="auto">
            <a:xfrm>
              <a:off x="5068327" y="3556090"/>
              <a:ext cx="2968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Measures the relevancy between answer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31">
              <a:extLst>
                <a:ext uri="{FF2B5EF4-FFF2-40B4-BE49-F238E27FC236}">
                  <a16:creationId xmlns:a16="http://schemas.microsoft.com/office/drawing/2014/main" id="{2F149B5E-A468-C44B-5E81-152097A86B84}"/>
                </a:ext>
              </a:extLst>
            </p:cNvPr>
            <p:cNvSpPr>
              <a:spLocks noChangeArrowheads="1"/>
            </p:cNvSpPr>
            <p:nvPr/>
          </p:nvSpPr>
          <p:spPr bwMode="auto">
            <a:xfrm>
              <a:off x="5068327" y="3738652"/>
              <a:ext cx="1022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entury Schoolbook" panose="02040604050505020304" pitchFamily="18" charset="0"/>
                </a:rPr>
                <a:t>and question.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3" name="Group 52">
            <a:extLst>
              <a:ext uri="{FF2B5EF4-FFF2-40B4-BE49-F238E27FC236}">
                <a16:creationId xmlns:a16="http://schemas.microsoft.com/office/drawing/2014/main" id="{DEC4EE0C-F16C-9AC0-ECC9-89B84E5E2164}"/>
              </a:ext>
            </a:extLst>
          </p:cNvPr>
          <p:cNvGrpSpPr/>
          <p:nvPr/>
        </p:nvGrpSpPr>
        <p:grpSpPr>
          <a:xfrm>
            <a:off x="1964174" y="3212378"/>
            <a:ext cx="2991203" cy="736747"/>
            <a:chOff x="1958415" y="3217802"/>
            <a:chExt cx="2991203" cy="736747"/>
          </a:xfrm>
        </p:grpSpPr>
        <p:sp>
          <p:nvSpPr>
            <p:cNvPr id="48" name="Rectangle 32">
              <a:extLst>
                <a:ext uri="{FF2B5EF4-FFF2-40B4-BE49-F238E27FC236}">
                  <a16:creationId xmlns:a16="http://schemas.microsoft.com/office/drawing/2014/main" id="{46670149-4737-A4AE-83E5-CEF0E7F44D40}"/>
                </a:ext>
              </a:extLst>
            </p:cNvPr>
            <p:cNvSpPr>
              <a:spLocks noChangeArrowheads="1"/>
            </p:cNvSpPr>
            <p:nvPr/>
          </p:nvSpPr>
          <p:spPr bwMode="auto">
            <a:xfrm>
              <a:off x="2526484" y="3217802"/>
              <a:ext cx="18732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entury Schoolbook" panose="02040604050505020304" pitchFamily="18" charset="0"/>
                </a:rPr>
                <a:t>Context Recall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33">
              <a:extLst>
                <a:ext uri="{FF2B5EF4-FFF2-40B4-BE49-F238E27FC236}">
                  <a16:creationId xmlns:a16="http://schemas.microsoft.com/office/drawing/2014/main" id="{E280922D-674C-BBE5-6013-2651ECAEF014}"/>
                </a:ext>
              </a:extLst>
            </p:cNvPr>
            <p:cNvSpPr>
              <a:spLocks noChangeArrowheads="1"/>
            </p:cNvSpPr>
            <p:nvPr/>
          </p:nvSpPr>
          <p:spPr bwMode="auto">
            <a:xfrm>
              <a:off x="1958415" y="3556087"/>
              <a:ext cx="29912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Measures how much of the ground truths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34">
              <a:extLst>
                <a:ext uri="{FF2B5EF4-FFF2-40B4-BE49-F238E27FC236}">
                  <a16:creationId xmlns:a16="http://schemas.microsoft.com/office/drawing/2014/main" id="{00D67086-94CB-D227-DE52-8EB1880A5EF0}"/>
                </a:ext>
              </a:extLst>
            </p:cNvPr>
            <p:cNvSpPr>
              <a:spLocks noChangeArrowheads="1"/>
            </p:cNvSpPr>
            <p:nvPr/>
          </p:nvSpPr>
          <p:spPr bwMode="auto">
            <a:xfrm>
              <a:off x="1958415" y="3738649"/>
              <a:ext cx="2878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entury Schoolbook" panose="02040604050505020304" pitchFamily="18" charset="0"/>
                </a:rPr>
                <a:t>are supported by the retrieved contexts.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7" name="Picture 6">
            <a:extLst>
              <a:ext uri="{FF2B5EF4-FFF2-40B4-BE49-F238E27FC236}">
                <a16:creationId xmlns:a16="http://schemas.microsoft.com/office/drawing/2014/main" id="{FF9D5FBA-FCA3-B999-8B71-39D8FE8DB922}"/>
              </a:ext>
            </a:extLst>
          </p:cNvPr>
          <p:cNvPicPr>
            <a:picLocks noChangeAspect="1"/>
          </p:cNvPicPr>
          <p:nvPr/>
        </p:nvPicPr>
        <p:blipFill>
          <a:blip r:embed="rId3"/>
          <a:stretch>
            <a:fillRect/>
          </a:stretch>
        </p:blipFill>
        <p:spPr>
          <a:xfrm>
            <a:off x="2030985" y="2591699"/>
            <a:ext cx="2807513" cy="425522"/>
          </a:xfrm>
          <a:prstGeom prst="rect">
            <a:avLst/>
          </a:prstGeom>
          <a:ln>
            <a:solidFill>
              <a:srgbClr val="002060"/>
            </a:solidFill>
          </a:ln>
        </p:spPr>
      </p:pic>
      <p:pic>
        <p:nvPicPr>
          <p:cNvPr id="10" name="Picture 9">
            <a:extLst>
              <a:ext uri="{FF2B5EF4-FFF2-40B4-BE49-F238E27FC236}">
                <a16:creationId xmlns:a16="http://schemas.microsoft.com/office/drawing/2014/main" id="{33A8EDFA-3C39-6732-C938-2EE37DF1118F}"/>
              </a:ext>
            </a:extLst>
          </p:cNvPr>
          <p:cNvPicPr>
            <a:picLocks noChangeAspect="1"/>
          </p:cNvPicPr>
          <p:nvPr/>
        </p:nvPicPr>
        <p:blipFill>
          <a:blip r:embed="rId4"/>
          <a:stretch>
            <a:fillRect/>
          </a:stretch>
        </p:blipFill>
        <p:spPr>
          <a:xfrm>
            <a:off x="1951504" y="4092854"/>
            <a:ext cx="2960775" cy="476563"/>
          </a:xfrm>
          <a:prstGeom prst="rect">
            <a:avLst/>
          </a:prstGeom>
          <a:ln>
            <a:solidFill>
              <a:srgbClr val="002060"/>
            </a:solidFill>
          </a:ln>
        </p:spPr>
      </p:pic>
      <p:pic>
        <p:nvPicPr>
          <p:cNvPr id="12" name="Picture 11">
            <a:extLst>
              <a:ext uri="{FF2B5EF4-FFF2-40B4-BE49-F238E27FC236}">
                <a16:creationId xmlns:a16="http://schemas.microsoft.com/office/drawing/2014/main" id="{A656C302-D0AC-73DC-442C-F9ACC4DF0CF7}"/>
              </a:ext>
            </a:extLst>
          </p:cNvPr>
          <p:cNvPicPr>
            <a:picLocks noChangeAspect="1"/>
          </p:cNvPicPr>
          <p:nvPr/>
        </p:nvPicPr>
        <p:blipFill>
          <a:blip r:embed="rId5"/>
          <a:stretch>
            <a:fillRect/>
          </a:stretch>
        </p:blipFill>
        <p:spPr>
          <a:xfrm>
            <a:off x="5096221" y="2685372"/>
            <a:ext cx="2899455" cy="367020"/>
          </a:xfrm>
          <a:prstGeom prst="rect">
            <a:avLst/>
          </a:prstGeom>
          <a:ln>
            <a:solidFill>
              <a:srgbClr val="002060"/>
            </a:solidFill>
          </a:ln>
        </p:spPr>
      </p:pic>
      <p:sp>
        <p:nvSpPr>
          <p:cNvPr id="13" name="TextBox 12">
            <a:extLst>
              <a:ext uri="{FF2B5EF4-FFF2-40B4-BE49-F238E27FC236}">
                <a16:creationId xmlns:a16="http://schemas.microsoft.com/office/drawing/2014/main" id="{4A30CF2C-00C8-E5FC-10FE-2AF6AFE91E06}"/>
              </a:ext>
            </a:extLst>
          </p:cNvPr>
          <p:cNvSpPr txBox="1"/>
          <p:nvPr/>
        </p:nvSpPr>
        <p:spPr>
          <a:xfrm>
            <a:off x="5167697" y="4169135"/>
            <a:ext cx="2850239" cy="276999"/>
          </a:xfrm>
          <a:prstGeom prst="rect">
            <a:avLst/>
          </a:prstGeom>
          <a:noFill/>
          <a:ln>
            <a:solidFill>
              <a:srgbClr val="002060"/>
            </a:solidFill>
          </a:ln>
        </p:spPr>
        <p:txBody>
          <a:bodyPr wrap="square" rtlCol="0">
            <a:spAutoFit/>
          </a:bodyPr>
          <a:lstStyle/>
          <a:p>
            <a:r>
              <a:rPr lang="en-SG" sz="1200" dirty="0"/>
              <a:t>Cosine Similarity (answer, question)</a:t>
            </a:r>
          </a:p>
        </p:txBody>
      </p:sp>
    </p:spTree>
    <p:extLst>
      <p:ext uri="{BB962C8B-B14F-4D97-AF65-F5344CB8AC3E}">
        <p14:creationId xmlns:p14="http://schemas.microsoft.com/office/powerpoint/2010/main" val="318353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90AA20B-A762-EB97-E025-D35924AE83D0}"/>
              </a:ext>
            </a:extLst>
          </p:cNvPr>
          <p:cNvPicPr>
            <a:picLocks noChangeAspect="1"/>
          </p:cNvPicPr>
          <p:nvPr/>
        </p:nvPicPr>
        <p:blipFill>
          <a:blip r:embed="rId3"/>
          <a:stretch>
            <a:fillRect/>
          </a:stretch>
        </p:blipFill>
        <p:spPr>
          <a:xfrm>
            <a:off x="1566978" y="1000148"/>
            <a:ext cx="5405322" cy="3705534"/>
          </a:xfrm>
          <a:prstGeom prst="rect">
            <a:avLst/>
          </a:prstGeom>
        </p:spPr>
      </p:pic>
      <p:sp>
        <p:nvSpPr>
          <p:cNvPr id="21" name="Google Shape;158;p21">
            <a:extLst>
              <a:ext uri="{FF2B5EF4-FFF2-40B4-BE49-F238E27FC236}">
                <a16:creationId xmlns:a16="http://schemas.microsoft.com/office/drawing/2014/main" id="{058AE704-CA65-4BC6-7635-74B0D44FC9EC}"/>
              </a:ext>
            </a:extLst>
          </p:cNvPr>
          <p:cNvSpPr txBox="1">
            <a:spLocks noGrp="1"/>
          </p:cNvSpPr>
          <p:nvPr>
            <p:ph type="title"/>
          </p:nvPr>
        </p:nvSpPr>
        <p:spPr>
          <a:xfrm>
            <a:off x="532708" y="268290"/>
            <a:ext cx="701109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GPT-4 as evaluators</a:t>
            </a:r>
            <a:endParaRPr dirty="0"/>
          </a:p>
        </p:txBody>
      </p:sp>
    </p:spTree>
    <p:extLst>
      <p:ext uri="{BB962C8B-B14F-4D97-AF65-F5344CB8AC3E}">
        <p14:creationId xmlns:p14="http://schemas.microsoft.com/office/powerpoint/2010/main" val="209505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58;p21">
            <a:extLst>
              <a:ext uri="{FF2B5EF4-FFF2-40B4-BE49-F238E27FC236}">
                <a16:creationId xmlns:a16="http://schemas.microsoft.com/office/drawing/2014/main" id="{058AE704-CA65-4BC6-7635-74B0D44FC9EC}"/>
              </a:ext>
            </a:extLst>
          </p:cNvPr>
          <p:cNvSpPr txBox="1">
            <a:spLocks noGrp="1"/>
          </p:cNvSpPr>
          <p:nvPr>
            <p:ph type="title"/>
          </p:nvPr>
        </p:nvSpPr>
        <p:spPr>
          <a:xfrm>
            <a:off x="532708" y="268290"/>
            <a:ext cx="701109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GPT-4 to generate synthetic dataset</a:t>
            </a:r>
            <a:endParaRPr dirty="0"/>
          </a:p>
        </p:txBody>
      </p:sp>
      <p:pic>
        <p:nvPicPr>
          <p:cNvPr id="7" name="Picture 6">
            <a:extLst>
              <a:ext uri="{FF2B5EF4-FFF2-40B4-BE49-F238E27FC236}">
                <a16:creationId xmlns:a16="http://schemas.microsoft.com/office/drawing/2014/main" id="{6EBAEDED-2612-6DA3-9169-E082B8D7A7E8}"/>
              </a:ext>
            </a:extLst>
          </p:cNvPr>
          <p:cNvPicPr>
            <a:picLocks noChangeAspect="1"/>
          </p:cNvPicPr>
          <p:nvPr/>
        </p:nvPicPr>
        <p:blipFill>
          <a:blip r:embed="rId3"/>
          <a:stretch>
            <a:fillRect/>
          </a:stretch>
        </p:blipFill>
        <p:spPr>
          <a:xfrm>
            <a:off x="1513302" y="1140600"/>
            <a:ext cx="5440553" cy="3408539"/>
          </a:xfrm>
          <a:prstGeom prst="rect">
            <a:avLst/>
          </a:prstGeom>
        </p:spPr>
      </p:pic>
    </p:spTree>
    <p:extLst>
      <p:ext uri="{BB962C8B-B14F-4D97-AF65-F5344CB8AC3E}">
        <p14:creationId xmlns:p14="http://schemas.microsoft.com/office/powerpoint/2010/main" val="301145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828019" y="660654"/>
            <a:ext cx="4703338" cy="3031236"/>
          </a:xfrm>
          <a:prstGeom prst="rect">
            <a:avLst/>
          </a:prstGeom>
        </p:spPr>
        <p:txBody>
          <a:bodyPr spcFirstLastPara="1" lIns="91425" tIns="91425" rIns="91425" bIns="91425" anchorCtr="0">
            <a:normAutofit/>
          </a:bodyPr>
          <a:lstStyle/>
          <a:p>
            <a:pPr lvl="0"/>
            <a:r>
              <a:rPr lang="en-GB" dirty="0"/>
              <a:t>How to improve RAG pipeline ?</a:t>
            </a:r>
            <a:endParaRPr lang="en-SG" dirty="0"/>
          </a:p>
        </p:txBody>
      </p:sp>
      <p:pic>
        <p:nvPicPr>
          <p:cNvPr id="3" name="Graphic 2" descr="Hurdle with solid fill">
            <a:extLst>
              <a:ext uri="{FF2B5EF4-FFF2-40B4-BE49-F238E27FC236}">
                <a16:creationId xmlns:a16="http://schemas.microsoft.com/office/drawing/2014/main" id="{E04C924D-7B4F-C559-40B0-208387774E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4708" y="1165660"/>
            <a:ext cx="2808409" cy="2808409"/>
          </a:xfrm>
          <a:prstGeom prst="rect">
            <a:avLst/>
          </a:prstGeom>
        </p:spPr>
      </p:pic>
    </p:spTree>
    <p:extLst>
      <p:ext uri="{BB962C8B-B14F-4D97-AF65-F5344CB8AC3E}">
        <p14:creationId xmlns:p14="http://schemas.microsoft.com/office/powerpoint/2010/main" val="322687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39" name="Rectangle 38">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4" name="Rectangle 3">
            <a:extLst>
              <a:ext uri="{FF2B5EF4-FFF2-40B4-BE49-F238E27FC236}">
                <a16:creationId xmlns:a16="http://schemas.microsoft.com/office/drawing/2014/main" id="{E9070AE2-CB8E-A801-FC14-0953102864F0}"/>
              </a:ext>
            </a:extLst>
          </p:cNvPr>
          <p:cNvSpPr/>
          <p:nvPr/>
        </p:nvSpPr>
        <p:spPr>
          <a:xfrm>
            <a:off x="4283465" y="215844"/>
            <a:ext cx="1548484" cy="59049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408" kern="1200" dirty="0">
                <a:solidFill>
                  <a:schemeClr val="tx1"/>
                </a:solidFill>
                <a:latin typeface="+mn-lt"/>
                <a:ea typeface="+mn-ea"/>
                <a:cs typeface="+mn-cs"/>
              </a:rPr>
              <a:t>End-to-end</a:t>
            </a:r>
            <a:br>
              <a:rPr lang="en-SG" sz="1408" kern="1200" dirty="0">
                <a:solidFill>
                  <a:schemeClr val="tx1"/>
                </a:solidFill>
                <a:latin typeface="+mn-lt"/>
                <a:ea typeface="+mn-ea"/>
                <a:cs typeface="+mn-cs"/>
              </a:rPr>
            </a:br>
            <a:r>
              <a:rPr lang="en-SG" sz="1408" kern="1200" dirty="0">
                <a:solidFill>
                  <a:schemeClr val="tx1"/>
                </a:solidFill>
                <a:latin typeface="+mn-lt"/>
                <a:ea typeface="+mn-ea"/>
                <a:cs typeface="+mn-cs"/>
              </a:rPr>
              <a:t>Performance</a:t>
            </a:r>
            <a:endParaRPr lang="en-SG" sz="1600" dirty="0">
              <a:solidFill>
                <a:schemeClr val="tx1"/>
              </a:solidFill>
            </a:endParaRPr>
          </a:p>
        </p:txBody>
      </p:sp>
      <p:sp>
        <p:nvSpPr>
          <p:cNvPr id="5" name="Rectangle 4">
            <a:extLst>
              <a:ext uri="{FF2B5EF4-FFF2-40B4-BE49-F238E27FC236}">
                <a16:creationId xmlns:a16="http://schemas.microsoft.com/office/drawing/2014/main" id="{EAB288FE-FC8C-133E-8D1B-DC694DA22B55}"/>
              </a:ext>
            </a:extLst>
          </p:cNvPr>
          <p:cNvSpPr/>
          <p:nvPr/>
        </p:nvSpPr>
        <p:spPr>
          <a:xfrm>
            <a:off x="2277084" y="1259205"/>
            <a:ext cx="1548484" cy="59049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408" kern="1200">
                <a:solidFill>
                  <a:schemeClr val="tx1"/>
                </a:solidFill>
                <a:latin typeface="+mn-lt"/>
                <a:ea typeface="+mn-ea"/>
                <a:cs typeface="+mn-cs"/>
              </a:rPr>
              <a:t>Retrieval Performance </a:t>
            </a:r>
            <a:endParaRPr lang="en-SG" sz="1600">
              <a:solidFill>
                <a:schemeClr val="tx1"/>
              </a:solidFill>
            </a:endParaRPr>
          </a:p>
        </p:txBody>
      </p:sp>
      <p:sp>
        <p:nvSpPr>
          <p:cNvPr id="6" name="Rectangle 5">
            <a:extLst>
              <a:ext uri="{FF2B5EF4-FFF2-40B4-BE49-F238E27FC236}">
                <a16:creationId xmlns:a16="http://schemas.microsoft.com/office/drawing/2014/main" id="{989E4AB5-B8F1-8EB6-1B52-A90197D5D4C8}"/>
              </a:ext>
            </a:extLst>
          </p:cNvPr>
          <p:cNvSpPr/>
          <p:nvPr/>
        </p:nvSpPr>
        <p:spPr>
          <a:xfrm>
            <a:off x="6310855" y="1259204"/>
            <a:ext cx="1548484" cy="59049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408" kern="1200">
                <a:solidFill>
                  <a:schemeClr val="tx1"/>
                </a:solidFill>
                <a:latin typeface="+mn-lt"/>
                <a:ea typeface="+mn-ea"/>
                <a:cs typeface="+mn-cs"/>
              </a:rPr>
              <a:t>Generation Performance </a:t>
            </a:r>
            <a:endParaRPr lang="en-SG" sz="1600">
              <a:solidFill>
                <a:schemeClr val="tx1"/>
              </a:solidFill>
            </a:endParaRPr>
          </a:p>
        </p:txBody>
      </p:sp>
      <p:sp>
        <p:nvSpPr>
          <p:cNvPr id="17" name="Rectangle 16">
            <a:extLst>
              <a:ext uri="{FF2B5EF4-FFF2-40B4-BE49-F238E27FC236}">
                <a16:creationId xmlns:a16="http://schemas.microsoft.com/office/drawing/2014/main" id="{9CEBD7F1-3DF3-B3BA-FAEF-E08C3BE360C9}"/>
              </a:ext>
            </a:extLst>
          </p:cNvPr>
          <p:cNvSpPr/>
          <p:nvPr/>
        </p:nvSpPr>
        <p:spPr>
          <a:xfrm>
            <a:off x="679323" y="2327441"/>
            <a:ext cx="970925"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a:solidFill>
                  <a:schemeClr val="tx1"/>
                </a:solidFill>
                <a:latin typeface="+mn-lt"/>
                <a:ea typeface="+mn-ea"/>
                <a:cs typeface="+mn-cs"/>
              </a:rPr>
              <a:t>Question-Document Mapping</a:t>
            </a:r>
            <a:endParaRPr lang="en-SG" sz="1200">
              <a:solidFill>
                <a:schemeClr val="tx1"/>
              </a:solidFill>
            </a:endParaRPr>
          </a:p>
        </p:txBody>
      </p:sp>
      <p:sp>
        <p:nvSpPr>
          <p:cNvPr id="18" name="Rectangle 17">
            <a:extLst>
              <a:ext uri="{FF2B5EF4-FFF2-40B4-BE49-F238E27FC236}">
                <a16:creationId xmlns:a16="http://schemas.microsoft.com/office/drawing/2014/main" id="{4E326F0E-3A07-3696-8C85-684669BCC09B}"/>
              </a:ext>
            </a:extLst>
          </p:cNvPr>
          <p:cNvSpPr/>
          <p:nvPr/>
        </p:nvSpPr>
        <p:spPr>
          <a:xfrm>
            <a:off x="1797759" y="2327441"/>
            <a:ext cx="1049042"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dirty="0">
                <a:solidFill>
                  <a:schemeClr val="tx1"/>
                </a:solidFill>
                <a:latin typeface="+mn-lt"/>
                <a:ea typeface="+mn-ea"/>
                <a:cs typeface="+mn-cs"/>
              </a:rPr>
              <a:t>Information Coverage</a:t>
            </a:r>
            <a:endParaRPr lang="en-SG" sz="1200" dirty="0">
              <a:solidFill>
                <a:schemeClr val="tx1"/>
              </a:solidFill>
            </a:endParaRPr>
          </a:p>
        </p:txBody>
      </p:sp>
      <p:sp>
        <p:nvSpPr>
          <p:cNvPr id="19" name="Rectangle 18">
            <a:extLst>
              <a:ext uri="{FF2B5EF4-FFF2-40B4-BE49-F238E27FC236}">
                <a16:creationId xmlns:a16="http://schemas.microsoft.com/office/drawing/2014/main" id="{497E8875-DE7A-C49B-DA61-56F3F8B616A1}"/>
              </a:ext>
            </a:extLst>
          </p:cNvPr>
          <p:cNvSpPr/>
          <p:nvPr/>
        </p:nvSpPr>
        <p:spPr>
          <a:xfrm>
            <a:off x="2995555" y="2327441"/>
            <a:ext cx="1211037"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dirty="0">
                <a:solidFill>
                  <a:schemeClr val="tx1"/>
                </a:solidFill>
                <a:latin typeface="+mn-lt"/>
                <a:ea typeface="+mn-ea"/>
                <a:cs typeface="+mn-cs"/>
              </a:rPr>
              <a:t>Complex document </a:t>
            </a:r>
            <a:r>
              <a:rPr lang="en-SG" sz="1200" dirty="0">
                <a:solidFill>
                  <a:schemeClr val="tx1"/>
                </a:solidFill>
              </a:rPr>
              <a:t>r</a:t>
            </a:r>
            <a:r>
              <a:rPr lang="en-SG" sz="1200" kern="1200" dirty="0">
                <a:solidFill>
                  <a:schemeClr val="tx1"/>
                </a:solidFill>
                <a:latin typeface="+mn-lt"/>
                <a:ea typeface="+mn-ea"/>
                <a:cs typeface="+mn-cs"/>
              </a:rPr>
              <a:t>elationship</a:t>
            </a:r>
            <a:endParaRPr lang="en-SG" sz="1200" dirty="0">
              <a:solidFill>
                <a:schemeClr val="tx1"/>
              </a:solidFill>
            </a:endParaRPr>
          </a:p>
        </p:txBody>
      </p:sp>
      <p:sp>
        <p:nvSpPr>
          <p:cNvPr id="22" name="TextBox 21">
            <a:extLst>
              <a:ext uri="{FF2B5EF4-FFF2-40B4-BE49-F238E27FC236}">
                <a16:creationId xmlns:a16="http://schemas.microsoft.com/office/drawing/2014/main" id="{97517194-1B34-59ED-7E6A-B7636E031E1B}"/>
              </a:ext>
            </a:extLst>
          </p:cNvPr>
          <p:cNvSpPr txBox="1"/>
          <p:nvPr/>
        </p:nvSpPr>
        <p:spPr>
          <a:xfrm>
            <a:off x="629302" y="3170154"/>
            <a:ext cx="1065986" cy="1438855"/>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1000" kern="1200" dirty="0" err="1">
                <a:solidFill>
                  <a:schemeClr val="tx1"/>
                </a:solidFill>
                <a:latin typeface="Arial" panose="020B0604020202020204" pitchFamily="34" charset="0"/>
                <a:ea typeface="+mn-ea"/>
                <a:cs typeface="+mn-cs"/>
              </a:rPr>
              <a:t>HyDE</a:t>
            </a:r>
            <a:endParaRPr lang="en-GB" sz="1000" dirty="0"/>
          </a:p>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Embedding</a:t>
            </a:r>
            <a:br>
              <a:rPr lang="en-GB" sz="1000" kern="1200" dirty="0">
                <a:solidFill>
                  <a:schemeClr val="tx1"/>
                </a:solidFill>
                <a:latin typeface="Arial" panose="020B0604020202020204" pitchFamily="34" charset="0"/>
                <a:ea typeface="+mn-ea"/>
                <a:cs typeface="+mn-cs"/>
              </a:rPr>
            </a:br>
            <a:r>
              <a:rPr lang="en-GB" sz="1000" kern="1200" dirty="0">
                <a:solidFill>
                  <a:schemeClr val="tx1"/>
                </a:solidFill>
                <a:latin typeface="Arial" panose="020B0604020202020204" pitchFamily="34" charset="0"/>
                <a:ea typeface="+mn-ea"/>
                <a:cs typeface="+mn-cs"/>
              </a:rPr>
              <a:t>Fine Tuning</a:t>
            </a:r>
          </a:p>
          <a:p>
            <a:pPr marL="171450" indent="-171450" defTabSz="402336">
              <a:spcAft>
                <a:spcPts val="1056"/>
              </a:spcAft>
              <a:buFont typeface="Arial" panose="020B0604020202020204" pitchFamily="34" charset="0"/>
              <a:buChar char="•"/>
            </a:pPr>
            <a:r>
              <a:rPr lang="en-GB" sz="1000" b="0" i="0" u="none" strike="noStrike" dirty="0">
                <a:effectLst/>
                <a:latin typeface="Arial" panose="020B0604020202020204" pitchFamily="34" charset="0"/>
              </a:rPr>
              <a:t>Summary</a:t>
            </a:r>
            <a:br>
              <a:rPr lang="en-GB" sz="1000" b="0" i="0" u="none" strike="noStrike" dirty="0">
                <a:effectLst/>
                <a:latin typeface="Arial" panose="020B0604020202020204" pitchFamily="34" charset="0"/>
              </a:rPr>
            </a:br>
            <a:r>
              <a:rPr lang="en-GB" sz="1000" b="0" i="0" u="none" strike="noStrike" dirty="0">
                <a:effectLst/>
                <a:latin typeface="Arial" panose="020B0604020202020204" pitchFamily="34" charset="0"/>
              </a:rPr>
              <a:t>Embedding</a:t>
            </a:r>
          </a:p>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Re-Ranking</a:t>
            </a:r>
            <a:endParaRPr lang="en-GB" sz="1000" b="0" i="0" u="none" strike="noStrike" dirty="0">
              <a:effectLst/>
              <a:latin typeface="Arial" panose="020B0604020202020204" pitchFamily="34" charset="0"/>
            </a:endParaRPr>
          </a:p>
        </p:txBody>
      </p:sp>
      <p:sp>
        <p:nvSpPr>
          <p:cNvPr id="25" name="Rectangle 24">
            <a:extLst>
              <a:ext uri="{FF2B5EF4-FFF2-40B4-BE49-F238E27FC236}">
                <a16:creationId xmlns:a16="http://schemas.microsoft.com/office/drawing/2014/main" id="{7D790995-F066-EA5D-FCEC-82EDB89225A3}"/>
              </a:ext>
            </a:extLst>
          </p:cNvPr>
          <p:cNvSpPr/>
          <p:nvPr/>
        </p:nvSpPr>
        <p:spPr>
          <a:xfrm>
            <a:off x="4349059" y="2327441"/>
            <a:ext cx="1211037"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dirty="0">
                <a:solidFill>
                  <a:schemeClr val="tx1"/>
                </a:solidFill>
                <a:latin typeface="+mn-lt"/>
                <a:ea typeface="+mn-ea"/>
                <a:cs typeface="+mn-cs"/>
              </a:rPr>
              <a:t>Multi-Modal Documents</a:t>
            </a:r>
            <a:endParaRPr lang="en-SG" sz="1200" dirty="0">
              <a:solidFill>
                <a:schemeClr val="tx1"/>
              </a:solidFill>
            </a:endParaRPr>
          </a:p>
        </p:txBody>
      </p:sp>
      <p:sp>
        <p:nvSpPr>
          <p:cNvPr id="26" name="Rectangle 25">
            <a:extLst>
              <a:ext uri="{FF2B5EF4-FFF2-40B4-BE49-F238E27FC236}">
                <a16:creationId xmlns:a16="http://schemas.microsoft.com/office/drawing/2014/main" id="{905F3FCE-463F-7D0B-A553-1B89B149CAB0}"/>
              </a:ext>
            </a:extLst>
          </p:cNvPr>
          <p:cNvSpPr/>
          <p:nvPr/>
        </p:nvSpPr>
        <p:spPr>
          <a:xfrm>
            <a:off x="5921346" y="2327441"/>
            <a:ext cx="1094567"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dirty="0">
                <a:solidFill>
                  <a:schemeClr val="tx1"/>
                </a:solidFill>
                <a:latin typeface="+mn-lt"/>
                <a:ea typeface="+mn-ea"/>
                <a:cs typeface="+mn-cs"/>
              </a:rPr>
              <a:t>Generation Bias</a:t>
            </a:r>
            <a:endParaRPr lang="en-SG" sz="1200" dirty="0">
              <a:solidFill>
                <a:schemeClr val="tx1"/>
              </a:solidFill>
            </a:endParaRPr>
          </a:p>
        </p:txBody>
      </p:sp>
      <p:sp>
        <p:nvSpPr>
          <p:cNvPr id="27" name="TextBox 26">
            <a:extLst>
              <a:ext uri="{FF2B5EF4-FFF2-40B4-BE49-F238E27FC236}">
                <a16:creationId xmlns:a16="http://schemas.microsoft.com/office/drawing/2014/main" id="{99165DCB-4982-BBCA-643B-A2228F7E6238}"/>
              </a:ext>
            </a:extLst>
          </p:cNvPr>
          <p:cNvSpPr txBox="1"/>
          <p:nvPr/>
        </p:nvSpPr>
        <p:spPr>
          <a:xfrm>
            <a:off x="5841416" y="3167968"/>
            <a:ext cx="1407631" cy="390235"/>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968" kern="1200" dirty="0">
                <a:solidFill>
                  <a:schemeClr val="tx1"/>
                </a:solidFill>
                <a:latin typeface="Arial" panose="020B0604020202020204" pitchFamily="34" charset="0"/>
                <a:ea typeface="+mn-ea"/>
                <a:cs typeface="+mn-cs"/>
              </a:rPr>
              <a:t>Long Context Reorder</a:t>
            </a:r>
            <a:endParaRPr lang="en-GB" sz="1100" b="0" dirty="0">
              <a:effectLst/>
            </a:endParaRPr>
          </a:p>
        </p:txBody>
      </p:sp>
      <p:sp>
        <p:nvSpPr>
          <p:cNvPr id="37" name="TextBox 36">
            <a:extLst>
              <a:ext uri="{FF2B5EF4-FFF2-40B4-BE49-F238E27FC236}">
                <a16:creationId xmlns:a16="http://schemas.microsoft.com/office/drawing/2014/main" id="{57EB7882-7641-6BA9-4A85-AFF4552E7961}"/>
              </a:ext>
            </a:extLst>
          </p:cNvPr>
          <p:cNvSpPr txBox="1"/>
          <p:nvPr/>
        </p:nvSpPr>
        <p:spPr>
          <a:xfrm>
            <a:off x="3035338" y="3170154"/>
            <a:ext cx="1208931" cy="848950"/>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Knowledge Graph</a:t>
            </a:r>
          </a:p>
          <a:p>
            <a:pPr marL="171450" indent="-171450" defTabSz="402336">
              <a:spcAft>
                <a:spcPts val="1056"/>
              </a:spcAft>
              <a:buFont typeface="Arial" panose="020B0604020202020204" pitchFamily="34" charset="0"/>
              <a:buChar char="•"/>
            </a:pPr>
            <a:r>
              <a:rPr lang="en-GB" sz="1000" b="0" i="0" u="none" strike="noStrike" dirty="0">
                <a:effectLst/>
                <a:latin typeface="Arial" panose="020B0604020202020204" pitchFamily="34" charset="0"/>
              </a:rPr>
              <a:t>Multi-hop</a:t>
            </a:r>
            <a:br>
              <a:rPr lang="en-GB" sz="1000" b="0" i="0" u="none" strike="noStrike" dirty="0">
                <a:effectLst/>
                <a:latin typeface="Arial" panose="020B0604020202020204" pitchFamily="34" charset="0"/>
              </a:rPr>
            </a:br>
            <a:r>
              <a:rPr lang="en-GB" sz="1000" b="0" i="0" u="none" strike="noStrike" dirty="0">
                <a:effectLst/>
                <a:latin typeface="Arial" panose="020B0604020202020204" pitchFamily="34" charset="0"/>
              </a:rPr>
              <a:t>retrieval</a:t>
            </a:r>
          </a:p>
        </p:txBody>
      </p:sp>
      <p:sp>
        <p:nvSpPr>
          <p:cNvPr id="40" name="TextBox 39">
            <a:extLst>
              <a:ext uri="{FF2B5EF4-FFF2-40B4-BE49-F238E27FC236}">
                <a16:creationId xmlns:a16="http://schemas.microsoft.com/office/drawing/2014/main" id="{F559E740-108C-90AF-5C63-BB47037B36DB}"/>
              </a:ext>
            </a:extLst>
          </p:cNvPr>
          <p:cNvSpPr txBox="1"/>
          <p:nvPr/>
        </p:nvSpPr>
        <p:spPr>
          <a:xfrm>
            <a:off x="1780406" y="3165622"/>
            <a:ext cx="1065986" cy="2041585"/>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1000" b="0" i="0" u="none" strike="noStrike" dirty="0">
                <a:effectLst/>
                <a:latin typeface="Arial" panose="020B0604020202020204" pitchFamily="34" charset="0"/>
              </a:rPr>
              <a:t>Query</a:t>
            </a:r>
            <a:br>
              <a:rPr lang="en-GB" sz="1000" b="0" i="0" u="none" strike="noStrike" dirty="0">
                <a:effectLst/>
                <a:latin typeface="Arial" panose="020B0604020202020204" pitchFamily="34" charset="0"/>
              </a:rPr>
            </a:br>
            <a:r>
              <a:rPr lang="en-GB" sz="1000" b="0" i="0" u="none" strike="noStrike" dirty="0">
                <a:effectLst/>
                <a:latin typeface="Arial" panose="020B0604020202020204" pitchFamily="34" charset="0"/>
              </a:rPr>
              <a:t>Expansion</a:t>
            </a:r>
          </a:p>
          <a:p>
            <a:pPr marL="171450" indent="-171450" defTabSz="402336">
              <a:spcAft>
                <a:spcPts val="1056"/>
              </a:spcAft>
              <a:buFont typeface="Arial" panose="020B0604020202020204" pitchFamily="34" charset="0"/>
              <a:buChar char="•"/>
            </a:pPr>
            <a:r>
              <a:rPr lang="en-GB" sz="1000" b="0" i="0" u="none" strike="noStrike" dirty="0">
                <a:effectLst/>
                <a:latin typeface="Arial" panose="020B0604020202020204" pitchFamily="34" charset="0"/>
              </a:rPr>
              <a:t>Chunk size /</a:t>
            </a:r>
            <a:br>
              <a:rPr lang="en-GB" sz="1000" b="0" i="0" u="none" strike="noStrike" dirty="0">
                <a:effectLst/>
                <a:latin typeface="Arial" panose="020B0604020202020204" pitchFamily="34" charset="0"/>
              </a:rPr>
            </a:br>
            <a:r>
              <a:rPr lang="en-GB" sz="1000" b="0" i="0" u="none" strike="noStrike" dirty="0">
                <a:effectLst/>
                <a:latin typeface="Arial" panose="020B0604020202020204" pitchFamily="34" charset="0"/>
              </a:rPr>
              <a:t>Top k tuning</a:t>
            </a:r>
          </a:p>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Metadata </a:t>
            </a:r>
            <a:br>
              <a:rPr lang="en-GB" sz="1000" kern="1200" dirty="0">
                <a:solidFill>
                  <a:schemeClr val="tx1"/>
                </a:solidFill>
                <a:latin typeface="Arial" panose="020B0604020202020204" pitchFamily="34" charset="0"/>
                <a:ea typeface="+mn-ea"/>
                <a:cs typeface="+mn-cs"/>
              </a:rPr>
            </a:br>
            <a:r>
              <a:rPr lang="en-GB" sz="1000" kern="1200" dirty="0">
                <a:solidFill>
                  <a:schemeClr val="tx1"/>
                </a:solidFill>
                <a:latin typeface="Arial" panose="020B0604020202020204" pitchFamily="34" charset="0"/>
                <a:ea typeface="+mn-ea"/>
                <a:cs typeface="+mn-cs"/>
              </a:rPr>
              <a:t>Filtering</a:t>
            </a:r>
          </a:p>
          <a:p>
            <a:pPr marL="171450" indent="-171450" defTabSz="402336">
              <a:spcAft>
                <a:spcPts val="1056"/>
              </a:spcAft>
              <a:buFont typeface="Arial" panose="020B0604020202020204" pitchFamily="34" charset="0"/>
              <a:buChar char="•"/>
            </a:pPr>
            <a:r>
              <a:rPr lang="en-GB" sz="1000" dirty="0">
                <a:latin typeface="Arial" panose="020B0604020202020204" pitchFamily="34" charset="0"/>
              </a:rPr>
              <a:t>Sub-query retrieval</a:t>
            </a:r>
            <a:endParaRPr lang="en-GB" sz="1000" b="0" i="0" u="none" strike="noStrike" dirty="0">
              <a:effectLst/>
              <a:latin typeface="Arial" panose="020B0604020202020204" pitchFamily="34" charset="0"/>
            </a:endParaRPr>
          </a:p>
          <a:p>
            <a:pPr marL="171450" indent="-171450" defTabSz="402336">
              <a:spcAft>
                <a:spcPts val="1056"/>
              </a:spcAft>
              <a:buFont typeface="Arial" panose="020B0604020202020204" pitchFamily="34" charset="0"/>
              <a:buChar char="•"/>
            </a:pPr>
            <a:endParaRPr lang="en-GB" sz="1000" b="0" i="0" u="none" strike="noStrike" dirty="0">
              <a:effectLst/>
              <a:latin typeface="Arial" panose="020B0604020202020204" pitchFamily="34" charset="0"/>
            </a:endParaRPr>
          </a:p>
        </p:txBody>
      </p:sp>
      <p:sp>
        <p:nvSpPr>
          <p:cNvPr id="41" name="TextBox 40">
            <a:extLst>
              <a:ext uri="{FF2B5EF4-FFF2-40B4-BE49-F238E27FC236}">
                <a16:creationId xmlns:a16="http://schemas.microsoft.com/office/drawing/2014/main" id="{458BE834-29AC-39BE-3865-1F6C1DD99E8B}"/>
              </a:ext>
            </a:extLst>
          </p:cNvPr>
          <p:cNvSpPr txBox="1"/>
          <p:nvPr/>
        </p:nvSpPr>
        <p:spPr>
          <a:xfrm>
            <a:off x="4357861" y="3161324"/>
            <a:ext cx="1956916" cy="1143903"/>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Text-to-SQL</a:t>
            </a:r>
            <a:br>
              <a:rPr lang="en-GB" sz="1000" kern="1200" dirty="0">
                <a:solidFill>
                  <a:schemeClr val="tx1"/>
                </a:solidFill>
                <a:latin typeface="Arial" panose="020B0604020202020204" pitchFamily="34" charset="0"/>
                <a:ea typeface="+mn-ea"/>
                <a:cs typeface="+mn-cs"/>
              </a:rPr>
            </a:br>
            <a:r>
              <a:rPr lang="en-GB" sz="1000" kern="1200" dirty="0">
                <a:solidFill>
                  <a:schemeClr val="tx1"/>
                </a:solidFill>
                <a:latin typeface="Arial" panose="020B0604020202020204" pitchFamily="34" charset="0"/>
                <a:ea typeface="+mn-ea"/>
                <a:cs typeface="+mn-cs"/>
              </a:rPr>
              <a:t>Engine</a:t>
            </a:r>
          </a:p>
          <a:p>
            <a:pPr marL="171450" indent="-171450" defTabSz="402336">
              <a:spcAft>
                <a:spcPts val="1056"/>
              </a:spcAft>
              <a:buFont typeface="Arial" panose="020B0604020202020204" pitchFamily="34" charset="0"/>
              <a:buChar char="•"/>
            </a:pPr>
            <a:r>
              <a:rPr lang="en-GB" sz="1000" kern="1200" dirty="0">
                <a:solidFill>
                  <a:schemeClr val="tx1"/>
                </a:solidFill>
                <a:latin typeface="Arial" panose="020B0604020202020204" pitchFamily="34" charset="0"/>
                <a:ea typeface="+mn-ea"/>
                <a:cs typeface="+mn-cs"/>
              </a:rPr>
              <a:t>Document</a:t>
            </a:r>
            <a:br>
              <a:rPr lang="en-GB" sz="1000" dirty="0">
                <a:latin typeface="Arial" panose="020B0604020202020204" pitchFamily="34" charset="0"/>
              </a:rPr>
            </a:br>
            <a:r>
              <a:rPr lang="en-GB" sz="1000" dirty="0">
                <a:latin typeface="Arial" panose="020B0604020202020204" pitchFamily="34" charset="0"/>
              </a:rPr>
              <a:t>Agents</a:t>
            </a:r>
            <a:endParaRPr lang="en-GB" sz="1000" kern="1200" dirty="0">
              <a:solidFill>
                <a:schemeClr val="tx1"/>
              </a:solidFill>
              <a:latin typeface="Arial" panose="020B0604020202020204" pitchFamily="34" charset="0"/>
              <a:ea typeface="+mn-ea"/>
              <a:cs typeface="+mn-cs"/>
            </a:endParaRPr>
          </a:p>
          <a:p>
            <a:pPr marL="171450" indent="-171450" defTabSz="402336">
              <a:spcAft>
                <a:spcPts val="1056"/>
              </a:spcAft>
              <a:buFont typeface="Arial" panose="020B0604020202020204" pitchFamily="34" charset="0"/>
              <a:buChar char="•"/>
            </a:pPr>
            <a:endParaRPr lang="en-GB" sz="1000" kern="1200" dirty="0">
              <a:solidFill>
                <a:schemeClr val="tx1"/>
              </a:solidFill>
              <a:latin typeface="Arial" panose="020B0604020202020204" pitchFamily="34" charset="0"/>
              <a:ea typeface="+mn-ea"/>
              <a:cs typeface="+mn-cs"/>
            </a:endParaRPr>
          </a:p>
        </p:txBody>
      </p:sp>
      <p:sp>
        <p:nvSpPr>
          <p:cNvPr id="44" name="Rectangle 43">
            <a:extLst>
              <a:ext uri="{FF2B5EF4-FFF2-40B4-BE49-F238E27FC236}">
                <a16:creationId xmlns:a16="http://schemas.microsoft.com/office/drawing/2014/main" id="{B38281C1-0EF5-F568-F5BD-393277FF96EE}"/>
              </a:ext>
            </a:extLst>
          </p:cNvPr>
          <p:cNvSpPr/>
          <p:nvPr/>
        </p:nvSpPr>
        <p:spPr>
          <a:xfrm>
            <a:off x="7188133" y="2327441"/>
            <a:ext cx="1175545" cy="652614"/>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02336">
              <a:spcAft>
                <a:spcPts val="600"/>
              </a:spcAft>
            </a:pPr>
            <a:r>
              <a:rPr lang="en-SG" sz="1200" kern="1200" dirty="0">
                <a:solidFill>
                  <a:schemeClr val="tx1"/>
                </a:solidFill>
                <a:latin typeface="+mn-lt"/>
                <a:ea typeface="+mn-ea"/>
                <a:cs typeface="+mn-cs"/>
              </a:rPr>
              <a:t>Hallucination</a:t>
            </a:r>
            <a:endParaRPr lang="en-SG" sz="1200" dirty="0">
              <a:solidFill>
                <a:schemeClr val="tx1"/>
              </a:solidFill>
            </a:endParaRPr>
          </a:p>
        </p:txBody>
      </p:sp>
      <p:sp>
        <p:nvSpPr>
          <p:cNvPr id="48" name="TextBox 47">
            <a:extLst>
              <a:ext uri="{FF2B5EF4-FFF2-40B4-BE49-F238E27FC236}">
                <a16:creationId xmlns:a16="http://schemas.microsoft.com/office/drawing/2014/main" id="{0D5A3667-ADE2-ED55-3F5E-35835F54A217}"/>
              </a:ext>
            </a:extLst>
          </p:cNvPr>
          <p:cNvSpPr txBox="1"/>
          <p:nvPr/>
        </p:nvSpPr>
        <p:spPr>
          <a:xfrm>
            <a:off x="7191050" y="3178994"/>
            <a:ext cx="1407631" cy="1409232"/>
          </a:xfrm>
          <a:prstGeom prst="rect">
            <a:avLst/>
          </a:prstGeom>
          <a:noFill/>
        </p:spPr>
        <p:txBody>
          <a:bodyPr wrap="square">
            <a:spAutoFit/>
          </a:bodyPr>
          <a:lstStyle/>
          <a:p>
            <a:pPr marL="171450" indent="-171450" defTabSz="402336">
              <a:spcAft>
                <a:spcPts val="1056"/>
              </a:spcAft>
              <a:buFont typeface="Arial" panose="020B0604020202020204" pitchFamily="34" charset="0"/>
              <a:buChar char="•"/>
            </a:pPr>
            <a:r>
              <a:rPr lang="en-GB" sz="968" b="0" dirty="0">
                <a:effectLst/>
                <a:latin typeface="Arial" panose="020B0604020202020204" pitchFamily="34" charset="0"/>
              </a:rPr>
              <a:t>Prompt Engineering</a:t>
            </a:r>
          </a:p>
          <a:p>
            <a:pPr marL="171450" indent="-171450" defTabSz="402336">
              <a:spcAft>
                <a:spcPts val="1056"/>
              </a:spcAft>
              <a:buFont typeface="Arial" panose="020B0604020202020204" pitchFamily="34" charset="0"/>
              <a:buChar char="•"/>
            </a:pPr>
            <a:r>
              <a:rPr lang="en-GB" sz="968" b="0" dirty="0">
                <a:effectLst/>
                <a:latin typeface="Arial" panose="020B0604020202020204" pitchFamily="34" charset="0"/>
              </a:rPr>
              <a:t>RA-DIT</a:t>
            </a:r>
          </a:p>
          <a:p>
            <a:pPr marL="171450" indent="-171450" defTabSz="402336">
              <a:spcAft>
                <a:spcPts val="1056"/>
              </a:spcAft>
              <a:buFont typeface="Arial" panose="020B0604020202020204" pitchFamily="34" charset="0"/>
              <a:buChar char="•"/>
            </a:pPr>
            <a:r>
              <a:rPr lang="en-GB" sz="968" dirty="0">
                <a:latin typeface="Arial" panose="020B0604020202020204" pitchFamily="34" charset="0"/>
              </a:rPr>
              <a:t>Rule-based</a:t>
            </a:r>
          </a:p>
          <a:p>
            <a:pPr marL="171450" indent="-171450" defTabSz="402336">
              <a:spcAft>
                <a:spcPts val="1056"/>
              </a:spcAft>
              <a:buFont typeface="Arial" panose="020B0604020202020204" pitchFamily="34" charset="0"/>
              <a:buChar char="•"/>
            </a:pPr>
            <a:r>
              <a:rPr lang="en-GB" sz="968" b="0" dirty="0">
                <a:effectLst/>
                <a:latin typeface="Arial" panose="020B0604020202020204" pitchFamily="34" charset="0"/>
              </a:rPr>
              <a:t>Context</a:t>
            </a:r>
            <a:r>
              <a:rPr lang="en-GB" sz="968" dirty="0">
                <a:latin typeface="Arial" panose="020B0604020202020204" pitchFamily="34" charset="0"/>
              </a:rPr>
              <a:t>s Reformatting</a:t>
            </a:r>
            <a:endParaRPr lang="en-GB" sz="1100" b="0" dirty="0">
              <a:effectLst/>
            </a:endParaRPr>
          </a:p>
        </p:txBody>
      </p:sp>
      <p:cxnSp>
        <p:nvCxnSpPr>
          <p:cNvPr id="49" name="Connector: Elbow 48">
            <a:extLst>
              <a:ext uri="{FF2B5EF4-FFF2-40B4-BE49-F238E27FC236}">
                <a16:creationId xmlns:a16="http://schemas.microsoft.com/office/drawing/2014/main" id="{2FA58C39-337E-7C8E-529F-B5011508CB3B}"/>
              </a:ext>
            </a:extLst>
          </p:cNvPr>
          <p:cNvCxnSpPr>
            <a:cxnSpLocks/>
            <a:stCxn id="17" idx="0"/>
            <a:endCxn id="5" idx="2"/>
          </p:cNvCxnSpPr>
          <p:nvPr/>
        </p:nvCxnSpPr>
        <p:spPr>
          <a:xfrm rot="5400000" flipH="1" flipV="1">
            <a:off x="1869186" y="1145301"/>
            <a:ext cx="477740" cy="18865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B5AF577-A84B-8310-EB2C-1D12D7DC7CB6}"/>
              </a:ext>
            </a:extLst>
          </p:cNvPr>
          <p:cNvSpPr/>
          <p:nvPr/>
        </p:nvSpPr>
        <p:spPr>
          <a:xfrm>
            <a:off x="4230925" y="4398729"/>
            <a:ext cx="2414523" cy="611913"/>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dirty="0">
                <a:solidFill>
                  <a:schemeClr val="tx1"/>
                </a:solidFill>
              </a:rPr>
              <a:t>And many more !!!</a:t>
            </a:r>
          </a:p>
        </p:txBody>
      </p:sp>
      <p:cxnSp>
        <p:nvCxnSpPr>
          <p:cNvPr id="77" name="Connector: Elbow 76">
            <a:extLst>
              <a:ext uri="{FF2B5EF4-FFF2-40B4-BE49-F238E27FC236}">
                <a16:creationId xmlns:a16="http://schemas.microsoft.com/office/drawing/2014/main" id="{0686E468-2215-BAF3-1908-90B15C091F6F}"/>
              </a:ext>
            </a:extLst>
          </p:cNvPr>
          <p:cNvCxnSpPr>
            <a:cxnSpLocks/>
            <a:stCxn id="18" idx="0"/>
            <a:endCxn id="5" idx="2"/>
          </p:cNvCxnSpPr>
          <p:nvPr/>
        </p:nvCxnSpPr>
        <p:spPr>
          <a:xfrm rot="5400000" flipH="1" flipV="1">
            <a:off x="2447933" y="1724048"/>
            <a:ext cx="477740" cy="7290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0E885C2-9CA0-C44D-C1E3-32B214458B4D}"/>
              </a:ext>
            </a:extLst>
          </p:cNvPr>
          <p:cNvCxnSpPr>
            <a:cxnSpLocks/>
            <a:stCxn id="19" idx="0"/>
            <a:endCxn id="5" idx="2"/>
          </p:cNvCxnSpPr>
          <p:nvPr/>
        </p:nvCxnSpPr>
        <p:spPr>
          <a:xfrm rot="16200000" flipV="1">
            <a:off x="3087330" y="1813697"/>
            <a:ext cx="477740" cy="5497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085F12D5-C4BE-C161-8B45-33C82F15B314}"/>
              </a:ext>
            </a:extLst>
          </p:cNvPr>
          <p:cNvCxnSpPr>
            <a:cxnSpLocks/>
            <a:stCxn id="25" idx="0"/>
            <a:endCxn id="5" idx="2"/>
          </p:cNvCxnSpPr>
          <p:nvPr/>
        </p:nvCxnSpPr>
        <p:spPr>
          <a:xfrm rot="16200000" flipV="1">
            <a:off x="3764082" y="1136945"/>
            <a:ext cx="477740" cy="190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B249866-97A5-F2A4-60B0-1BF42F22EFCC}"/>
              </a:ext>
            </a:extLst>
          </p:cNvPr>
          <p:cNvCxnSpPr>
            <a:cxnSpLocks/>
            <a:stCxn id="26" idx="0"/>
            <a:endCxn id="6" idx="2"/>
          </p:cNvCxnSpPr>
          <p:nvPr/>
        </p:nvCxnSpPr>
        <p:spPr>
          <a:xfrm rot="5400000" flipH="1" flipV="1">
            <a:off x="6537993" y="1780338"/>
            <a:ext cx="477741" cy="6164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B1C75A93-2A34-9740-FD3C-443F09DD313C}"/>
              </a:ext>
            </a:extLst>
          </p:cNvPr>
          <p:cNvCxnSpPr>
            <a:cxnSpLocks/>
            <a:stCxn id="44" idx="0"/>
            <a:endCxn id="6" idx="2"/>
          </p:cNvCxnSpPr>
          <p:nvPr/>
        </p:nvCxnSpPr>
        <p:spPr>
          <a:xfrm rot="16200000" flipV="1">
            <a:off x="7191632" y="1743166"/>
            <a:ext cx="477741" cy="6908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9FA0878-796F-1B48-1F1A-DF2C1F58E5D5}"/>
              </a:ext>
            </a:extLst>
          </p:cNvPr>
          <p:cNvCxnSpPr>
            <a:cxnSpLocks/>
            <a:stCxn id="5" idx="0"/>
            <a:endCxn id="4" idx="2"/>
          </p:cNvCxnSpPr>
          <p:nvPr/>
        </p:nvCxnSpPr>
        <p:spPr>
          <a:xfrm rot="5400000" flipH="1" flipV="1">
            <a:off x="3828084" y="29583"/>
            <a:ext cx="452865" cy="2006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097A0647-26C8-6239-0EA5-37647DEBACFC}"/>
              </a:ext>
            </a:extLst>
          </p:cNvPr>
          <p:cNvCxnSpPr>
            <a:cxnSpLocks/>
            <a:stCxn id="6" idx="0"/>
            <a:endCxn id="4" idx="2"/>
          </p:cNvCxnSpPr>
          <p:nvPr/>
        </p:nvCxnSpPr>
        <p:spPr>
          <a:xfrm rot="16200000" flipV="1">
            <a:off x="5844970" y="19077"/>
            <a:ext cx="452864" cy="20273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2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Rectangle 1">
            <a:extLst>
              <a:ext uri="{FF2B5EF4-FFF2-40B4-BE49-F238E27FC236}">
                <a16:creationId xmlns:a16="http://schemas.microsoft.com/office/drawing/2014/main" id="{06605E86-1D8E-306D-4D4E-6E51BB2C737D}"/>
              </a:ext>
            </a:extLst>
          </p:cNvPr>
          <p:cNvSpPr/>
          <p:nvPr/>
        </p:nvSpPr>
        <p:spPr>
          <a:xfrm>
            <a:off x="1004653" y="1031822"/>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Role</a:t>
            </a:r>
          </a:p>
        </p:txBody>
      </p:sp>
      <p:sp>
        <p:nvSpPr>
          <p:cNvPr id="3" name="Rectangle 2">
            <a:extLst>
              <a:ext uri="{FF2B5EF4-FFF2-40B4-BE49-F238E27FC236}">
                <a16:creationId xmlns:a16="http://schemas.microsoft.com/office/drawing/2014/main" id="{8278BAE8-1FDB-CF5E-B898-68C1FFD26427}"/>
              </a:ext>
            </a:extLst>
          </p:cNvPr>
          <p:cNvSpPr/>
          <p:nvPr/>
        </p:nvSpPr>
        <p:spPr>
          <a:xfrm>
            <a:off x="1004653" y="1594531"/>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Instructions</a:t>
            </a:r>
          </a:p>
        </p:txBody>
      </p:sp>
      <p:sp>
        <p:nvSpPr>
          <p:cNvPr id="4" name="Rectangle 3">
            <a:extLst>
              <a:ext uri="{FF2B5EF4-FFF2-40B4-BE49-F238E27FC236}">
                <a16:creationId xmlns:a16="http://schemas.microsoft.com/office/drawing/2014/main" id="{16E12BFB-A3F1-FE75-0777-6C143AD113B1}"/>
              </a:ext>
            </a:extLst>
          </p:cNvPr>
          <p:cNvSpPr/>
          <p:nvPr/>
        </p:nvSpPr>
        <p:spPr>
          <a:xfrm>
            <a:off x="1004653" y="2214835"/>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Contexts</a:t>
            </a:r>
          </a:p>
        </p:txBody>
      </p:sp>
      <p:sp>
        <p:nvSpPr>
          <p:cNvPr id="5" name="Rectangle 4">
            <a:extLst>
              <a:ext uri="{FF2B5EF4-FFF2-40B4-BE49-F238E27FC236}">
                <a16:creationId xmlns:a16="http://schemas.microsoft.com/office/drawing/2014/main" id="{C4A5A541-7511-3630-C751-48BBC8313D99}"/>
              </a:ext>
            </a:extLst>
          </p:cNvPr>
          <p:cNvSpPr/>
          <p:nvPr/>
        </p:nvSpPr>
        <p:spPr>
          <a:xfrm>
            <a:off x="1004651" y="3513359"/>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Examples/History</a:t>
            </a:r>
          </a:p>
        </p:txBody>
      </p:sp>
      <p:sp>
        <p:nvSpPr>
          <p:cNvPr id="6" name="Rectangle 5">
            <a:extLst>
              <a:ext uri="{FF2B5EF4-FFF2-40B4-BE49-F238E27FC236}">
                <a16:creationId xmlns:a16="http://schemas.microsoft.com/office/drawing/2014/main" id="{15E818C5-2817-571D-02AD-771420FC04BD}"/>
              </a:ext>
            </a:extLst>
          </p:cNvPr>
          <p:cNvSpPr/>
          <p:nvPr/>
        </p:nvSpPr>
        <p:spPr>
          <a:xfrm>
            <a:off x="1004654" y="4210084"/>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Question</a:t>
            </a:r>
          </a:p>
        </p:txBody>
      </p:sp>
      <p:sp>
        <p:nvSpPr>
          <p:cNvPr id="7" name="Rectangle 6">
            <a:extLst>
              <a:ext uri="{FF2B5EF4-FFF2-40B4-BE49-F238E27FC236}">
                <a16:creationId xmlns:a16="http://schemas.microsoft.com/office/drawing/2014/main" id="{E1137562-F3DB-5F08-FAE7-6F3C8436B3A9}"/>
              </a:ext>
            </a:extLst>
          </p:cNvPr>
          <p:cNvSpPr/>
          <p:nvPr/>
        </p:nvSpPr>
        <p:spPr>
          <a:xfrm>
            <a:off x="1004648" y="2796008"/>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Output</a:t>
            </a:r>
            <a:br>
              <a:rPr lang="en-SG" sz="1600" dirty="0">
                <a:solidFill>
                  <a:schemeClr val="tx1"/>
                </a:solidFill>
              </a:rPr>
            </a:br>
            <a:r>
              <a:rPr lang="en-SG" sz="1600" dirty="0">
                <a:solidFill>
                  <a:schemeClr val="tx1"/>
                </a:solidFill>
              </a:rPr>
              <a:t>Instructions</a:t>
            </a:r>
          </a:p>
        </p:txBody>
      </p:sp>
      <p:cxnSp>
        <p:nvCxnSpPr>
          <p:cNvPr id="9" name="Straight Arrow Connector 8">
            <a:extLst>
              <a:ext uri="{FF2B5EF4-FFF2-40B4-BE49-F238E27FC236}">
                <a16:creationId xmlns:a16="http://schemas.microsoft.com/office/drawing/2014/main" id="{F41DE90E-578B-FEF2-2EA1-5EE948AE432D}"/>
              </a:ext>
            </a:extLst>
          </p:cNvPr>
          <p:cNvCxnSpPr>
            <a:cxnSpLocks/>
            <a:stCxn id="3" idx="2"/>
            <a:endCxn id="4" idx="0"/>
          </p:cNvCxnSpPr>
          <p:nvPr/>
        </p:nvCxnSpPr>
        <p:spPr>
          <a:xfrm>
            <a:off x="2090166" y="1974909"/>
            <a:ext cx="0" cy="23992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D6E5D-ABDA-C3C2-61D8-9554B8CD40F0}"/>
              </a:ext>
            </a:extLst>
          </p:cNvPr>
          <p:cNvCxnSpPr>
            <a:cxnSpLocks/>
            <a:stCxn id="2" idx="2"/>
            <a:endCxn id="3" idx="0"/>
          </p:cNvCxnSpPr>
          <p:nvPr/>
        </p:nvCxnSpPr>
        <p:spPr>
          <a:xfrm>
            <a:off x="2090166" y="1408271"/>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6CFD21-039A-E4C7-66EE-5ADDFD5A448B}"/>
              </a:ext>
            </a:extLst>
          </p:cNvPr>
          <p:cNvCxnSpPr>
            <a:cxnSpLocks/>
            <a:stCxn id="4" idx="2"/>
            <a:endCxn id="7" idx="0"/>
          </p:cNvCxnSpPr>
          <p:nvPr/>
        </p:nvCxnSpPr>
        <p:spPr>
          <a:xfrm flipH="1">
            <a:off x="2090160" y="2591284"/>
            <a:ext cx="6" cy="20472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BC1DA48-D6FA-F2A7-0CAA-FAC99E794CC4}"/>
              </a:ext>
            </a:extLst>
          </p:cNvPr>
          <p:cNvCxnSpPr>
            <a:cxnSpLocks/>
            <a:stCxn id="7" idx="2"/>
            <a:endCxn id="5" idx="0"/>
          </p:cNvCxnSpPr>
          <p:nvPr/>
        </p:nvCxnSpPr>
        <p:spPr>
          <a:xfrm>
            <a:off x="2090160" y="3305064"/>
            <a:ext cx="3" cy="20829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CCC816-563D-D1A6-4604-328D4697A30C}"/>
              </a:ext>
            </a:extLst>
          </p:cNvPr>
          <p:cNvCxnSpPr>
            <a:cxnSpLocks/>
            <a:stCxn id="5" idx="2"/>
            <a:endCxn id="6" idx="0"/>
          </p:cNvCxnSpPr>
          <p:nvPr/>
        </p:nvCxnSpPr>
        <p:spPr>
          <a:xfrm>
            <a:off x="2090163" y="3985510"/>
            <a:ext cx="2" cy="22457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450A594-1EC1-CD22-8F42-2958B2C01EFD}"/>
              </a:ext>
            </a:extLst>
          </p:cNvPr>
          <p:cNvSpPr/>
          <p:nvPr/>
        </p:nvSpPr>
        <p:spPr>
          <a:xfrm>
            <a:off x="1004653" y="889318"/>
            <a:ext cx="951822"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dirty="0">
              <a:solidFill>
                <a:schemeClr val="accent6">
                  <a:lumMod val="75000"/>
                </a:schemeClr>
              </a:solidFill>
            </a:endParaRPr>
          </a:p>
        </p:txBody>
      </p:sp>
      <p:sp>
        <p:nvSpPr>
          <p:cNvPr id="192" name="Google Shape;67;p15">
            <a:extLst>
              <a:ext uri="{FF2B5EF4-FFF2-40B4-BE49-F238E27FC236}">
                <a16:creationId xmlns:a16="http://schemas.microsoft.com/office/drawing/2014/main" id="{EB9B470B-7AFA-9CC1-9F63-FC1EED2386DF}"/>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Prompt Engineering</a:t>
            </a:r>
          </a:p>
        </p:txBody>
      </p:sp>
      <p:pic>
        <p:nvPicPr>
          <p:cNvPr id="42" name="Graphic 41" descr="Teacher">
            <a:extLst>
              <a:ext uri="{FF2B5EF4-FFF2-40B4-BE49-F238E27FC236}">
                <a16:creationId xmlns:a16="http://schemas.microsoft.com/office/drawing/2014/main" id="{E8DCAA45-1BCE-75AD-FCCF-E85D198BA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8543" y="743776"/>
            <a:ext cx="3863863" cy="3863863"/>
          </a:xfrm>
          <a:prstGeom prst="rect">
            <a:avLst/>
          </a:prstGeom>
        </p:spPr>
      </p:pic>
    </p:spTree>
    <p:extLst>
      <p:ext uri="{BB962C8B-B14F-4D97-AF65-F5344CB8AC3E}">
        <p14:creationId xmlns:p14="http://schemas.microsoft.com/office/powerpoint/2010/main" val="48248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p15">
            <a:extLst>
              <a:ext uri="{FF2B5EF4-FFF2-40B4-BE49-F238E27FC236}">
                <a16:creationId xmlns:a16="http://schemas.microsoft.com/office/drawing/2014/main" id="{928092A1-3DF6-E881-5B64-1EA57A3F53E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your data</a:t>
            </a:r>
          </a:p>
        </p:txBody>
      </p:sp>
      <p:sp>
        <p:nvSpPr>
          <p:cNvPr id="3" name="TextBox 2">
            <a:extLst>
              <a:ext uri="{FF2B5EF4-FFF2-40B4-BE49-F238E27FC236}">
                <a16:creationId xmlns:a16="http://schemas.microsoft.com/office/drawing/2014/main" id="{27DD91F6-A8AD-18A4-C6B1-F5F09549174A}"/>
              </a:ext>
            </a:extLst>
          </p:cNvPr>
          <p:cNvSpPr txBox="1"/>
          <p:nvPr/>
        </p:nvSpPr>
        <p:spPr>
          <a:xfrm>
            <a:off x="524593" y="2619312"/>
            <a:ext cx="2218607" cy="1015663"/>
          </a:xfrm>
          <a:prstGeom prst="rect">
            <a:avLst/>
          </a:prstGeom>
          <a:noFill/>
        </p:spPr>
        <p:txBody>
          <a:bodyPr wrap="square">
            <a:spAutoFit/>
          </a:bodyPr>
          <a:lstStyle/>
          <a:p>
            <a:r>
              <a:rPr lang="en-SG" sz="1200" dirty="0"/>
              <a:t>22-year-old Chinese Male. No significant past medical history.  Right shoulder pain for 2 weeks after being tackled in rugby match…</a:t>
            </a:r>
          </a:p>
        </p:txBody>
      </p:sp>
      <p:sp>
        <p:nvSpPr>
          <p:cNvPr id="6" name="TextBox 5">
            <a:extLst>
              <a:ext uri="{FF2B5EF4-FFF2-40B4-BE49-F238E27FC236}">
                <a16:creationId xmlns:a16="http://schemas.microsoft.com/office/drawing/2014/main" id="{F851FEAE-A40C-480A-333D-8055E9F612C7}"/>
              </a:ext>
            </a:extLst>
          </p:cNvPr>
          <p:cNvSpPr txBox="1"/>
          <p:nvPr/>
        </p:nvSpPr>
        <p:spPr>
          <a:xfrm>
            <a:off x="3001290" y="1680594"/>
            <a:ext cx="5105895" cy="1446550"/>
          </a:xfrm>
          <a:prstGeom prst="rect">
            <a:avLst/>
          </a:prstGeom>
          <a:noFill/>
          <a:ln w="19050">
            <a:solidFill>
              <a:srgbClr val="FF0000"/>
            </a:solidFill>
            <a:prstDash val="solid"/>
          </a:ln>
        </p:spPr>
        <p:txBody>
          <a:bodyPr wrap="square">
            <a:spAutoFit/>
          </a:bodyPr>
          <a:lstStyle/>
          <a:p>
            <a:r>
              <a:rPr lang="en-SG" sz="1100" b="1" dirty="0"/>
              <a:t>Source</a:t>
            </a:r>
            <a:r>
              <a:rPr lang="en-SG" sz="1100" dirty="0"/>
              <a:t>: ACR shoulder pain traumatic.pdf, page 19</a:t>
            </a:r>
          </a:p>
          <a:p>
            <a:r>
              <a:rPr lang="en-SG" sz="1100" b="1" dirty="0"/>
              <a:t>Page Content</a:t>
            </a:r>
            <a:r>
              <a:rPr lang="en-SG" sz="1100" dirty="0"/>
              <a:t>: </a:t>
            </a:r>
            <a:br>
              <a:rPr lang="en-SG" sz="1100" dirty="0"/>
            </a:br>
            <a:r>
              <a:rPr lang="en-SG" sz="1100" dirty="0"/>
              <a:t>25. Rutten MJ, Collins JM, de Waal </a:t>
            </a:r>
            <a:r>
              <a:rPr lang="en-SG" sz="1100" dirty="0" err="1"/>
              <a:t>Malefijt</a:t>
            </a:r>
            <a:r>
              <a:rPr lang="en-SG" sz="1100" dirty="0"/>
              <a:t> MC, </a:t>
            </a:r>
            <a:r>
              <a:rPr lang="en-SG" sz="1100" dirty="0" err="1"/>
              <a:t>Kiemeney</a:t>
            </a:r>
            <a:r>
              <a:rPr lang="en-SG" sz="1100" dirty="0"/>
              <a:t> LA, Jag er GJ. Unsuspected sonographic findings in patients with posttraumatic shoulder complaints. J Clin Ultrasound. 2010;38(9):457-465.  </a:t>
            </a:r>
          </a:p>
          <a:p>
            <a:r>
              <a:rPr lang="en-SG" sz="1100" dirty="0"/>
              <a:t>26. </a:t>
            </a:r>
            <a:r>
              <a:rPr lang="en-SG" sz="1100" dirty="0" err="1"/>
              <a:t>Kamasaki</a:t>
            </a:r>
            <a:r>
              <a:rPr lang="en-SG" sz="1100" dirty="0"/>
              <a:t> T, </a:t>
            </a:r>
            <a:r>
              <a:rPr lang="en-SG" sz="1100" dirty="0" err="1"/>
              <a:t>Hayashida</a:t>
            </a:r>
            <a:r>
              <a:rPr lang="en-SG" sz="1100" dirty="0"/>
              <a:t> N, Miyamoto I, et al. PET/CT shows subjective pain in shoulder joints to be  associated with uptake of (18)F -FDG. </a:t>
            </a:r>
            <a:r>
              <a:rPr lang="en-SG" sz="1100" dirty="0" err="1"/>
              <a:t>Nucl</a:t>
            </a:r>
            <a:r>
              <a:rPr lang="en-SG" sz="1100" dirty="0"/>
              <a:t> Med </a:t>
            </a:r>
            <a:r>
              <a:rPr lang="en-SG" sz="1100" dirty="0" err="1"/>
              <a:t>Commun</a:t>
            </a:r>
            <a:r>
              <a:rPr lang="en-SG" sz="1100" dirty="0"/>
              <a:t>. 2014;35(1):44-50. …</a:t>
            </a:r>
          </a:p>
        </p:txBody>
      </p:sp>
      <p:sp>
        <p:nvSpPr>
          <p:cNvPr id="7" name="TextBox 6">
            <a:extLst>
              <a:ext uri="{FF2B5EF4-FFF2-40B4-BE49-F238E27FC236}">
                <a16:creationId xmlns:a16="http://schemas.microsoft.com/office/drawing/2014/main" id="{04980838-973D-5BBA-C2DF-555B60FFEC60}"/>
              </a:ext>
            </a:extLst>
          </p:cNvPr>
          <p:cNvSpPr txBox="1"/>
          <p:nvPr/>
        </p:nvSpPr>
        <p:spPr>
          <a:xfrm>
            <a:off x="3001289" y="3379781"/>
            <a:ext cx="5105895" cy="1277273"/>
          </a:xfrm>
          <a:prstGeom prst="rect">
            <a:avLst/>
          </a:prstGeom>
          <a:noFill/>
          <a:ln w="19050">
            <a:solidFill>
              <a:srgbClr val="00B050"/>
            </a:solidFill>
            <a:prstDash val="solid"/>
          </a:ln>
        </p:spPr>
        <p:txBody>
          <a:bodyPr wrap="square">
            <a:spAutoFit/>
          </a:bodyPr>
          <a:lstStyle/>
          <a:p>
            <a:r>
              <a:rPr lang="en-SG" sz="1100" b="1" dirty="0"/>
              <a:t>Source</a:t>
            </a:r>
            <a:r>
              <a:rPr lang="en-SG" sz="1100" dirty="0"/>
              <a:t>: ACR shoulder pain traumatic.pdf, page 8</a:t>
            </a:r>
          </a:p>
          <a:p>
            <a:r>
              <a:rPr lang="en-SG" sz="1100" b="1" dirty="0"/>
              <a:t>Page Content</a:t>
            </a:r>
            <a:r>
              <a:rPr lang="en-SG" sz="1100" dirty="0"/>
              <a:t>: </a:t>
            </a:r>
            <a:br>
              <a:rPr lang="en-SG" sz="1100" dirty="0"/>
            </a:br>
            <a:r>
              <a:rPr lang="en-GB" sz="1100" dirty="0"/>
              <a:t>Appropriately positioned  radiographs can exclude shoulder dislocation and most displaced fractures as the  </a:t>
            </a:r>
            <a:r>
              <a:rPr lang="en-GB" sz="1100" dirty="0" err="1"/>
              <a:t>etiology</a:t>
            </a:r>
            <a:r>
              <a:rPr lang="en-GB" sz="1100" dirty="0"/>
              <a:t> for post -traumatic shoulder pain. In the setting of normal shoulder radiographs, the most common causes  of post -traumatic shoulder pain are soft -tissue injuries such  as rotator cuff and labral tears.  </a:t>
            </a:r>
          </a:p>
        </p:txBody>
      </p:sp>
      <p:sp>
        <p:nvSpPr>
          <p:cNvPr id="11" name="Google Shape;228;p27">
            <a:extLst>
              <a:ext uri="{FF2B5EF4-FFF2-40B4-BE49-F238E27FC236}">
                <a16:creationId xmlns:a16="http://schemas.microsoft.com/office/drawing/2014/main" id="{F5F05AD5-82E6-1B99-EC09-4B3A9515EC0A}"/>
              </a:ext>
            </a:extLst>
          </p:cNvPr>
          <p:cNvSpPr txBox="1">
            <a:spLocks noGrp="1"/>
          </p:cNvSpPr>
          <p:nvPr>
            <p:ph type="body" idx="1"/>
          </p:nvPr>
        </p:nvSpPr>
        <p:spPr>
          <a:xfrm>
            <a:off x="345870" y="789131"/>
            <a:ext cx="7582592" cy="572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200" dirty="0"/>
              <a:t>Remove unnecessary documents</a:t>
            </a:r>
          </a:p>
        </p:txBody>
      </p:sp>
      <p:pic>
        <p:nvPicPr>
          <p:cNvPr id="3074" name="Picture 2" descr="New Course: Learn Advanced Data Cleaning in R | R-bloggers">
            <a:extLst>
              <a:ext uri="{FF2B5EF4-FFF2-40B4-BE49-F238E27FC236}">
                <a16:creationId xmlns:a16="http://schemas.microsoft.com/office/drawing/2014/main" id="{D2B33B2C-0868-EC6E-66DE-C75793006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557" y="233205"/>
            <a:ext cx="2986880" cy="119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76575" y="24455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Outline</a:t>
            </a:r>
          </a:p>
        </p:txBody>
      </p:sp>
      <p:graphicFrame>
        <p:nvGraphicFramePr>
          <p:cNvPr id="70" name="Google Shape;68;p15">
            <a:extLst>
              <a:ext uri="{FF2B5EF4-FFF2-40B4-BE49-F238E27FC236}">
                <a16:creationId xmlns:a16="http://schemas.microsoft.com/office/drawing/2014/main" id="{9D84CFB3-FB0C-3D39-83AF-1F4CA5DA2609}"/>
              </a:ext>
            </a:extLst>
          </p:cNvPr>
          <p:cNvGraphicFramePr/>
          <p:nvPr>
            <p:extLst>
              <p:ext uri="{D42A27DB-BD31-4B8C-83A1-F6EECF244321}">
                <p14:modId xmlns:p14="http://schemas.microsoft.com/office/powerpoint/2010/main" val="1327899070"/>
              </p:ext>
            </p:extLst>
          </p:nvPr>
        </p:nvGraphicFramePr>
        <p:xfrm>
          <a:off x="676575" y="817250"/>
          <a:ext cx="7112940" cy="349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8;p27">
            <a:extLst>
              <a:ext uri="{FF2B5EF4-FFF2-40B4-BE49-F238E27FC236}">
                <a16:creationId xmlns:a16="http://schemas.microsoft.com/office/drawing/2014/main" id="{083FA684-EA46-3253-AFBB-EC75BD6A3DDA}"/>
              </a:ext>
            </a:extLst>
          </p:cNvPr>
          <p:cNvSpPr txBox="1">
            <a:spLocks noGrp="1"/>
          </p:cNvSpPr>
          <p:nvPr>
            <p:ph type="body" idx="1"/>
          </p:nvPr>
        </p:nvSpPr>
        <p:spPr>
          <a:xfrm>
            <a:off x="387433" y="813340"/>
            <a:ext cx="7582592" cy="572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400" dirty="0"/>
              <a:t>Consider embedding content</a:t>
            </a:r>
          </a:p>
        </p:txBody>
      </p:sp>
      <p:sp>
        <p:nvSpPr>
          <p:cNvPr id="9" name="Google Shape;67;p15">
            <a:extLst>
              <a:ext uri="{FF2B5EF4-FFF2-40B4-BE49-F238E27FC236}">
                <a16:creationId xmlns:a16="http://schemas.microsoft.com/office/drawing/2014/main" id="{928092A1-3DF6-E881-5B64-1EA57A3F53E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your data</a:t>
            </a:r>
          </a:p>
        </p:txBody>
      </p:sp>
      <p:pic>
        <p:nvPicPr>
          <p:cNvPr id="13" name="Picture 12">
            <a:extLst>
              <a:ext uri="{FF2B5EF4-FFF2-40B4-BE49-F238E27FC236}">
                <a16:creationId xmlns:a16="http://schemas.microsoft.com/office/drawing/2014/main" id="{6CA32E1B-2342-72AD-408E-ACC2BD62BC5C}"/>
              </a:ext>
            </a:extLst>
          </p:cNvPr>
          <p:cNvPicPr>
            <a:picLocks noChangeAspect="1"/>
          </p:cNvPicPr>
          <p:nvPr/>
        </p:nvPicPr>
        <p:blipFill>
          <a:blip r:embed="rId3"/>
          <a:stretch>
            <a:fillRect/>
          </a:stretch>
        </p:blipFill>
        <p:spPr>
          <a:xfrm>
            <a:off x="443399" y="1571960"/>
            <a:ext cx="4184566" cy="2589030"/>
          </a:xfrm>
          <a:prstGeom prst="rect">
            <a:avLst/>
          </a:prstGeom>
        </p:spPr>
      </p:pic>
      <p:sp>
        <p:nvSpPr>
          <p:cNvPr id="14" name="Rectangle 13">
            <a:extLst>
              <a:ext uri="{FF2B5EF4-FFF2-40B4-BE49-F238E27FC236}">
                <a16:creationId xmlns:a16="http://schemas.microsoft.com/office/drawing/2014/main" id="{EACF3112-CCB7-A59F-CB83-C70EA580D78E}"/>
              </a:ext>
            </a:extLst>
          </p:cNvPr>
          <p:cNvSpPr/>
          <p:nvPr/>
        </p:nvSpPr>
        <p:spPr>
          <a:xfrm>
            <a:off x="443400" y="3768163"/>
            <a:ext cx="4184566" cy="392827"/>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7" name="Chart 16">
            <a:extLst>
              <a:ext uri="{FF2B5EF4-FFF2-40B4-BE49-F238E27FC236}">
                <a16:creationId xmlns:a16="http://schemas.microsoft.com/office/drawing/2014/main" id="{A9EBE6EC-8126-A528-D2F3-5CBDAED383F4}"/>
              </a:ext>
            </a:extLst>
          </p:cNvPr>
          <p:cNvGraphicFramePr/>
          <p:nvPr>
            <p:extLst>
              <p:ext uri="{D42A27DB-BD31-4B8C-83A1-F6EECF244321}">
                <p14:modId xmlns:p14="http://schemas.microsoft.com/office/powerpoint/2010/main" val="4041733356"/>
              </p:ext>
            </p:extLst>
          </p:nvPr>
        </p:nvGraphicFramePr>
        <p:xfrm>
          <a:off x="4777740" y="1446530"/>
          <a:ext cx="3489960" cy="2774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185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8;p27">
            <a:extLst>
              <a:ext uri="{FF2B5EF4-FFF2-40B4-BE49-F238E27FC236}">
                <a16:creationId xmlns:a16="http://schemas.microsoft.com/office/drawing/2014/main" id="{083FA684-EA46-3253-AFBB-EC75BD6A3DDA}"/>
              </a:ext>
            </a:extLst>
          </p:cNvPr>
          <p:cNvSpPr txBox="1">
            <a:spLocks noGrp="1"/>
          </p:cNvSpPr>
          <p:nvPr>
            <p:ph type="body" idx="1"/>
          </p:nvPr>
        </p:nvSpPr>
        <p:spPr>
          <a:xfrm>
            <a:off x="524593" y="863864"/>
            <a:ext cx="7582592" cy="3617936"/>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400" dirty="0"/>
              <a:t>Consider input contexts</a:t>
            </a:r>
          </a:p>
        </p:txBody>
      </p:sp>
      <p:sp>
        <p:nvSpPr>
          <p:cNvPr id="9" name="Google Shape;67;p15">
            <a:extLst>
              <a:ext uri="{FF2B5EF4-FFF2-40B4-BE49-F238E27FC236}">
                <a16:creationId xmlns:a16="http://schemas.microsoft.com/office/drawing/2014/main" id="{928092A1-3DF6-E881-5B64-1EA57A3F53E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your data</a:t>
            </a:r>
          </a:p>
        </p:txBody>
      </p:sp>
      <p:pic>
        <p:nvPicPr>
          <p:cNvPr id="3" name="Picture 2">
            <a:extLst>
              <a:ext uri="{FF2B5EF4-FFF2-40B4-BE49-F238E27FC236}">
                <a16:creationId xmlns:a16="http://schemas.microsoft.com/office/drawing/2014/main" id="{5A355417-ED9A-3FFF-C340-4A5D34DC3FA3}"/>
              </a:ext>
            </a:extLst>
          </p:cNvPr>
          <p:cNvPicPr>
            <a:picLocks noChangeAspect="1"/>
          </p:cNvPicPr>
          <p:nvPr/>
        </p:nvPicPr>
        <p:blipFill>
          <a:blip r:embed="rId3"/>
          <a:stretch>
            <a:fillRect/>
          </a:stretch>
        </p:blipFill>
        <p:spPr>
          <a:xfrm>
            <a:off x="439472" y="1780221"/>
            <a:ext cx="7568650" cy="2646305"/>
          </a:xfrm>
          <a:prstGeom prst="rect">
            <a:avLst/>
          </a:prstGeom>
        </p:spPr>
      </p:pic>
    </p:spTree>
    <p:extLst>
      <p:ext uri="{BB962C8B-B14F-4D97-AF65-F5344CB8AC3E}">
        <p14:creationId xmlns:p14="http://schemas.microsoft.com/office/powerpoint/2010/main" val="30407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ED05CE5A-650E-6F05-3CB6-3E05F380361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the clinical problem</a:t>
            </a:r>
          </a:p>
        </p:txBody>
      </p:sp>
      <p:sp>
        <p:nvSpPr>
          <p:cNvPr id="6" name="Google Shape;228;p27">
            <a:extLst>
              <a:ext uri="{FF2B5EF4-FFF2-40B4-BE49-F238E27FC236}">
                <a16:creationId xmlns:a16="http://schemas.microsoft.com/office/drawing/2014/main" id="{7A34174B-3F16-6FFF-83AE-F3CE3A3208A7}"/>
              </a:ext>
            </a:extLst>
          </p:cNvPr>
          <p:cNvSpPr txBox="1">
            <a:spLocks noGrp="1"/>
          </p:cNvSpPr>
          <p:nvPr>
            <p:ph type="body" idx="1"/>
          </p:nvPr>
        </p:nvSpPr>
        <p:spPr>
          <a:xfrm>
            <a:off x="524593" y="863864"/>
            <a:ext cx="7582592" cy="3617936"/>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400" dirty="0"/>
              <a:t>Break the problems into sub-problems</a:t>
            </a:r>
          </a:p>
          <a:p>
            <a:pPr marL="927100" lvl="1">
              <a:lnSpc>
                <a:spcPct val="150000"/>
              </a:lnSpc>
              <a:buSzPts val="1600"/>
              <a:buFont typeface="Wingdings" panose="05000000000000000000" pitchFamily="2" charset="2"/>
              <a:buChar char="Ø"/>
            </a:pPr>
            <a:r>
              <a:rPr lang="en-GB" sz="2250" dirty="0"/>
              <a:t>Chain Of Thought Prompting</a:t>
            </a:r>
          </a:p>
          <a:p>
            <a:pPr marL="457200" lvl="0" indent="-330200" algn="l" rtl="0">
              <a:lnSpc>
                <a:spcPct val="150000"/>
              </a:lnSpc>
              <a:spcBef>
                <a:spcPts val="0"/>
              </a:spcBef>
              <a:spcAft>
                <a:spcPts val="0"/>
              </a:spcAft>
              <a:buSzPts val="1600"/>
              <a:buChar char="●"/>
            </a:pPr>
            <a:endParaRPr lang="en-GB" sz="2400" dirty="0"/>
          </a:p>
        </p:txBody>
      </p:sp>
      <p:pic>
        <p:nvPicPr>
          <p:cNvPr id="10" name="Picture 9">
            <a:extLst>
              <a:ext uri="{FF2B5EF4-FFF2-40B4-BE49-F238E27FC236}">
                <a16:creationId xmlns:a16="http://schemas.microsoft.com/office/drawing/2014/main" id="{3827B71E-D6B5-3D79-B4C0-C99A71EDD213}"/>
              </a:ext>
            </a:extLst>
          </p:cNvPr>
          <p:cNvPicPr>
            <a:picLocks noChangeAspect="1"/>
          </p:cNvPicPr>
          <p:nvPr/>
        </p:nvPicPr>
        <p:blipFill>
          <a:blip r:embed="rId3"/>
          <a:stretch>
            <a:fillRect/>
          </a:stretch>
        </p:blipFill>
        <p:spPr>
          <a:xfrm>
            <a:off x="750364" y="2219150"/>
            <a:ext cx="7131049" cy="2407036"/>
          </a:xfrm>
          <a:prstGeom prst="rect">
            <a:avLst/>
          </a:prstGeom>
        </p:spPr>
      </p:pic>
    </p:spTree>
    <p:extLst>
      <p:ext uri="{BB962C8B-B14F-4D97-AF65-F5344CB8AC3E}">
        <p14:creationId xmlns:p14="http://schemas.microsoft.com/office/powerpoint/2010/main" val="22801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ED05CE5A-650E-6F05-3CB6-3E05F380361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the clinical problem</a:t>
            </a:r>
          </a:p>
        </p:txBody>
      </p:sp>
      <p:sp>
        <p:nvSpPr>
          <p:cNvPr id="6" name="Google Shape;228;p27">
            <a:extLst>
              <a:ext uri="{FF2B5EF4-FFF2-40B4-BE49-F238E27FC236}">
                <a16:creationId xmlns:a16="http://schemas.microsoft.com/office/drawing/2014/main" id="{7A34174B-3F16-6FFF-83AE-F3CE3A3208A7}"/>
              </a:ext>
            </a:extLst>
          </p:cNvPr>
          <p:cNvSpPr txBox="1">
            <a:spLocks noGrp="1"/>
          </p:cNvSpPr>
          <p:nvPr>
            <p:ph type="body" idx="1"/>
          </p:nvPr>
        </p:nvSpPr>
        <p:spPr>
          <a:xfrm>
            <a:off x="524593" y="795290"/>
            <a:ext cx="7582592" cy="3617936"/>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400" dirty="0"/>
              <a:t>Break the problems into sub-problems</a:t>
            </a:r>
          </a:p>
          <a:p>
            <a:pPr marL="927100" lvl="1">
              <a:lnSpc>
                <a:spcPct val="150000"/>
              </a:lnSpc>
              <a:buSzPts val="1600"/>
              <a:buFont typeface="Wingdings" panose="05000000000000000000" pitchFamily="2" charset="2"/>
              <a:buChar char="Ø"/>
            </a:pPr>
            <a:r>
              <a:rPr lang="en-GB" sz="2250" dirty="0"/>
              <a:t>Sub-Query RAG</a:t>
            </a:r>
          </a:p>
        </p:txBody>
      </p:sp>
      <p:sp>
        <p:nvSpPr>
          <p:cNvPr id="2" name="Rectangle 1">
            <a:extLst>
              <a:ext uri="{FF2B5EF4-FFF2-40B4-BE49-F238E27FC236}">
                <a16:creationId xmlns:a16="http://schemas.microsoft.com/office/drawing/2014/main" id="{D17C890A-712B-5D5D-DA44-3DE316C0ADF4}"/>
              </a:ext>
            </a:extLst>
          </p:cNvPr>
          <p:cNvSpPr/>
          <p:nvPr/>
        </p:nvSpPr>
        <p:spPr>
          <a:xfrm>
            <a:off x="613714" y="3632864"/>
            <a:ext cx="1321103"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Question</a:t>
            </a:r>
          </a:p>
        </p:txBody>
      </p:sp>
      <p:sp>
        <p:nvSpPr>
          <p:cNvPr id="9" name="Rectangle 8">
            <a:extLst>
              <a:ext uri="{FF2B5EF4-FFF2-40B4-BE49-F238E27FC236}">
                <a16:creationId xmlns:a16="http://schemas.microsoft.com/office/drawing/2014/main" id="{9F1F8CCF-C4FD-6BD7-FAE0-59FF9A49F52C}"/>
              </a:ext>
            </a:extLst>
          </p:cNvPr>
          <p:cNvSpPr/>
          <p:nvPr/>
        </p:nvSpPr>
        <p:spPr>
          <a:xfrm>
            <a:off x="2707557" y="2809532"/>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Table Database</a:t>
            </a:r>
          </a:p>
        </p:txBody>
      </p:sp>
      <p:sp>
        <p:nvSpPr>
          <p:cNvPr id="11" name="Rectangle 10">
            <a:extLst>
              <a:ext uri="{FF2B5EF4-FFF2-40B4-BE49-F238E27FC236}">
                <a16:creationId xmlns:a16="http://schemas.microsoft.com/office/drawing/2014/main" id="{2DE955DA-7A82-1371-2A30-7BB3ED88B390}"/>
              </a:ext>
            </a:extLst>
          </p:cNvPr>
          <p:cNvSpPr/>
          <p:nvPr/>
        </p:nvSpPr>
        <p:spPr>
          <a:xfrm>
            <a:off x="2707557" y="4292590"/>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Text Database</a:t>
            </a:r>
          </a:p>
        </p:txBody>
      </p:sp>
      <p:cxnSp>
        <p:nvCxnSpPr>
          <p:cNvPr id="17" name="Connector: Elbow 16">
            <a:extLst>
              <a:ext uri="{FF2B5EF4-FFF2-40B4-BE49-F238E27FC236}">
                <a16:creationId xmlns:a16="http://schemas.microsoft.com/office/drawing/2014/main" id="{2E1E9FE0-A5D5-438D-8BE9-50F78C41649F}"/>
              </a:ext>
            </a:extLst>
          </p:cNvPr>
          <p:cNvCxnSpPr>
            <a:cxnSpLocks/>
            <a:stCxn id="2" idx="3"/>
            <a:endCxn id="9" idx="1"/>
          </p:cNvCxnSpPr>
          <p:nvPr/>
        </p:nvCxnSpPr>
        <p:spPr>
          <a:xfrm flipV="1">
            <a:off x="1934817" y="3066306"/>
            <a:ext cx="772740" cy="7547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61CEFD7-F73B-5D9E-1496-BBCC5E7B7C9F}"/>
              </a:ext>
            </a:extLst>
          </p:cNvPr>
          <p:cNvCxnSpPr>
            <a:cxnSpLocks/>
            <a:stCxn id="2" idx="3"/>
            <a:endCxn id="11" idx="1"/>
          </p:cNvCxnSpPr>
          <p:nvPr/>
        </p:nvCxnSpPr>
        <p:spPr>
          <a:xfrm>
            <a:off x="1934817" y="3821089"/>
            <a:ext cx="772740" cy="728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9857C44-5AF0-B10F-58FF-EB9D5463EF39}"/>
              </a:ext>
            </a:extLst>
          </p:cNvPr>
          <p:cNvSpPr/>
          <p:nvPr/>
        </p:nvSpPr>
        <p:spPr>
          <a:xfrm>
            <a:off x="4801401" y="3527770"/>
            <a:ext cx="1321103" cy="586635"/>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Synthesizer Prompt</a:t>
            </a:r>
          </a:p>
        </p:txBody>
      </p:sp>
      <p:cxnSp>
        <p:nvCxnSpPr>
          <p:cNvPr id="27" name="Connector: Elbow 26">
            <a:extLst>
              <a:ext uri="{FF2B5EF4-FFF2-40B4-BE49-F238E27FC236}">
                <a16:creationId xmlns:a16="http://schemas.microsoft.com/office/drawing/2014/main" id="{4A18BFED-7933-1D39-AC10-6E668A991D51}"/>
              </a:ext>
            </a:extLst>
          </p:cNvPr>
          <p:cNvCxnSpPr>
            <a:cxnSpLocks/>
            <a:stCxn id="9" idx="3"/>
            <a:endCxn id="23" idx="1"/>
          </p:cNvCxnSpPr>
          <p:nvPr/>
        </p:nvCxnSpPr>
        <p:spPr>
          <a:xfrm>
            <a:off x="4028660" y="3066306"/>
            <a:ext cx="772741" cy="7547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4B51E1B-6BCE-A365-2BB1-91473D480638}"/>
              </a:ext>
            </a:extLst>
          </p:cNvPr>
          <p:cNvCxnSpPr>
            <a:cxnSpLocks/>
            <a:stCxn id="11" idx="3"/>
            <a:endCxn id="23" idx="1"/>
          </p:cNvCxnSpPr>
          <p:nvPr/>
        </p:nvCxnSpPr>
        <p:spPr>
          <a:xfrm flipV="1">
            <a:off x="4028660" y="3821088"/>
            <a:ext cx="772741" cy="728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306C74F-62AB-8EA7-E04D-73E2AC4E1156}"/>
              </a:ext>
            </a:extLst>
          </p:cNvPr>
          <p:cNvSpPr/>
          <p:nvPr/>
        </p:nvSpPr>
        <p:spPr>
          <a:xfrm>
            <a:off x="6548631" y="3564313"/>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Final Answer</a:t>
            </a:r>
          </a:p>
        </p:txBody>
      </p:sp>
      <p:cxnSp>
        <p:nvCxnSpPr>
          <p:cNvPr id="43" name="Connector: Elbow 42">
            <a:extLst>
              <a:ext uri="{FF2B5EF4-FFF2-40B4-BE49-F238E27FC236}">
                <a16:creationId xmlns:a16="http://schemas.microsoft.com/office/drawing/2014/main" id="{8D369941-069A-7ADB-AEA0-5A3F5BBE61AF}"/>
              </a:ext>
            </a:extLst>
          </p:cNvPr>
          <p:cNvCxnSpPr>
            <a:cxnSpLocks/>
            <a:stCxn id="23" idx="3"/>
            <a:endCxn id="42" idx="1"/>
          </p:cNvCxnSpPr>
          <p:nvPr/>
        </p:nvCxnSpPr>
        <p:spPr>
          <a:xfrm flipV="1">
            <a:off x="6122504" y="3821087"/>
            <a:ext cx="42612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0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ED05CE5A-650E-6F05-3CB6-3E05F380361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Understand the clinical problem</a:t>
            </a:r>
          </a:p>
        </p:txBody>
      </p:sp>
      <p:sp>
        <p:nvSpPr>
          <p:cNvPr id="6" name="Google Shape;228;p27">
            <a:extLst>
              <a:ext uri="{FF2B5EF4-FFF2-40B4-BE49-F238E27FC236}">
                <a16:creationId xmlns:a16="http://schemas.microsoft.com/office/drawing/2014/main" id="{7A34174B-3F16-6FFF-83AE-F3CE3A3208A7}"/>
              </a:ext>
            </a:extLst>
          </p:cNvPr>
          <p:cNvSpPr txBox="1">
            <a:spLocks noGrp="1"/>
          </p:cNvSpPr>
          <p:nvPr>
            <p:ph type="body" idx="1"/>
          </p:nvPr>
        </p:nvSpPr>
        <p:spPr>
          <a:xfrm>
            <a:off x="524593" y="795290"/>
            <a:ext cx="7582592" cy="3617936"/>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400" dirty="0"/>
              <a:t>Break the problems into sub-problems</a:t>
            </a:r>
          </a:p>
          <a:p>
            <a:pPr marL="927100" lvl="1">
              <a:lnSpc>
                <a:spcPct val="150000"/>
              </a:lnSpc>
              <a:buSzPts val="1600"/>
              <a:buFont typeface="Wingdings" panose="05000000000000000000" pitchFamily="2" charset="2"/>
              <a:buChar char="Ø"/>
            </a:pPr>
            <a:r>
              <a:rPr lang="en-GB" sz="2250" dirty="0"/>
              <a:t>Multi-step retrieval</a:t>
            </a:r>
          </a:p>
        </p:txBody>
      </p:sp>
      <p:sp>
        <p:nvSpPr>
          <p:cNvPr id="2" name="Rectangle 1">
            <a:extLst>
              <a:ext uri="{FF2B5EF4-FFF2-40B4-BE49-F238E27FC236}">
                <a16:creationId xmlns:a16="http://schemas.microsoft.com/office/drawing/2014/main" id="{D17C890A-712B-5D5D-DA44-3DE316C0ADF4}"/>
              </a:ext>
            </a:extLst>
          </p:cNvPr>
          <p:cNvSpPr/>
          <p:nvPr/>
        </p:nvSpPr>
        <p:spPr>
          <a:xfrm>
            <a:off x="880193" y="2616600"/>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Question</a:t>
            </a:r>
          </a:p>
        </p:txBody>
      </p:sp>
      <p:sp>
        <p:nvSpPr>
          <p:cNvPr id="9" name="Rectangle 8">
            <a:extLst>
              <a:ext uri="{FF2B5EF4-FFF2-40B4-BE49-F238E27FC236}">
                <a16:creationId xmlns:a16="http://schemas.microsoft.com/office/drawing/2014/main" id="{9F1F8CCF-C4FD-6BD7-FAE0-59FF9A49F52C}"/>
              </a:ext>
            </a:extLst>
          </p:cNvPr>
          <p:cNvSpPr/>
          <p:nvPr/>
        </p:nvSpPr>
        <p:spPr>
          <a:xfrm>
            <a:off x="2653845" y="2616600"/>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Metadata Filter</a:t>
            </a:r>
          </a:p>
        </p:txBody>
      </p:sp>
      <p:sp>
        <p:nvSpPr>
          <p:cNvPr id="11" name="Rectangle 10">
            <a:extLst>
              <a:ext uri="{FF2B5EF4-FFF2-40B4-BE49-F238E27FC236}">
                <a16:creationId xmlns:a16="http://schemas.microsoft.com/office/drawing/2014/main" id="{2DE955DA-7A82-1371-2A30-7BB3ED88B390}"/>
              </a:ext>
            </a:extLst>
          </p:cNvPr>
          <p:cNvSpPr/>
          <p:nvPr/>
        </p:nvSpPr>
        <p:spPr>
          <a:xfrm>
            <a:off x="4427497" y="2616600"/>
            <a:ext cx="1321103" cy="513547"/>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Vector Database</a:t>
            </a:r>
          </a:p>
        </p:txBody>
      </p:sp>
      <p:sp>
        <p:nvSpPr>
          <p:cNvPr id="23" name="Rectangle 22">
            <a:extLst>
              <a:ext uri="{FF2B5EF4-FFF2-40B4-BE49-F238E27FC236}">
                <a16:creationId xmlns:a16="http://schemas.microsoft.com/office/drawing/2014/main" id="{39857C44-5AF0-B10F-58FF-EB9D5463EF39}"/>
              </a:ext>
            </a:extLst>
          </p:cNvPr>
          <p:cNvSpPr/>
          <p:nvPr/>
        </p:nvSpPr>
        <p:spPr>
          <a:xfrm>
            <a:off x="4427497" y="3896130"/>
            <a:ext cx="1321103" cy="586635"/>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Synthesizer Prompt</a:t>
            </a:r>
          </a:p>
        </p:txBody>
      </p:sp>
      <p:sp>
        <p:nvSpPr>
          <p:cNvPr id="42" name="Rectangle 41">
            <a:extLst>
              <a:ext uri="{FF2B5EF4-FFF2-40B4-BE49-F238E27FC236}">
                <a16:creationId xmlns:a16="http://schemas.microsoft.com/office/drawing/2014/main" id="{B306C74F-62AB-8EA7-E04D-73E2AC4E1156}"/>
              </a:ext>
            </a:extLst>
          </p:cNvPr>
          <p:cNvSpPr/>
          <p:nvPr/>
        </p:nvSpPr>
        <p:spPr>
          <a:xfrm>
            <a:off x="6317270" y="3896130"/>
            <a:ext cx="1321103" cy="586635"/>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Final Answer</a:t>
            </a:r>
          </a:p>
        </p:txBody>
      </p:sp>
      <p:cxnSp>
        <p:nvCxnSpPr>
          <p:cNvPr id="18" name="Straight Arrow Connector 17">
            <a:extLst>
              <a:ext uri="{FF2B5EF4-FFF2-40B4-BE49-F238E27FC236}">
                <a16:creationId xmlns:a16="http://schemas.microsoft.com/office/drawing/2014/main" id="{2EC3A11C-170B-F75D-EB84-5BFF351554C2}"/>
              </a:ext>
            </a:extLst>
          </p:cNvPr>
          <p:cNvCxnSpPr>
            <a:cxnSpLocks/>
            <a:stCxn id="2" idx="3"/>
            <a:endCxn id="9" idx="1"/>
          </p:cNvCxnSpPr>
          <p:nvPr/>
        </p:nvCxnSpPr>
        <p:spPr>
          <a:xfrm>
            <a:off x="2201296" y="2873374"/>
            <a:ext cx="45254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E6B9C8-FCA0-1E73-60F9-BBFC0F0618CD}"/>
              </a:ext>
            </a:extLst>
          </p:cNvPr>
          <p:cNvCxnSpPr>
            <a:cxnSpLocks/>
            <a:stCxn id="9" idx="3"/>
            <a:endCxn id="11" idx="1"/>
          </p:cNvCxnSpPr>
          <p:nvPr/>
        </p:nvCxnSpPr>
        <p:spPr>
          <a:xfrm>
            <a:off x="3974948" y="2873374"/>
            <a:ext cx="45254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4519F9-875D-DF51-A6C6-AD6957FE50A0}"/>
              </a:ext>
            </a:extLst>
          </p:cNvPr>
          <p:cNvCxnSpPr>
            <a:cxnSpLocks/>
            <a:stCxn id="11" idx="2"/>
            <a:endCxn id="23" idx="0"/>
          </p:cNvCxnSpPr>
          <p:nvPr/>
        </p:nvCxnSpPr>
        <p:spPr>
          <a:xfrm>
            <a:off x="5088049" y="3130147"/>
            <a:ext cx="0" cy="76598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6B8DF4-6D95-2E0B-18A3-D4CF169F36A0}"/>
              </a:ext>
            </a:extLst>
          </p:cNvPr>
          <p:cNvCxnSpPr>
            <a:cxnSpLocks/>
            <a:stCxn id="23" idx="3"/>
            <a:endCxn id="42" idx="1"/>
          </p:cNvCxnSpPr>
          <p:nvPr/>
        </p:nvCxnSpPr>
        <p:spPr>
          <a:xfrm>
            <a:off x="5748600" y="4189448"/>
            <a:ext cx="568670"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87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ED05CE5A-650E-6F05-3CB6-3E05F3803611}"/>
              </a:ext>
            </a:extLst>
          </p:cNvPr>
          <p:cNvSpPr txBox="1">
            <a:spLocks noGrp="1"/>
          </p:cNvSpPr>
          <p:nvPr>
            <p:ph type="title"/>
          </p:nvPr>
        </p:nvSpPr>
        <p:spPr>
          <a:xfrm>
            <a:off x="524593" y="22259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Finetuning</a:t>
            </a:r>
          </a:p>
        </p:txBody>
      </p:sp>
      <p:sp>
        <p:nvSpPr>
          <p:cNvPr id="7" name="Google Shape;228;p27">
            <a:extLst>
              <a:ext uri="{FF2B5EF4-FFF2-40B4-BE49-F238E27FC236}">
                <a16:creationId xmlns:a16="http://schemas.microsoft.com/office/drawing/2014/main" id="{246C0110-44AF-05F6-36BA-D0D35B0639E7}"/>
              </a:ext>
            </a:extLst>
          </p:cNvPr>
          <p:cNvSpPr txBox="1">
            <a:spLocks noGrp="1"/>
          </p:cNvSpPr>
          <p:nvPr>
            <p:ph type="body" idx="1"/>
          </p:nvPr>
        </p:nvSpPr>
        <p:spPr>
          <a:xfrm>
            <a:off x="524593" y="1113183"/>
            <a:ext cx="7582592" cy="3275852"/>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2000" dirty="0"/>
              <a:t>Embedding Models: Contrastive Learning</a:t>
            </a:r>
            <a:br>
              <a:rPr lang="en-GB" sz="2000" dirty="0"/>
            </a:br>
            <a:endParaRPr lang="en-GB" sz="2000" dirty="0"/>
          </a:p>
          <a:p>
            <a:pPr marL="457200" lvl="0" indent="-330200" algn="l" rtl="0">
              <a:lnSpc>
                <a:spcPct val="150000"/>
              </a:lnSpc>
              <a:spcBef>
                <a:spcPts val="0"/>
              </a:spcBef>
              <a:spcAft>
                <a:spcPts val="0"/>
              </a:spcAft>
              <a:buSzPts val="1600"/>
              <a:buChar char="●"/>
            </a:pPr>
            <a:r>
              <a:rPr lang="en-GB" sz="2000" dirty="0"/>
              <a:t>LLM Models: Context-Aware Instruction RLHF/SFT</a:t>
            </a:r>
            <a:br>
              <a:rPr lang="en-GB" sz="2000" dirty="0"/>
            </a:br>
            <a:endParaRPr lang="en-GB" sz="2000" dirty="0"/>
          </a:p>
          <a:p>
            <a:pPr marL="457200" lvl="0" indent="-330200" algn="l" rtl="0">
              <a:lnSpc>
                <a:spcPct val="150000"/>
              </a:lnSpc>
              <a:spcBef>
                <a:spcPts val="0"/>
              </a:spcBef>
              <a:spcAft>
                <a:spcPts val="0"/>
              </a:spcAft>
              <a:buSzPts val="1600"/>
              <a:buChar char="●"/>
            </a:pPr>
            <a:r>
              <a:rPr lang="en-GB" sz="2000" dirty="0"/>
              <a:t>Combine Embedding &amp; LLM Finetuning: RA-DIT</a:t>
            </a:r>
          </a:p>
        </p:txBody>
      </p:sp>
    </p:spTree>
    <p:extLst>
      <p:ext uri="{BB962C8B-B14F-4D97-AF65-F5344CB8AC3E}">
        <p14:creationId xmlns:p14="http://schemas.microsoft.com/office/powerpoint/2010/main" val="283033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7;p15">
            <a:extLst>
              <a:ext uri="{FF2B5EF4-FFF2-40B4-BE49-F238E27FC236}">
                <a16:creationId xmlns:a16="http://schemas.microsoft.com/office/drawing/2014/main" id="{ED05CE5A-650E-6F05-3CB6-3E05F3803611}"/>
              </a:ext>
            </a:extLst>
          </p:cNvPr>
          <p:cNvSpPr txBox="1">
            <a:spLocks noGrp="1"/>
          </p:cNvSpPr>
          <p:nvPr>
            <p:ph type="title"/>
          </p:nvPr>
        </p:nvSpPr>
        <p:spPr>
          <a:xfrm>
            <a:off x="524593" y="222590"/>
            <a:ext cx="698939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Optimization Flow (OpenAI Dev Day)</a:t>
            </a:r>
          </a:p>
        </p:txBody>
      </p:sp>
      <p:pic>
        <p:nvPicPr>
          <p:cNvPr id="3" name="Picture 2">
            <a:extLst>
              <a:ext uri="{FF2B5EF4-FFF2-40B4-BE49-F238E27FC236}">
                <a16:creationId xmlns:a16="http://schemas.microsoft.com/office/drawing/2014/main" id="{6250CC9A-9B41-820D-D269-CE2923A2135B}"/>
              </a:ext>
            </a:extLst>
          </p:cNvPr>
          <p:cNvPicPr>
            <a:picLocks noChangeAspect="1"/>
          </p:cNvPicPr>
          <p:nvPr/>
        </p:nvPicPr>
        <p:blipFill>
          <a:blip r:embed="rId3"/>
          <a:stretch>
            <a:fillRect/>
          </a:stretch>
        </p:blipFill>
        <p:spPr>
          <a:xfrm>
            <a:off x="774162" y="1034318"/>
            <a:ext cx="6329004" cy="3567512"/>
          </a:xfrm>
          <a:prstGeom prst="rect">
            <a:avLst/>
          </a:prstGeom>
        </p:spPr>
      </p:pic>
    </p:spTree>
    <p:extLst>
      <p:ext uri="{BB962C8B-B14F-4D97-AF65-F5344CB8AC3E}">
        <p14:creationId xmlns:p14="http://schemas.microsoft.com/office/powerpoint/2010/main" val="286975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 name="Graphic 1" descr="PC">
            <a:extLst>
              <a:ext uri="{FF2B5EF4-FFF2-40B4-BE49-F238E27FC236}">
                <a16:creationId xmlns:a16="http://schemas.microsoft.com/office/drawing/2014/main" id="{84796B97-FBB9-768D-1CB7-CB7B8DD806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1357" y="1144518"/>
            <a:ext cx="3014484" cy="3014484"/>
          </a:xfrm>
          <a:prstGeom prst="rect">
            <a:avLst/>
          </a:prstGeom>
        </p:spPr>
      </p:pic>
      <p:sp>
        <p:nvSpPr>
          <p:cNvPr id="6" name="Google Shape;62;p14">
            <a:extLst>
              <a:ext uri="{FF2B5EF4-FFF2-40B4-BE49-F238E27FC236}">
                <a16:creationId xmlns:a16="http://schemas.microsoft.com/office/drawing/2014/main" id="{A4C8F8FA-484A-9749-4606-F5AF1EF46747}"/>
              </a:ext>
            </a:extLst>
          </p:cNvPr>
          <p:cNvSpPr txBox="1">
            <a:spLocks noGrp="1"/>
          </p:cNvSpPr>
          <p:nvPr>
            <p:ph type="ctrTitle"/>
          </p:nvPr>
        </p:nvSpPr>
        <p:spPr>
          <a:xfrm>
            <a:off x="1033098" y="953981"/>
            <a:ext cx="4498259" cy="1022509"/>
          </a:xfrm>
          <a:prstGeom prst="rect">
            <a:avLst/>
          </a:prstGeom>
        </p:spPr>
        <p:txBody>
          <a:bodyPr spcFirstLastPara="1" vert="horz" lIns="91440" tIns="45720" rIns="91440" bIns="45720" rtlCol="0" anchor="b" anchorCtr="0">
            <a:normAutofit/>
          </a:bodyPr>
          <a:lstStyle/>
          <a:p>
            <a:pPr defTabSz="914400">
              <a:lnSpc>
                <a:spcPct val="90000"/>
              </a:lnSpc>
            </a:pPr>
            <a:r>
              <a:rPr lang="en-US" sz="4200" b="0" spc="-50" dirty="0">
                <a:effectLst>
                  <a:outerShdw blurRad="469900" dist="342900" dir="5400000" sy="-20000" rotWithShape="0">
                    <a:prstClr val="black">
                      <a:alpha val="66000"/>
                    </a:prstClr>
                  </a:outerShdw>
                </a:effectLst>
              </a:rPr>
              <a:t>Coding Time !</a:t>
            </a:r>
            <a:endParaRPr lang="en-US" sz="4200" spc="-50" dirty="0"/>
          </a:p>
        </p:txBody>
      </p:sp>
      <p:sp>
        <p:nvSpPr>
          <p:cNvPr id="7" name="Google Shape;57;p13">
            <a:extLst>
              <a:ext uri="{FF2B5EF4-FFF2-40B4-BE49-F238E27FC236}">
                <a16:creationId xmlns:a16="http://schemas.microsoft.com/office/drawing/2014/main" id="{958339A0-41EC-6754-1034-6D1118379BE4}"/>
              </a:ext>
            </a:extLst>
          </p:cNvPr>
          <p:cNvSpPr txBox="1"/>
          <p:nvPr/>
        </p:nvSpPr>
        <p:spPr>
          <a:xfrm>
            <a:off x="896947" y="2651760"/>
            <a:ext cx="4511678" cy="2265282"/>
          </a:xfrm>
          <a:prstGeom prst="rect">
            <a:avLst/>
          </a:prstGeom>
        </p:spPr>
        <p:txBody>
          <a:bodyPr spcFirstLastPara="1" vert="horz" lIns="91440" tIns="45720" rIns="91440" bIns="45720" rtlCol="0" anchorCtr="0">
            <a:normAutofit/>
          </a:bodyPr>
          <a:lstStyle/>
          <a:p>
            <a:pPr lvl="0" indent="-182880" defTabSz="914400">
              <a:spcAft>
                <a:spcPts val="1000"/>
              </a:spcAft>
              <a:buClr>
                <a:schemeClr val="accent1"/>
              </a:buClr>
              <a:buSzPct val="100000"/>
              <a:buFont typeface="Arial" panose="020B0604020202020204" pitchFamily="34" charset="0"/>
              <a:buChar char="•"/>
            </a:pPr>
            <a:r>
              <a:rPr lang="en-US" dirty="0"/>
              <a:t> Download </a:t>
            </a:r>
            <a:r>
              <a:rPr lang="en-US" dirty="0" err="1"/>
              <a:t>Jupyter</a:t>
            </a:r>
            <a:r>
              <a:rPr lang="en-US" dirty="0"/>
              <a:t> Notebook at:</a:t>
            </a:r>
          </a:p>
          <a:p>
            <a:pPr lvl="0" indent="-182880" defTabSz="914400">
              <a:spcAft>
                <a:spcPts val="1000"/>
              </a:spcAft>
              <a:buClr>
                <a:schemeClr val="accent1"/>
              </a:buClr>
              <a:buSzPct val="100000"/>
            </a:pPr>
            <a:r>
              <a:rPr lang="en-US" dirty="0">
                <a:hlinkClick r:id="rId5"/>
              </a:rPr>
              <a:t>https://tinyurl.com/ai-summit-2023</a:t>
            </a:r>
            <a:endParaRPr lang="en-US" dirty="0"/>
          </a:p>
          <a:p>
            <a:pPr lvl="0" indent="-182880" defTabSz="914400">
              <a:spcAft>
                <a:spcPts val="1000"/>
              </a:spcAft>
              <a:buClr>
                <a:schemeClr val="accent1"/>
              </a:buClr>
              <a:buSzPct val="100000"/>
            </a:pPr>
            <a:endParaRPr lang="en-US" dirty="0"/>
          </a:p>
          <a:p>
            <a:pPr lvl="0" indent="-182880" defTabSz="914400">
              <a:spcAft>
                <a:spcPts val="1000"/>
              </a:spcAft>
              <a:buClr>
                <a:schemeClr val="accent1"/>
              </a:buClr>
              <a:buSzPct val="100000"/>
            </a:pPr>
            <a:endParaRPr lang="en-US" dirty="0"/>
          </a:p>
          <a:p>
            <a:pPr lvl="0" indent="-182880" defTabSz="914400">
              <a:spcAft>
                <a:spcPts val="1000"/>
              </a:spcAft>
              <a:buClr>
                <a:schemeClr val="accent1"/>
              </a:buClr>
              <a:buSzPct val="100000"/>
            </a:pPr>
            <a:endParaRPr lang="en-US" dirty="0"/>
          </a:p>
        </p:txBody>
      </p:sp>
    </p:spTree>
    <p:extLst>
      <p:ext uri="{BB962C8B-B14F-4D97-AF65-F5344CB8AC3E}">
        <p14:creationId xmlns:p14="http://schemas.microsoft.com/office/powerpoint/2010/main" val="108786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 name="Google Shape;158;p21">
            <a:extLst>
              <a:ext uri="{FF2B5EF4-FFF2-40B4-BE49-F238E27FC236}">
                <a16:creationId xmlns:a16="http://schemas.microsoft.com/office/drawing/2014/main" id="{E6447AE9-855F-AE39-0985-B264BAE20C01}"/>
              </a:ext>
            </a:extLst>
          </p:cNvPr>
          <p:cNvSpPr txBox="1">
            <a:spLocks noGrp="1"/>
          </p:cNvSpPr>
          <p:nvPr>
            <p:ph type="title"/>
          </p:nvPr>
        </p:nvSpPr>
        <p:spPr>
          <a:xfrm>
            <a:off x="608297" y="352426"/>
            <a:ext cx="657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Recap: LLM limitations in medicine</a:t>
            </a:r>
            <a:endParaRPr dirty="0"/>
          </a:p>
        </p:txBody>
      </p:sp>
      <p:sp>
        <p:nvSpPr>
          <p:cNvPr id="3" name="Google Shape;117;p18">
            <a:extLst>
              <a:ext uri="{FF2B5EF4-FFF2-40B4-BE49-F238E27FC236}">
                <a16:creationId xmlns:a16="http://schemas.microsoft.com/office/drawing/2014/main" id="{7C999B58-EE03-A527-1938-DA470F89E2FA}"/>
              </a:ext>
            </a:extLst>
          </p:cNvPr>
          <p:cNvSpPr txBox="1">
            <a:spLocks/>
          </p:cNvSpPr>
          <p:nvPr/>
        </p:nvSpPr>
        <p:spPr>
          <a:xfrm>
            <a:off x="672206" y="944178"/>
            <a:ext cx="3994150" cy="369411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endParaRPr lang="en-GB" sz="1700" dirty="0"/>
          </a:p>
        </p:txBody>
      </p:sp>
      <p:sp>
        <p:nvSpPr>
          <p:cNvPr id="6" name="TextBox 5">
            <a:extLst>
              <a:ext uri="{FF2B5EF4-FFF2-40B4-BE49-F238E27FC236}">
                <a16:creationId xmlns:a16="http://schemas.microsoft.com/office/drawing/2014/main" id="{BCCEA769-0417-CB2E-8A64-BC98F1925EB2}"/>
              </a:ext>
            </a:extLst>
          </p:cNvPr>
          <p:cNvSpPr txBox="1"/>
          <p:nvPr/>
        </p:nvSpPr>
        <p:spPr>
          <a:xfrm>
            <a:off x="1324861" y="3922323"/>
            <a:ext cx="7428406" cy="553998"/>
          </a:xfrm>
          <a:prstGeom prst="rect">
            <a:avLst/>
          </a:prstGeom>
          <a:noFill/>
        </p:spPr>
        <p:txBody>
          <a:bodyPr wrap="square">
            <a:spAutoFit/>
          </a:bodyPr>
          <a:lstStyle/>
          <a:p>
            <a:pPr rtl="0">
              <a:spcBef>
                <a:spcPts val="0"/>
              </a:spcBef>
              <a:spcAft>
                <a:spcPts val="1200"/>
              </a:spcAft>
            </a:pPr>
            <a:r>
              <a:rPr lang="en-GB" sz="3000" i="0" u="none" strike="noStrike" dirty="0">
                <a:latin typeface="Amasis MT Pro Black" panose="020F0502020204030204" pitchFamily="18" charset="0"/>
              </a:rPr>
              <a:t>Solution: RAG vs Fine-Tuning</a:t>
            </a:r>
          </a:p>
        </p:txBody>
      </p:sp>
      <p:graphicFrame>
        <p:nvGraphicFramePr>
          <p:cNvPr id="9" name="TextBox 1">
            <a:extLst>
              <a:ext uri="{FF2B5EF4-FFF2-40B4-BE49-F238E27FC236}">
                <a16:creationId xmlns:a16="http://schemas.microsoft.com/office/drawing/2014/main" id="{6DDC6C4D-1D76-5382-B734-9BB88361124F}"/>
              </a:ext>
            </a:extLst>
          </p:cNvPr>
          <p:cNvGraphicFramePr/>
          <p:nvPr>
            <p:extLst>
              <p:ext uri="{D42A27DB-BD31-4B8C-83A1-F6EECF244321}">
                <p14:modId xmlns:p14="http://schemas.microsoft.com/office/powerpoint/2010/main" val="518386686"/>
              </p:ext>
            </p:extLst>
          </p:nvPr>
        </p:nvGraphicFramePr>
        <p:xfrm>
          <a:off x="500411" y="1345131"/>
          <a:ext cx="7600201" cy="1993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02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954780" y="583066"/>
            <a:ext cx="4572000" cy="3031236"/>
          </a:xfrm>
          <a:prstGeom prst="rect">
            <a:avLst/>
          </a:prstGeom>
        </p:spPr>
        <p:txBody>
          <a:bodyPr spcFirstLastPara="1" lIns="91425" tIns="91425" rIns="91425" bIns="91425" anchorCtr="0">
            <a:normAutofit/>
          </a:bodyPr>
          <a:lstStyle/>
          <a:p>
            <a:pPr defTabSz="617220">
              <a:spcBef>
                <a:spcPts val="0"/>
              </a:spcBef>
            </a:pPr>
            <a:r>
              <a:rPr lang="en-GB" sz="4200" b="0" kern="1200" spc="-203" dirty="0">
                <a:effectLst>
                  <a:outerShdw blurRad="469900" dist="342900" dir="5400000" sy="-20000" rotWithShape="0">
                    <a:prstClr val="black">
                      <a:alpha val="66000"/>
                    </a:prstClr>
                  </a:outerShdw>
                </a:effectLst>
                <a:latin typeface="+mj-lt"/>
                <a:ea typeface="+mj-ea"/>
                <a:cs typeface="+mj-cs"/>
              </a:rPr>
              <a:t>What is Retrieval Augmented Generation (RAG)?</a:t>
            </a:r>
            <a:endParaRPr lang="en-GB" sz="4200" dirty="0"/>
          </a:p>
        </p:txBody>
      </p:sp>
      <p:pic>
        <p:nvPicPr>
          <p:cNvPr id="67" name="Graphic 65" descr="Lightbulb">
            <a:extLst>
              <a:ext uri="{FF2B5EF4-FFF2-40B4-BE49-F238E27FC236}">
                <a16:creationId xmlns:a16="http://schemas.microsoft.com/office/drawing/2014/main" id="{E39B4BF4-E970-9790-FE8B-BE3CF7E30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8620" y="583066"/>
            <a:ext cx="3863863" cy="3863863"/>
          </a:xfrm>
          <a:prstGeom prst="rect">
            <a:avLst/>
          </a:prstGeom>
        </p:spPr>
      </p:pic>
    </p:spTree>
    <p:extLst>
      <p:ext uri="{BB962C8B-B14F-4D97-AF65-F5344CB8AC3E}">
        <p14:creationId xmlns:p14="http://schemas.microsoft.com/office/powerpoint/2010/main" val="145252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6"/>
          <p:cNvSpPr txBox="1">
            <a:spLocks noGrp="1"/>
          </p:cNvSpPr>
          <p:nvPr>
            <p:ph type="title"/>
          </p:nvPr>
        </p:nvSpPr>
        <p:spPr>
          <a:xfrm>
            <a:off x="477635" y="224327"/>
            <a:ext cx="7806892" cy="646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SG" sz="3600" dirty="0"/>
              <a:t>RAG</a:t>
            </a:r>
            <a:endParaRPr sz="3600" dirty="0"/>
          </a:p>
        </p:txBody>
      </p:sp>
      <p:sp>
        <p:nvSpPr>
          <p:cNvPr id="9" name="Rectangle 8">
            <a:extLst>
              <a:ext uri="{FF2B5EF4-FFF2-40B4-BE49-F238E27FC236}">
                <a16:creationId xmlns:a16="http://schemas.microsoft.com/office/drawing/2014/main" id="{E482FBAE-4136-9E42-FE54-0AE2531ABA2A}"/>
              </a:ext>
            </a:extLst>
          </p:cNvPr>
          <p:cNvSpPr/>
          <p:nvPr/>
        </p:nvSpPr>
        <p:spPr>
          <a:xfrm>
            <a:off x="2284757" y="1210596"/>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Knowledge Base</a:t>
            </a:r>
          </a:p>
        </p:txBody>
      </p:sp>
      <p:cxnSp>
        <p:nvCxnSpPr>
          <p:cNvPr id="11" name="Straight Arrow Connector 10">
            <a:extLst>
              <a:ext uri="{FF2B5EF4-FFF2-40B4-BE49-F238E27FC236}">
                <a16:creationId xmlns:a16="http://schemas.microsoft.com/office/drawing/2014/main" id="{2CBB099F-897D-1D44-C253-901900934DC4}"/>
              </a:ext>
            </a:extLst>
          </p:cNvPr>
          <p:cNvCxnSpPr>
            <a:cxnSpLocks/>
            <a:stCxn id="9" idx="2"/>
            <a:endCxn id="14" idx="0"/>
          </p:cNvCxnSpPr>
          <p:nvPr/>
        </p:nvCxnSpPr>
        <p:spPr>
          <a:xfrm flipH="1">
            <a:off x="3223497" y="1587045"/>
            <a:ext cx="1" cy="50737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15AAB3B-AFC1-FC6E-28E6-513E7E1DCB6D}"/>
              </a:ext>
            </a:extLst>
          </p:cNvPr>
          <p:cNvSpPr/>
          <p:nvPr/>
        </p:nvSpPr>
        <p:spPr>
          <a:xfrm>
            <a:off x="4277214" y="1020506"/>
            <a:ext cx="2171025"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sz="1600" dirty="0">
                <a:solidFill>
                  <a:schemeClr val="tx1"/>
                </a:solidFill>
              </a:rPr>
              <a:t>Vector Database</a:t>
            </a:r>
          </a:p>
          <a:p>
            <a:pPr marL="285750" indent="-285750">
              <a:buFont typeface="Arial" panose="020B0604020202020204" pitchFamily="34" charset="0"/>
              <a:buChar char="•"/>
            </a:pPr>
            <a:r>
              <a:rPr lang="en-SG" sz="1600" dirty="0">
                <a:solidFill>
                  <a:schemeClr val="tx1"/>
                </a:solidFill>
              </a:rPr>
              <a:t>KG Database</a:t>
            </a:r>
          </a:p>
        </p:txBody>
      </p:sp>
      <p:sp>
        <p:nvSpPr>
          <p:cNvPr id="14" name="Rectangle 13">
            <a:extLst>
              <a:ext uri="{FF2B5EF4-FFF2-40B4-BE49-F238E27FC236}">
                <a16:creationId xmlns:a16="http://schemas.microsoft.com/office/drawing/2014/main" id="{FEE54123-33F8-3BDE-69C0-E307C15E2DD7}"/>
              </a:ext>
            </a:extLst>
          </p:cNvPr>
          <p:cNvSpPr/>
          <p:nvPr/>
        </p:nvSpPr>
        <p:spPr>
          <a:xfrm>
            <a:off x="2284756" y="2094416"/>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Retriever</a:t>
            </a:r>
          </a:p>
        </p:txBody>
      </p:sp>
      <p:sp>
        <p:nvSpPr>
          <p:cNvPr id="18" name="Rectangle 17">
            <a:extLst>
              <a:ext uri="{FF2B5EF4-FFF2-40B4-BE49-F238E27FC236}">
                <a16:creationId xmlns:a16="http://schemas.microsoft.com/office/drawing/2014/main" id="{F1584709-B9FD-7097-9ADB-96AC009F1BED}"/>
              </a:ext>
            </a:extLst>
          </p:cNvPr>
          <p:cNvSpPr/>
          <p:nvPr/>
        </p:nvSpPr>
        <p:spPr>
          <a:xfrm>
            <a:off x="2284756" y="3273820"/>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Prompt</a:t>
            </a:r>
          </a:p>
        </p:txBody>
      </p:sp>
      <p:sp>
        <p:nvSpPr>
          <p:cNvPr id="19" name="Rectangle 18">
            <a:extLst>
              <a:ext uri="{FF2B5EF4-FFF2-40B4-BE49-F238E27FC236}">
                <a16:creationId xmlns:a16="http://schemas.microsoft.com/office/drawing/2014/main" id="{0B4374A3-63B6-D9C9-7284-857294C2C129}"/>
              </a:ext>
            </a:extLst>
          </p:cNvPr>
          <p:cNvSpPr/>
          <p:nvPr/>
        </p:nvSpPr>
        <p:spPr>
          <a:xfrm>
            <a:off x="4725235" y="3273819"/>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LLM</a:t>
            </a:r>
          </a:p>
        </p:txBody>
      </p:sp>
      <p:sp>
        <p:nvSpPr>
          <p:cNvPr id="20" name="Rectangle 19">
            <a:extLst>
              <a:ext uri="{FF2B5EF4-FFF2-40B4-BE49-F238E27FC236}">
                <a16:creationId xmlns:a16="http://schemas.microsoft.com/office/drawing/2014/main" id="{96F8CE35-91DD-B91D-D516-E7F45B319EE1}"/>
              </a:ext>
            </a:extLst>
          </p:cNvPr>
          <p:cNvSpPr/>
          <p:nvPr/>
        </p:nvSpPr>
        <p:spPr>
          <a:xfrm>
            <a:off x="287090" y="3273820"/>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Question</a:t>
            </a:r>
          </a:p>
        </p:txBody>
      </p:sp>
      <p:cxnSp>
        <p:nvCxnSpPr>
          <p:cNvPr id="23" name="Straight Arrow Connector 22">
            <a:extLst>
              <a:ext uri="{FF2B5EF4-FFF2-40B4-BE49-F238E27FC236}">
                <a16:creationId xmlns:a16="http://schemas.microsoft.com/office/drawing/2014/main" id="{2139DB95-7B28-ECC3-3689-5F0C00EE1D31}"/>
              </a:ext>
            </a:extLst>
          </p:cNvPr>
          <p:cNvCxnSpPr>
            <a:cxnSpLocks/>
            <a:stCxn id="14" idx="2"/>
            <a:endCxn id="18" idx="0"/>
          </p:cNvCxnSpPr>
          <p:nvPr/>
        </p:nvCxnSpPr>
        <p:spPr>
          <a:xfrm>
            <a:off x="3223497" y="2470865"/>
            <a:ext cx="0" cy="8029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4D438C-0603-959F-0458-3E988E3C9FDB}"/>
              </a:ext>
            </a:extLst>
          </p:cNvPr>
          <p:cNvCxnSpPr>
            <a:cxnSpLocks/>
            <a:stCxn id="20" idx="3"/>
            <a:endCxn id="18" idx="1"/>
          </p:cNvCxnSpPr>
          <p:nvPr/>
        </p:nvCxnSpPr>
        <p:spPr>
          <a:xfrm>
            <a:off x="1708480" y="3462045"/>
            <a:ext cx="57627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95CB709-F79D-208D-F148-96914D450245}"/>
              </a:ext>
            </a:extLst>
          </p:cNvPr>
          <p:cNvSpPr/>
          <p:nvPr/>
        </p:nvSpPr>
        <p:spPr>
          <a:xfrm>
            <a:off x="2284756" y="2469000"/>
            <a:ext cx="1250847"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Context</a:t>
            </a:r>
          </a:p>
        </p:txBody>
      </p:sp>
      <p:cxnSp>
        <p:nvCxnSpPr>
          <p:cNvPr id="31" name="Straight Arrow Connector 30">
            <a:extLst>
              <a:ext uri="{FF2B5EF4-FFF2-40B4-BE49-F238E27FC236}">
                <a16:creationId xmlns:a16="http://schemas.microsoft.com/office/drawing/2014/main" id="{3E91BFCA-48F1-900F-D03D-C75BD3D34148}"/>
              </a:ext>
            </a:extLst>
          </p:cNvPr>
          <p:cNvCxnSpPr>
            <a:cxnSpLocks/>
            <a:stCxn id="18" idx="3"/>
            <a:endCxn id="19" idx="1"/>
          </p:cNvCxnSpPr>
          <p:nvPr/>
        </p:nvCxnSpPr>
        <p:spPr>
          <a:xfrm flipV="1">
            <a:off x="4162238" y="3462044"/>
            <a:ext cx="562997"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90BFB72-0443-ED19-1C72-6357D495313E}"/>
              </a:ext>
            </a:extLst>
          </p:cNvPr>
          <p:cNvSpPr/>
          <p:nvPr/>
        </p:nvSpPr>
        <p:spPr>
          <a:xfrm>
            <a:off x="6709622" y="3273819"/>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Answer</a:t>
            </a:r>
          </a:p>
        </p:txBody>
      </p:sp>
      <p:cxnSp>
        <p:nvCxnSpPr>
          <p:cNvPr id="41" name="Straight Arrow Connector 40">
            <a:extLst>
              <a:ext uri="{FF2B5EF4-FFF2-40B4-BE49-F238E27FC236}">
                <a16:creationId xmlns:a16="http://schemas.microsoft.com/office/drawing/2014/main" id="{9EE77D9D-304F-B9EB-AC97-8412A6CC7404}"/>
              </a:ext>
            </a:extLst>
          </p:cNvPr>
          <p:cNvCxnSpPr>
            <a:cxnSpLocks/>
            <a:stCxn id="19" idx="3"/>
            <a:endCxn id="37" idx="1"/>
          </p:cNvCxnSpPr>
          <p:nvPr/>
        </p:nvCxnSpPr>
        <p:spPr>
          <a:xfrm>
            <a:off x="6146625" y="3462044"/>
            <a:ext cx="562997"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3253085-02E2-A227-1560-A795504BCE42}"/>
              </a:ext>
            </a:extLst>
          </p:cNvPr>
          <p:cNvSpPr/>
          <p:nvPr/>
        </p:nvSpPr>
        <p:spPr>
          <a:xfrm>
            <a:off x="4227518" y="2064698"/>
            <a:ext cx="2842679" cy="472194"/>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Extract Relevant Docs</a:t>
            </a:r>
          </a:p>
        </p:txBody>
      </p:sp>
      <p:sp>
        <p:nvSpPr>
          <p:cNvPr id="2" name="Google Shape;203;p26">
            <a:extLst>
              <a:ext uri="{FF2B5EF4-FFF2-40B4-BE49-F238E27FC236}">
                <a16:creationId xmlns:a16="http://schemas.microsoft.com/office/drawing/2014/main" id="{AA406B01-165C-5F26-8ED8-81BA3E0CE551}"/>
              </a:ext>
            </a:extLst>
          </p:cNvPr>
          <p:cNvSpPr txBox="1">
            <a:spLocks/>
          </p:cNvSpPr>
          <p:nvPr/>
        </p:nvSpPr>
        <p:spPr>
          <a:xfrm>
            <a:off x="4485965" y="4202090"/>
            <a:ext cx="2382577"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2400" dirty="0">
                <a:solidFill>
                  <a:srgbClr val="0070C0"/>
                </a:solidFill>
              </a:rPr>
              <a:t>Generation</a:t>
            </a:r>
            <a:endParaRPr lang="en-SG" sz="2400" dirty="0">
              <a:solidFill>
                <a:srgbClr val="0070C0"/>
              </a:solidFill>
            </a:endParaRPr>
          </a:p>
        </p:txBody>
      </p:sp>
      <p:sp>
        <p:nvSpPr>
          <p:cNvPr id="3" name="Google Shape;203;p26">
            <a:extLst>
              <a:ext uri="{FF2B5EF4-FFF2-40B4-BE49-F238E27FC236}">
                <a16:creationId xmlns:a16="http://schemas.microsoft.com/office/drawing/2014/main" id="{350A886F-8FE5-1147-1B6A-FACDC7009D2B}"/>
              </a:ext>
            </a:extLst>
          </p:cNvPr>
          <p:cNvSpPr txBox="1">
            <a:spLocks/>
          </p:cNvSpPr>
          <p:nvPr/>
        </p:nvSpPr>
        <p:spPr>
          <a:xfrm>
            <a:off x="1358175" y="4202089"/>
            <a:ext cx="3413242"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2400" dirty="0">
                <a:solidFill>
                  <a:srgbClr val="00B050"/>
                </a:solidFill>
              </a:rPr>
              <a:t>Retrieval Augmented</a:t>
            </a:r>
            <a:endParaRPr lang="en-SG" sz="24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animBg="1"/>
      <p:bldP spid="18" grpId="0" animBg="1"/>
      <p:bldP spid="19" grpId="0" animBg="1"/>
      <p:bldP spid="20" grpId="0" animBg="1"/>
      <p:bldP spid="29" grpId="0"/>
      <p:bldP spid="37" grpId="0" animBg="1"/>
      <p:bldP spid="46"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BE8F177D-D79D-DBF4-0727-A9E384E532D7}"/>
              </a:ext>
            </a:extLst>
          </p:cNvPr>
          <p:cNvCxnSpPr>
            <a:cxnSpLocks/>
            <a:endCxn id="39" idx="1"/>
          </p:cNvCxnSpPr>
          <p:nvPr/>
        </p:nvCxnSpPr>
        <p:spPr>
          <a:xfrm>
            <a:off x="5817840" y="2011062"/>
            <a:ext cx="8478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Google Shape;120;p18">
            <a:extLst>
              <a:ext uri="{FF2B5EF4-FFF2-40B4-BE49-F238E27FC236}">
                <a16:creationId xmlns:a16="http://schemas.microsoft.com/office/drawing/2014/main" id="{D0DC8983-CC15-C88E-F192-A5F4945BEFED}"/>
              </a:ext>
            </a:extLst>
          </p:cNvPr>
          <p:cNvSpPr txBox="1">
            <a:spLocks/>
          </p:cNvSpPr>
          <p:nvPr/>
        </p:nvSpPr>
        <p:spPr>
          <a:xfrm>
            <a:off x="6458959" y="4400137"/>
            <a:ext cx="1680937"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2800" b="1" dirty="0">
                <a:solidFill>
                  <a:schemeClr val="tx1"/>
                </a:solidFill>
              </a:rPr>
              <a:t>Answer</a:t>
            </a:r>
          </a:p>
        </p:txBody>
      </p:sp>
      <p:pic>
        <p:nvPicPr>
          <p:cNvPr id="5" name="Graphic 4" descr="List with solid fill">
            <a:extLst>
              <a:ext uri="{FF2B5EF4-FFF2-40B4-BE49-F238E27FC236}">
                <a16:creationId xmlns:a16="http://schemas.microsoft.com/office/drawing/2014/main" id="{C206F108-FCA5-081E-64BF-8666C621B5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211" y="1152258"/>
            <a:ext cx="770973" cy="770973"/>
          </a:xfrm>
          <a:prstGeom prst="rect">
            <a:avLst/>
          </a:prstGeom>
        </p:spPr>
      </p:pic>
      <p:pic>
        <p:nvPicPr>
          <p:cNvPr id="39" name="Graphic 38" descr="Cmd Terminal with solid fill">
            <a:extLst>
              <a:ext uri="{FF2B5EF4-FFF2-40B4-BE49-F238E27FC236}">
                <a16:creationId xmlns:a16="http://schemas.microsoft.com/office/drawing/2014/main" id="{C7DC79E2-C648-9AF9-8AFE-7424F36BC1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5703" y="1377337"/>
            <a:ext cx="1267450" cy="1267450"/>
          </a:xfrm>
          <a:prstGeom prst="rect">
            <a:avLst/>
          </a:prstGeom>
        </p:spPr>
      </p:pic>
      <p:sp>
        <p:nvSpPr>
          <p:cNvPr id="40" name="Google Shape;120;p18">
            <a:extLst>
              <a:ext uri="{FF2B5EF4-FFF2-40B4-BE49-F238E27FC236}">
                <a16:creationId xmlns:a16="http://schemas.microsoft.com/office/drawing/2014/main" id="{543FD0B2-CA03-0D05-0053-C6AD35C164FE}"/>
              </a:ext>
            </a:extLst>
          </p:cNvPr>
          <p:cNvSpPr txBox="1">
            <a:spLocks/>
          </p:cNvSpPr>
          <p:nvPr/>
        </p:nvSpPr>
        <p:spPr>
          <a:xfrm>
            <a:off x="6755398" y="1060287"/>
            <a:ext cx="1088058"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solidFill>
                  <a:schemeClr val="tx1"/>
                </a:solidFill>
              </a:rPr>
              <a:t>Prompt</a:t>
            </a:r>
          </a:p>
        </p:txBody>
      </p:sp>
      <p:cxnSp>
        <p:nvCxnSpPr>
          <p:cNvPr id="41" name="Straight Arrow Connector 40">
            <a:extLst>
              <a:ext uri="{FF2B5EF4-FFF2-40B4-BE49-F238E27FC236}">
                <a16:creationId xmlns:a16="http://schemas.microsoft.com/office/drawing/2014/main" id="{2EB1A517-07BA-A8DF-31A3-D37C5B4EF3C5}"/>
              </a:ext>
            </a:extLst>
          </p:cNvPr>
          <p:cNvCxnSpPr>
            <a:cxnSpLocks/>
            <a:stCxn id="39" idx="2"/>
            <a:endCxn id="83" idx="0"/>
          </p:cNvCxnSpPr>
          <p:nvPr/>
        </p:nvCxnSpPr>
        <p:spPr>
          <a:xfrm>
            <a:off x="7299428" y="2644787"/>
            <a:ext cx="0" cy="1755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Artificial Intelligence outline">
            <a:extLst>
              <a:ext uri="{FF2B5EF4-FFF2-40B4-BE49-F238E27FC236}">
                <a16:creationId xmlns:a16="http://schemas.microsoft.com/office/drawing/2014/main" id="{F73CBCA7-C1AA-F965-3B18-2DF21FB85E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5794" y="3127395"/>
            <a:ext cx="934718" cy="934718"/>
          </a:xfrm>
          <a:prstGeom prst="rect">
            <a:avLst/>
          </a:prstGeom>
        </p:spPr>
      </p:pic>
      <p:sp>
        <p:nvSpPr>
          <p:cNvPr id="45" name="Rectangle: Rounded Corners 44">
            <a:extLst>
              <a:ext uri="{FF2B5EF4-FFF2-40B4-BE49-F238E27FC236}">
                <a16:creationId xmlns:a16="http://schemas.microsoft.com/office/drawing/2014/main" id="{EC8C113B-652A-B4AE-96E1-DCBBD56A2298}"/>
              </a:ext>
            </a:extLst>
          </p:cNvPr>
          <p:cNvSpPr/>
          <p:nvPr/>
        </p:nvSpPr>
        <p:spPr>
          <a:xfrm>
            <a:off x="7465794" y="2861390"/>
            <a:ext cx="842284" cy="286943"/>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LLM</a:t>
            </a:r>
          </a:p>
        </p:txBody>
      </p:sp>
      <p:cxnSp>
        <p:nvCxnSpPr>
          <p:cNvPr id="49" name="Straight Arrow Connector 48">
            <a:extLst>
              <a:ext uri="{FF2B5EF4-FFF2-40B4-BE49-F238E27FC236}">
                <a16:creationId xmlns:a16="http://schemas.microsoft.com/office/drawing/2014/main" id="{89376CCE-A761-98DE-4CCC-8CB3679878AC}"/>
              </a:ext>
            </a:extLst>
          </p:cNvPr>
          <p:cNvCxnSpPr>
            <a:cxnSpLocks/>
            <a:stCxn id="33" idx="3"/>
          </p:cNvCxnSpPr>
          <p:nvPr/>
        </p:nvCxnSpPr>
        <p:spPr>
          <a:xfrm flipV="1">
            <a:off x="3056563" y="3053100"/>
            <a:ext cx="572120" cy="46573"/>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2EA2B10-A9F9-1049-953D-1BECFC559461}"/>
              </a:ext>
            </a:extLst>
          </p:cNvPr>
          <p:cNvGrpSpPr/>
          <p:nvPr/>
        </p:nvGrpSpPr>
        <p:grpSpPr>
          <a:xfrm>
            <a:off x="3476189" y="940995"/>
            <a:ext cx="2341651" cy="2717096"/>
            <a:chOff x="3234170" y="1076189"/>
            <a:chExt cx="2341651" cy="2717096"/>
          </a:xfrm>
        </p:grpSpPr>
        <p:sp>
          <p:nvSpPr>
            <p:cNvPr id="37" name="Google Shape;120;p18">
              <a:extLst>
                <a:ext uri="{FF2B5EF4-FFF2-40B4-BE49-F238E27FC236}">
                  <a16:creationId xmlns:a16="http://schemas.microsoft.com/office/drawing/2014/main" id="{50F346F2-46E8-A0C5-759A-E60EF38D3204}"/>
                </a:ext>
              </a:extLst>
            </p:cNvPr>
            <p:cNvSpPr txBox="1">
              <a:spLocks/>
            </p:cNvSpPr>
            <p:nvPr/>
          </p:nvSpPr>
          <p:spPr>
            <a:xfrm>
              <a:off x="3286907" y="1076189"/>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solidFill>
                    <a:schemeClr val="tx1"/>
                  </a:solidFill>
                </a:rPr>
                <a:t>Prompt Template</a:t>
              </a:r>
            </a:p>
          </p:txBody>
        </p:sp>
        <p:sp>
          <p:nvSpPr>
            <p:cNvPr id="36" name="Rectangle: Rounded Corners 35">
              <a:extLst>
                <a:ext uri="{FF2B5EF4-FFF2-40B4-BE49-F238E27FC236}">
                  <a16:creationId xmlns:a16="http://schemas.microsoft.com/office/drawing/2014/main" id="{E24FB7FD-EB27-183F-559C-34A6F0475BA1}"/>
                </a:ext>
              </a:extLst>
            </p:cNvPr>
            <p:cNvSpPr/>
            <p:nvPr/>
          </p:nvSpPr>
          <p:spPr>
            <a:xfrm>
              <a:off x="3234170" y="1654855"/>
              <a:ext cx="2341651" cy="2138430"/>
            </a:xfrm>
            <a:prstGeom prst="roundRect">
              <a:avLst>
                <a:gd name="adj" fmla="val 9716"/>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latin typeface="Courier New" panose="02070309020205020404" pitchFamily="49" charset="0"/>
                </a:rPr>
                <a:t>Answer question</a:t>
              </a:r>
            </a:p>
            <a:p>
              <a:r>
                <a:rPr lang="en-SG" sz="1200" b="1" dirty="0">
                  <a:solidFill>
                    <a:schemeClr val="tx1"/>
                  </a:solidFill>
                  <a:latin typeface="Courier New" panose="02070309020205020404" pitchFamily="49" charset="0"/>
                </a:rPr>
                <a:t>based on context:</a:t>
              </a:r>
            </a:p>
            <a:p>
              <a:endParaRPr lang="en-SG" sz="1200" b="1" dirty="0">
                <a:solidFill>
                  <a:schemeClr val="tx1"/>
                </a:solidFill>
                <a:latin typeface="Courier New" panose="02070309020205020404" pitchFamily="49" charset="0"/>
              </a:endParaRPr>
            </a:p>
            <a:p>
              <a:r>
                <a:rPr lang="en-SG" sz="1200" b="1" dirty="0">
                  <a:solidFill>
                    <a:schemeClr val="tx1"/>
                  </a:solidFill>
                  <a:latin typeface="Courier New" panose="02070309020205020404" pitchFamily="49" charset="0"/>
                </a:rPr>
                <a:t>CONTEXT:</a:t>
              </a:r>
            </a:p>
            <a:p>
              <a:r>
                <a:rPr lang="en-SG" sz="1200" b="1" dirty="0">
                  <a:solidFill>
                    <a:schemeClr val="tx1"/>
                  </a:solidFill>
                  <a:latin typeface="Courier New" panose="02070309020205020404" pitchFamily="49" charset="0"/>
                </a:rPr>
                <a:t>{text}</a:t>
              </a:r>
            </a:p>
            <a:p>
              <a:endParaRPr lang="en-SG" sz="1200" b="1" dirty="0">
                <a:solidFill>
                  <a:schemeClr val="tx1"/>
                </a:solidFill>
                <a:latin typeface="Courier New" panose="02070309020205020404" pitchFamily="49" charset="0"/>
              </a:endParaRPr>
            </a:p>
            <a:p>
              <a:r>
                <a:rPr lang="en-SG" sz="1200" b="1" dirty="0">
                  <a:solidFill>
                    <a:schemeClr val="tx1"/>
                  </a:solidFill>
                  <a:latin typeface="Courier New" panose="02070309020205020404" pitchFamily="49" charset="0"/>
                </a:rPr>
                <a:t>QUESTION:</a:t>
              </a:r>
            </a:p>
            <a:p>
              <a:r>
                <a:rPr lang="en-SG" sz="1200" b="1" dirty="0">
                  <a:solidFill>
                    <a:schemeClr val="tx1"/>
                  </a:solidFill>
                  <a:latin typeface="Courier New" panose="02070309020205020404" pitchFamily="49" charset="0"/>
                </a:rPr>
                <a:t>{question)</a:t>
              </a:r>
            </a:p>
            <a:p>
              <a:endParaRPr lang="en-SG" sz="1200" b="1" dirty="0">
                <a:solidFill>
                  <a:schemeClr val="tx1"/>
                </a:solidFill>
                <a:latin typeface="Courier New" panose="02070309020205020404" pitchFamily="49" charset="0"/>
              </a:endParaRPr>
            </a:p>
            <a:p>
              <a:r>
                <a:rPr lang="en-SG" sz="1200" b="1" dirty="0">
                  <a:solidFill>
                    <a:schemeClr val="tx1"/>
                  </a:solidFill>
                  <a:latin typeface="Courier New" panose="02070309020205020404" pitchFamily="49" charset="0"/>
                </a:rPr>
                <a:t>ANSWER:</a:t>
              </a:r>
            </a:p>
          </p:txBody>
        </p:sp>
      </p:grpSp>
      <p:pic>
        <p:nvPicPr>
          <p:cNvPr id="21" name="Graphic 20" descr="List with solid fill">
            <a:extLst>
              <a:ext uri="{FF2B5EF4-FFF2-40B4-BE49-F238E27FC236}">
                <a16:creationId xmlns:a16="http://schemas.microsoft.com/office/drawing/2014/main" id="{734744F0-BD35-3A66-4AD2-CA4D44F763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091" y="1158101"/>
            <a:ext cx="770973" cy="770973"/>
          </a:xfrm>
          <a:prstGeom prst="rect">
            <a:avLst/>
          </a:prstGeom>
        </p:spPr>
      </p:pic>
      <p:sp>
        <p:nvSpPr>
          <p:cNvPr id="31" name="Rectangle 30">
            <a:extLst>
              <a:ext uri="{FF2B5EF4-FFF2-40B4-BE49-F238E27FC236}">
                <a16:creationId xmlns:a16="http://schemas.microsoft.com/office/drawing/2014/main" id="{B1D44536-4AB4-2558-A1DE-3526ECF0EDB7}"/>
              </a:ext>
            </a:extLst>
          </p:cNvPr>
          <p:cNvSpPr/>
          <p:nvPr/>
        </p:nvSpPr>
        <p:spPr>
          <a:xfrm>
            <a:off x="488597" y="2752895"/>
            <a:ext cx="1199424" cy="376449"/>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Retriever</a:t>
            </a:r>
          </a:p>
        </p:txBody>
      </p:sp>
      <p:pic>
        <p:nvPicPr>
          <p:cNvPr id="33" name="Graphic 32" descr="Help with solid fill">
            <a:extLst>
              <a:ext uri="{FF2B5EF4-FFF2-40B4-BE49-F238E27FC236}">
                <a16:creationId xmlns:a16="http://schemas.microsoft.com/office/drawing/2014/main" id="{AAD2DB72-8859-A8A1-981C-39550D5A94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59491" y="2651137"/>
            <a:ext cx="897072" cy="897072"/>
          </a:xfrm>
          <a:prstGeom prst="rect">
            <a:avLst/>
          </a:prstGeom>
        </p:spPr>
      </p:pic>
      <p:cxnSp>
        <p:nvCxnSpPr>
          <p:cNvPr id="56" name="Straight Arrow Connector 55">
            <a:extLst>
              <a:ext uri="{FF2B5EF4-FFF2-40B4-BE49-F238E27FC236}">
                <a16:creationId xmlns:a16="http://schemas.microsoft.com/office/drawing/2014/main" id="{B63BD9DF-3E52-F6FD-F483-99852F1BA3BD}"/>
              </a:ext>
            </a:extLst>
          </p:cNvPr>
          <p:cNvCxnSpPr>
            <a:cxnSpLocks/>
            <a:stCxn id="33" idx="1"/>
            <a:endCxn id="31" idx="3"/>
          </p:cNvCxnSpPr>
          <p:nvPr/>
        </p:nvCxnSpPr>
        <p:spPr>
          <a:xfrm flipH="1" flipV="1">
            <a:off x="1688021" y="2941120"/>
            <a:ext cx="471470" cy="158553"/>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0D847BB-7B7F-7CDA-C07A-58956E10C81D}"/>
              </a:ext>
            </a:extLst>
          </p:cNvPr>
          <p:cNvCxnSpPr>
            <a:cxnSpLocks/>
          </p:cNvCxnSpPr>
          <p:nvPr/>
        </p:nvCxnSpPr>
        <p:spPr>
          <a:xfrm>
            <a:off x="1001370" y="3176475"/>
            <a:ext cx="0" cy="2701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C9B4872-E9CF-3F30-C8F9-CB1C70DD4F8C}"/>
              </a:ext>
            </a:extLst>
          </p:cNvPr>
          <p:cNvCxnSpPr>
            <a:cxnSpLocks/>
          </p:cNvCxnSpPr>
          <p:nvPr/>
        </p:nvCxnSpPr>
        <p:spPr>
          <a:xfrm flipV="1">
            <a:off x="1207745" y="3170575"/>
            <a:ext cx="0" cy="276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0AEDACD-8F83-3441-0086-04C1FA681C69}"/>
              </a:ext>
            </a:extLst>
          </p:cNvPr>
          <p:cNvCxnSpPr>
            <a:stCxn id="31" idx="0"/>
            <a:endCxn id="21" idx="1"/>
          </p:cNvCxnSpPr>
          <p:nvPr/>
        </p:nvCxnSpPr>
        <p:spPr>
          <a:xfrm rot="5400000" flipH="1" flipV="1">
            <a:off x="784547" y="1847351"/>
            <a:ext cx="1209307" cy="60178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Google Shape;120;p18">
            <a:extLst>
              <a:ext uri="{FF2B5EF4-FFF2-40B4-BE49-F238E27FC236}">
                <a16:creationId xmlns:a16="http://schemas.microsoft.com/office/drawing/2014/main" id="{305ABF95-5226-A4EA-967B-75FFE07D1F6E}"/>
              </a:ext>
            </a:extLst>
          </p:cNvPr>
          <p:cNvSpPr txBox="1">
            <a:spLocks/>
          </p:cNvSpPr>
          <p:nvPr/>
        </p:nvSpPr>
        <p:spPr>
          <a:xfrm>
            <a:off x="1342976" y="784775"/>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solidFill>
                  <a:schemeClr val="tx1"/>
                </a:solidFill>
              </a:rPr>
              <a:t>Relevant Docs</a:t>
            </a:r>
          </a:p>
        </p:txBody>
      </p:sp>
      <p:cxnSp>
        <p:nvCxnSpPr>
          <p:cNvPr id="82" name="Straight Arrow Connector 81">
            <a:extLst>
              <a:ext uri="{FF2B5EF4-FFF2-40B4-BE49-F238E27FC236}">
                <a16:creationId xmlns:a16="http://schemas.microsoft.com/office/drawing/2014/main" id="{CB79E6C5-8C1F-833E-F6DF-D7C513F70F9E}"/>
              </a:ext>
            </a:extLst>
          </p:cNvPr>
          <p:cNvCxnSpPr>
            <a:cxnSpLocks/>
          </p:cNvCxnSpPr>
          <p:nvPr/>
        </p:nvCxnSpPr>
        <p:spPr>
          <a:xfrm>
            <a:off x="2077522" y="1907083"/>
            <a:ext cx="1538209" cy="618485"/>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DFFD222-610E-0D55-3E78-4CA3D4386AC0}"/>
              </a:ext>
            </a:extLst>
          </p:cNvPr>
          <p:cNvCxnSpPr>
            <a:cxnSpLocks/>
            <a:stCxn id="5" idx="2"/>
          </p:cNvCxnSpPr>
          <p:nvPr/>
        </p:nvCxnSpPr>
        <p:spPr>
          <a:xfrm>
            <a:off x="2726698" y="1923231"/>
            <a:ext cx="868448" cy="571451"/>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Google Shape;203;p26">
            <a:extLst>
              <a:ext uri="{FF2B5EF4-FFF2-40B4-BE49-F238E27FC236}">
                <a16:creationId xmlns:a16="http://schemas.microsoft.com/office/drawing/2014/main" id="{3D044B0B-C863-A77F-2800-15C278F261F0}"/>
              </a:ext>
            </a:extLst>
          </p:cNvPr>
          <p:cNvSpPr txBox="1">
            <a:spLocks/>
          </p:cNvSpPr>
          <p:nvPr/>
        </p:nvSpPr>
        <p:spPr>
          <a:xfrm>
            <a:off x="488597" y="135968"/>
            <a:ext cx="8035135"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200" dirty="0">
                <a:solidFill>
                  <a:schemeClr val="tx1"/>
                </a:solidFill>
              </a:rPr>
              <a:t>RAG: Synthesize Answer</a:t>
            </a:r>
            <a:endParaRPr lang="en-SG" sz="3200" dirty="0">
              <a:solidFill>
                <a:schemeClr val="tx1"/>
              </a:solidFill>
            </a:endParaRPr>
          </a:p>
        </p:txBody>
      </p:sp>
      <p:pic>
        <p:nvPicPr>
          <p:cNvPr id="9" name="Picture 8">
            <a:extLst>
              <a:ext uri="{FF2B5EF4-FFF2-40B4-BE49-F238E27FC236}">
                <a16:creationId xmlns:a16="http://schemas.microsoft.com/office/drawing/2014/main" id="{126DA3D1-CCE7-67A5-3A96-BE5340DBBDB5}"/>
              </a:ext>
            </a:extLst>
          </p:cNvPr>
          <p:cNvPicPr>
            <a:picLocks noChangeAspect="1"/>
          </p:cNvPicPr>
          <p:nvPr/>
        </p:nvPicPr>
        <p:blipFill>
          <a:blip r:embed="rId11"/>
          <a:stretch>
            <a:fillRect/>
          </a:stretch>
        </p:blipFill>
        <p:spPr>
          <a:xfrm>
            <a:off x="496485" y="3502948"/>
            <a:ext cx="1183647" cy="1469889"/>
          </a:xfrm>
          <a:prstGeom prst="rect">
            <a:avLst/>
          </a:prstGeom>
        </p:spPr>
      </p:pic>
      <p:sp>
        <p:nvSpPr>
          <p:cNvPr id="18" name="Google Shape;120;p18">
            <a:extLst>
              <a:ext uri="{FF2B5EF4-FFF2-40B4-BE49-F238E27FC236}">
                <a16:creationId xmlns:a16="http://schemas.microsoft.com/office/drawing/2014/main" id="{37AC468E-EBF9-D2FE-DB2D-5AE55AE4F284}"/>
              </a:ext>
            </a:extLst>
          </p:cNvPr>
          <p:cNvSpPr txBox="1">
            <a:spLocks/>
          </p:cNvSpPr>
          <p:nvPr/>
        </p:nvSpPr>
        <p:spPr>
          <a:xfrm>
            <a:off x="1974952" y="3371741"/>
            <a:ext cx="1311195"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solidFill>
                  <a:schemeClr val="tx1"/>
                </a:solidFill>
              </a:rPr>
              <a:t>Question</a:t>
            </a:r>
          </a:p>
        </p:txBody>
      </p:sp>
      <p:sp>
        <p:nvSpPr>
          <p:cNvPr id="2" name="Rectangle 1">
            <a:extLst>
              <a:ext uri="{FF2B5EF4-FFF2-40B4-BE49-F238E27FC236}">
                <a16:creationId xmlns:a16="http://schemas.microsoft.com/office/drawing/2014/main" id="{1F2F5A87-1F12-6886-DDE5-DEA458E5165A}"/>
              </a:ext>
            </a:extLst>
          </p:cNvPr>
          <p:cNvSpPr/>
          <p:nvPr/>
        </p:nvSpPr>
        <p:spPr>
          <a:xfrm>
            <a:off x="1915963" y="4213334"/>
            <a:ext cx="3576829" cy="611913"/>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000" b="1" dirty="0">
                <a:solidFill>
                  <a:srgbClr val="00B050"/>
                </a:solidFill>
              </a:rPr>
              <a:t>How to measure relevancy ???</a:t>
            </a:r>
          </a:p>
        </p:txBody>
      </p:sp>
    </p:spTree>
    <p:extLst>
      <p:ext uri="{BB962C8B-B14F-4D97-AF65-F5344CB8AC3E}">
        <p14:creationId xmlns:p14="http://schemas.microsoft.com/office/powerpoint/2010/main" val="269267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5" name="Google Shape;203;p26">
            <a:extLst>
              <a:ext uri="{FF2B5EF4-FFF2-40B4-BE49-F238E27FC236}">
                <a16:creationId xmlns:a16="http://schemas.microsoft.com/office/drawing/2014/main" id="{CDA13E7D-E1E8-23D8-5AD1-E58A2BF3373B}"/>
              </a:ext>
            </a:extLst>
          </p:cNvPr>
          <p:cNvSpPr txBox="1">
            <a:spLocks/>
          </p:cNvSpPr>
          <p:nvPr/>
        </p:nvSpPr>
        <p:spPr>
          <a:xfrm>
            <a:off x="488597" y="174473"/>
            <a:ext cx="8035135"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200" dirty="0">
                <a:solidFill>
                  <a:schemeClr val="tx1"/>
                </a:solidFill>
              </a:rPr>
              <a:t>RAG: Constructing a Vector Database</a:t>
            </a:r>
            <a:endParaRPr lang="en-SG" sz="3200" dirty="0">
              <a:solidFill>
                <a:schemeClr val="tx1"/>
              </a:solidFill>
            </a:endParaRPr>
          </a:p>
        </p:txBody>
      </p:sp>
      <p:pic>
        <p:nvPicPr>
          <p:cNvPr id="7" name="Graphic 6" descr="Books with solid fill">
            <a:extLst>
              <a:ext uri="{FF2B5EF4-FFF2-40B4-BE49-F238E27FC236}">
                <a16:creationId xmlns:a16="http://schemas.microsoft.com/office/drawing/2014/main" id="{441102D2-78E8-D8C0-DA58-C266FA11A6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3658" y="2068114"/>
            <a:ext cx="676308" cy="676308"/>
          </a:xfrm>
          <a:prstGeom prst="rect">
            <a:avLst/>
          </a:prstGeom>
        </p:spPr>
      </p:pic>
      <p:pic>
        <p:nvPicPr>
          <p:cNvPr id="11" name="Graphic 10" descr="Books with solid fill">
            <a:extLst>
              <a:ext uri="{FF2B5EF4-FFF2-40B4-BE49-F238E27FC236}">
                <a16:creationId xmlns:a16="http://schemas.microsoft.com/office/drawing/2014/main" id="{642DD4E2-D708-492F-DF04-ABF0B56799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636" y="2759070"/>
            <a:ext cx="676308" cy="676308"/>
          </a:xfrm>
          <a:prstGeom prst="rect">
            <a:avLst/>
          </a:prstGeom>
        </p:spPr>
      </p:pic>
      <p:pic>
        <p:nvPicPr>
          <p:cNvPr id="13" name="Graphic 12" descr="Books with solid fill">
            <a:extLst>
              <a:ext uri="{FF2B5EF4-FFF2-40B4-BE49-F238E27FC236}">
                <a16:creationId xmlns:a16="http://schemas.microsoft.com/office/drawing/2014/main" id="{C5F220C4-D34A-77C1-6F81-61741206E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2" y="3450026"/>
            <a:ext cx="676308" cy="676308"/>
          </a:xfrm>
          <a:prstGeom prst="rect">
            <a:avLst/>
          </a:prstGeom>
        </p:spPr>
      </p:pic>
      <p:sp>
        <p:nvSpPr>
          <p:cNvPr id="18" name="Rectangle: Rounded Corners 17">
            <a:extLst>
              <a:ext uri="{FF2B5EF4-FFF2-40B4-BE49-F238E27FC236}">
                <a16:creationId xmlns:a16="http://schemas.microsoft.com/office/drawing/2014/main" id="{4FFB079D-7985-4C4A-C289-2EAC9142D648}"/>
              </a:ext>
            </a:extLst>
          </p:cNvPr>
          <p:cNvSpPr/>
          <p:nvPr/>
        </p:nvSpPr>
        <p:spPr>
          <a:xfrm>
            <a:off x="302283" y="1255056"/>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dirty="0">
                <a:solidFill>
                  <a:schemeClr val="tx1"/>
                </a:solidFill>
              </a:rPr>
              <a:t>Collect Documents</a:t>
            </a:r>
          </a:p>
        </p:txBody>
      </p:sp>
      <p:sp>
        <p:nvSpPr>
          <p:cNvPr id="16" name="Oval 15">
            <a:extLst>
              <a:ext uri="{FF2B5EF4-FFF2-40B4-BE49-F238E27FC236}">
                <a16:creationId xmlns:a16="http://schemas.microsoft.com/office/drawing/2014/main" id="{6DBACD0C-AD3F-42E1-E5C9-49FE60345620}"/>
              </a:ext>
            </a:extLst>
          </p:cNvPr>
          <p:cNvSpPr/>
          <p:nvPr/>
        </p:nvSpPr>
        <p:spPr>
          <a:xfrm>
            <a:off x="1512763" y="1061381"/>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1</a:t>
            </a:r>
          </a:p>
        </p:txBody>
      </p:sp>
      <p:sp>
        <p:nvSpPr>
          <p:cNvPr id="22" name="Rectangle: Rounded Corners 21">
            <a:extLst>
              <a:ext uri="{FF2B5EF4-FFF2-40B4-BE49-F238E27FC236}">
                <a16:creationId xmlns:a16="http://schemas.microsoft.com/office/drawing/2014/main" id="{6C20C8DC-8399-AD18-2E07-EAF9920AD03A}"/>
              </a:ext>
            </a:extLst>
          </p:cNvPr>
          <p:cNvSpPr/>
          <p:nvPr/>
        </p:nvSpPr>
        <p:spPr>
          <a:xfrm>
            <a:off x="2197526" y="1291367"/>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dirty="0">
                <a:solidFill>
                  <a:schemeClr val="tx1"/>
                </a:solidFill>
              </a:rPr>
              <a:t>Split into Small Chunks</a:t>
            </a:r>
          </a:p>
        </p:txBody>
      </p:sp>
      <p:sp>
        <p:nvSpPr>
          <p:cNvPr id="23" name="Oval 22">
            <a:extLst>
              <a:ext uri="{FF2B5EF4-FFF2-40B4-BE49-F238E27FC236}">
                <a16:creationId xmlns:a16="http://schemas.microsoft.com/office/drawing/2014/main" id="{3A1827AA-6B1D-7C5F-ADF7-209C1AB8218D}"/>
              </a:ext>
            </a:extLst>
          </p:cNvPr>
          <p:cNvSpPr/>
          <p:nvPr/>
        </p:nvSpPr>
        <p:spPr>
          <a:xfrm>
            <a:off x="3408006" y="1097692"/>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2</a:t>
            </a:r>
          </a:p>
        </p:txBody>
      </p:sp>
      <p:pic>
        <p:nvPicPr>
          <p:cNvPr id="24" name="Graphic 23" descr="List with solid fill">
            <a:extLst>
              <a:ext uri="{FF2B5EF4-FFF2-40B4-BE49-F238E27FC236}">
                <a16:creationId xmlns:a16="http://schemas.microsoft.com/office/drawing/2014/main" id="{66D8ABE6-FDD6-0230-6F72-94CBAE024C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0457" y="2163358"/>
            <a:ext cx="676309" cy="676309"/>
          </a:xfrm>
          <a:prstGeom prst="rect">
            <a:avLst/>
          </a:prstGeom>
        </p:spPr>
      </p:pic>
      <p:pic>
        <p:nvPicPr>
          <p:cNvPr id="28" name="Graphic 27" descr="List with solid fill">
            <a:extLst>
              <a:ext uri="{FF2B5EF4-FFF2-40B4-BE49-F238E27FC236}">
                <a16:creationId xmlns:a16="http://schemas.microsoft.com/office/drawing/2014/main" id="{D2192BD7-25C1-FF7B-A267-2FBCCCFE7F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1048" y="2163358"/>
            <a:ext cx="676309" cy="676309"/>
          </a:xfrm>
          <a:prstGeom prst="rect">
            <a:avLst/>
          </a:prstGeom>
        </p:spPr>
      </p:pic>
      <p:pic>
        <p:nvPicPr>
          <p:cNvPr id="33" name="Graphic 32" descr="List with solid fill">
            <a:extLst>
              <a:ext uri="{FF2B5EF4-FFF2-40B4-BE49-F238E27FC236}">
                <a16:creationId xmlns:a16="http://schemas.microsoft.com/office/drawing/2014/main" id="{DE8F147C-F76B-DFC1-C147-8E9531189B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0457" y="2795381"/>
            <a:ext cx="676309" cy="676309"/>
          </a:xfrm>
          <a:prstGeom prst="rect">
            <a:avLst/>
          </a:prstGeom>
        </p:spPr>
      </p:pic>
      <p:pic>
        <p:nvPicPr>
          <p:cNvPr id="34" name="Graphic 33" descr="List with solid fill">
            <a:extLst>
              <a:ext uri="{FF2B5EF4-FFF2-40B4-BE49-F238E27FC236}">
                <a16:creationId xmlns:a16="http://schemas.microsoft.com/office/drawing/2014/main" id="{9FCE14B3-DCC7-6844-1969-E9B4EE0D1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1048" y="2795381"/>
            <a:ext cx="676309" cy="676309"/>
          </a:xfrm>
          <a:prstGeom prst="rect">
            <a:avLst/>
          </a:prstGeom>
        </p:spPr>
      </p:pic>
      <p:pic>
        <p:nvPicPr>
          <p:cNvPr id="35" name="Graphic 34" descr="List with solid fill">
            <a:extLst>
              <a:ext uri="{FF2B5EF4-FFF2-40B4-BE49-F238E27FC236}">
                <a16:creationId xmlns:a16="http://schemas.microsoft.com/office/drawing/2014/main" id="{802EA8C0-30D0-80CB-3A65-7E076030C5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3605" y="3450025"/>
            <a:ext cx="676309" cy="676309"/>
          </a:xfrm>
          <a:prstGeom prst="rect">
            <a:avLst/>
          </a:prstGeom>
        </p:spPr>
      </p:pic>
      <p:pic>
        <p:nvPicPr>
          <p:cNvPr id="36" name="Graphic 35" descr="List with solid fill">
            <a:extLst>
              <a:ext uri="{FF2B5EF4-FFF2-40B4-BE49-F238E27FC236}">
                <a16:creationId xmlns:a16="http://schemas.microsoft.com/office/drawing/2014/main" id="{31C67FF0-1A82-81D4-AC37-C691DA3DBF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4196" y="3450025"/>
            <a:ext cx="676309" cy="676309"/>
          </a:xfrm>
          <a:prstGeom prst="rect">
            <a:avLst/>
          </a:prstGeom>
        </p:spPr>
      </p:pic>
      <p:sp>
        <p:nvSpPr>
          <p:cNvPr id="37" name="Rectangle: Rounded Corners 36">
            <a:extLst>
              <a:ext uri="{FF2B5EF4-FFF2-40B4-BE49-F238E27FC236}">
                <a16:creationId xmlns:a16="http://schemas.microsoft.com/office/drawing/2014/main" id="{D7C6C8B9-8D87-543B-7ABD-01576E60DDA6}"/>
              </a:ext>
            </a:extLst>
          </p:cNvPr>
          <p:cNvSpPr/>
          <p:nvPr/>
        </p:nvSpPr>
        <p:spPr>
          <a:xfrm>
            <a:off x="4131291" y="1291367"/>
            <a:ext cx="1556006"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dirty="0">
                <a:solidFill>
                  <a:schemeClr val="tx1"/>
                </a:solidFill>
              </a:rPr>
              <a:t>Convert Text to Vectors</a:t>
            </a:r>
          </a:p>
        </p:txBody>
      </p:sp>
      <p:sp>
        <p:nvSpPr>
          <p:cNvPr id="38" name="Oval 37">
            <a:extLst>
              <a:ext uri="{FF2B5EF4-FFF2-40B4-BE49-F238E27FC236}">
                <a16:creationId xmlns:a16="http://schemas.microsoft.com/office/drawing/2014/main" id="{43D8B585-0443-7E4D-DC7E-D00E1BE0EE0D}"/>
              </a:ext>
            </a:extLst>
          </p:cNvPr>
          <p:cNvSpPr/>
          <p:nvPr/>
        </p:nvSpPr>
        <p:spPr>
          <a:xfrm>
            <a:off x="5484037" y="1097692"/>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3</a:t>
            </a:r>
          </a:p>
        </p:txBody>
      </p:sp>
      <p:pic>
        <p:nvPicPr>
          <p:cNvPr id="39" name="Graphic 38" descr="List with solid fill">
            <a:extLst>
              <a:ext uri="{FF2B5EF4-FFF2-40B4-BE49-F238E27FC236}">
                <a16:creationId xmlns:a16="http://schemas.microsoft.com/office/drawing/2014/main" id="{E73D4C95-136D-FCEB-5ED7-36F488D20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3484" y="2113946"/>
            <a:ext cx="593470" cy="593470"/>
          </a:xfrm>
          <a:prstGeom prst="rect">
            <a:avLst/>
          </a:prstGeom>
        </p:spPr>
      </p:pic>
      <p:grpSp>
        <p:nvGrpSpPr>
          <p:cNvPr id="40" name="Group 39">
            <a:extLst>
              <a:ext uri="{FF2B5EF4-FFF2-40B4-BE49-F238E27FC236}">
                <a16:creationId xmlns:a16="http://schemas.microsoft.com/office/drawing/2014/main" id="{33355B2E-FE5C-A4C0-6E61-3B203020CD8E}"/>
              </a:ext>
            </a:extLst>
          </p:cNvPr>
          <p:cNvGrpSpPr/>
          <p:nvPr/>
        </p:nvGrpSpPr>
        <p:grpSpPr>
          <a:xfrm rot="16200000">
            <a:off x="4750519" y="4005879"/>
            <a:ext cx="279401" cy="768108"/>
            <a:chOff x="759883" y="2399723"/>
            <a:chExt cx="279401" cy="768108"/>
          </a:xfrm>
        </p:grpSpPr>
        <p:sp>
          <p:nvSpPr>
            <p:cNvPr id="41" name="Rectangle 40">
              <a:extLst>
                <a:ext uri="{FF2B5EF4-FFF2-40B4-BE49-F238E27FC236}">
                  <a16:creationId xmlns:a16="http://schemas.microsoft.com/office/drawing/2014/main" id="{ABC4D785-06EE-7679-D8E3-5FEF38FDC50E}"/>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2" name="Oval 41">
              <a:extLst>
                <a:ext uri="{FF2B5EF4-FFF2-40B4-BE49-F238E27FC236}">
                  <a16:creationId xmlns:a16="http://schemas.microsoft.com/office/drawing/2014/main" id="{9596E555-6C12-4C85-1152-75E95E2614C7}"/>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Oval 42">
              <a:extLst>
                <a:ext uri="{FF2B5EF4-FFF2-40B4-BE49-F238E27FC236}">
                  <a16:creationId xmlns:a16="http://schemas.microsoft.com/office/drawing/2014/main" id="{562AED9A-85F0-9B33-A39A-89306800A53A}"/>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4" name="Oval 43">
              <a:extLst>
                <a:ext uri="{FF2B5EF4-FFF2-40B4-BE49-F238E27FC236}">
                  <a16:creationId xmlns:a16="http://schemas.microsoft.com/office/drawing/2014/main" id="{B53B5114-C0FD-5FC0-2988-066ACE1FFBE3}"/>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3212" name="Group 3211">
            <a:extLst>
              <a:ext uri="{FF2B5EF4-FFF2-40B4-BE49-F238E27FC236}">
                <a16:creationId xmlns:a16="http://schemas.microsoft.com/office/drawing/2014/main" id="{D43DC27B-B5B0-9888-20C9-216518FC09CD}"/>
              </a:ext>
            </a:extLst>
          </p:cNvPr>
          <p:cNvGrpSpPr/>
          <p:nvPr/>
        </p:nvGrpSpPr>
        <p:grpSpPr>
          <a:xfrm>
            <a:off x="4247434" y="3053225"/>
            <a:ext cx="1285329" cy="888892"/>
            <a:chOff x="4572000" y="2605285"/>
            <a:chExt cx="1285329" cy="888892"/>
          </a:xfrm>
        </p:grpSpPr>
        <p:sp>
          <p:nvSpPr>
            <p:cNvPr id="45" name="Oval 44">
              <a:extLst>
                <a:ext uri="{FF2B5EF4-FFF2-40B4-BE49-F238E27FC236}">
                  <a16:creationId xmlns:a16="http://schemas.microsoft.com/office/drawing/2014/main" id="{C8CC84A6-9529-A010-BEC8-D470D0F0ACB6}"/>
                </a:ext>
              </a:extLst>
            </p:cNvPr>
            <p:cNvSpPr/>
            <p:nvPr/>
          </p:nvSpPr>
          <p:spPr>
            <a:xfrm rot="16200000">
              <a:off x="4566444" y="27574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6" name="Oval 45">
              <a:extLst>
                <a:ext uri="{FF2B5EF4-FFF2-40B4-BE49-F238E27FC236}">
                  <a16:creationId xmlns:a16="http://schemas.microsoft.com/office/drawing/2014/main" id="{652F80D0-07FB-6850-6F96-C41DB31045A1}"/>
                </a:ext>
              </a:extLst>
            </p:cNvPr>
            <p:cNvSpPr/>
            <p:nvPr/>
          </p:nvSpPr>
          <p:spPr>
            <a:xfrm rot="16200000">
              <a:off x="4566444" y="299304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7" name="Oval 46">
              <a:extLst>
                <a:ext uri="{FF2B5EF4-FFF2-40B4-BE49-F238E27FC236}">
                  <a16:creationId xmlns:a16="http://schemas.microsoft.com/office/drawing/2014/main" id="{C1A81C7D-7391-A172-8340-0639C92473AA}"/>
                </a:ext>
              </a:extLst>
            </p:cNvPr>
            <p:cNvSpPr/>
            <p:nvPr/>
          </p:nvSpPr>
          <p:spPr>
            <a:xfrm rot="16200000">
              <a:off x="4566444" y="3228599"/>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Oval 48">
              <a:extLst>
                <a:ext uri="{FF2B5EF4-FFF2-40B4-BE49-F238E27FC236}">
                  <a16:creationId xmlns:a16="http://schemas.microsoft.com/office/drawing/2014/main" id="{83EF5A3F-7D32-A5D0-9FDA-A97E79FBACE8}"/>
                </a:ext>
              </a:extLst>
            </p:cNvPr>
            <p:cNvSpPr/>
            <p:nvPr/>
          </p:nvSpPr>
          <p:spPr>
            <a:xfrm rot="16200000">
              <a:off x="4950619" y="2610841"/>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0" name="Oval 49">
              <a:extLst>
                <a:ext uri="{FF2B5EF4-FFF2-40B4-BE49-F238E27FC236}">
                  <a16:creationId xmlns:a16="http://schemas.microsoft.com/office/drawing/2014/main" id="{FDED624C-0A88-E9A0-825D-298061E75D46}"/>
                </a:ext>
              </a:extLst>
            </p:cNvPr>
            <p:cNvSpPr/>
            <p:nvPr/>
          </p:nvSpPr>
          <p:spPr>
            <a:xfrm rot="16200000">
              <a:off x="4950619" y="28463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Oval 50">
              <a:extLst>
                <a:ext uri="{FF2B5EF4-FFF2-40B4-BE49-F238E27FC236}">
                  <a16:creationId xmlns:a16="http://schemas.microsoft.com/office/drawing/2014/main" id="{CEFAA374-32C7-ECB6-1FA7-AC251CCE91FE}"/>
                </a:ext>
              </a:extLst>
            </p:cNvPr>
            <p:cNvSpPr/>
            <p:nvPr/>
          </p:nvSpPr>
          <p:spPr>
            <a:xfrm rot="16200000">
              <a:off x="4950619" y="3081946"/>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2" name="Oval 51">
              <a:extLst>
                <a:ext uri="{FF2B5EF4-FFF2-40B4-BE49-F238E27FC236}">
                  <a16:creationId xmlns:a16="http://schemas.microsoft.com/office/drawing/2014/main" id="{791FE422-1872-C761-BB38-3BAB143B1EE3}"/>
                </a:ext>
              </a:extLst>
            </p:cNvPr>
            <p:cNvSpPr/>
            <p:nvPr/>
          </p:nvSpPr>
          <p:spPr>
            <a:xfrm rot="16200000">
              <a:off x="4950619" y="332193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Oval 53">
              <a:extLst>
                <a:ext uri="{FF2B5EF4-FFF2-40B4-BE49-F238E27FC236}">
                  <a16:creationId xmlns:a16="http://schemas.microsoft.com/office/drawing/2014/main" id="{8CD48F49-34A9-D33E-8CED-DD8FC8D79471}"/>
                </a:ext>
              </a:extLst>
            </p:cNvPr>
            <p:cNvSpPr/>
            <p:nvPr/>
          </p:nvSpPr>
          <p:spPr>
            <a:xfrm rot="16200000">
              <a:off x="5334794" y="2610841"/>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5" name="Oval 54">
              <a:extLst>
                <a:ext uri="{FF2B5EF4-FFF2-40B4-BE49-F238E27FC236}">
                  <a16:creationId xmlns:a16="http://schemas.microsoft.com/office/drawing/2014/main" id="{7AD65263-162A-047E-C3BB-4F8E8A0618A9}"/>
                </a:ext>
              </a:extLst>
            </p:cNvPr>
            <p:cNvSpPr/>
            <p:nvPr/>
          </p:nvSpPr>
          <p:spPr>
            <a:xfrm rot="16200000">
              <a:off x="5334794" y="28463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6" name="Oval 55">
              <a:extLst>
                <a:ext uri="{FF2B5EF4-FFF2-40B4-BE49-F238E27FC236}">
                  <a16:creationId xmlns:a16="http://schemas.microsoft.com/office/drawing/2014/main" id="{1E6D51EF-3DDD-A4F8-0B2C-8B5E876961BA}"/>
                </a:ext>
              </a:extLst>
            </p:cNvPr>
            <p:cNvSpPr/>
            <p:nvPr/>
          </p:nvSpPr>
          <p:spPr>
            <a:xfrm rot="16200000">
              <a:off x="5334794" y="3081946"/>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7" name="Oval 56">
              <a:extLst>
                <a:ext uri="{FF2B5EF4-FFF2-40B4-BE49-F238E27FC236}">
                  <a16:creationId xmlns:a16="http://schemas.microsoft.com/office/drawing/2014/main" id="{A16C2A56-D9BF-2C41-1690-9B2142158609}"/>
                </a:ext>
              </a:extLst>
            </p:cNvPr>
            <p:cNvSpPr/>
            <p:nvPr/>
          </p:nvSpPr>
          <p:spPr>
            <a:xfrm rot="16200000">
              <a:off x="5334794" y="332193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9" name="Oval 58">
              <a:extLst>
                <a:ext uri="{FF2B5EF4-FFF2-40B4-BE49-F238E27FC236}">
                  <a16:creationId xmlns:a16="http://schemas.microsoft.com/office/drawing/2014/main" id="{D880A09F-521B-A8C0-2AE4-7A90A09EFF16}"/>
                </a:ext>
              </a:extLst>
            </p:cNvPr>
            <p:cNvSpPr/>
            <p:nvPr/>
          </p:nvSpPr>
          <p:spPr>
            <a:xfrm rot="16200000">
              <a:off x="5685085" y="27574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0" name="Oval 59">
              <a:extLst>
                <a:ext uri="{FF2B5EF4-FFF2-40B4-BE49-F238E27FC236}">
                  <a16:creationId xmlns:a16="http://schemas.microsoft.com/office/drawing/2014/main" id="{3ECD717C-04B7-D1FE-C7D1-3C9DE9F96AEE}"/>
                </a:ext>
              </a:extLst>
            </p:cNvPr>
            <p:cNvSpPr/>
            <p:nvPr/>
          </p:nvSpPr>
          <p:spPr>
            <a:xfrm rot="16200000">
              <a:off x="5685085" y="299304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 name="Oval 60">
              <a:extLst>
                <a:ext uri="{FF2B5EF4-FFF2-40B4-BE49-F238E27FC236}">
                  <a16:creationId xmlns:a16="http://schemas.microsoft.com/office/drawing/2014/main" id="{B0CB7BF7-A1D5-D71F-1A02-B08F50ABCCDA}"/>
                </a:ext>
              </a:extLst>
            </p:cNvPr>
            <p:cNvSpPr/>
            <p:nvPr/>
          </p:nvSpPr>
          <p:spPr>
            <a:xfrm rot="16200000">
              <a:off x="5685085" y="3228599"/>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63" name="Straight Connector 62">
              <a:extLst>
                <a:ext uri="{FF2B5EF4-FFF2-40B4-BE49-F238E27FC236}">
                  <a16:creationId xmlns:a16="http://schemas.microsoft.com/office/drawing/2014/main" id="{51461FC0-5FEC-67C2-5888-F550E1770CE7}"/>
                </a:ext>
              </a:extLst>
            </p:cNvPr>
            <p:cNvCxnSpPr>
              <a:stCxn id="45" idx="4"/>
              <a:endCxn id="49" idx="0"/>
            </p:cNvCxnSpPr>
            <p:nvPr/>
          </p:nvCxnSpPr>
          <p:spPr>
            <a:xfrm flipV="1">
              <a:off x="4738688" y="2694185"/>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2" name="Straight Connector 3071">
              <a:extLst>
                <a:ext uri="{FF2B5EF4-FFF2-40B4-BE49-F238E27FC236}">
                  <a16:creationId xmlns:a16="http://schemas.microsoft.com/office/drawing/2014/main" id="{E9192BDA-2B3A-EF4D-DD02-EE930869923E}"/>
                </a:ext>
              </a:extLst>
            </p:cNvPr>
            <p:cNvCxnSpPr>
              <a:cxnSpLocks/>
              <a:stCxn id="45" idx="4"/>
              <a:endCxn id="50" idx="0"/>
            </p:cNvCxnSpPr>
            <p:nvPr/>
          </p:nvCxnSpPr>
          <p:spPr>
            <a:xfrm>
              <a:off x="4738688" y="2840838"/>
              <a:ext cx="217487" cy="88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F92CCBDD-B9D3-1833-B0A8-E046D607B006}"/>
                </a:ext>
              </a:extLst>
            </p:cNvPr>
            <p:cNvCxnSpPr>
              <a:cxnSpLocks/>
              <a:stCxn id="45" idx="4"/>
              <a:endCxn id="51" idx="0"/>
            </p:cNvCxnSpPr>
            <p:nvPr/>
          </p:nvCxnSpPr>
          <p:spPr>
            <a:xfrm>
              <a:off x="4738688" y="2840838"/>
              <a:ext cx="217487" cy="324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2" name="Straight Connector 3081">
              <a:extLst>
                <a:ext uri="{FF2B5EF4-FFF2-40B4-BE49-F238E27FC236}">
                  <a16:creationId xmlns:a16="http://schemas.microsoft.com/office/drawing/2014/main" id="{137EE8F4-9122-9D93-566E-E539FEA4049B}"/>
                </a:ext>
              </a:extLst>
            </p:cNvPr>
            <p:cNvCxnSpPr>
              <a:cxnSpLocks/>
              <a:stCxn id="45" idx="4"/>
              <a:endCxn id="52" idx="0"/>
            </p:cNvCxnSpPr>
            <p:nvPr/>
          </p:nvCxnSpPr>
          <p:spPr>
            <a:xfrm>
              <a:off x="4738688" y="2840838"/>
              <a:ext cx="217487" cy="564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57A7578D-30E3-8C81-2EB1-4E60E88F35D3}"/>
                </a:ext>
              </a:extLst>
            </p:cNvPr>
            <p:cNvCxnSpPr>
              <a:cxnSpLocks/>
              <a:stCxn id="46" idx="4"/>
              <a:endCxn id="49" idx="0"/>
            </p:cNvCxnSpPr>
            <p:nvPr/>
          </p:nvCxnSpPr>
          <p:spPr>
            <a:xfrm flipV="1">
              <a:off x="4738688" y="2694185"/>
              <a:ext cx="217487" cy="3822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DCFCC101-882D-EEAE-BE2F-0CCD298ACB45}"/>
                </a:ext>
              </a:extLst>
            </p:cNvPr>
            <p:cNvCxnSpPr>
              <a:cxnSpLocks/>
              <a:stCxn id="46" idx="4"/>
              <a:endCxn id="50" idx="0"/>
            </p:cNvCxnSpPr>
            <p:nvPr/>
          </p:nvCxnSpPr>
          <p:spPr>
            <a:xfrm flipV="1">
              <a:off x="4738688" y="2929738"/>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9A767526-4362-05C5-BB68-FF763BCF7337}"/>
                </a:ext>
              </a:extLst>
            </p:cNvPr>
            <p:cNvCxnSpPr>
              <a:cxnSpLocks/>
              <a:stCxn id="46" idx="4"/>
              <a:endCxn id="52" idx="0"/>
            </p:cNvCxnSpPr>
            <p:nvPr/>
          </p:nvCxnSpPr>
          <p:spPr>
            <a:xfrm>
              <a:off x="4738688" y="3076391"/>
              <a:ext cx="217487" cy="328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4F8CF7F9-6599-FB40-A388-C050B6F59591}"/>
                </a:ext>
              </a:extLst>
            </p:cNvPr>
            <p:cNvCxnSpPr>
              <a:cxnSpLocks/>
              <a:stCxn id="46" idx="4"/>
              <a:endCxn id="51" idx="0"/>
            </p:cNvCxnSpPr>
            <p:nvPr/>
          </p:nvCxnSpPr>
          <p:spPr>
            <a:xfrm>
              <a:off x="4738688" y="3076391"/>
              <a:ext cx="217487" cy="88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2FAA67CC-5C47-B736-568C-246A31A27A46}"/>
                </a:ext>
              </a:extLst>
            </p:cNvPr>
            <p:cNvCxnSpPr>
              <a:cxnSpLocks/>
              <a:stCxn id="47" idx="4"/>
              <a:endCxn id="49" idx="0"/>
            </p:cNvCxnSpPr>
            <p:nvPr/>
          </p:nvCxnSpPr>
          <p:spPr>
            <a:xfrm flipV="1">
              <a:off x="4738688" y="2694185"/>
              <a:ext cx="217487" cy="6177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10EFCB6E-242F-9216-05AC-81E4AE6960FC}"/>
                </a:ext>
              </a:extLst>
            </p:cNvPr>
            <p:cNvCxnSpPr>
              <a:cxnSpLocks/>
              <a:stCxn id="47" idx="4"/>
              <a:endCxn id="50" idx="0"/>
            </p:cNvCxnSpPr>
            <p:nvPr/>
          </p:nvCxnSpPr>
          <p:spPr>
            <a:xfrm flipV="1">
              <a:off x="4738688" y="2929738"/>
              <a:ext cx="217487" cy="382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467132E3-F182-15B3-7A8C-FA227F5CA324}"/>
                </a:ext>
              </a:extLst>
            </p:cNvPr>
            <p:cNvCxnSpPr>
              <a:cxnSpLocks/>
              <a:stCxn id="47" idx="4"/>
              <a:endCxn id="51" idx="0"/>
            </p:cNvCxnSpPr>
            <p:nvPr/>
          </p:nvCxnSpPr>
          <p:spPr>
            <a:xfrm flipV="1">
              <a:off x="4738688" y="3165290"/>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3886B701-5A95-B1C2-7B34-F156B41D5B7B}"/>
                </a:ext>
              </a:extLst>
            </p:cNvPr>
            <p:cNvCxnSpPr>
              <a:cxnSpLocks/>
              <a:stCxn id="47" idx="4"/>
              <a:endCxn id="52" idx="0"/>
            </p:cNvCxnSpPr>
            <p:nvPr/>
          </p:nvCxnSpPr>
          <p:spPr>
            <a:xfrm>
              <a:off x="4738688" y="3311943"/>
              <a:ext cx="217487" cy="93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5" name="Straight Connector 3114">
              <a:extLst>
                <a:ext uri="{FF2B5EF4-FFF2-40B4-BE49-F238E27FC236}">
                  <a16:creationId xmlns:a16="http://schemas.microsoft.com/office/drawing/2014/main" id="{04603D21-2EC4-6D18-2458-DCF8C2529DC4}"/>
                </a:ext>
              </a:extLst>
            </p:cNvPr>
            <p:cNvCxnSpPr>
              <a:cxnSpLocks/>
              <a:stCxn id="49" idx="4"/>
              <a:endCxn id="54" idx="0"/>
            </p:cNvCxnSpPr>
            <p:nvPr/>
          </p:nvCxnSpPr>
          <p:spPr>
            <a:xfrm>
              <a:off x="5122863" y="2694185"/>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6" name="Straight Connector 3115">
              <a:extLst>
                <a:ext uri="{FF2B5EF4-FFF2-40B4-BE49-F238E27FC236}">
                  <a16:creationId xmlns:a16="http://schemas.microsoft.com/office/drawing/2014/main" id="{B9DAA682-1EBF-57AE-F4AB-2F365737A801}"/>
                </a:ext>
              </a:extLst>
            </p:cNvPr>
            <p:cNvCxnSpPr>
              <a:cxnSpLocks/>
              <a:stCxn id="50" idx="4"/>
              <a:endCxn id="55" idx="0"/>
            </p:cNvCxnSpPr>
            <p:nvPr/>
          </p:nvCxnSpPr>
          <p:spPr>
            <a:xfrm>
              <a:off x="5122863" y="2929738"/>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7" name="Straight Connector 3116">
              <a:extLst>
                <a:ext uri="{FF2B5EF4-FFF2-40B4-BE49-F238E27FC236}">
                  <a16:creationId xmlns:a16="http://schemas.microsoft.com/office/drawing/2014/main" id="{AC64D0B0-A8B9-6AA4-AE65-FC98201E1F70}"/>
                </a:ext>
              </a:extLst>
            </p:cNvPr>
            <p:cNvCxnSpPr>
              <a:cxnSpLocks/>
              <a:stCxn id="51" idx="4"/>
              <a:endCxn id="56" idx="0"/>
            </p:cNvCxnSpPr>
            <p:nvPr/>
          </p:nvCxnSpPr>
          <p:spPr>
            <a:xfrm>
              <a:off x="5122863" y="3165290"/>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8" name="Straight Connector 3117">
              <a:extLst>
                <a:ext uri="{FF2B5EF4-FFF2-40B4-BE49-F238E27FC236}">
                  <a16:creationId xmlns:a16="http://schemas.microsoft.com/office/drawing/2014/main" id="{A40BAC2F-DF63-1042-7128-0E3B119AB635}"/>
                </a:ext>
              </a:extLst>
            </p:cNvPr>
            <p:cNvCxnSpPr>
              <a:cxnSpLocks/>
              <a:stCxn id="52" idx="4"/>
              <a:endCxn id="57" idx="0"/>
            </p:cNvCxnSpPr>
            <p:nvPr/>
          </p:nvCxnSpPr>
          <p:spPr>
            <a:xfrm>
              <a:off x="5122863" y="3405277"/>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7" name="Straight Connector 3126">
              <a:extLst>
                <a:ext uri="{FF2B5EF4-FFF2-40B4-BE49-F238E27FC236}">
                  <a16:creationId xmlns:a16="http://schemas.microsoft.com/office/drawing/2014/main" id="{298A8B7F-1CDC-A7C2-EEFA-3D1BDF5EEF17}"/>
                </a:ext>
              </a:extLst>
            </p:cNvPr>
            <p:cNvCxnSpPr>
              <a:cxnSpLocks/>
              <a:stCxn id="49" idx="4"/>
              <a:endCxn id="55" idx="0"/>
            </p:cNvCxnSpPr>
            <p:nvPr/>
          </p:nvCxnSpPr>
          <p:spPr>
            <a:xfrm>
              <a:off x="5122863" y="2694185"/>
              <a:ext cx="217487" cy="235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E922A1C0-4926-A395-843A-219CC5737369}"/>
                </a:ext>
              </a:extLst>
            </p:cNvPr>
            <p:cNvCxnSpPr>
              <a:cxnSpLocks/>
              <a:stCxn id="50" idx="4"/>
              <a:endCxn id="56" idx="0"/>
            </p:cNvCxnSpPr>
            <p:nvPr/>
          </p:nvCxnSpPr>
          <p:spPr>
            <a:xfrm>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9" name="Straight Connector 3128">
              <a:extLst>
                <a:ext uri="{FF2B5EF4-FFF2-40B4-BE49-F238E27FC236}">
                  <a16:creationId xmlns:a16="http://schemas.microsoft.com/office/drawing/2014/main" id="{EFFF6160-EA84-4F4E-023C-7403FB434DA4}"/>
                </a:ext>
              </a:extLst>
            </p:cNvPr>
            <p:cNvCxnSpPr>
              <a:cxnSpLocks/>
              <a:stCxn id="51" idx="4"/>
              <a:endCxn id="57" idx="0"/>
            </p:cNvCxnSpPr>
            <p:nvPr/>
          </p:nvCxnSpPr>
          <p:spPr>
            <a:xfrm>
              <a:off x="5122863" y="3165290"/>
              <a:ext cx="217487" cy="239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0" name="Straight Connector 3129">
              <a:extLst>
                <a:ext uri="{FF2B5EF4-FFF2-40B4-BE49-F238E27FC236}">
                  <a16:creationId xmlns:a16="http://schemas.microsoft.com/office/drawing/2014/main" id="{7BA8E7D8-23D4-1ED6-5247-1EF895311766}"/>
                </a:ext>
              </a:extLst>
            </p:cNvPr>
            <p:cNvCxnSpPr>
              <a:cxnSpLocks/>
              <a:stCxn id="49" idx="4"/>
              <a:endCxn id="56" idx="0"/>
            </p:cNvCxnSpPr>
            <p:nvPr/>
          </p:nvCxnSpPr>
          <p:spPr>
            <a:xfrm>
              <a:off x="5122863" y="2694185"/>
              <a:ext cx="217487" cy="4711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37A9CE20-6637-C5DF-33A7-296958F35203}"/>
                </a:ext>
              </a:extLst>
            </p:cNvPr>
            <p:cNvCxnSpPr>
              <a:cxnSpLocks/>
              <a:stCxn id="49" idx="4"/>
              <a:endCxn id="57" idx="0"/>
            </p:cNvCxnSpPr>
            <p:nvPr/>
          </p:nvCxnSpPr>
          <p:spPr>
            <a:xfrm>
              <a:off x="5122863" y="2694185"/>
              <a:ext cx="217487" cy="711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a16="http://schemas.microsoft.com/office/drawing/2014/main" id="{84FC418A-3C1F-B801-6EB0-1A71E0312F47}"/>
                </a:ext>
              </a:extLst>
            </p:cNvPr>
            <p:cNvCxnSpPr>
              <a:cxnSpLocks/>
              <a:stCxn id="50" idx="4"/>
              <a:endCxn id="56" idx="0"/>
            </p:cNvCxnSpPr>
            <p:nvPr/>
          </p:nvCxnSpPr>
          <p:spPr>
            <a:xfrm>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3" name="Straight Connector 3142">
              <a:extLst>
                <a:ext uri="{FF2B5EF4-FFF2-40B4-BE49-F238E27FC236}">
                  <a16:creationId xmlns:a16="http://schemas.microsoft.com/office/drawing/2014/main" id="{0057443A-0897-4A89-CD40-1A1C863BC14F}"/>
                </a:ext>
              </a:extLst>
            </p:cNvPr>
            <p:cNvCxnSpPr>
              <a:cxnSpLocks/>
              <a:stCxn id="50" idx="4"/>
              <a:endCxn id="57" idx="0"/>
            </p:cNvCxnSpPr>
            <p:nvPr/>
          </p:nvCxnSpPr>
          <p:spPr>
            <a:xfrm>
              <a:off x="5122863" y="2929738"/>
              <a:ext cx="217487" cy="47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0CCE49E0-58B5-C467-7F1F-C0AC1FA4BA75}"/>
                </a:ext>
              </a:extLst>
            </p:cNvPr>
            <p:cNvCxnSpPr>
              <a:cxnSpLocks/>
              <a:stCxn id="50" idx="4"/>
              <a:endCxn id="54" idx="0"/>
            </p:cNvCxnSpPr>
            <p:nvPr/>
          </p:nvCxnSpPr>
          <p:spPr>
            <a:xfrm flipV="1">
              <a:off x="5122863" y="2694185"/>
              <a:ext cx="217487" cy="235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2" name="Straight Connector 3151">
              <a:extLst>
                <a:ext uri="{FF2B5EF4-FFF2-40B4-BE49-F238E27FC236}">
                  <a16:creationId xmlns:a16="http://schemas.microsoft.com/office/drawing/2014/main" id="{48DAC697-3F09-2430-571F-224C8CDD1B68}"/>
                </a:ext>
              </a:extLst>
            </p:cNvPr>
            <p:cNvCxnSpPr>
              <a:cxnSpLocks/>
              <a:stCxn id="51" idx="4"/>
              <a:endCxn id="54" idx="0"/>
            </p:cNvCxnSpPr>
            <p:nvPr/>
          </p:nvCxnSpPr>
          <p:spPr>
            <a:xfrm flipV="1">
              <a:off x="5122863" y="2694185"/>
              <a:ext cx="217487" cy="4711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5" name="Straight Connector 3154">
              <a:extLst>
                <a:ext uri="{FF2B5EF4-FFF2-40B4-BE49-F238E27FC236}">
                  <a16:creationId xmlns:a16="http://schemas.microsoft.com/office/drawing/2014/main" id="{2BE556D3-328D-C4B0-13ED-BCF0327AE07B}"/>
                </a:ext>
              </a:extLst>
            </p:cNvPr>
            <p:cNvCxnSpPr>
              <a:cxnSpLocks/>
              <a:stCxn id="51" idx="4"/>
              <a:endCxn id="55" idx="0"/>
            </p:cNvCxnSpPr>
            <p:nvPr/>
          </p:nvCxnSpPr>
          <p:spPr>
            <a:xfrm flipV="1">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6" name="Straight Connector 3155">
              <a:extLst>
                <a:ext uri="{FF2B5EF4-FFF2-40B4-BE49-F238E27FC236}">
                  <a16:creationId xmlns:a16="http://schemas.microsoft.com/office/drawing/2014/main" id="{4F1F48D0-12F4-C772-EDC7-27A5D12510E0}"/>
                </a:ext>
              </a:extLst>
            </p:cNvPr>
            <p:cNvCxnSpPr>
              <a:cxnSpLocks/>
              <a:stCxn id="52" idx="4"/>
              <a:endCxn id="54" idx="0"/>
            </p:cNvCxnSpPr>
            <p:nvPr/>
          </p:nvCxnSpPr>
          <p:spPr>
            <a:xfrm flipV="1">
              <a:off x="5122863" y="2694185"/>
              <a:ext cx="217487" cy="711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1" name="Straight Connector 3160">
              <a:extLst>
                <a:ext uri="{FF2B5EF4-FFF2-40B4-BE49-F238E27FC236}">
                  <a16:creationId xmlns:a16="http://schemas.microsoft.com/office/drawing/2014/main" id="{73962D98-97CD-6E8C-0327-FFE9553B9747}"/>
                </a:ext>
              </a:extLst>
            </p:cNvPr>
            <p:cNvCxnSpPr>
              <a:cxnSpLocks/>
              <a:stCxn id="52" idx="4"/>
              <a:endCxn id="55" idx="0"/>
            </p:cNvCxnSpPr>
            <p:nvPr/>
          </p:nvCxnSpPr>
          <p:spPr>
            <a:xfrm flipV="1">
              <a:off x="5122863" y="2929738"/>
              <a:ext cx="217487" cy="47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4" name="Straight Connector 3163">
              <a:extLst>
                <a:ext uri="{FF2B5EF4-FFF2-40B4-BE49-F238E27FC236}">
                  <a16:creationId xmlns:a16="http://schemas.microsoft.com/office/drawing/2014/main" id="{EDA75B71-69E0-CCE7-E2A8-8433053AE51B}"/>
                </a:ext>
              </a:extLst>
            </p:cNvPr>
            <p:cNvCxnSpPr>
              <a:cxnSpLocks/>
              <a:stCxn id="52" idx="4"/>
              <a:endCxn id="56" idx="0"/>
            </p:cNvCxnSpPr>
            <p:nvPr/>
          </p:nvCxnSpPr>
          <p:spPr>
            <a:xfrm flipV="1">
              <a:off x="5122863" y="3165290"/>
              <a:ext cx="217487" cy="239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7" name="Straight Connector 3166">
              <a:extLst>
                <a:ext uri="{FF2B5EF4-FFF2-40B4-BE49-F238E27FC236}">
                  <a16:creationId xmlns:a16="http://schemas.microsoft.com/office/drawing/2014/main" id="{E76CB80A-DD4A-8736-B6F9-7808DEB166C4}"/>
                </a:ext>
              </a:extLst>
            </p:cNvPr>
            <p:cNvCxnSpPr>
              <a:cxnSpLocks/>
              <a:stCxn id="54" idx="4"/>
              <a:endCxn id="59" idx="0"/>
            </p:cNvCxnSpPr>
            <p:nvPr/>
          </p:nvCxnSpPr>
          <p:spPr>
            <a:xfrm>
              <a:off x="5507038" y="2694185"/>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8" name="Straight Connector 3167">
              <a:extLst>
                <a:ext uri="{FF2B5EF4-FFF2-40B4-BE49-F238E27FC236}">
                  <a16:creationId xmlns:a16="http://schemas.microsoft.com/office/drawing/2014/main" id="{B0F7A973-B6D1-6BC9-168E-299A0E1532A3}"/>
                </a:ext>
              </a:extLst>
            </p:cNvPr>
            <p:cNvCxnSpPr>
              <a:cxnSpLocks/>
              <a:stCxn id="55" idx="4"/>
              <a:endCxn id="59" idx="0"/>
            </p:cNvCxnSpPr>
            <p:nvPr/>
          </p:nvCxnSpPr>
          <p:spPr>
            <a:xfrm flipV="1">
              <a:off x="5507038" y="2840838"/>
              <a:ext cx="183603" cy="88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9" name="Straight Connector 3168">
              <a:extLst>
                <a:ext uri="{FF2B5EF4-FFF2-40B4-BE49-F238E27FC236}">
                  <a16:creationId xmlns:a16="http://schemas.microsoft.com/office/drawing/2014/main" id="{37150E0A-A516-E51A-973A-3CD3C46AD1DC}"/>
                </a:ext>
              </a:extLst>
            </p:cNvPr>
            <p:cNvCxnSpPr>
              <a:cxnSpLocks/>
              <a:stCxn id="56" idx="4"/>
              <a:endCxn id="59" idx="0"/>
            </p:cNvCxnSpPr>
            <p:nvPr/>
          </p:nvCxnSpPr>
          <p:spPr>
            <a:xfrm flipV="1">
              <a:off x="5507038" y="2840838"/>
              <a:ext cx="183603" cy="324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0" name="Straight Connector 3169">
              <a:extLst>
                <a:ext uri="{FF2B5EF4-FFF2-40B4-BE49-F238E27FC236}">
                  <a16:creationId xmlns:a16="http://schemas.microsoft.com/office/drawing/2014/main" id="{62950025-6889-3AE0-E1E2-1A23BAD0C50F}"/>
                </a:ext>
              </a:extLst>
            </p:cNvPr>
            <p:cNvCxnSpPr>
              <a:cxnSpLocks/>
              <a:stCxn id="57" idx="4"/>
              <a:endCxn id="59" idx="0"/>
            </p:cNvCxnSpPr>
            <p:nvPr/>
          </p:nvCxnSpPr>
          <p:spPr>
            <a:xfrm flipV="1">
              <a:off x="5507038" y="2840838"/>
              <a:ext cx="183603" cy="564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9" name="Straight Connector 3178">
              <a:extLst>
                <a:ext uri="{FF2B5EF4-FFF2-40B4-BE49-F238E27FC236}">
                  <a16:creationId xmlns:a16="http://schemas.microsoft.com/office/drawing/2014/main" id="{1B5CF4C0-7B6D-BA98-4862-2E6C77A1D9D1}"/>
                </a:ext>
              </a:extLst>
            </p:cNvPr>
            <p:cNvCxnSpPr>
              <a:cxnSpLocks/>
              <a:stCxn id="54" idx="4"/>
              <a:endCxn id="60" idx="0"/>
            </p:cNvCxnSpPr>
            <p:nvPr/>
          </p:nvCxnSpPr>
          <p:spPr>
            <a:xfrm>
              <a:off x="5507038" y="2694185"/>
              <a:ext cx="183603" cy="3822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0" name="Straight Connector 3179">
              <a:extLst>
                <a:ext uri="{FF2B5EF4-FFF2-40B4-BE49-F238E27FC236}">
                  <a16:creationId xmlns:a16="http://schemas.microsoft.com/office/drawing/2014/main" id="{FAE5AFAF-7B98-EA11-6F8C-CEF113FD4311}"/>
                </a:ext>
              </a:extLst>
            </p:cNvPr>
            <p:cNvCxnSpPr>
              <a:cxnSpLocks/>
              <a:stCxn id="55" idx="4"/>
              <a:endCxn id="60" idx="0"/>
            </p:cNvCxnSpPr>
            <p:nvPr/>
          </p:nvCxnSpPr>
          <p:spPr>
            <a:xfrm>
              <a:off x="5507038" y="2929738"/>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1" name="Straight Connector 3180">
              <a:extLst>
                <a:ext uri="{FF2B5EF4-FFF2-40B4-BE49-F238E27FC236}">
                  <a16:creationId xmlns:a16="http://schemas.microsoft.com/office/drawing/2014/main" id="{D3A83172-3221-D5A6-0DC9-A44BAACD9504}"/>
                </a:ext>
              </a:extLst>
            </p:cNvPr>
            <p:cNvCxnSpPr>
              <a:cxnSpLocks/>
              <a:stCxn id="60" idx="0"/>
              <a:endCxn id="56" idx="4"/>
            </p:cNvCxnSpPr>
            <p:nvPr/>
          </p:nvCxnSpPr>
          <p:spPr>
            <a:xfrm flipH="1">
              <a:off x="5507038" y="3076391"/>
              <a:ext cx="183603" cy="88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2" name="Straight Connector 3181">
              <a:extLst>
                <a:ext uri="{FF2B5EF4-FFF2-40B4-BE49-F238E27FC236}">
                  <a16:creationId xmlns:a16="http://schemas.microsoft.com/office/drawing/2014/main" id="{9BBFBBAF-DAD4-2085-E970-6DD3ACDCA5EB}"/>
                </a:ext>
              </a:extLst>
            </p:cNvPr>
            <p:cNvCxnSpPr>
              <a:cxnSpLocks/>
              <a:stCxn id="57" idx="4"/>
              <a:endCxn id="60" idx="0"/>
            </p:cNvCxnSpPr>
            <p:nvPr/>
          </p:nvCxnSpPr>
          <p:spPr>
            <a:xfrm flipV="1">
              <a:off x="5507038" y="3076391"/>
              <a:ext cx="183603" cy="328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2" name="Straight Connector 3191">
              <a:extLst>
                <a:ext uri="{FF2B5EF4-FFF2-40B4-BE49-F238E27FC236}">
                  <a16:creationId xmlns:a16="http://schemas.microsoft.com/office/drawing/2014/main" id="{C4F93055-F754-5BEE-CC4C-5449C1ABBD79}"/>
                </a:ext>
              </a:extLst>
            </p:cNvPr>
            <p:cNvCxnSpPr>
              <a:cxnSpLocks/>
              <a:stCxn id="54" idx="4"/>
              <a:endCxn id="61" idx="0"/>
            </p:cNvCxnSpPr>
            <p:nvPr/>
          </p:nvCxnSpPr>
          <p:spPr>
            <a:xfrm>
              <a:off x="5507038" y="2694185"/>
              <a:ext cx="183603" cy="6177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3" name="Straight Connector 3192">
              <a:extLst>
                <a:ext uri="{FF2B5EF4-FFF2-40B4-BE49-F238E27FC236}">
                  <a16:creationId xmlns:a16="http://schemas.microsoft.com/office/drawing/2014/main" id="{F59D743F-FC8E-C8B2-3431-637F70403765}"/>
                </a:ext>
              </a:extLst>
            </p:cNvPr>
            <p:cNvCxnSpPr>
              <a:cxnSpLocks/>
              <a:stCxn id="55" idx="4"/>
              <a:endCxn id="61" idx="0"/>
            </p:cNvCxnSpPr>
            <p:nvPr/>
          </p:nvCxnSpPr>
          <p:spPr>
            <a:xfrm>
              <a:off x="5507038" y="2929738"/>
              <a:ext cx="183603" cy="382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4" name="Straight Connector 3193">
              <a:extLst>
                <a:ext uri="{FF2B5EF4-FFF2-40B4-BE49-F238E27FC236}">
                  <a16:creationId xmlns:a16="http://schemas.microsoft.com/office/drawing/2014/main" id="{F3945D92-E885-64F9-7F47-F333E99B999B}"/>
                </a:ext>
              </a:extLst>
            </p:cNvPr>
            <p:cNvCxnSpPr>
              <a:cxnSpLocks/>
              <a:stCxn id="56" idx="4"/>
              <a:endCxn id="61" idx="0"/>
            </p:cNvCxnSpPr>
            <p:nvPr/>
          </p:nvCxnSpPr>
          <p:spPr>
            <a:xfrm>
              <a:off x="5507038" y="3165290"/>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5" name="Straight Connector 3194">
              <a:extLst>
                <a:ext uri="{FF2B5EF4-FFF2-40B4-BE49-F238E27FC236}">
                  <a16:creationId xmlns:a16="http://schemas.microsoft.com/office/drawing/2014/main" id="{60B334B2-3E34-7B58-FB9C-116D672FC0D6}"/>
                </a:ext>
              </a:extLst>
            </p:cNvPr>
            <p:cNvCxnSpPr>
              <a:cxnSpLocks/>
              <a:stCxn id="57" idx="4"/>
              <a:endCxn id="61" idx="0"/>
            </p:cNvCxnSpPr>
            <p:nvPr/>
          </p:nvCxnSpPr>
          <p:spPr>
            <a:xfrm flipV="1">
              <a:off x="5507038" y="3311943"/>
              <a:ext cx="183603" cy="93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04" name="Straight Arrow Connector 3203">
            <a:extLst>
              <a:ext uri="{FF2B5EF4-FFF2-40B4-BE49-F238E27FC236}">
                <a16:creationId xmlns:a16="http://schemas.microsoft.com/office/drawing/2014/main" id="{E227CA59-5EBD-F05E-97A4-2F13570950A2}"/>
              </a:ext>
            </a:extLst>
          </p:cNvPr>
          <p:cNvCxnSpPr>
            <a:cxnSpLocks/>
            <a:stCxn id="39" idx="2"/>
          </p:cNvCxnSpPr>
          <p:nvPr/>
        </p:nvCxnSpPr>
        <p:spPr>
          <a:xfrm>
            <a:off x="4890219" y="2707416"/>
            <a:ext cx="1" cy="311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7" name="Straight Arrow Connector 3206">
            <a:extLst>
              <a:ext uri="{FF2B5EF4-FFF2-40B4-BE49-F238E27FC236}">
                <a16:creationId xmlns:a16="http://schemas.microsoft.com/office/drawing/2014/main" id="{27ED4F7F-D507-F05B-3DA6-3DB886F0DED0}"/>
              </a:ext>
            </a:extLst>
          </p:cNvPr>
          <p:cNvCxnSpPr>
            <a:cxnSpLocks/>
            <a:endCxn id="41" idx="3"/>
          </p:cNvCxnSpPr>
          <p:nvPr/>
        </p:nvCxnSpPr>
        <p:spPr>
          <a:xfrm>
            <a:off x="4890220" y="3941791"/>
            <a:ext cx="0" cy="30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17" name="Graphic 3216" descr="List with solid fill">
            <a:extLst>
              <a:ext uri="{FF2B5EF4-FFF2-40B4-BE49-F238E27FC236}">
                <a16:creationId xmlns:a16="http://schemas.microsoft.com/office/drawing/2014/main" id="{4C4561CE-93D8-1187-928A-BBDD192778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9478" y="2698659"/>
            <a:ext cx="358534" cy="358534"/>
          </a:xfrm>
          <a:prstGeom prst="rect">
            <a:avLst/>
          </a:prstGeom>
        </p:spPr>
      </p:pic>
      <p:sp>
        <p:nvSpPr>
          <p:cNvPr id="3223" name="Rectangle: Rounded Corners 3222">
            <a:extLst>
              <a:ext uri="{FF2B5EF4-FFF2-40B4-BE49-F238E27FC236}">
                <a16:creationId xmlns:a16="http://schemas.microsoft.com/office/drawing/2014/main" id="{818C33A2-2CDA-8E62-F0E9-D1B5E34B5479}"/>
              </a:ext>
            </a:extLst>
          </p:cNvPr>
          <p:cNvSpPr/>
          <p:nvPr/>
        </p:nvSpPr>
        <p:spPr>
          <a:xfrm>
            <a:off x="6494460" y="1291367"/>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dirty="0">
                <a:solidFill>
                  <a:schemeClr val="tx1"/>
                </a:solidFill>
              </a:rPr>
              <a:t>Store inside Database </a:t>
            </a:r>
          </a:p>
        </p:txBody>
      </p:sp>
      <p:cxnSp>
        <p:nvCxnSpPr>
          <p:cNvPr id="3226" name="Straight Arrow Connector 3225">
            <a:extLst>
              <a:ext uri="{FF2B5EF4-FFF2-40B4-BE49-F238E27FC236}">
                <a16:creationId xmlns:a16="http://schemas.microsoft.com/office/drawing/2014/main" id="{1EC05B70-564C-69D9-15D8-E5C9106C32D7}"/>
              </a:ext>
            </a:extLst>
          </p:cNvPr>
          <p:cNvCxnSpPr>
            <a:cxnSpLocks/>
            <a:endCxn id="3217" idx="1"/>
          </p:cNvCxnSpPr>
          <p:nvPr/>
        </p:nvCxnSpPr>
        <p:spPr>
          <a:xfrm>
            <a:off x="7295578" y="2877926"/>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5" name="Graphic 3234" descr="List with solid fill">
            <a:extLst>
              <a:ext uri="{FF2B5EF4-FFF2-40B4-BE49-F238E27FC236}">
                <a16:creationId xmlns:a16="http://schemas.microsoft.com/office/drawing/2014/main" id="{198FF436-02C4-2FDE-D504-61DFA08A90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9478" y="3071678"/>
            <a:ext cx="358534" cy="358534"/>
          </a:xfrm>
          <a:prstGeom prst="rect">
            <a:avLst/>
          </a:prstGeom>
        </p:spPr>
      </p:pic>
      <p:cxnSp>
        <p:nvCxnSpPr>
          <p:cNvPr id="3237" name="Straight Arrow Connector 3236">
            <a:extLst>
              <a:ext uri="{FF2B5EF4-FFF2-40B4-BE49-F238E27FC236}">
                <a16:creationId xmlns:a16="http://schemas.microsoft.com/office/drawing/2014/main" id="{7C33C588-BED3-5FA3-3A89-4EEBC6EB853F}"/>
              </a:ext>
            </a:extLst>
          </p:cNvPr>
          <p:cNvCxnSpPr>
            <a:cxnSpLocks/>
            <a:endCxn id="3235" idx="1"/>
          </p:cNvCxnSpPr>
          <p:nvPr/>
        </p:nvCxnSpPr>
        <p:spPr>
          <a:xfrm>
            <a:off x="7295578" y="3250945"/>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8" name="Graphic 3237" descr="List with solid fill">
            <a:extLst>
              <a:ext uri="{FF2B5EF4-FFF2-40B4-BE49-F238E27FC236}">
                <a16:creationId xmlns:a16="http://schemas.microsoft.com/office/drawing/2014/main" id="{9183308C-9ADF-21B3-B9EF-9A1AC00A81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9478" y="3439127"/>
            <a:ext cx="358534" cy="358534"/>
          </a:xfrm>
          <a:prstGeom prst="rect">
            <a:avLst/>
          </a:prstGeom>
        </p:spPr>
      </p:pic>
      <p:cxnSp>
        <p:nvCxnSpPr>
          <p:cNvPr id="3240" name="Straight Arrow Connector 3239">
            <a:extLst>
              <a:ext uri="{FF2B5EF4-FFF2-40B4-BE49-F238E27FC236}">
                <a16:creationId xmlns:a16="http://schemas.microsoft.com/office/drawing/2014/main" id="{668470C2-43C2-750D-EC4C-596A0860EB55}"/>
              </a:ext>
            </a:extLst>
          </p:cNvPr>
          <p:cNvCxnSpPr>
            <a:cxnSpLocks/>
            <a:endCxn id="3238" idx="1"/>
          </p:cNvCxnSpPr>
          <p:nvPr/>
        </p:nvCxnSpPr>
        <p:spPr>
          <a:xfrm>
            <a:off x="7295578" y="3618394"/>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41" name="Graphic 3240" descr="List with solid fill">
            <a:extLst>
              <a:ext uri="{FF2B5EF4-FFF2-40B4-BE49-F238E27FC236}">
                <a16:creationId xmlns:a16="http://schemas.microsoft.com/office/drawing/2014/main" id="{E183D517-7420-7108-6E94-0E26F4E303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9478" y="3800489"/>
            <a:ext cx="358534" cy="358534"/>
          </a:xfrm>
          <a:prstGeom prst="rect">
            <a:avLst/>
          </a:prstGeom>
        </p:spPr>
      </p:pic>
      <p:cxnSp>
        <p:nvCxnSpPr>
          <p:cNvPr id="3243" name="Straight Arrow Connector 3242">
            <a:extLst>
              <a:ext uri="{FF2B5EF4-FFF2-40B4-BE49-F238E27FC236}">
                <a16:creationId xmlns:a16="http://schemas.microsoft.com/office/drawing/2014/main" id="{75D5BF6B-38F0-EF54-404C-D1E54DBE36BF}"/>
              </a:ext>
            </a:extLst>
          </p:cNvPr>
          <p:cNvCxnSpPr>
            <a:cxnSpLocks/>
            <a:endCxn id="3241" idx="1"/>
          </p:cNvCxnSpPr>
          <p:nvPr/>
        </p:nvCxnSpPr>
        <p:spPr>
          <a:xfrm>
            <a:off x="7295578" y="3979756"/>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47" name="Cylinder 3246">
            <a:extLst>
              <a:ext uri="{FF2B5EF4-FFF2-40B4-BE49-F238E27FC236}">
                <a16:creationId xmlns:a16="http://schemas.microsoft.com/office/drawing/2014/main" id="{DE181DF3-C18E-E152-6DC9-A3BDEB31537E}"/>
              </a:ext>
            </a:extLst>
          </p:cNvPr>
          <p:cNvSpPr/>
          <p:nvPr/>
        </p:nvSpPr>
        <p:spPr>
          <a:xfrm>
            <a:off x="6301121" y="2163358"/>
            <a:ext cx="1827465" cy="2279650"/>
          </a:xfrm>
          <a:prstGeom prst="can">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248" name="Oval 3247">
            <a:extLst>
              <a:ext uri="{FF2B5EF4-FFF2-40B4-BE49-F238E27FC236}">
                <a16:creationId xmlns:a16="http://schemas.microsoft.com/office/drawing/2014/main" id="{028A16AA-4611-51F5-90CD-50623E062AB4}"/>
              </a:ext>
            </a:extLst>
          </p:cNvPr>
          <p:cNvSpPr/>
          <p:nvPr/>
        </p:nvSpPr>
        <p:spPr>
          <a:xfrm>
            <a:off x="7722067" y="1147104"/>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4</a:t>
            </a:r>
          </a:p>
        </p:txBody>
      </p:sp>
      <p:grpSp>
        <p:nvGrpSpPr>
          <p:cNvPr id="2" name="Group 1">
            <a:extLst>
              <a:ext uri="{FF2B5EF4-FFF2-40B4-BE49-F238E27FC236}">
                <a16:creationId xmlns:a16="http://schemas.microsoft.com/office/drawing/2014/main" id="{4521E50A-7020-01E5-5226-D08B9FF7E1C3}"/>
              </a:ext>
            </a:extLst>
          </p:cNvPr>
          <p:cNvGrpSpPr/>
          <p:nvPr/>
        </p:nvGrpSpPr>
        <p:grpSpPr>
          <a:xfrm rot="16200000">
            <a:off x="6688201" y="2478956"/>
            <a:ext cx="279401" cy="768108"/>
            <a:chOff x="759883" y="2399723"/>
            <a:chExt cx="279401" cy="768108"/>
          </a:xfrm>
        </p:grpSpPr>
        <p:sp>
          <p:nvSpPr>
            <p:cNvPr id="3" name="Rectangle 2">
              <a:extLst>
                <a:ext uri="{FF2B5EF4-FFF2-40B4-BE49-F238E27FC236}">
                  <a16:creationId xmlns:a16="http://schemas.microsoft.com/office/drawing/2014/main" id="{31FFB874-321B-324B-5640-81D770131966}"/>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 name="Oval 3">
              <a:extLst>
                <a:ext uri="{FF2B5EF4-FFF2-40B4-BE49-F238E27FC236}">
                  <a16:creationId xmlns:a16="http://schemas.microsoft.com/office/drawing/2014/main" id="{08B6B30F-1F7A-4D27-EF2F-0ED44F9DD487}"/>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 name="Oval 5">
              <a:extLst>
                <a:ext uri="{FF2B5EF4-FFF2-40B4-BE49-F238E27FC236}">
                  <a16:creationId xmlns:a16="http://schemas.microsoft.com/office/drawing/2014/main" id="{D3CF19F8-5E59-36BC-92EA-4F324BAEA3AC}"/>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Oval 7">
              <a:extLst>
                <a:ext uri="{FF2B5EF4-FFF2-40B4-BE49-F238E27FC236}">
                  <a16:creationId xmlns:a16="http://schemas.microsoft.com/office/drawing/2014/main" id="{1C8EB27E-3592-0B9D-4BED-DAE9FC236D41}"/>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9" name="Group 8">
            <a:extLst>
              <a:ext uri="{FF2B5EF4-FFF2-40B4-BE49-F238E27FC236}">
                <a16:creationId xmlns:a16="http://schemas.microsoft.com/office/drawing/2014/main" id="{C77C1740-3BFE-1471-50EC-90180A5311FD}"/>
              </a:ext>
            </a:extLst>
          </p:cNvPr>
          <p:cNvGrpSpPr/>
          <p:nvPr/>
        </p:nvGrpSpPr>
        <p:grpSpPr>
          <a:xfrm rot="16200000">
            <a:off x="6688202" y="2853922"/>
            <a:ext cx="279401" cy="768108"/>
            <a:chOff x="759883" y="2399723"/>
            <a:chExt cx="279401" cy="768108"/>
          </a:xfrm>
        </p:grpSpPr>
        <p:sp>
          <p:nvSpPr>
            <p:cNvPr id="10" name="Rectangle 9">
              <a:extLst>
                <a:ext uri="{FF2B5EF4-FFF2-40B4-BE49-F238E27FC236}">
                  <a16:creationId xmlns:a16="http://schemas.microsoft.com/office/drawing/2014/main" id="{808C98BE-88FD-52C2-84D7-76AB351301DE}"/>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Oval 11">
              <a:extLst>
                <a:ext uri="{FF2B5EF4-FFF2-40B4-BE49-F238E27FC236}">
                  <a16:creationId xmlns:a16="http://schemas.microsoft.com/office/drawing/2014/main" id="{DCE4E14D-5CBB-5A08-2A33-742217E2FA68}"/>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Oval 13">
              <a:extLst>
                <a:ext uri="{FF2B5EF4-FFF2-40B4-BE49-F238E27FC236}">
                  <a16:creationId xmlns:a16="http://schemas.microsoft.com/office/drawing/2014/main" id="{F2726291-C979-EB80-3551-778BEE859BA4}"/>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Oval 14">
              <a:extLst>
                <a:ext uri="{FF2B5EF4-FFF2-40B4-BE49-F238E27FC236}">
                  <a16:creationId xmlns:a16="http://schemas.microsoft.com/office/drawing/2014/main" id="{C92640D2-074B-6FF2-E587-9439C6A51099}"/>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17" name="Group 16">
            <a:extLst>
              <a:ext uri="{FF2B5EF4-FFF2-40B4-BE49-F238E27FC236}">
                <a16:creationId xmlns:a16="http://schemas.microsoft.com/office/drawing/2014/main" id="{5F953DEB-ECA6-1845-35E8-E01FDAAB987D}"/>
              </a:ext>
            </a:extLst>
          </p:cNvPr>
          <p:cNvGrpSpPr/>
          <p:nvPr/>
        </p:nvGrpSpPr>
        <p:grpSpPr>
          <a:xfrm rot="16200000">
            <a:off x="6688202" y="3242742"/>
            <a:ext cx="279401" cy="768108"/>
            <a:chOff x="759883" y="2399723"/>
            <a:chExt cx="279401" cy="768108"/>
          </a:xfrm>
        </p:grpSpPr>
        <p:sp>
          <p:nvSpPr>
            <p:cNvPr id="19" name="Rectangle 18">
              <a:extLst>
                <a:ext uri="{FF2B5EF4-FFF2-40B4-BE49-F238E27FC236}">
                  <a16:creationId xmlns:a16="http://schemas.microsoft.com/office/drawing/2014/main" id="{D236BFF1-A67A-F096-DB9E-48244CDC090C}"/>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Oval 19">
              <a:extLst>
                <a:ext uri="{FF2B5EF4-FFF2-40B4-BE49-F238E27FC236}">
                  <a16:creationId xmlns:a16="http://schemas.microsoft.com/office/drawing/2014/main" id="{257414A3-2581-5E2D-291B-E5FA3B3EC3D9}"/>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1" name="Oval 20">
              <a:extLst>
                <a:ext uri="{FF2B5EF4-FFF2-40B4-BE49-F238E27FC236}">
                  <a16:creationId xmlns:a16="http://schemas.microsoft.com/office/drawing/2014/main" id="{6FE09EBE-F1A1-1E45-D54B-840749DD5927}"/>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5" name="Oval 24">
              <a:extLst>
                <a:ext uri="{FF2B5EF4-FFF2-40B4-BE49-F238E27FC236}">
                  <a16:creationId xmlns:a16="http://schemas.microsoft.com/office/drawing/2014/main" id="{9D4A16AF-701E-9E36-CC32-18B910F141CE}"/>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26" name="Group 25">
            <a:extLst>
              <a:ext uri="{FF2B5EF4-FFF2-40B4-BE49-F238E27FC236}">
                <a16:creationId xmlns:a16="http://schemas.microsoft.com/office/drawing/2014/main" id="{D835AC7A-FD13-A83C-A166-539FA36C3DF6}"/>
              </a:ext>
            </a:extLst>
          </p:cNvPr>
          <p:cNvGrpSpPr/>
          <p:nvPr/>
        </p:nvGrpSpPr>
        <p:grpSpPr>
          <a:xfrm rot="16200000">
            <a:off x="6688202" y="3595701"/>
            <a:ext cx="279401" cy="768108"/>
            <a:chOff x="759883" y="2399723"/>
            <a:chExt cx="279401" cy="768108"/>
          </a:xfrm>
        </p:grpSpPr>
        <p:sp>
          <p:nvSpPr>
            <p:cNvPr id="27" name="Rectangle 26">
              <a:extLst>
                <a:ext uri="{FF2B5EF4-FFF2-40B4-BE49-F238E27FC236}">
                  <a16:creationId xmlns:a16="http://schemas.microsoft.com/office/drawing/2014/main" id="{2D80EAC5-9532-0A1E-9A0D-E9BBAEE8E4E0}"/>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9" name="Oval 28">
              <a:extLst>
                <a:ext uri="{FF2B5EF4-FFF2-40B4-BE49-F238E27FC236}">
                  <a16:creationId xmlns:a16="http://schemas.microsoft.com/office/drawing/2014/main" id="{D18C7D2B-B1F1-200A-B2AD-CC8135F64C4D}"/>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0" name="Oval 29">
              <a:extLst>
                <a:ext uri="{FF2B5EF4-FFF2-40B4-BE49-F238E27FC236}">
                  <a16:creationId xmlns:a16="http://schemas.microsoft.com/office/drawing/2014/main" id="{8FE4F3DF-1DD2-68A4-A07D-2AB60704F30F}"/>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1" name="Oval 30">
              <a:extLst>
                <a:ext uri="{FF2B5EF4-FFF2-40B4-BE49-F238E27FC236}">
                  <a16:creationId xmlns:a16="http://schemas.microsoft.com/office/drawing/2014/main" id="{56804CD3-C2BD-25A0-7535-47DAE39349E4}"/>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0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22" grpId="0" animBg="1"/>
      <p:bldP spid="23" grpId="0" animBg="1"/>
      <p:bldP spid="37" grpId="0" animBg="1"/>
      <p:bldP spid="38" grpId="0" animBg="1"/>
      <p:bldP spid="3223" grpId="0" animBg="1"/>
      <p:bldP spid="3247" grpId="0" animBg="1"/>
      <p:bldP spid="32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6173" name="Oval 6172">
            <a:extLst>
              <a:ext uri="{FF2B5EF4-FFF2-40B4-BE49-F238E27FC236}">
                <a16:creationId xmlns:a16="http://schemas.microsoft.com/office/drawing/2014/main" id="{29595477-708E-5638-4684-8C442CF544E3}"/>
              </a:ext>
            </a:extLst>
          </p:cNvPr>
          <p:cNvSpPr/>
          <p:nvPr/>
        </p:nvSpPr>
        <p:spPr>
          <a:xfrm>
            <a:off x="5219872" y="2399899"/>
            <a:ext cx="925031" cy="918918"/>
          </a:xfrm>
          <a:prstGeom prst="ellipse">
            <a:avLst/>
          </a:prstGeom>
          <a:solidFill>
            <a:schemeClr val="accent2">
              <a:lumMod val="40000"/>
              <a:lumOff val="6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pic>
        <p:nvPicPr>
          <p:cNvPr id="65" name="Graphic 64" descr="List with solid fill">
            <a:extLst>
              <a:ext uri="{FF2B5EF4-FFF2-40B4-BE49-F238E27FC236}">
                <a16:creationId xmlns:a16="http://schemas.microsoft.com/office/drawing/2014/main" id="{96921EE1-5618-B471-F4FF-DCAC484175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3350" y="840919"/>
            <a:ext cx="661395" cy="661395"/>
          </a:xfrm>
          <a:prstGeom prst="rect">
            <a:avLst/>
          </a:prstGeom>
        </p:spPr>
      </p:pic>
      <p:cxnSp>
        <p:nvCxnSpPr>
          <p:cNvPr id="71" name="Straight Arrow Connector 70">
            <a:extLst>
              <a:ext uri="{FF2B5EF4-FFF2-40B4-BE49-F238E27FC236}">
                <a16:creationId xmlns:a16="http://schemas.microsoft.com/office/drawing/2014/main" id="{06DAA5BE-2A28-86E1-EE2C-D3AB18F4F166}"/>
              </a:ext>
            </a:extLst>
          </p:cNvPr>
          <p:cNvCxnSpPr>
            <a:cxnSpLocks/>
            <a:stCxn id="65" idx="1"/>
          </p:cNvCxnSpPr>
          <p:nvPr/>
        </p:nvCxnSpPr>
        <p:spPr>
          <a:xfrm flipH="1">
            <a:off x="5755996" y="1171617"/>
            <a:ext cx="49735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608AF9C5-33ED-AC32-6EA7-A21A0F893990}"/>
              </a:ext>
            </a:extLst>
          </p:cNvPr>
          <p:cNvSpPr/>
          <p:nvPr/>
        </p:nvSpPr>
        <p:spPr>
          <a:xfrm>
            <a:off x="4252333" y="1834821"/>
            <a:ext cx="2916521" cy="2627281"/>
          </a:xfrm>
          <a:prstGeom prst="roundRect">
            <a:avLst>
              <a:gd name="adj" fmla="val 5345"/>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6144" name="Straight Arrow Connector 6143">
            <a:extLst>
              <a:ext uri="{FF2B5EF4-FFF2-40B4-BE49-F238E27FC236}">
                <a16:creationId xmlns:a16="http://schemas.microsoft.com/office/drawing/2014/main" id="{EDECA3DF-E59B-1093-0F3E-1F69CA07A34A}"/>
              </a:ext>
            </a:extLst>
          </p:cNvPr>
          <p:cNvCxnSpPr>
            <a:cxnSpLocks/>
            <a:stCxn id="64" idx="1"/>
          </p:cNvCxnSpPr>
          <p:nvPr/>
        </p:nvCxnSpPr>
        <p:spPr>
          <a:xfrm>
            <a:off x="5304599" y="1278570"/>
            <a:ext cx="368993" cy="1513998"/>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149" name="Rectangle 6148">
            <a:extLst>
              <a:ext uri="{FF2B5EF4-FFF2-40B4-BE49-F238E27FC236}">
                <a16:creationId xmlns:a16="http://schemas.microsoft.com/office/drawing/2014/main" id="{12190BFC-157B-6C3E-C8F4-76A459727326}"/>
              </a:ext>
            </a:extLst>
          </p:cNvPr>
          <p:cNvSpPr/>
          <p:nvPr/>
        </p:nvSpPr>
        <p:spPr>
          <a:xfrm>
            <a:off x="4819352" y="4406130"/>
            <a:ext cx="2414523"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Relevant Documents Search using KNN</a:t>
            </a:r>
          </a:p>
        </p:txBody>
      </p:sp>
      <p:sp>
        <p:nvSpPr>
          <p:cNvPr id="6151" name="Rectangle 6150">
            <a:extLst>
              <a:ext uri="{FF2B5EF4-FFF2-40B4-BE49-F238E27FC236}">
                <a16:creationId xmlns:a16="http://schemas.microsoft.com/office/drawing/2014/main" id="{650AD950-C5EE-5D6A-5640-EB65A5C68785}"/>
              </a:ext>
            </a:extLst>
          </p:cNvPr>
          <p:cNvSpPr/>
          <p:nvPr/>
        </p:nvSpPr>
        <p:spPr>
          <a:xfrm>
            <a:off x="6253350" y="1219233"/>
            <a:ext cx="1659168"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Query</a:t>
            </a:r>
          </a:p>
        </p:txBody>
      </p:sp>
      <p:sp>
        <p:nvSpPr>
          <p:cNvPr id="6153" name="Oval 6152">
            <a:extLst>
              <a:ext uri="{FF2B5EF4-FFF2-40B4-BE49-F238E27FC236}">
                <a16:creationId xmlns:a16="http://schemas.microsoft.com/office/drawing/2014/main" id="{B69BEB4F-945A-A224-E741-724150FFD6A6}"/>
              </a:ext>
            </a:extLst>
          </p:cNvPr>
          <p:cNvSpPr/>
          <p:nvPr/>
        </p:nvSpPr>
        <p:spPr>
          <a:xfrm>
            <a:off x="5628566" y="2798832"/>
            <a:ext cx="129313" cy="12042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55" name="Oval 6154">
            <a:extLst>
              <a:ext uri="{FF2B5EF4-FFF2-40B4-BE49-F238E27FC236}">
                <a16:creationId xmlns:a16="http://schemas.microsoft.com/office/drawing/2014/main" id="{14C49E23-952E-F85C-B213-22B39F08D9E8}"/>
              </a:ext>
            </a:extLst>
          </p:cNvPr>
          <p:cNvSpPr/>
          <p:nvPr/>
        </p:nvSpPr>
        <p:spPr>
          <a:xfrm>
            <a:off x="4581471" y="209561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57" name="Oval 6156">
            <a:extLst>
              <a:ext uri="{FF2B5EF4-FFF2-40B4-BE49-F238E27FC236}">
                <a16:creationId xmlns:a16="http://schemas.microsoft.com/office/drawing/2014/main" id="{B572A0C2-02B6-60D8-3E63-BB2CD6E91C66}"/>
              </a:ext>
            </a:extLst>
          </p:cNvPr>
          <p:cNvSpPr/>
          <p:nvPr/>
        </p:nvSpPr>
        <p:spPr>
          <a:xfrm>
            <a:off x="4581471" y="329039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58" name="Oval 6157">
            <a:extLst>
              <a:ext uri="{FF2B5EF4-FFF2-40B4-BE49-F238E27FC236}">
                <a16:creationId xmlns:a16="http://schemas.microsoft.com/office/drawing/2014/main" id="{327557CE-CF88-5983-CEC4-83B00EA54152}"/>
              </a:ext>
            </a:extLst>
          </p:cNvPr>
          <p:cNvSpPr/>
          <p:nvPr/>
        </p:nvSpPr>
        <p:spPr>
          <a:xfrm>
            <a:off x="5757879" y="3442287"/>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59" name="Oval 6158">
            <a:extLst>
              <a:ext uri="{FF2B5EF4-FFF2-40B4-BE49-F238E27FC236}">
                <a16:creationId xmlns:a16="http://schemas.microsoft.com/office/drawing/2014/main" id="{FAA502BE-399F-593D-45F3-E4C716161E8B}"/>
              </a:ext>
            </a:extLst>
          </p:cNvPr>
          <p:cNvSpPr/>
          <p:nvPr/>
        </p:nvSpPr>
        <p:spPr>
          <a:xfrm>
            <a:off x="6655236" y="2996051"/>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0" name="Oval 6159">
            <a:extLst>
              <a:ext uri="{FF2B5EF4-FFF2-40B4-BE49-F238E27FC236}">
                <a16:creationId xmlns:a16="http://schemas.microsoft.com/office/drawing/2014/main" id="{47F6BA1E-A0C8-189D-FD93-BEFCB11E8B28}"/>
              </a:ext>
            </a:extLst>
          </p:cNvPr>
          <p:cNvSpPr/>
          <p:nvPr/>
        </p:nvSpPr>
        <p:spPr>
          <a:xfrm>
            <a:off x="6004421" y="3967927"/>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1" name="Oval 6160">
            <a:extLst>
              <a:ext uri="{FF2B5EF4-FFF2-40B4-BE49-F238E27FC236}">
                <a16:creationId xmlns:a16="http://schemas.microsoft.com/office/drawing/2014/main" id="{A878358B-C4AE-E2F6-CA27-C08101667E75}"/>
              </a:ext>
            </a:extLst>
          </p:cNvPr>
          <p:cNvSpPr/>
          <p:nvPr/>
        </p:nvSpPr>
        <p:spPr>
          <a:xfrm>
            <a:off x="6784549" y="3719586"/>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2" name="Oval 6161">
            <a:extLst>
              <a:ext uri="{FF2B5EF4-FFF2-40B4-BE49-F238E27FC236}">
                <a16:creationId xmlns:a16="http://schemas.microsoft.com/office/drawing/2014/main" id="{9E79A7FD-B4F7-FE7E-00E0-DC3A788700BA}"/>
              </a:ext>
            </a:extLst>
          </p:cNvPr>
          <p:cNvSpPr/>
          <p:nvPr/>
        </p:nvSpPr>
        <p:spPr>
          <a:xfrm>
            <a:off x="4756958" y="259435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3" name="Oval 6162">
            <a:extLst>
              <a:ext uri="{FF2B5EF4-FFF2-40B4-BE49-F238E27FC236}">
                <a16:creationId xmlns:a16="http://schemas.microsoft.com/office/drawing/2014/main" id="{C34A0A3A-275C-221B-616B-5B9956D8C01C}"/>
              </a:ext>
            </a:extLst>
          </p:cNvPr>
          <p:cNvSpPr/>
          <p:nvPr/>
        </p:nvSpPr>
        <p:spPr>
          <a:xfrm>
            <a:off x="4577542" y="3857162"/>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4" name="Oval 6163">
            <a:extLst>
              <a:ext uri="{FF2B5EF4-FFF2-40B4-BE49-F238E27FC236}">
                <a16:creationId xmlns:a16="http://schemas.microsoft.com/office/drawing/2014/main" id="{96613BBA-A2B0-F642-46DB-B259CF86AA9E}"/>
              </a:ext>
            </a:extLst>
          </p:cNvPr>
          <p:cNvSpPr/>
          <p:nvPr/>
        </p:nvSpPr>
        <p:spPr>
          <a:xfrm>
            <a:off x="5080989" y="349034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5" name="Oval 6164">
            <a:extLst>
              <a:ext uri="{FF2B5EF4-FFF2-40B4-BE49-F238E27FC236}">
                <a16:creationId xmlns:a16="http://schemas.microsoft.com/office/drawing/2014/main" id="{7EEC13A4-F1FE-F894-4392-79022A9A84FD}"/>
              </a:ext>
            </a:extLst>
          </p:cNvPr>
          <p:cNvSpPr/>
          <p:nvPr/>
        </p:nvSpPr>
        <p:spPr>
          <a:xfrm>
            <a:off x="5440602" y="4109036"/>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6" name="Oval 6165">
            <a:extLst>
              <a:ext uri="{FF2B5EF4-FFF2-40B4-BE49-F238E27FC236}">
                <a16:creationId xmlns:a16="http://schemas.microsoft.com/office/drawing/2014/main" id="{7783BA08-036D-A1C8-C30A-E3AC663E6F50}"/>
              </a:ext>
            </a:extLst>
          </p:cNvPr>
          <p:cNvSpPr/>
          <p:nvPr/>
        </p:nvSpPr>
        <p:spPr>
          <a:xfrm>
            <a:off x="6613057" y="196560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7" name="Oval 6166">
            <a:extLst>
              <a:ext uri="{FF2B5EF4-FFF2-40B4-BE49-F238E27FC236}">
                <a16:creationId xmlns:a16="http://schemas.microsoft.com/office/drawing/2014/main" id="{9886EDA1-414A-16EE-B603-02302F877450}"/>
              </a:ext>
            </a:extLst>
          </p:cNvPr>
          <p:cNvSpPr/>
          <p:nvPr/>
        </p:nvSpPr>
        <p:spPr>
          <a:xfrm>
            <a:off x="5887192" y="200844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8" name="Oval 6167">
            <a:extLst>
              <a:ext uri="{FF2B5EF4-FFF2-40B4-BE49-F238E27FC236}">
                <a16:creationId xmlns:a16="http://schemas.microsoft.com/office/drawing/2014/main" id="{7DD32224-5845-B647-B0A7-898C1C9EDAEF}"/>
              </a:ext>
            </a:extLst>
          </p:cNvPr>
          <p:cNvSpPr/>
          <p:nvPr/>
        </p:nvSpPr>
        <p:spPr>
          <a:xfrm>
            <a:off x="6347217" y="3466565"/>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69" name="Oval 6168">
            <a:extLst>
              <a:ext uri="{FF2B5EF4-FFF2-40B4-BE49-F238E27FC236}">
                <a16:creationId xmlns:a16="http://schemas.microsoft.com/office/drawing/2014/main" id="{332658C0-1FDC-BCE0-B78A-01BD91649105}"/>
              </a:ext>
            </a:extLst>
          </p:cNvPr>
          <p:cNvSpPr/>
          <p:nvPr/>
        </p:nvSpPr>
        <p:spPr>
          <a:xfrm>
            <a:off x="6451285" y="4111299"/>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70" name="Oval 6169">
            <a:extLst>
              <a:ext uri="{FF2B5EF4-FFF2-40B4-BE49-F238E27FC236}">
                <a16:creationId xmlns:a16="http://schemas.microsoft.com/office/drawing/2014/main" id="{4A7E9D08-409A-1C04-0F24-345F1A17F94A}"/>
              </a:ext>
            </a:extLst>
          </p:cNvPr>
          <p:cNvSpPr/>
          <p:nvPr/>
        </p:nvSpPr>
        <p:spPr>
          <a:xfrm>
            <a:off x="5351844" y="2675939"/>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71" name="Oval 6170">
            <a:extLst>
              <a:ext uri="{FF2B5EF4-FFF2-40B4-BE49-F238E27FC236}">
                <a16:creationId xmlns:a16="http://schemas.microsoft.com/office/drawing/2014/main" id="{A58C1228-35B0-47CB-FE4E-DB7D61F9D29B}"/>
              </a:ext>
            </a:extLst>
          </p:cNvPr>
          <p:cNvSpPr/>
          <p:nvPr/>
        </p:nvSpPr>
        <p:spPr>
          <a:xfrm>
            <a:off x="5505258" y="3041868"/>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72" name="Oval 6171">
            <a:extLst>
              <a:ext uri="{FF2B5EF4-FFF2-40B4-BE49-F238E27FC236}">
                <a16:creationId xmlns:a16="http://schemas.microsoft.com/office/drawing/2014/main" id="{540AEFDD-BFD7-9746-5F18-8BE563D454E0}"/>
              </a:ext>
            </a:extLst>
          </p:cNvPr>
          <p:cNvSpPr/>
          <p:nvPr/>
        </p:nvSpPr>
        <p:spPr>
          <a:xfrm>
            <a:off x="5905288" y="2789225"/>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pic>
        <p:nvPicPr>
          <p:cNvPr id="2050" name="Picture 2" descr="Dog Face Images - Free Download on Freepik">
            <a:extLst>
              <a:ext uri="{FF2B5EF4-FFF2-40B4-BE49-F238E27FC236}">
                <a16:creationId xmlns:a16="http://schemas.microsoft.com/office/drawing/2014/main" id="{713A0B0F-8E7C-740C-4400-7C3A1742A3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273" y="928408"/>
            <a:ext cx="957364" cy="6370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038071E-699B-868E-3E0D-EE35A40D5D03}"/>
              </a:ext>
            </a:extLst>
          </p:cNvPr>
          <p:cNvSpPr/>
          <p:nvPr/>
        </p:nvSpPr>
        <p:spPr>
          <a:xfrm>
            <a:off x="6214914" y="480643"/>
            <a:ext cx="859373" cy="506535"/>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b="1" dirty="0">
                <a:solidFill>
                  <a:schemeClr val="tx1"/>
                </a:solidFill>
              </a:rPr>
              <a:t>“Dog”</a:t>
            </a:r>
          </a:p>
        </p:txBody>
      </p:sp>
      <p:cxnSp>
        <p:nvCxnSpPr>
          <p:cNvPr id="10" name="Straight Arrow Connector 9">
            <a:extLst>
              <a:ext uri="{FF2B5EF4-FFF2-40B4-BE49-F238E27FC236}">
                <a16:creationId xmlns:a16="http://schemas.microsoft.com/office/drawing/2014/main" id="{E2FA6375-C33E-AF48-20BD-5179C14E5359}"/>
              </a:ext>
            </a:extLst>
          </p:cNvPr>
          <p:cNvCxnSpPr>
            <a:cxnSpLocks/>
            <a:stCxn id="6170" idx="1"/>
          </p:cNvCxnSpPr>
          <p:nvPr/>
        </p:nvCxnSpPr>
        <p:spPr>
          <a:xfrm flipH="1" flipV="1">
            <a:off x="4446638" y="1611077"/>
            <a:ext cx="924143" cy="1082498"/>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79038B-FE00-312A-0A0B-EB6C061682D3}"/>
              </a:ext>
            </a:extLst>
          </p:cNvPr>
          <p:cNvCxnSpPr>
            <a:cxnSpLocks/>
            <a:stCxn id="6171" idx="2"/>
          </p:cNvCxnSpPr>
          <p:nvPr/>
        </p:nvCxnSpPr>
        <p:spPr>
          <a:xfrm flipH="1" flipV="1">
            <a:off x="5121648" y="3010985"/>
            <a:ext cx="383610" cy="91096"/>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38793E-8615-735D-3F7D-B841D6187FA0}"/>
              </a:ext>
            </a:extLst>
          </p:cNvPr>
          <p:cNvSpPr/>
          <p:nvPr/>
        </p:nvSpPr>
        <p:spPr>
          <a:xfrm>
            <a:off x="4367443" y="2853019"/>
            <a:ext cx="911314" cy="265582"/>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“puppy”</a:t>
            </a:r>
          </a:p>
        </p:txBody>
      </p:sp>
      <p:cxnSp>
        <p:nvCxnSpPr>
          <p:cNvPr id="31" name="Straight Arrow Connector 30">
            <a:extLst>
              <a:ext uri="{FF2B5EF4-FFF2-40B4-BE49-F238E27FC236}">
                <a16:creationId xmlns:a16="http://schemas.microsoft.com/office/drawing/2014/main" id="{367B7F5C-7FEE-9514-C68B-B0451E6537EF}"/>
              </a:ext>
            </a:extLst>
          </p:cNvPr>
          <p:cNvCxnSpPr>
            <a:cxnSpLocks/>
            <a:stCxn id="6172" idx="6"/>
          </p:cNvCxnSpPr>
          <p:nvPr/>
        </p:nvCxnSpPr>
        <p:spPr>
          <a:xfrm flipV="1">
            <a:off x="6034601" y="2471448"/>
            <a:ext cx="312616" cy="377990"/>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2848F2A-65A3-D274-CA42-3F407631C9E0}"/>
              </a:ext>
            </a:extLst>
          </p:cNvPr>
          <p:cNvSpPr/>
          <p:nvPr/>
        </p:nvSpPr>
        <p:spPr>
          <a:xfrm>
            <a:off x="6133734" y="2246657"/>
            <a:ext cx="1234806" cy="265582"/>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“chihuahua”</a:t>
            </a:r>
          </a:p>
        </p:txBody>
      </p:sp>
      <p:sp>
        <p:nvSpPr>
          <p:cNvPr id="11" name="Google Shape;203;p26">
            <a:extLst>
              <a:ext uri="{FF2B5EF4-FFF2-40B4-BE49-F238E27FC236}">
                <a16:creationId xmlns:a16="http://schemas.microsoft.com/office/drawing/2014/main" id="{D65BE1DE-D472-6E23-988E-3F32C91FDA23}"/>
              </a:ext>
            </a:extLst>
          </p:cNvPr>
          <p:cNvSpPr txBox="1">
            <a:spLocks/>
          </p:cNvSpPr>
          <p:nvPr/>
        </p:nvSpPr>
        <p:spPr>
          <a:xfrm>
            <a:off x="488597" y="174473"/>
            <a:ext cx="8035135"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200" dirty="0">
                <a:solidFill>
                  <a:schemeClr val="tx1"/>
                </a:solidFill>
              </a:rPr>
              <a:t>RAG: Retrieval</a:t>
            </a:r>
            <a:endParaRPr lang="en-SG" sz="3200" dirty="0">
              <a:solidFill>
                <a:schemeClr val="tx1"/>
              </a:solidFill>
            </a:endParaRPr>
          </a:p>
        </p:txBody>
      </p:sp>
      <p:pic>
        <p:nvPicPr>
          <p:cNvPr id="13" name="Graphic 12" descr="List with solid fill">
            <a:extLst>
              <a:ext uri="{FF2B5EF4-FFF2-40B4-BE49-F238E27FC236}">
                <a16:creationId xmlns:a16="http://schemas.microsoft.com/office/drawing/2014/main" id="{7E3DB9B3-A385-CFF3-F958-6DD6A7148C01}"/>
              </a:ext>
            </a:extLst>
          </p:cNvPr>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3044786" y="2664170"/>
            <a:ext cx="358534" cy="358534"/>
          </a:xfrm>
          <a:prstGeom prst="rect">
            <a:avLst/>
          </a:prstGeom>
        </p:spPr>
      </p:pic>
      <p:cxnSp>
        <p:nvCxnSpPr>
          <p:cNvPr id="14" name="Straight Arrow Connector 13">
            <a:extLst>
              <a:ext uri="{FF2B5EF4-FFF2-40B4-BE49-F238E27FC236}">
                <a16:creationId xmlns:a16="http://schemas.microsoft.com/office/drawing/2014/main" id="{363D8D3D-E563-A777-A45E-F33922907CE7}"/>
              </a:ext>
            </a:extLst>
          </p:cNvPr>
          <p:cNvCxnSpPr>
            <a:cxnSpLocks/>
            <a:endCxn id="13" idx="1"/>
          </p:cNvCxnSpPr>
          <p:nvPr/>
        </p:nvCxnSpPr>
        <p:spPr>
          <a:xfrm>
            <a:off x="2660886" y="2843437"/>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List with solid fill">
            <a:extLst>
              <a:ext uri="{FF2B5EF4-FFF2-40B4-BE49-F238E27FC236}">
                <a16:creationId xmlns:a16="http://schemas.microsoft.com/office/drawing/2014/main" id="{36F7735F-C335-FD0E-A8A5-57AAFD14D074}"/>
              </a:ext>
            </a:extLst>
          </p:cNvPr>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3044786" y="3037189"/>
            <a:ext cx="358534" cy="358534"/>
          </a:xfrm>
          <a:prstGeom prst="rect">
            <a:avLst/>
          </a:prstGeom>
        </p:spPr>
      </p:pic>
      <p:cxnSp>
        <p:nvCxnSpPr>
          <p:cNvPr id="16" name="Straight Arrow Connector 15">
            <a:extLst>
              <a:ext uri="{FF2B5EF4-FFF2-40B4-BE49-F238E27FC236}">
                <a16:creationId xmlns:a16="http://schemas.microsoft.com/office/drawing/2014/main" id="{38947DC5-32B4-F697-82E1-9FDDA3165010}"/>
              </a:ext>
            </a:extLst>
          </p:cNvPr>
          <p:cNvCxnSpPr>
            <a:cxnSpLocks/>
            <a:endCxn id="15" idx="1"/>
          </p:cNvCxnSpPr>
          <p:nvPr/>
        </p:nvCxnSpPr>
        <p:spPr>
          <a:xfrm>
            <a:off x="2660886" y="3216456"/>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List with solid fill">
            <a:extLst>
              <a:ext uri="{FF2B5EF4-FFF2-40B4-BE49-F238E27FC236}">
                <a16:creationId xmlns:a16="http://schemas.microsoft.com/office/drawing/2014/main" id="{B6F7DB06-C24B-A39F-F753-5FC51F905828}"/>
              </a:ext>
            </a:extLst>
          </p:cNvPr>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3044786" y="3404638"/>
            <a:ext cx="358534" cy="358534"/>
          </a:xfrm>
          <a:prstGeom prst="rect">
            <a:avLst/>
          </a:prstGeom>
        </p:spPr>
      </p:pic>
      <p:cxnSp>
        <p:nvCxnSpPr>
          <p:cNvPr id="18" name="Straight Arrow Connector 17">
            <a:extLst>
              <a:ext uri="{FF2B5EF4-FFF2-40B4-BE49-F238E27FC236}">
                <a16:creationId xmlns:a16="http://schemas.microsoft.com/office/drawing/2014/main" id="{D7C67AAF-C173-059C-24A0-C693A00EE0E3}"/>
              </a:ext>
            </a:extLst>
          </p:cNvPr>
          <p:cNvCxnSpPr>
            <a:cxnSpLocks/>
            <a:endCxn id="17" idx="1"/>
          </p:cNvCxnSpPr>
          <p:nvPr/>
        </p:nvCxnSpPr>
        <p:spPr>
          <a:xfrm>
            <a:off x="2660886" y="3583905"/>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List with solid fill">
            <a:extLst>
              <a:ext uri="{FF2B5EF4-FFF2-40B4-BE49-F238E27FC236}">
                <a16:creationId xmlns:a16="http://schemas.microsoft.com/office/drawing/2014/main" id="{5A64FD1B-0632-B9B4-CBE7-143AE5F16485}"/>
              </a:ext>
            </a:extLst>
          </p:cNvPr>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3044786" y="3766000"/>
            <a:ext cx="358534" cy="358534"/>
          </a:xfrm>
          <a:prstGeom prst="rect">
            <a:avLst/>
          </a:prstGeom>
        </p:spPr>
      </p:pic>
      <p:cxnSp>
        <p:nvCxnSpPr>
          <p:cNvPr id="21" name="Straight Arrow Connector 20">
            <a:extLst>
              <a:ext uri="{FF2B5EF4-FFF2-40B4-BE49-F238E27FC236}">
                <a16:creationId xmlns:a16="http://schemas.microsoft.com/office/drawing/2014/main" id="{6BFCAF14-1687-7EC7-58AD-19ACB99FFC2B}"/>
              </a:ext>
            </a:extLst>
          </p:cNvPr>
          <p:cNvCxnSpPr>
            <a:cxnSpLocks/>
            <a:endCxn id="19" idx="1"/>
          </p:cNvCxnSpPr>
          <p:nvPr/>
        </p:nvCxnSpPr>
        <p:spPr>
          <a:xfrm>
            <a:off x="2660886" y="3945267"/>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8AAC1E48-262E-ED4F-C356-64A39DD70591}"/>
              </a:ext>
            </a:extLst>
          </p:cNvPr>
          <p:cNvSpPr/>
          <p:nvPr/>
        </p:nvSpPr>
        <p:spPr>
          <a:xfrm>
            <a:off x="1666429" y="2128869"/>
            <a:ext cx="1827465" cy="2279650"/>
          </a:xfrm>
          <a:prstGeom prst="can">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23" name="Group 22">
            <a:extLst>
              <a:ext uri="{FF2B5EF4-FFF2-40B4-BE49-F238E27FC236}">
                <a16:creationId xmlns:a16="http://schemas.microsoft.com/office/drawing/2014/main" id="{6C701266-F9A9-F195-6179-BEE866BDEEBC}"/>
              </a:ext>
            </a:extLst>
          </p:cNvPr>
          <p:cNvGrpSpPr/>
          <p:nvPr/>
        </p:nvGrpSpPr>
        <p:grpSpPr>
          <a:xfrm rot="16200000">
            <a:off x="2053509" y="2444467"/>
            <a:ext cx="279401" cy="768108"/>
            <a:chOff x="759883" y="2399723"/>
            <a:chExt cx="279401" cy="768108"/>
          </a:xfrm>
        </p:grpSpPr>
        <p:sp>
          <p:nvSpPr>
            <p:cNvPr id="24" name="Rectangle 23">
              <a:extLst>
                <a:ext uri="{FF2B5EF4-FFF2-40B4-BE49-F238E27FC236}">
                  <a16:creationId xmlns:a16="http://schemas.microsoft.com/office/drawing/2014/main" id="{01C4A93A-771B-BA12-1F29-892E159ABCA3}"/>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6" name="Oval 25">
              <a:extLst>
                <a:ext uri="{FF2B5EF4-FFF2-40B4-BE49-F238E27FC236}">
                  <a16:creationId xmlns:a16="http://schemas.microsoft.com/office/drawing/2014/main" id="{D15506D3-9BB2-219E-2F22-ACC06CFDC520}"/>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7" name="Oval 26">
              <a:extLst>
                <a:ext uri="{FF2B5EF4-FFF2-40B4-BE49-F238E27FC236}">
                  <a16:creationId xmlns:a16="http://schemas.microsoft.com/office/drawing/2014/main" id="{E9D22AAB-2833-1C12-8D49-69A008337105}"/>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Oval 27">
              <a:extLst>
                <a:ext uri="{FF2B5EF4-FFF2-40B4-BE49-F238E27FC236}">
                  <a16:creationId xmlns:a16="http://schemas.microsoft.com/office/drawing/2014/main" id="{4061D9FB-AA43-AC77-3148-3775C12DB159}"/>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29" name="Group 28">
            <a:extLst>
              <a:ext uri="{FF2B5EF4-FFF2-40B4-BE49-F238E27FC236}">
                <a16:creationId xmlns:a16="http://schemas.microsoft.com/office/drawing/2014/main" id="{B96EF50A-B8F8-23C2-050A-62C8EA4B9EFE}"/>
              </a:ext>
            </a:extLst>
          </p:cNvPr>
          <p:cNvGrpSpPr/>
          <p:nvPr/>
        </p:nvGrpSpPr>
        <p:grpSpPr>
          <a:xfrm rot="16200000">
            <a:off x="2053510" y="2819433"/>
            <a:ext cx="279401" cy="768108"/>
            <a:chOff x="759883" y="2399723"/>
            <a:chExt cx="279401" cy="768108"/>
          </a:xfrm>
        </p:grpSpPr>
        <p:sp>
          <p:nvSpPr>
            <p:cNvPr id="30" name="Rectangle 29">
              <a:extLst>
                <a:ext uri="{FF2B5EF4-FFF2-40B4-BE49-F238E27FC236}">
                  <a16:creationId xmlns:a16="http://schemas.microsoft.com/office/drawing/2014/main" id="{B6CCE4F0-D839-E652-DF4E-0E461D681057}"/>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2" name="Oval 31">
              <a:extLst>
                <a:ext uri="{FF2B5EF4-FFF2-40B4-BE49-F238E27FC236}">
                  <a16:creationId xmlns:a16="http://schemas.microsoft.com/office/drawing/2014/main" id="{9EAAE7E6-92E8-F951-16FE-91FA5BA780C4}"/>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3" name="Oval 32">
              <a:extLst>
                <a:ext uri="{FF2B5EF4-FFF2-40B4-BE49-F238E27FC236}">
                  <a16:creationId xmlns:a16="http://schemas.microsoft.com/office/drawing/2014/main" id="{0B655908-965E-D1C3-5A82-E67C501EEC85}"/>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4" name="Oval 33">
              <a:extLst>
                <a:ext uri="{FF2B5EF4-FFF2-40B4-BE49-F238E27FC236}">
                  <a16:creationId xmlns:a16="http://schemas.microsoft.com/office/drawing/2014/main" id="{BD9F6CEF-E996-80FF-F78D-246837FC5513}"/>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35" name="Group 34">
            <a:extLst>
              <a:ext uri="{FF2B5EF4-FFF2-40B4-BE49-F238E27FC236}">
                <a16:creationId xmlns:a16="http://schemas.microsoft.com/office/drawing/2014/main" id="{867FCAC3-4605-464A-56A4-213953A5263C}"/>
              </a:ext>
            </a:extLst>
          </p:cNvPr>
          <p:cNvGrpSpPr/>
          <p:nvPr/>
        </p:nvGrpSpPr>
        <p:grpSpPr>
          <a:xfrm rot="16200000">
            <a:off x="2053510" y="3208253"/>
            <a:ext cx="279401" cy="768108"/>
            <a:chOff x="759883" y="2399723"/>
            <a:chExt cx="279401" cy="768108"/>
          </a:xfrm>
        </p:grpSpPr>
        <p:sp>
          <p:nvSpPr>
            <p:cNvPr id="36" name="Rectangle 35">
              <a:extLst>
                <a:ext uri="{FF2B5EF4-FFF2-40B4-BE49-F238E27FC236}">
                  <a16:creationId xmlns:a16="http://schemas.microsoft.com/office/drawing/2014/main" id="{81C3CE5F-6B41-6813-422A-E97129205DF1}"/>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8" name="Oval 37">
              <a:extLst>
                <a:ext uri="{FF2B5EF4-FFF2-40B4-BE49-F238E27FC236}">
                  <a16:creationId xmlns:a16="http://schemas.microsoft.com/office/drawing/2014/main" id="{612EB586-388C-5354-427B-01CDB1CC269B}"/>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9" name="Oval 38">
              <a:extLst>
                <a:ext uri="{FF2B5EF4-FFF2-40B4-BE49-F238E27FC236}">
                  <a16:creationId xmlns:a16="http://schemas.microsoft.com/office/drawing/2014/main" id="{01131588-5A2C-A772-1564-8A3F0DF1CF5B}"/>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7" name="Oval 56">
              <a:extLst>
                <a:ext uri="{FF2B5EF4-FFF2-40B4-BE49-F238E27FC236}">
                  <a16:creationId xmlns:a16="http://schemas.microsoft.com/office/drawing/2014/main" id="{58F1FBFA-F91F-D682-958E-C489C8ED1CC1}"/>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58" name="Group 57">
            <a:extLst>
              <a:ext uri="{FF2B5EF4-FFF2-40B4-BE49-F238E27FC236}">
                <a16:creationId xmlns:a16="http://schemas.microsoft.com/office/drawing/2014/main" id="{C774F59A-4A46-0F72-DBA0-E48DD51035BA}"/>
              </a:ext>
            </a:extLst>
          </p:cNvPr>
          <p:cNvGrpSpPr/>
          <p:nvPr/>
        </p:nvGrpSpPr>
        <p:grpSpPr>
          <a:xfrm rot="16200000">
            <a:off x="2053510" y="3561212"/>
            <a:ext cx="279401" cy="768108"/>
            <a:chOff x="759883" y="2399723"/>
            <a:chExt cx="279401" cy="768108"/>
          </a:xfrm>
        </p:grpSpPr>
        <p:sp>
          <p:nvSpPr>
            <p:cNvPr id="59" name="Rectangle 58">
              <a:extLst>
                <a:ext uri="{FF2B5EF4-FFF2-40B4-BE49-F238E27FC236}">
                  <a16:creationId xmlns:a16="http://schemas.microsoft.com/office/drawing/2014/main" id="{58DF4D36-D9DA-B9ED-7C48-520FAD0724AC}"/>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0" name="Oval 59">
              <a:extLst>
                <a:ext uri="{FF2B5EF4-FFF2-40B4-BE49-F238E27FC236}">
                  <a16:creationId xmlns:a16="http://schemas.microsoft.com/office/drawing/2014/main" id="{10175AC2-64BF-6713-FA44-C6D96BCDC5E5}"/>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1" name="Oval 60">
              <a:extLst>
                <a:ext uri="{FF2B5EF4-FFF2-40B4-BE49-F238E27FC236}">
                  <a16:creationId xmlns:a16="http://schemas.microsoft.com/office/drawing/2014/main" id="{E4D0CCFD-E4FC-23B3-624A-7247EC4DDB43}"/>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62" name="Oval 61">
              <a:extLst>
                <a:ext uri="{FF2B5EF4-FFF2-40B4-BE49-F238E27FC236}">
                  <a16:creationId xmlns:a16="http://schemas.microsoft.com/office/drawing/2014/main" id="{39BEF412-E52B-BF34-2D2B-124BE2896FA7}"/>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63" name="Group 62">
            <a:extLst>
              <a:ext uri="{FF2B5EF4-FFF2-40B4-BE49-F238E27FC236}">
                <a16:creationId xmlns:a16="http://schemas.microsoft.com/office/drawing/2014/main" id="{8FF4B27A-A380-9B7A-96F0-97230C963744}"/>
              </a:ext>
            </a:extLst>
          </p:cNvPr>
          <p:cNvGrpSpPr/>
          <p:nvPr/>
        </p:nvGrpSpPr>
        <p:grpSpPr>
          <a:xfrm rot="16200000">
            <a:off x="5164898" y="754815"/>
            <a:ext cx="279401" cy="768108"/>
            <a:chOff x="759883" y="2399723"/>
            <a:chExt cx="279401" cy="768108"/>
          </a:xfrm>
        </p:grpSpPr>
        <p:sp>
          <p:nvSpPr>
            <p:cNvPr id="64" name="Rectangle 63">
              <a:extLst>
                <a:ext uri="{FF2B5EF4-FFF2-40B4-BE49-F238E27FC236}">
                  <a16:creationId xmlns:a16="http://schemas.microsoft.com/office/drawing/2014/main" id="{DBF1DD45-CF56-13B1-2AE5-117D721A6B36}"/>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2" name="Oval 71">
              <a:extLst>
                <a:ext uri="{FF2B5EF4-FFF2-40B4-BE49-F238E27FC236}">
                  <a16:creationId xmlns:a16="http://schemas.microsoft.com/office/drawing/2014/main" id="{BD870EE4-7BA3-02A5-CA3E-E7BAA8C469FC}"/>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3" name="Oval 72">
              <a:extLst>
                <a:ext uri="{FF2B5EF4-FFF2-40B4-BE49-F238E27FC236}">
                  <a16:creationId xmlns:a16="http://schemas.microsoft.com/office/drawing/2014/main" id="{E3204DA5-C0DD-924F-70E0-044B61936744}"/>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4" name="Oval 73">
              <a:extLst>
                <a:ext uri="{FF2B5EF4-FFF2-40B4-BE49-F238E27FC236}">
                  <a16:creationId xmlns:a16="http://schemas.microsoft.com/office/drawing/2014/main" id="{5FC4E49F-87B8-42E6-E718-BC7411C4C0A3}"/>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animBg="1"/>
      <p:bldP spid="6149" grpId="0"/>
      <p:bldP spid="6151" grpId="0"/>
      <p:bldP spid="6153" grpId="0" animBg="1"/>
      <p:bldP spid="8" grpId="0"/>
      <p:bldP spid="2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5">
            <a:extLst>
              <a:ext uri="{FF2B5EF4-FFF2-40B4-BE49-F238E27FC236}">
                <a16:creationId xmlns:a16="http://schemas.microsoft.com/office/drawing/2014/main" id="{32102173-1DEE-945B-BACD-C58ACAC33E32}"/>
              </a:ext>
            </a:extLst>
          </p:cNvPr>
          <p:cNvSpPr>
            <a:spLocks noChangeShapeType="1"/>
          </p:cNvSpPr>
          <p:nvPr/>
        </p:nvSpPr>
        <p:spPr bwMode="auto">
          <a:xfrm>
            <a:off x="4056063" y="433388"/>
            <a:ext cx="0" cy="42687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Line 6">
            <a:extLst>
              <a:ext uri="{FF2B5EF4-FFF2-40B4-BE49-F238E27FC236}">
                <a16:creationId xmlns:a16="http://schemas.microsoft.com/office/drawing/2014/main" id="{D3129BE3-BD99-F8F3-676B-80EAAA8CACD5}"/>
              </a:ext>
            </a:extLst>
          </p:cNvPr>
          <p:cNvSpPr>
            <a:spLocks noChangeShapeType="1"/>
          </p:cNvSpPr>
          <p:nvPr/>
        </p:nvSpPr>
        <p:spPr bwMode="auto">
          <a:xfrm>
            <a:off x="4725988" y="433388"/>
            <a:ext cx="0" cy="42687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 name="Line 8">
            <a:extLst>
              <a:ext uri="{FF2B5EF4-FFF2-40B4-BE49-F238E27FC236}">
                <a16:creationId xmlns:a16="http://schemas.microsoft.com/office/drawing/2014/main" id="{224BD31F-15F2-7208-2F73-203267F21386}"/>
              </a:ext>
            </a:extLst>
          </p:cNvPr>
          <p:cNvSpPr>
            <a:spLocks noChangeShapeType="1"/>
          </p:cNvSpPr>
          <p:nvPr/>
        </p:nvSpPr>
        <p:spPr bwMode="auto">
          <a:xfrm>
            <a:off x="946151" y="433388"/>
            <a:ext cx="0" cy="42687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0" name="Line 9">
            <a:extLst>
              <a:ext uri="{FF2B5EF4-FFF2-40B4-BE49-F238E27FC236}">
                <a16:creationId xmlns:a16="http://schemas.microsoft.com/office/drawing/2014/main" id="{9C8FA97B-789B-2C07-614A-1897478CBC58}"/>
              </a:ext>
            </a:extLst>
          </p:cNvPr>
          <p:cNvSpPr>
            <a:spLocks noChangeShapeType="1"/>
          </p:cNvSpPr>
          <p:nvPr/>
        </p:nvSpPr>
        <p:spPr bwMode="auto">
          <a:xfrm>
            <a:off x="8172163" y="433388"/>
            <a:ext cx="0" cy="42687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 name="Line 10">
            <a:extLst>
              <a:ext uri="{FF2B5EF4-FFF2-40B4-BE49-F238E27FC236}">
                <a16:creationId xmlns:a16="http://schemas.microsoft.com/office/drawing/2014/main" id="{DE653CEB-495D-15C1-AE4B-AFC03DFC198F}"/>
              </a:ext>
            </a:extLst>
          </p:cNvPr>
          <p:cNvSpPr>
            <a:spLocks noChangeShapeType="1"/>
          </p:cNvSpPr>
          <p:nvPr/>
        </p:nvSpPr>
        <p:spPr bwMode="auto">
          <a:xfrm>
            <a:off x="939801" y="438150"/>
            <a:ext cx="7246938"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Line 11">
            <a:extLst>
              <a:ext uri="{FF2B5EF4-FFF2-40B4-BE49-F238E27FC236}">
                <a16:creationId xmlns:a16="http://schemas.microsoft.com/office/drawing/2014/main" id="{3C6AE2F5-2C64-E409-E749-15C3AAACDBB3}"/>
              </a:ext>
            </a:extLst>
          </p:cNvPr>
          <p:cNvSpPr>
            <a:spLocks noChangeShapeType="1"/>
          </p:cNvSpPr>
          <p:nvPr/>
        </p:nvSpPr>
        <p:spPr bwMode="auto">
          <a:xfrm>
            <a:off x="939801" y="4695825"/>
            <a:ext cx="7246938"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3" name="Rectangle 12">
            <a:extLst>
              <a:ext uri="{FF2B5EF4-FFF2-40B4-BE49-F238E27FC236}">
                <a16:creationId xmlns:a16="http://schemas.microsoft.com/office/drawing/2014/main" id="{76A5C5E1-B2D0-DC1B-2673-9FC4F708984B}"/>
              </a:ext>
            </a:extLst>
          </p:cNvPr>
          <p:cNvSpPr>
            <a:spLocks noChangeArrowheads="1"/>
          </p:cNvSpPr>
          <p:nvPr/>
        </p:nvSpPr>
        <p:spPr bwMode="auto">
          <a:xfrm>
            <a:off x="4818063" y="490538"/>
            <a:ext cx="10207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0000"/>
                </a:solidFill>
                <a:effectLst/>
                <a:latin typeface="Century Schoolbook" panose="02040604050505020304" pitchFamily="18" charset="0"/>
              </a:rPr>
              <a:t>Fine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39D41670-36D0-2263-2043-2F6ED3D3552F}"/>
              </a:ext>
            </a:extLst>
          </p:cNvPr>
          <p:cNvSpPr>
            <a:spLocks noChangeArrowheads="1"/>
          </p:cNvSpPr>
          <p:nvPr/>
        </p:nvSpPr>
        <p:spPr bwMode="auto">
          <a:xfrm>
            <a:off x="5653088" y="490538"/>
            <a:ext cx="304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0000"/>
                </a:solidFill>
                <a:effectLst/>
                <a:latin typeface="Century Schoolbook" panose="020406040505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D49C96B2-82CA-1DFC-C7FB-4AF3816EC4B6}"/>
              </a:ext>
            </a:extLst>
          </p:cNvPr>
          <p:cNvSpPr>
            <a:spLocks noChangeArrowheads="1"/>
          </p:cNvSpPr>
          <p:nvPr/>
        </p:nvSpPr>
        <p:spPr bwMode="auto">
          <a:xfrm>
            <a:off x="5772151" y="490538"/>
            <a:ext cx="15208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0000"/>
                </a:solidFill>
                <a:effectLst/>
                <a:latin typeface="Century Schoolbook" panose="02040604050505020304" pitchFamily="18" charset="0"/>
              </a:rPr>
              <a:t>Tuning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Freeform 15">
            <a:extLst>
              <a:ext uri="{FF2B5EF4-FFF2-40B4-BE49-F238E27FC236}">
                <a16:creationId xmlns:a16="http://schemas.microsoft.com/office/drawing/2014/main" id="{E41CF28E-F5B5-74E5-BC8B-A33784A65BA0}"/>
              </a:ext>
            </a:extLst>
          </p:cNvPr>
          <p:cNvSpPr>
            <a:spLocks/>
          </p:cNvSpPr>
          <p:nvPr/>
        </p:nvSpPr>
        <p:spPr bwMode="auto">
          <a:xfrm>
            <a:off x="4818063" y="868363"/>
            <a:ext cx="2290763" cy="19050"/>
          </a:xfrm>
          <a:custGeom>
            <a:avLst/>
            <a:gdLst>
              <a:gd name="T0" fmla="*/ 0 w 2885"/>
              <a:gd name="T1" fmla="*/ 0 h 24"/>
              <a:gd name="T2" fmla="*/ 961 w 2885"/>
              <a:gd name="T3" fmla="*/ 0 h 24"/>
              <a:gd name="T4" fmla="*/ 1923 w 2885"/>
              <a:gd name="T5" fmla="*/ 0 h 24"/>
              <a:gd name="T6" fmla="*/ 2885 w 2885"/>
              <a:gd name="T7" fmla="*/ 0 h 24"/>
              <a:gd name="T8" fmla="*/ 2885 w 2885"/>
              <a:gd name="T9" fmla="*/ 24 h 24"/>
              <a:gd name="T10" fmla="*/ 1923 w 2885"/>
              <a:gd name="T11" fmla="*/ 24 h 24"/>
              <a:gd name="T12" fmla="*/ 961 w 2885"/>
              <a:gd name="T13" fmla="*/ 24 h 24"/>
              <a:gd name="T14" fmla="*/ 0 w 2885"/>
              <a:gd name="T15" fmla="*/ 24 h 24"/>
              <a:gd name="T16" fmla="*/ 0 w 288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5" h="24">
                <a:moveTo>
                  <a:pt x="0" y="0"/>
                </a:moveTo>
                <a:lnTo>
                  <a:pt x="961" y="0"/>
                </a:lnTo>
                <a:lnTo>
                  <a:pt x="1923" y="0"/>
                </a:lnTo>
                <a:lnTo>
                  <a:pt x="2885" y="0"/>
                </a:lnTo>
                <a:lnTo>
                  <a:pt x="2885" y="24"/>
                </a:lnTo>
                <a:lnTo>
                  <a:pt x="1923" y="24"/>
                </a:lnTo>
                <a:lnTo>
                  <a:pt x="961"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BB41EFE6-FB3F-39A7-7379-EBAAF9D4005A}"/>
              </a:ext>
            </a:extLst>
          </p:cNvPr>
          <p:cNvSpPr>
            <a:spLocks noChangeArrowheads="1"/>
          </p:cNvSpPr>
          <p:nvPr/>
        </p:nvSpPr>
        <p:spPr bwMode="auto">
          <a:xfrm>
            <a:off x="1036638" y="490538"/>
            <a:ext cx="1041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Century Schoolbook" panose="02040604050505020304" pitchFamily="18" charset="0"/>
              </a:rPr>
              <a:t>RAG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Freeform 17">
            <a:extLst>
              <a:ext uri="{FF2B5EF4-FFF2-40B4-BE49-F238E27FC236}">
                <a16:creationId xmlns:a16="http://schemas.microsoft.com/office/drawing/2014/main" id="{702EA161-CC56-889A-2AB5-DB1611B95DAF}"/>
              </a:ext>
            </a:extLst>
          </p:cNvPr>
          <p:cNvSpPr>
            <a:spLocks/>
          </p:cNvSpPr>
          <p:nvPr/>
        </p:nvSpPr>
        <p:spPr bwMode="auto">
          <a:xfrm>
            <a:off x="1036638" y="868363"/>
            <a:ext cx="855663" cy="19050"/>
          </a:xfrm>
          <a:custGeom>
            <a:avLst/>
            <a:gdLst>
              <a:gd name="T0" fmla="*/ 0 w 1077"/>
              <a:gd name="T1" fmla="*/ 0 h 24"/>
              <a:gd name="T2" fmla="*/ 538 w 1077"/>
              <a:gd name="T3" fmla="*/ 0 h 24"/>
              <a:gd name="T4" fmla="*/ 1077 w 1077"/>
              <a:gd name="T5" fmla="*/ 0 h 24"/>
              <a:gd name="T6" fmla="*/ 1077 w 1077"/>
              <a:gd name="T7" fmla="*/ 24 h 24"/>
              <a:gd name="T8" fmla="*/ 538 w 1077"/>
              <a:gd name="T9" fmla="*/ 24 h 24"/>
              <a:gd name="T10" fmla="*/ 0 w 1077"/>
              <a:gd name="T11" fmla="*/ 24 h 24"/>
              <a:gd name="T12" fmla="*/ 0 w 107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77" h="24">
                <a:moveTo>
                  <a:pt x="0" y="0"/>
                </a:moveTo>
                <a:lnTo>
                  <a:pt x="538" y="0"/>
                </a:lnTo>
                <a:lnTo>
                  <a:pt x="1077" y="0"/>
                </a:lnTo>
                <a:lnTo>
                  <a:pt x="1077" y="24"/>
                </a:lnTo>
                <a:lnTo>
                  <a:pt x="538" y="24"/>
                </a:lnTo>
                <a:lnTo>
                  <a:pt x="0" y="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nvGrpSpPr>
          <p:cNvPr id="51" name="Group 50">
            <a:extLst>
              <a:ext uri="{FF2B5EF4-FFF2-40B4-BE49-F238E27FC236}">
                <a16:creationId xmlns:a16="http://schemas.microsoft.com/office/drawing/2014/main" id="{595C351C-9268-5A3B-3D3F-E8D9DFD1B979}"/>
              </a:ext>
            </a:extLst>
          </p:cNvPr>
          <p:cNvGrpSpPr/>
          <p:nvPr/>
        </p:nvGrpSpPr>
        <p:grpSpPr>
          <a:xfrm>
            <a:off x="4818063" y="1447800"/>
            <a:ext cx="2973388" cy="955675"/>
            <a:chOff x="4818063" y="1447800"/>
            <a:chExt cx="2973388" cy="955675"/>
          </a:xfrm>
        </p:grpSpPr>
        <p:sp>
          <p:nvSpPr>
            <p:cNvPr id="19" name="Rectangle 18">
              <a:extLst>
                <a:ext uri="{FF2B5EF4-FFF2-40B4-BE49-F238E27FC236}">
                  <a16:creationId xmlns:a16="http://schemas.microsoft.com/office/drawing/2014/main" id="{4E378417-D869-860F-9D17-18AF23904593}"/>
                </a:ext>
              </a:extLst>
            </p:cNvPr>
            <p:cNvSpPr>
              <a:spLocks noChangeArrowheads="1"/>
            </p:cNvSpPr>
            <p:nvPr/>
          </p:nvSpPr>
          <p:spPr bwMode="auto">
            <a:xfrm>
              <a:off x="4818063" y="1463675"/>
              <a:ext cx="1508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B452B579-CDD4-8084-0037-BF06B83F4C76}"/>
                </a:ext>
              </a:extLst>
            </p:cNvPr>
            <p:cNvSpPr>
              <a:spLocks noChangeArrowheads="1"/>
            </p:cNvSpPr>
            <p:nvPr/>
          </p:nvSpPr>
          <p:spPr bwMode="auto">
            <a:xfrm>
              <a:off x="5105401" y="1447800"/>
              <a:ext cx="2686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Directly update LLM weights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170C1D44-562A-991B-6080-BACC58569D60}"/>
                </a:ext>
              </a:extLst>
            </p:cNvPr>
            <p:cNvSpPr>
              <a:spLocks noChangeArrowheads="1"/>
            </p:cNvSpPr>
            <p:nvPr/>
          </p:nvSpPr>
          <p:spPr bwMode="auto">
            <a:xfrm>
              <a:off x="4818063" y="1920875"/>
              <a:ext cx="1508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C6C5FC21-2EEF-AE40-1154-9FA13F7C0A2A}"/>
                </a:ext>
              </a:extLst>
            </p:cNvPr>
            <p:cNvSpPr>
              <a:spLocks noChangeArrowheads="1"/>
            </p:cNvSpPr>
            <p:nvPr/>
          </p:nvSpPr>
          <p:spPr bwMode="auto">
            <a:xfrm>
              <a:off x="5105401" y="1905000"/>
              <a:ext cx="2333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No additional knowledge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2333B126-3C58-FA12-09F7-7C03650BEF3E}"/>
                </a:ext>
              </a:extLst>
            </p:cNvPr>
            <p:cNvSpPr>
              <a:spLocks noChangeArrowheads="1"/>
            </p:cNvSpPr>
            <p:nvPr/>
          </p:nvSpPr>
          <p:spPr bwMode="auto">
            <a:xfrm>
              <a:off x="5105401" y="2133600"/>
              <a:ext cx="19542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provided at inference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2" name="Group 51">
            <a:extLst>
              <a:ext uri="{FF2B5EF4-FFF2-40B4-BE49-F238E27FC236}">
                <a16:creationId xmlns:a16="http://schemas.microsoft.com/office/drawing/2014/main" id="{74AA27E4-6358-9998-DCFB-4807CE60EE84}"/>
              </a:ext>
            </a:extLst>
          </p:cNvPr>
          <p:cNvGrpSpPr/>
          <p:nvPr/>
        </p:nvGrpSpPr>
        <p:grpSpPr>
          <a:xfrm>
            <a:off x="4818063" y="2820988"/>
            <a:ext cx="2598738" cy="1184275"/>
            <a:chOff x="4818063" y="2820988"/>
            <a:chExt cx="2598738" cy="1184275"/>
          </a:xfrm>
        </p:grpSpPr>
        <p:sp>
          <p:nvSpPr>
            <p:cNvPr id="24" name="Rectangle 23">
              <a:extLst>
                <a:ext uri="{FF2B5EF4-FFF2-40B4-BE49-F238E27FC236}">
                  <a16:creationId xmlns:a16="http://schemas.microsoft.com/office/drawing/2014/main" id="{A8F4106A-78AA-B8E2-02AB-BECCB3FD0B47}"/>
                </a:ext>
              </a:extLst>
            </p:cNvPr>
            <p:cNvSpPr>
              <a:spLocks noChangeArrowheads="1"/>
            </p:cNvSpPr>
            <p:nvPr/>
          </p:nvSpPr>
          <p:spPr bwMode="auto">
            <a:xfrm>
              <a:off x="4818063" y="2838450"/>
              <a:ext cx="1506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B050"/>
                  </a:solidFill>
                  <a:effectLst/>
                  <a:latin typeface="Wingdings" panose="05000000000000000000" pitchFamily="2" charset="2"/>
                </a:rPr>
                <a:t>ü</a:t>
              </a:r>
              <a:endParaRPr kumimoji="0" lang="en-US" altLang="en-US" sz="1800" b="1" i="0" u="none" strike="noStrike" cap="none" normalizeH="0" baseline="0" dirty="0">
                <a:ln>
                  <a:noFill/>
                </a:ln>
                <a:solidFill>
                  <a:srgbClr val="00B050"/>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D1A0189D-C65C-50AC-AAD4-E78901EC5C98}"/>
                </a:ext>
              </a:extLst>
            </p:cNvPr>
            <p:cNvSpPr>
              <a:spLocks noChangeArrowheads="1"/>
            </p:cNvSpPr>
            <p:nvPr/>
          </p:nvSpPr>
          <p:spPr bwMode="auto">
            <a:xfrm>
              <a:off x="5105401" y="2820988"/>
              <a:ext cx="23114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Tasks requiring complex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D1DAC9E5-404A-C26A-D70A-64F4A03376DC}"/>
                </a:ext>
              </a:extLst>
            </p:cNvPr>
            <p:cNvSpPr>
              <a:spLocks noChangeArrowheads="1"/>
            </p:cNvSpPr>
            <p:nvPr/>
          </p:nvSpPr>
          <p:spPr bwMode="auto">
            <a:xfrm>
              <a:off x="5105401" y="3049588"/>
              <a:ext cx="2062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instructions/reasoning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41C13BB9-B71F-511F-266F-F3F1B16DE3DD}"/>
                </a:ext>
              </a:extLst>
            </p:cNvPr>
            <p:cNvSpPr>
              <a:spLocks noChangeArrowheads="1"/>
            </p:cNvSpPr>
            <p:nvPr/>
          </p:nvSpPr>
          <p:spPr bwMode="auto">
            <a:xfrm>
              <a:off x="4818063" y="3524250"/>
              <a:ext cx="1506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B050"/>
                  </a:solidFill>
                  <a:effectLst/>
                  <a:latin typeface="Wingdings" panose="05000000000000000000" pitchFamily="2" charset="2"/>
                </a:rPr>
                <a:t>ü</a:t>
              </a:r>
              <a:endParaRPr kumimoji="0" lang="en-US" altLang="en-US" sz="1800" b="1" i="0" u="none" strike="noStrike" cap="none" normalizeH="0" baseline="0" dirty="0">
                <a:ln>
                  <a:noFill/>
                </a:ln>
                <a:solidFill>
                  <a:srgbClr val="00B050"/>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5FC05CA8-FD0A-3A1E-952F-26FD7B4D60B5}"/>
                </a:ext>
              </a:extLst>
            </p:cNvPr>
            <p:cNvSpPr>
              <a:spLocks noChangeArrowheads="1"/>
            </p:cNvSpPr>
            <p:nvPr/>
          </p:nvSpPr>
          <p:spPr bwMode="auto">
            <a:xfrm>
              <a:off x="5105401" y="3506788"/>
              <a:ext cx="22399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Tasks requiring specific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8">
              <a:extLst>
                <a:ext uri="{FF2B5EF4-FFF2-40B4-BE49-F238E27FC236}">
                  <a16:creationId xmlns:a16="http://schemas.microsoft.com/office/drawing/2014/main" id="{F47C7039-8A47-61C2-5154-0C0BE3E1D2D7}"/>
                </a:ext>
              </a:extLst>
            </p:cNvPr>
            <p:cNvSpPr>
              <a:spLocks noChangeArrowheads="1"/>
            </p:cNvSpPr>
            <p:nvPr/>
          </p:nvSpPr>
          <p:spPr bwMode="auto">
            <a:xfrm>
              <a:off x="5105401" y="3735388"/>
              <a:ext cx="11191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format/tone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3" name="Group 52">
            <a:extLst>
              <a:ext uri="{FF2B5EF4-FFF2-40B4-BE49-F238E27FC236}">
                <a16:creationId xmlns:a16="http://schemas.microsoft.com/office/drawing/2014/main" id="{3516AE3D-6E1F-A707-3130-9DB2494DA30E}"/>
              </a:ext>
            </a:extLst>
          </p:cNvPr>
          <p:cNvGrpSpPr/>
          <p:nvPr/>
        </p:nvGrpSpPr>
        <p:grpSpPr>
          <a:xfrm>
            <a:off x="4835526" y="4192588"/>
            <a:ext cx="3025775" cy="498475"/>
            <a:chOff x="4835526" y="4192588"/>
            <a:chExt cx="3025775" cy="498475"/>
          </a:xfrm>
        </p:grpSpPr>
        <p:sp>
          <p:nvSpPr>
            <p:cNvPr id="30" name="Freeform 29">
              <a:extLst>
                <a:ext uri="{FF2B5EF4-FFF2-40B4-BE49-F238E27FC236}">
                  <a16:creationId xmlns:a16="http://schemas.microsoft.com/office/drawing/2014/main" id="{D7D6DAE7-50C2-2F40-1F1D-33133C2F6719}"/>
                </a:ext>
              </a:extLst>
            </p:cNvPr>
            <p:cNvSpPr>
              <a:spLocks/>
            </p:cNvSpPr>
            <p:nvPr/>
          </p:nvSpPr>
          <p:spPr bwMode="auto">
            <a:xfrm>
              <a:off x="4835526" y="4257675"/>
              <a:ext cx="150673" cy="152397"/>
            </a:xfrm>
            <a:custGeom>
              <a:avLst/>
              <a:gdLst>
                <a:gd name="T0" fmla="*/ 117 w 117"/>
                <a:gd name="T1" fmla="*/ 14 h 123"/>
                <a:gd name="T2" fmla="*/ 102 w 117"/>
                <a:gd name="T3" fmla="*/ 0 h 123"/>
                <a:gd name="T4" fmla="*/ 58 w 117"/>
                <a:gd name="T5" fmla="*/ 46 h 123"/>
                <a:gd name="T6" fmla="*/ 14 w 117"/>
                <a:gd name="T7" fmla="*/ 0 h 123"/>
                <a:gd name="T8" fmla="*/ 0 w 117"/>
                <a:gd name="T9" fmla="*/ 14 h 123"/>
                <a:gd name="T10" fmla="*/ 44 w 117"/>
                <a:gd name="T11" fmla="*/ 62 h 123"/>
                <a:gd name="T12" fmla="*/ 0 w 117"/>
                <a:gd name="T13" fmla="*/ 110 h 123"/>
                <a:gd name="T14" fmla="*/ 14 w 117"/>
                <a:gd name="T15" fmla="*/ 123 h 123"/>
                <a:gd name="T16" fmla="*/ 58 w 117"/>
                <a:gd name="T17" fmla="*/ 77 h 123"/>
                <a:gd name="T18" fmla="*/ 102 w 117"/>
                <a:gd name="T19" fmla="*/ 123 h 123"/>
                <a:gd name="T20" fmla="*/ 117 w 117"/>
                <a:gd name="T21" fmla="*/ 110 h 123"/>
                <a:gd name="T22" fmla="*/ 71 w 117"/>
                <a:gd name="T23" fmla="*/ 62 h 123"/>
                <a:gd name="T24" fmla="*/ 117 w 117"/>
                <a:gd name="T25"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23">
                  <a:moveTo>
                    <a:pt x="117" y="14"/>
                  </a:moveTo>
                  <a:lnTo>
                    <a:pt x="102" y="0"/>
                  </a:lnTo>
                  <a:lnTo>
                    <a:pt x="58" y="46"/>
                  </a:lnTo>
                  <a:lnTo>
                    <a:pt x="14" y="0"/>
                  </a:lnTo>
                  <a:lnTo>
                    <a:pt x="0" y="14"/>
                  </a:lnTo>
                  <a:lnTo>
                    <a:pt x="44" y="62"/>
                  </a:lnTo>
                  <a:lnTo>
                    <a:pt x="0" y="110"/>
                  </a:lnTo>
                  <a:lnTo>
                    <a:pt x="14" y="123"/>
                  </a:lnTo>
                  <a:lnTo>
                    <a:pt x="58" y="77"/>
                  </a:lnTo>
                  <a:lnTo>
                    <a:pt x="102" y="123"/>
                  </a:lnTo>
                  <a:lnTo>
                    <a:pt x="117" y="110"/>
                  </a:lnTo>
                  <a:lnTo>
                    <a:pt x="71" y="62"/>
                  </a:lnTo>
                  <a:lnTo>
                    <a:pt x="117" y="14"/>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SG"/>
            </a:p>
          </p:txBody>
        </p:sp>
        <p:sp>
          <p:nvSpPr>
            <p:cNvPr id="31" name="Rectangle 30">
              <a:extLst>
                <a:ext uri="{FF2B5EF4-FFF2-40B4-BE49-F238E27FC236}">
                  <a16:creationId xmlns:a16="http://schemas.microsoft.com/office/drawing/2014/main" id="{13712703-B8E2-637F-9248-328C102D0539}"/>
                </a:ext>
              </a:extLst>
            </p:cNvPr>
            <p:cNvSpPr>
              <a:spLocks noChangeArrowheads="1"/>
            </p:cNvSpPr>
            <p:nvPr/>
          </p:nvSpPr>
          <p:spPr bwMode="auto">
            <a:xfrm>
              <a:off x="5105401" y="4192588"/>
              <a:ext cx="27559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Initial cost (data preparation,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31">
              <a:extLst>
                <a:ext uri="{FF2B5EF4-FFF2-40B4-BE49-F238E27FC236}">
                  <a16:creationId xmlns:a16="http://schemas.microsoft.com/office/drawing/2014/main" id="{F39B028C-AC6C-641E-18D2-01E38EB1748B}"/>
                </a:ext>
              </a:extLst>
            </p:cNvPr>
            <p:cNvSpPr>
              <a:spLocks noChangeArrowheads="1"/>
            </p:cNvSpPr>
            <p:nvPr/>
          </p:nvSpPr>
          <p:spPr bwMode="auto">
            <a:xfrm>
              <a:off x="5105401" y="4421188"/>
              <a:ext cx="25019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computation resources, etc)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48" name="Group 47">
            <a:extLst>
              <a:ext uri="{FF2B5EF4-FFF2-40B4-BE49-F238E27FC236}">
                <a16:creationId xmlns:a16="http://schemas.microsoft.com/office/drawing/2014/main" id="{5E01DD44-7DB4-1725-3694-AA2FE8557014}"/>
              </a:ext>
            </a:extLst>
          </p:cNvPr>
          <p:cNvGrpSpPr/>
          <p:nvPr/>
        </p:nvGrpSpPr>
        <p:grpSpPr>
          <a:xfrm>
            <a:off x="1036638" y="1447800"/>
            <a:ext cx="2497138" cy="955675"/>
            <a:chOff x="1036638" y="1447800"/>
            <a:chExt cx="2497138" cy="955675"/>
          </a:xfrm>
        </p:grpSpPr>
        <p:sp>
          <p:nvSpPr>
            <p:cNvPr id="33" name="Rectangle 32">
              <a:extLst>
                <a:ext uri="{FF2B5EF4-FFF2-40B4-BE49-F238E27FC236}">
                  <a16:creationId xmlns:a16="http://schemas.microsoft.com/office/drawing/2014/main" id="{1FEFB6D4-B1AB-A832-C950-712A813352C9}"/>
                </a:ext>
              </a:extLst>
            </p:cNvPr>
            <p:cNvSpPr>
              <a:spLocks noChangeArrowheads="1"/>
            </p:cNvSpPr>
            <p:nvPr/>
          </p:nvSpPr>
          <p:spPr bwMode="auto">
            <a:xfrm>
              <a:off x="1036638" y="1463675"/>
              <a:ext cx="1508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8593FDAF-6292-23BF-F045-8F4EB0BC8B5D}"/>
                </a:ext>
              </a:extLst>
            </p:cNvPr>
            <p:cNvSpPr>
              <a:spLocks noChangeArrowheads="1"/>
            </p:cNvSpPr>
            <p:nvPr/>
          </p:nvSpPr>
          <p:spPr bwMode="auto">
            <a:xfrm>
              <a:off x="2112963" y="144780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3C260166-EA3F-B2E4-CDD7-E27D8E6A8C2A}"/>
                </a:ext>
              </a:extLst>
            </p:cNvPr>
            <p:cNvSpPr>
              <a:spLocks noChangeArrowheads="1"/>
            </p:cNvSpPr>
            <p:nvPr/>
          </p:nvSpPr>
          <p:spPr bwMode="auto">
            <a:xfrm>
              <a:off x="1036638" y="1920875"/>
              <a:ext cx="1508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6" name="Group 45">
              <a:extLst>
                <a:ext uri="{FF2B5EF4-FFF2-40B4-BE49-F238E27FC236}">
                  <a16:creationId xmlns:a16="http://schemas.microsoft.com/office/drawing/2014/main" id="{0EC9DE4B-8BFE-2E31-99E8-D06FE7C2CB1B}"/>
                </a:ext>
              </a:extLst>
            </p:cNvPr>
            <p:cNvGrpSpPr/>
            <p:nvPr/>
          </p:nvGrpSpPr>
          <p:grpSpPr>
            <a:xfrm>
              <a:off x="1323976" y="1447800"/>
              <a:ext cx="2209800" cy="955675"/>
              <a:chOff x="1323976" y="1447800"/>
              <a:chExt cx="2209800" cy="955675"/>
            </a:xfrm>
          </p:grpSpPr>
          <p:sp>
            <p:nvSpPr>
              <p:cNvPr id="34" name="Rectangle 33">
                <a:extLst>
                  <a:ext uri="{FF2B5EF4-FFF2-40B4-BE49-F238E27FC236}">
                    <a16:creationId xmlns:a16="http://schemas.microsoft.com/office/drawing/2014/main" id="{77CC2735-4E33-B1C8-8B1D-45BE0E7FAD9D}"/>
                  </a:ext>
                </a:extLst>
              </p:cNvPr>
              <p:cNvSpPr>
                <a:spLocks noChangeArrowheads="1"/>
              </p:cNvSpPr>
              <p:nvPr/>
            </p:nvSpPr>
            <p:spPr bwMode="auto">
              <a:xfrm>
                <a:off x="1323976" y="1447800"/>
                <a:ext cx="22098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No LLM weights update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6">
                <a:extLst>
                  <a:ext uri="{FF2B5EF4-FFF2-40B4-BE49-F238E27FC236}">
                    <a16:creationId xmlns:a16="http://schemas.microsoft.com/office/drawing/2014/main" id="{C7A8FF12-7AF1-C3B5-162F-A3BAE1BA13E8}"/>
                  </a:ext>
                </a:extLst>
              </p:cNvPr>
              <p:cNvSpPr>
                <a:spLocks noChangeArrowheads="1"/>
              </p:cNvSpPr>
              <p:nvPr/>
            </p:nvSpPr>
            <p:spPr bwMode="auto">
              <a:xfrm>
                <a:off x="1323976" y="1905000"/>
                <a:ext cx="20589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Additional knowledge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7">
                <a:extLst>
                  <a:ext uri="{FF2B5EF4-FFF2-40B4-BE49-F238E27FC236}">
                    <a16:creationId xmlns:a16="http://schemas.microsoft.com/office/drawing/2014/main" id="{3EF2A09E-49CF-D6BA-AFEF-010FC5351B6C}"/>
                  </a:ext>
                </a:extLst>
              </p:cNvPr>
              <p:cNvSpPr>
                <a:spLocks noChangeArrowheads="1"/>
              </p:cNvSpPr>
              <p:nvPr/>
            </p:nvSpPr>
            <p:spPr bwMode="auto">
              <a:xfrm>
                <a:off x="1323976" y="2133600"/>
                <a:ext cx="1962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provided via prompts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grpSp>
        <p:nvGrpSpPr>
          <p:cNvPr id="49" name="Group 48">
            <a:extLst>
              <a:ext uri="{FF2B5EF4-FFF2-40B4-BE49-F238E27FC236}">
                <a16:creationId xmlns:a16="http://schemas.microsoft.com/office/drawing/2014/main" id="{BF99968E-5271-36F9-8AE2-36004C567E52}"/>
              </a:ext>
            </a:extLst>
          </p:cNvPr>
          <p:cNvGrpSpPr/>
          <p:nvPr/>
        </p:nvGrpSpPr>
        <p:grpSpPr>
          <a:xfrm>
            <a:off x="1036638" y="2820988"/>
            <a:ext cx="2935288" cy="955675"/>
            <a:chOff x="1036638" y="2820988"/>
            <a:chExt cx="2935288" cy="955675"/>
          </a:xfrm>
        </p:grpSpPr>
        <p:sp>
          <p:nvSpPr>
            <p:cNvPr id="39" name="Rectangle 38">
              <a:extLst>
                <a:ext uri="{FF2B5EF4-FFF2-40B4-BE49-F238E27FC236}">
                  <a16:creationId xmlns:a16="http://schemas.microsoft.com/office/drawing/2014/main" id="{8F2A94C2-F1D3-3FB2-BF64-7BCAF73B655E}"/>
                </a:ext>
              </a:extLst>
            </p:cNvPr>
            <p:cNvSpPr>
              <a:spLocks noChangeArrowheads="1"/>
            </p:cNvSpPr>
            <p:nvPr/>
          </p:nvSpPr>
          <p:spPr bwMode="auto">
            <a:xfrm>
              <a:off x="1036638" y="2838450"/>
              <a:ext cx="1506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B050"/>
                  </a:solidFill>
                  <a:effectLst/>
                  <a:latin typeface="Wingdings" panose="05000000000000000000" pitchFamily="2" charset="2"/>
                </a:rPr>
                <a:t>ü</a:t>
              </a:r>
              <a:endParaRPr kumimoji="0" lang="en-US" altLang="en-US" sz="1800" b="1" i="0" u="none" strike="noStrike" cap="none" normalizeH="0" baseline="0" dirty="0">
                <a:ln>
                  <a:noFill/>
                </a:ln>
                <a:solidFill>
                  <a:srgbClr val="00B050"/>
                </a:solidFill>
                <a:effectLst/>
                <a:latin typeface="Arial" panose="020B0604020202020204" pitchFamily="34" charset="0"/>
              </a:endParaRPr>
            </a:p>
          </p:txBody>
        </p:sp>
        <p:sp>
          <p:nvSpPr>
            <p:cNvPr id="42" name="Rectangle 41">
              <a:extLst>
                <a:ext uri="{FF2B5EF4-FFF2-40B4-BE49-F238E27FC236}">
                  <a16:creationId xmlns:a16="http://schemas.microsoft.com/office/drawing/2014/main" id="{1EE96485-1743-44FD-8766-14FD656ECF65}"/>
                </a:ext>
              </a:extLst>
            </p:cNvPr>
            <p:cNvSpPr>
              <a:spLocks noChangeArrowheads="1"/>
            </p:cNvSpPr>
            <p:nvPr/>
          </p:nvSpPr>
          <p:spPr bwMode="auto">
            <a:xfrm>
              <a:off x="1036638" y="3524250"/>
              <a:ext cx="1506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B050"/>
                  </a:solidFill>
                  <a:effectLst/>
                  <a:latin typeface="Wingdings" panose="05000000000000000000" pitchFamily="2" charset="2"/>
                </a:rPr>
                <a:t>ü</a:t>
              </a:r>
              <a:endParaRPr kumimoji="0" lang="en-US" altLang="en-US" sz="1800" b="1" i="0" u="none" strike="noStrike" cap="none" normalizeH="0" baseline="0" dirty="0">
                <a:ln>
                  <a:noFill/>
                </a:ln>
                <a:solidFill>
                  <a:srgbClr val="00B050"/>
                </a:solidFill>
                <a:effectLst/>
                <a:latin typeface="Arial" panose="020B0604020202020204" pitchFamily="34" charset="0"/>
              </a:endParaRPr>
            </a:p>
          </p:txBody>
        </p:sp>
        <p:grpSp>
          <p:nvGrpSpPr>
            <p:cNvPr id="47" name="Group 46">
              <a:extLst>
                <a:ext uri="{FF2B5EF4-FFF2-40B4-BE49-F238E27FC236}">
                  <a16:creationId xmlns:a16="http://schemas.microsoft.com/office/drawing/2014/main" id="{0EEB21AC-725A-A15C-61B0-B2DB640216D7}"/>
                </a:ext>
              </a:extLst>
            </p:cNvPr>
            <p:cNvGrpSpPr/>
            <p:nvPr/>
          </p:nvGrpSpPr>
          <p:grpSpPr>
            <a:xfrm>
              <a:off x="1323976" y="2820988"/>
              <a:ext cx="2647950" cy="955675"/>
              <a:chOff x="1323976" y="2820988"/>
              <a:chExt cx="2647950" cy="955675"/>
            </a:xfrm>
          </p:grpSpPr>
          <p:sp>
            <p:nvSpPr>
              <p:cNvPr id="40" name="Rectangle 39">
                <a:extLst>
                  <a:ext uri="{FF2B5EF4-FFF2-40B4-BE49-F238E27FC236}">
                    <a16:creationId xmlns:a16="http://schemas.microsoft.com/office/drawing/2014/main" id="{0C945E71-4EBF-4C70-9F6A-B04D76E3C2D3}"/>
                  </a:ext>
                </a:extLst>
              </p:cNvPr>
              <p:cNvSpPr>
                <a:spLocks noChangeArrowheads="1"/>
              </p:cNvSpPr>
              <p:nvPr/>
            </p:nvSpPr>
            <p:spPr bwMode="auto">
              <a:xfrm>
                <a:off x="1323976" y="2820988"/>
                <a:ext cx="26479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Model has access to updated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0A038BA8-370A-1931-AABB-BCFBE7116FFC}"/>
                  </a:ext>
                </a:extLst>
              </p:cNvPr>
              <p:cNvSpPr>
                <a:spLocks noChangeArrowheads="1"/>
              </p:cNvSpPr>
              <p:nvPr/>
            </p:nvSpPr>
            <p:spPr bwMode="auto">
              <a:xfrm>
                <a:off x="1323976" y="3049588"/>
                <a:ext cx="10239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knowledge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2">
                <a:extLst>
                  <a:ext uri="{FF2B5EF4-FFF2-40B4-BE49-F238E27FC236}">
                    <a16:creationId xmlns:a16="http://schemas.microsoft.com/office/drawing/2014/main" id="{102FF5CD-CDD6-AE5E-E576-058F8276CF32}"/>
                  </a:ext>
                </a:extLst>
              </p:cNvPr>
              <p:cNvSpPr>
                <a:spLocks noChangeArrowheads="1"/>
              </p:cNvSpPr>
              <p:nvPr/>
            </p:nvSpPr>
            <p:spPr bwMode="auto">
              <a:xfrm>
                <a:off x="1323976" y="3506788"/>
                <a:ext cx="19923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entury Schoolbook" panose="02040604050505020304" pitchFamily="18" charset="0"/>
                  </a:rPr>
                  <a:t>Reduce Hallucination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grpSp>
        <p:nvGrpSpPr>
          <p:cNvPr id="50" name="Group 49">
            <a:extLst>
              <a:ext uri="{FF2B5EF4-FFF2-40B4-BE49-F238E27FC236}">
                <a16:creationId xmlns:a16="http://schemas.microsoft.com/office/drawing/2014/main" id="{6AFB285E-76E1-B3C0-453E-0FA40851F954}"/>
              </a:ext>
            </a:extLst>
          </p:cNvPr>
          <p:cNvGrpSpPr/>
          <p:nvPr/>
        </p:nvGrpSpPr>
        <p:grpSpPr>
          <a:xfrm>
            <a:off x="1045370" y="3963988"/>
            <a:ext cx="2318544" cy="269875"/>
            <a:chOff x="1045370" y="3963988"/>
            <a:chExt cx="2318544" cy="269875"/>
          </a:xfrm>
        </p:grpSpPr>
        <p:sp>
          <p:nvSpPr>
            <p:cNvPr id="44" name="Freeform 43">
              <a:extLst>
                <a:ext uri="{FF2B5EF4-FFF2-40B4-BE49-F238E27FC236}">
                  <a16:creationId xmlns:a16="http://schemas.microsoft.com/office/drawing/2014/main" id="{DB0B3CD6-EB99-AC45-2FF9-9DC128E549CF}"/>
                </a:ext>
              </a:extLst>
            </p:cNvPr>
            <p:cNvSpPr>
              <a:spLocks/>
            </p:cNvSpPr>
            <p:nvPr/>
          </p:nvSpPr>
          <p:spPr bwMode="auto">
            <a:xfrm>
              <a:off x="1045370" y="4010025"/>
              <a:ext cx="133218" cy="122233"/>
            </a:xfrm>
            <a:custGeom>
              <a:avLst/>
              <a:gdLst>
                <a:gd name="T0" fmla="*/ 117 w 117"/>
                <a:gd name="T1" fmla="*/ 14 h 123"/>
                <a:gd name="T2" fmla="*/ 102 w 117"/>
                <a:gd name="T3" fmla="*/ 0 h 123"/>
                <a:gd name="T4" fmla="*/ 58 w 117"/>
                <a:gd name="T5" fmla="*/ 46 h 123"/>
                <a:gd name="T6" fmla="*/ 13 w 117"/>
                <a:gd name="T7" fmla="*/ 0 h 123"/>
                <a:gd name="T8" fmla="*/ 0 w 117"/>
                <a:gd name="T9" fmla="*/ 14 h 123"/>
                <a:gd name="T10" fmla="*/ 44 w 117"/>
                <a:gd name="T11" fmla="*/ 62 h 123"/>
                <a:gd name="T12" fmla="*/ 0 w 117"/>
                <a:gd name="T13" fmla="*/ 110 h 123"/>
                <a:gd name="T14" fmla="*/ 13 w 117"/>
                <a:gd name="T15" fmla="*/ 123 h 123"/>
                <a:gd name="T16" fmla="*/ 58 w 117"/>
                <a:gd name="T17" fmla="*/ 77 h 123"/>
                <a:gd name="T18" fmla="*/ 102 w 117"/>
                <a:gd name="T19" fmla="*/ 123 h 123"/>
                <a:gd name="T20" fmla="*/ 117 w 117"/>
                <a:gd name="T21" fmla="*/ 110 h 123"/>
                <a:gd name="T22" fmla="*/ 71 w 117"/>
                <a:gd name="T23" fmla="*/ 62 h 123"/>
                <a:gd name="T24" fmla="*/ 117 w 117"/>
                <a:gd name="T25"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23">
                  <a:moveTo>
                    <a:pt x="117" y="14"/>
                  </a:moveTo>
                  <a:lnTo>
                    <a:pt x="102" y="0"/>
                  </a:lnTo>
                  <a:lnTo>
                    <a:pt x="58" y="46"/>
                  </a:lnTo>
                  <a:lnTo>
                    <a:pt x="13" y="0"/>
                  </a:lnTo>
                  <a:lnTo>
                    <a:pt x="0" y="14"/>
                  </a:lnTo>
                  <a:lnTo>
                    <a:pt x="44" y="62"/>
                  </a:lnTo>
                  <a:lnTo>
                    <a:pt x="0" y="110"/>
                  </a:lnTo>
                  <a:lnTo>
                    <a:pt x="13" y="123"/>
                  </a:lnTo>
                  <a:lnTo>
                    <a:pt x="58" y="77"/>
                  </a:lnTo>
                  <a:lnTo>
                    <a:pt x="102" y="123"/>
                  </a:lnTo>
                  <a:lnTo>
                    <a:pt x="117" y="110"/>
                  </a:lnTo>
                  <a:lnTo>
                    <a:pt x="71" y="62"/>
                  </a:lnTo>
                  <a:lnTo>
                    <a:pt x="117" y="14"/>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SG" b="1" dirty="0"/>
            </a:p>
          </p:txBody>
        </p:sp>
        <p:sp>
          <p:nvSpPr>
            <p:cNvPr id="45" name="Rectangle 44">
              <a:extLst>
                <a:ext uri="{FF2B5EF4-FFF2-40B4-BE49-F238E27FC236}">
                  <a16:creationId xmlns:a16="http://schemas.microsoft.com/office/drawing/2014/main" id="{A74A0E50-9C5D-8459-EE2E-EB0D06EA66A9}"/>
                </a:ext>
              </a:extLst>
            </p:cNvPr>
            <p:cNvSpPr>
              <a:spLocks noChangeArrowheads="1"/>
            </p:cNvSpPr>
            <p:nvPr/>
          </p:nvSpPr>
          <p:spPr bwMode="auto">
            <a:xfrm>
              <a:off x="1323976" y="3963988"/>
              <a:ext cx="20399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entury Schoolbook" panose="02040604050505020304" pitchFamily="18" charset="0"/>
                </a:rPr>
                <a:t>Increase Token Usage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6632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6739</TotalTime>
  <Words>3561</Words>
  <Application>Microsoft Office PowerPoint</Application>
  <PresentationFormat>On-screen Show (16:9)</PresentationFormat>
  <Paragraphs>283</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Amasis MT Pro Black</vt:lpstr>
      <vt:lpstr>Arial</vt:lpstr>
      <vt:lpstr>Calibri</vt:lpstr>
      <vt:lpstr>Century Schoolbook</vt:lpstr>
      <vt:lpstr>Courier New</vt:lpstr>
      <vt:lpstr>Wingdings</vt:lpstr>
      <vt:lpstr>Wingdings 2</vt:lpstr>
      <vt:lpstr>View</vt:lpstr>
      <vt:lpstr>Reducing LLM hallucination with Retrieval Augmented Generation </vt:lpstr>
      <vt:lpstr>Outline</vt:lpstr>
      <vt:lpstr>Recap: LLM limitations in medicine</vt:lpstr>
      <vt:lpstr>What is Retrieval Augmented Generation (RAG)?</vt:lpstr>
      <vt:lpstr>RAG</vt:lpstr>
      <vt:lpstr>PowerPoint Presentation</vt:lpstr>
      <vt:lpstr>PowerPoint Presentation</vt:lpstr>
      <vt:lpstr>PowerPoint Presentation</vt:lpstr>
      <vt:lpstr>PowerPoint Presentation</vt:lpstr>
      <vt:lpstr>Improving LLM capability</vt:lpstr>
      <vt:lpstr>How to evaluate Retrieval Augmented Generation</vt:lpstr>
      <vt:lpstr>Challenges for RAG evaluation</vt:lpstr>
      <vt:lpstr>RAG components evaluation</vt:lpstr>
      <vt:lpstr>GPT-4 as evaluators</vt:lpstr>
      <vt:lpstr>GPT-4 to generate synthetic dataset</vt:lpstr>
      <vt:lpstr>How to improve RAG pipeline ?</vt:lpstr>
      <vt:lpstr>PowerPoint Presentation</vt:lpstr>
      <vt:lpstr>Prompt Engineering</vt:lpstr>
      <vt:lpstr>Understand your data</vt:lpstr>
      <vt:lpstr>Understand your data</vt:lpstr>
      <vt:lpstr>Understand your data</vt:lpstr>
      <vt:lpstr>Understand the clinical problem</vt:lpstr>
      <vt:lpstr>Understand the clinical problem</vt:lpstr>
      <vt:lpstr>Understand the clinical problem</vt:lpstr>
      <vt:lpstr>Finetuning</vt:lpstr>
      <vt:lpstr>Optimization Flow (OpenAI Dev Day)</vt:lpstr>
      <vt:lpstr>Coding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Notebook</dc:title>
  <cp:lastModifiedBy>LE Quan</cp:lastModifiedBy>
  <cp:revision>93</cp:revision>
  <dcterms:modified xsi:type="dcterms:W3CDTF">2023-11-23T07:21:51Z</dcterms:modified>
</cp:coreProperties>
</file>