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01" r:id="rId1"/>
  </p:sldMasterIdLst>
  <p:notesMasterIdLst>
    <p:notesMasterId r:id="rId44"/>
  </p:notesMasterIdLst>
  <p:sldIdLst>
    <p:sldId id="256" r:id="rId2"/>
    <p:sldId id="257" r:id="rId3"/>
    <p:sldId id="258" r:id="rId4"/>
    <p:sldId id="299" r:id="rId5"/>
    <p:sldId id="316" r:id="rId6"/>
    <p:sldId id="289" r:id="rId7"/>
    <p:sldId id="298" r:id="rId8"/>
    <p:sldId id="314" r:id="rId9"/>
    <p:sldId id="290" r:id="rId10"/>
    <p:sldId id="291" r:id="rId11"/>
    <p:sldId id="296" r:id="rId12"/>
    <p:sldId id="317" r:id="rId13"/>
    <p:sldId id="311" r:id="rId14"/>
    <p:sldId id="305" r:id="rId15"/>
    <p:sldId id="300" r:id="rId16"/>
    <p:sldId id="302" r:id="rId17"/>
    <p:sldId id="303" r:id="rId18"/>
    <p:sldId id="295" r:id="rId19"/>
    <p:sldId id="309" r:id="rId20"/>
    <p:sldId id="306" r:id="rId21"/>
    <p:sldId id="312" r:id="rId22"/>
    <p:sldId id="313" r:id="rId23"/>
    <p:sldId id="307" r:id="rId24"/>
    <p:sldId id="318" r:id="rId25"/>
    <p:sldId id="308" r:id="rId26"/>
    <p:sldId id="319" r:id="rId27"/>
    <p:sldId id="297" r:id="rId28"/>
    <p:sldId id="321" r:id="rId29"/>
    <p:sldId id="270" r:id="rId30"/>
    <p:sldId id="269" r:id="rId31"/>
    <p:sldId id="259" r:id="rId32"/>
    <p:sldId id="271" r:id="rId33"/>
    <p:sldId id="315" r:id="rId34"/>
    <p:sldId id="310" r:id="rId35"/>
    <p:sldId id="320" r:id="rId36"/>
    <p:sldId id="288" r:id="rId37"/>
    <p:sldId id="265" r:id="rId38"/>
    <p:sldId id="277" r:id="rId39"/>
    <p:sldId id="278" r:id="rId40"/>
    <p:sldId id="279" r:id="rId41"/>
    <p:sldId id="280" r:id="rId42"/>
    <p:sldId id="281"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05D666-DEEB-4313-82BB-B90427D5C03B}">
          <p14:sldIdLst>
            <p14:sldId id="256"/>
            <p14:sldId id="257"/>
            <p14:sldId id="258"/>
          </p14:sldIdLst>
        </p14:section>
        <p14:section name="Application Design" id="{0F4CB593-1ED1-4608-A01F-29B02AB52399}">
          <p14:sldIdLst>
            <p14:sldId id="299"/>
            <p14:sldId id="316"/>
            <p14:sldId id="289"/>
            <p14:sldId id="298"/>
          </p14:sldIdLst>
        </p14:section>
        <p14:section name="Prompts" id="{A0ED9954-E2C4-4696-ACF3-7756DE8C6F96}">
          <p14:sldIdLst>
            <p14:sldId id="314"/>
            <p14:sldId id="290"/>
            <p14:sldId id="291"/>
            <p14:sldId id="296"/>
            <p14:sldId id="317"/>
          </p14:sldIdLst>
        </p14:section>
        <p14:section name="Hands-On" id="{F6EF76A3-D606-401E-B9A8-906B319BA325}">
          <p14:sldIdLst>
            <p14:sldId id="311"/>
            <p14:sldId id="305"/>
            <p14:sldId id="300"/>
            <p14:sldId id="302"/>
            <p14:sldId id="303"/>
            <p14:sldId id="295"/>
            <p14:sldId id="309"/>
            <p14:sldId id="306"/>
            <p14:sldId id="312"/>
            <p14:sldId id="313"/>
            <p14:sldId id="307"/>
            <p14:sldId id="318"/>
            <p14:sldId id="308"/>
            <p14:sldId id="319"/>
            <p14:sldId id="297"/>
            <p14:sldId id="321"/>
            <p14:sldId id="270"/>
            <p14:sldId id="269"/>
            <p14:sldId id="259"/>
            <p14:sldId id="271"/>
            <p14:sldId id="315"/>
            <p14:sldId id="310"/>
            <p14:sldId id="320"/>
            <p14:sldId id="288"/>
          </p14:sldIdLst>
        </p14:section>
        <p14:section name="Backup" id="{2AA2AD93-DF32-4B0D-8B0F-F9B3059EFDFD}">
          <p14:sldIdLst>
            <p14:sldId id="265"/>
            <p14:sldId id="277"/>
            <p14:sldId id="278"/>
            <p14:sldId id="279"/>
            <p14:sldId id="280"/>
            <p14:sldId id="28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4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307497-BA0E-4EDB-AF6A-0221FCFDE6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BAFA12-FDDB-4A0B-865C-70D9722FA4EF}">
      <dgm:prSet/>
      <dgm:spPr>
        <a:solidFill>
          <a:schemeClr val="accent1">
            <a:lumMod val="75000"/>
          </a:schemeClr>
        </a:solidFill>
      </dgm:spPr>
      <dgm:t>
        <a:bodyPr/>
        <a:lstStyle/>
        <a:p>
          <a:r>
            <a:rPr lang="en-GB" dirty="0"/>
            <a:t>1. Building Applications with LLM</a:t>
          </a:r>
          <a:endParaRPr lang="en-US" dirty="0"/>
        </a:p>
      </dgm:t>
    </dgm:pt>
    <dgm:pt modelId="{8FE05EFA-5B3A-406E-9F3B-F156A24EB4BB}" type="parTrans" cxnId="{E570E168-0E5B-4C73-B70F-2F7F96C67675}">
      <dgm:prSet/>
      <dgm:spPr/>
      <dgm:t>
        <a:bodyPr/>
        <a:lstStyle/>
        <a:p>
          <a:endParaRPr lang="en-US"/>
        </a:p>
      </dgm:t>
    </dgm:pt>
    <dgm:pt modelId="{83F82785-0176-4810-98A7-3999EE6684B1}" type="sibTrans" cxnId="{E570E168-0E5B-4C73-B70F-2F7F96C67675}">
      <dgm:prSet/>
      <dgm:spPr/>
      <dgm:t>
        <a:bodyPr/>
        <a:lstStyle/>
        <a:p>
          <a:endParaRPr lang="en-US"/>
        </a:p>
      </dgm:t>
    </dgm:pt>
    <dgm:pt modelId="{95D663B7-C987-4E92-9D8F-7E955785A414}">
      <dgm:prSet/>
      <dgm:spPr>
        <a:solidFill>
          <a:schemeClr val="accent1">
            <a:lumMod val="75000"/>
          </a:schemeClr>
        </a:solidFill>
      </dgm:spPr>
      <dgm:t>
        <a:bodyPr/>
        <a:lstStyle/>
        <a:p>
          <a:r>
            <a:rPr lang="en-GB" dirty="0"/>
            <a:t>2. Prompt Design</a:t>
          </a:r>
          <a:endParaRPr lang="en-US" dirty="0"/>
        </a:p>
      </dgm:t>
    </dgm:pt>
    <dgm:pt modelId="{73ACAD1F-EA97-47FF-91CC-F28F11D63AF7}" type="parTrans" cxnId="{67C9DFCE-B5DC-4E89-9825-4EF13D64E7D0}">
      <dgm:prSet/>
      <dgm:spPr/>
      <dgm:t>
        <a:bodyPr/>
        <a:lstStyle/>
        <a:p>
          <a:endParaRPr lang="en-US"/>
        </a:p>
      </dgm:t>
    </dgm:pt>
    <dgm:pt modelId="{46BD93BD-6F97-4EFF-A61A-2FD2A15575F5}" type="sibTrans" cxnId="{67C9DFCE-B5DC-4E89-9825-4EF13D64E7D0}">
      <dgm:prSet/>
      <dgm:spPr/>
      <dgm:t>
        <a:bodyPr/>
        <a:lstStyle/>
        <a:p>
          <a:endParaRPr lang="en-US"/>
        </a:p>
      </dgm:t>
    </dgm:pt>
    <dgm:pt modelId="{649C002E-6504-4978-8FD4-9B90B86F12EF}">
      <dgm:prSet/>
      <dgm:spPr>
        <a:solidFill>
          <a:schemeClr val="accent1">
            <a:lumMod val="75000"/>
          </a:schemeClr>
        </a:solidFill>
      </dgm:spPr>
      <dgm:t>
        <a:bodyPr/>
        <a:lstStyle/>
        <a:p>
          <a:r>
            <a:rPr lang="en-GB" dirty="0"/>
            <a:t>3. Case Studies &amp; Hands-On Exercises</a:t>
          </a:r>
          <a:endParaRPr lang="en-US" dirty="0"/>
        </a:p>
      </dgm:t>
    </dgm:pt>
    <dgm:pt modelId="{718CFDA6-78D8-4441-ADE3-080E534FA8B0}" type="parTrans" cxnId="{92F65376-EF76-4824-9A60-8A3BBE336D14}">
      <dgm:prSet/>
      <dgm:spPr/>
      <dgm:t>
        <a:bodyPr/>
        <a:lstStyle/>
        <a:p>
          <a:endParaRPr lang="en-US"/>
        </a:p>
      </dgm:t>
    </dgm:pt>
    <dgm:pt modelId="{1DD37358-2457-4F06-833F-256E3878BAB6}" type="sibTrans" cxnId="{92F65376-EF76-4824-9A60-8A3BBE336D14}">
      <dgm:prSet/>
      <dgm:spPr/>
      <dgm:t>
        <a:bodyPr/>
        <a:lstStyle/>
        <a:p>
          <a:endParaRPr lang="en-US"/>
        </a:p>
      </dgm:t>
    </dgm:pt>
    <dgm:pt modelId="{38804935-4C45-4248-B0C0-42DBED2D7CBB}">
      <dgm:prSet/>
      <dgm:spPr/>
      <dgm:t>
        <a:bodyPr/>
        <a:lstStyle/>
        <a:p>
          <a:pPr>
            <a:lnSpc>
              <a:spcPct val="100000"/>
            </a:lnSpc>
          </a:pPr>
          <a:r>
            <a:rPr lang="en-GB" dirty="0"/>
            <a:t>Extraction of Structured Data from Free Texts</a:t>
          </a:r>
          <a:endParaRPr lang="en-US" dirty="0"/>
        </a:p>
      </dgm:t>
    </dgm:pt>
    <dgm:pt modelId="{21DF01E2-9555-4814-AB1C-20FA7EDF4A1A}" type="parTrans" cxnId="{8D6DDD17-4BEB-4D37-B65D-A6E9B6B53502}">
      <dgm:prSet/>
      <dgm:spPr/>
      <dgm:t>
        <a:bodyPr/>
        <a:lstStyle/>
        <a:p>
          <a:endParaRPr lang="en-US"/>
        </a:p>
      </dgm:t>
    </dgm:pt>
    <dgm:pt modelId="{DF21CAD6-6D76-4D34-B919-3406198B632F}" type="sibTrans" cxnId="{8D6DDD17-4BEB-4D37-B65D-A6E9B6B53502}">
      <dgm:prSet/>
      <dgm:spPr/>
      <dgm:t>
        <a:bodyPr/>
        <a:lstStyle/>
        <a:p>
          <a:endParaRPr lang="en-US"/>
        </a:p>
      </dgm:t>
    </dgm:pt>
    <dgm:pt modelId="{7A9ABC44-1B90-4AF4-AE8F-35555BADEC44}">
      <dgm:prSet/>
      <dgm:spPr/>
      <dgm:t>
        <a:bodyPr/>
        <a:lstStyle/>
        <a:p>
          <a:pPr>
            <a:lnSpc>
              <a:spcPct val="100000"/>
            </a:lnSpc>
          </a:pPr>
          <a:r>
            <a:rPr lang="en-GB" dirty="0"/>
            <a:t>Clinical Free Text Summarization</a:t>
          </a:r>
          <a:endParaRPr lang="en-US" dirty="0"/>
        </a:p>
      </dgm:t>
    </dgm:pt>
    <dgm:pt modelId="{9BA63386-85B4-4F79-85E0-AF8FD096907A}" type="parTrans" cxnId="{7FA8EDA8-A1DA-484F-BEF6-7AE37EB27C0C}">
      <dgm:prSet/>
      <dgm:spPr/>
      <dgm:t>
        <a:bodyPr/>
        <a:lstStyle/>
        <a:p>
          <a:endParaRPr lang="en-US"/>
        </a:p>
      </dgm:t>
    </dgm:pt>
    <dgm:pt modelId="{92366A11-2F90-4831-9AD3-427CE009C180}" type="sibTrans" cxnId="{7FA8EDA8-A1DA-484F-BEF6-7AE37EB27C0C}">
      <dgm:prSet/>
      <dgm:spPr/>
      <dgm:t>
        <a:bodyPr/>
        <a:lstStyle/>
        <a:p>
          <a:endParaRPr lang="en-US"/>
        </a:p>
      </dgm:t>
    </dgm:pt>
    <dgm:pt modelId="{780F4A87-A27C-4AD0-AA79-2FA04D849CD3}">
      <dgm:prSet/>
      <dgm:spPr/>
      <dgm:t>
        <a:bodyPr/>
        <a:lstStyle/>
        <a:p>
          <a:pPr>
            <a:lnSpc>
              <a:spcPct val="100000"/>
            </a:lnSpc>
          </a:pPr>
          <a:r>
            <a:rPr lang="en-SG" dirty="0"/>
            <a:t>AI Assistant for Treatment Recommendations</a:t>
          </a:r>
          <a:endParaRPr lang="en-US" dirty="0"/>
        </a:p>
      </dgm:t>
    </dgm:pt>
    <dgm:pt modelId="{40F3AE10-D5E5-41AA-8EA4-4E8A487FDBB4}" type="parTrans" cxnId="{55ED34C8-CDD3-4CF6-86D7-FDE4BB966B69}">
      <dgm:prSet/>
      <dgm:spPr/>
      <dgm:t>
        <a:bodyPr/>
        <a:lstStyle/>
        <a:p>
          <a:endParaRPr lang="en-US"/>
        </a:p>
      </dgm:t>
    </dgm:pt>
    <dgm:pt modelId="{4FD40007-47AD-4A96-91CF-0BBA159BBD54}" type="sibTrans" cxnId="{55ED34C8-CDD3-4CF6-86D7-FDE4BB966B69}">
      <dgm:prSet/>
      <dgm:spPr/>
      <dgm:t>
        <a:bodyPr/>
        <a:lstStyle/>
        <a:p>
          <a:endParaRPr lang="en-US"/>
        </a:p>
      </dgm:t>
    </dgm:pt>
    <dgm:pt modelId="{46BC3732-0888-425B-844E-2B0955BCCD63}" type="pres">
      <dgm:prSet presAssocID="{75307497-BA0E-4EDB-AF6A-0221FCFDE630}" presName="linear" presStyleCnt="0">
        <dgm:presLayoutVars>
          <dgm:animLvl val="lvl"/>
          <dgm:resizeHandles val="exact"/>
        </dgm:presLayoutVars>
      </dgm:prSet>
      <dgm:spPr/>
    </dgm:pt>
    <dgm:pt modelId="{92DE8A9C-C1BA-4E94-8DCE-488546B5B739}" type="pres">
      <dgm:prSet presAssocID="{28BAFA12-FDDB-4A0B-865C-70D9722FA4EF}" presName="parentText" presStyleLbl="node1" presStyleIdx="0" presStyleCnt="3">
        <dgm:presLayoutVars>
          <dgm:chMax val="0"/>
          <dgm:bulletEnabled val="1"/>
        </dgm:presLayoutVars>
      </dgm:prSet>
      <dgm:spPr/>
    </dgm:pt>
    <dgm:pt modelId="{AFE88A3C-F732-48B2-BD2C-428BE7EE53F4}" type="pres">
      <dgm:prSet presAssocID="{83F82785-0176-4810-98A7-3999EE6684B1}" presName="spacer" presStyleCnt="0"/>
      <dgm:spPr/>
    </dgm:pt>
    <dgm:pt modelId="{D09D4E35-2326-48D0-BE0C-0A1001C17EAF}" type="pres">
      <dgm:prSet presAssocID="{95D663B7-C987-4E92-9D8F-7E955785A414}" presName="parentText" presStyleLbl="node1" presStyleIdx="1" presStyleCnt="3">
        <dgm:presLayoutVars>
          <dgm:chMax val="0"/>
          <dgm:bulletEnabled val="1"/>
        </dgm:presLayoutVars>
      </dgm:prSet>
      <dgm:spPr/>
    </dgm:pt>
    <dgm:pt modelId="{D05CCEDF-1CF5-4D41-BB3D-08332CE81A31}" type="pres">
      <dgm:prSet presAssocID="{46BD93BD-6F97-4EFF-A61A-2FD2A15575F5}" presName="spacer" presStyleCnt="0"/>
      <dgm:spPr/>
    </dgm:pt>
    <dgm:pt modelId="{D40F72AD-B304-49CA-ACF8-0769313CE939}" type="pres">
      <dgm:prSet presAssocID="{649C002E-6504-4978-8FD4-9B90B86F12EF}" presName="parentText" presStyleLbl="node1" presStyleIdx="2" presStyleCnt="3">
        <dgm:presLayoutVars>
          <dgm:chMax val="0"/>
          <dgm:bulletEnabled val="1"/>
        </dgm:presLayoutVars>
      </dgm:prSet>
      <dgm:spPr/>
    </dgm:pt>
    <dgm:pt modelId="{AE73CC10-894D-4C02-A957-3DD7057D040C}" type="pres">
      <dgm:prSet presAssocID="{649C002E-6504-4978-8FD4-9B90B86F12EF}" presName="childText" presStyleLbl="revTx" presStyleIdx="0" presStyleCnt="1" custLinFactNeighborY="32466">
        <dgm:presLayoutVars>
          <dgm:bulletEnabled val="1"/>
        </dgm:presLayoutVars>
      </dgm:prSet>
      <dgm:spPr/>
    </dgm:pt>
  </dgm:ptLst>
  <dgm:cxnLst>
    <dgm:cxn modelId="{A87CB70D-1345-4739-B87A-824C3ECBD525}" type="presOf" srcId="{38804935-4C45-4248-B0C0-42DBED2D7CBB}" destId="{AE73CC10-894D-4C02-A957-3DD7057D040C}" srcOrd="0" destOrd="0" presId="urn:microsoft.com/office/officeart/2005/8/layout/vList2"/>
    <dgm:cxn modelId="{8D6DDD17-4BEB-4D37-B65D-A6E9B6B53502}" srcId="{649C002E-6504-4978-8FD4-9B90B86F12EF}" destId="{38804935-4C45-4248-B0C0-42DBED2D7CBB}" srcOrd="0" destOrd="0" parTransId="{21DF01E2-9555-4814-AB1C-20FA7EDF4A1A}" sibTransId="{DF21CAD6-6D76-4D34-B919-3406198B632F}"/>
    <dgm:cxn modelId="{2A81B01E-EE71-4073-A5AC-BE61BA710622}" type="presOf" srcId="{7A9ABC44-1B90-4AF4-AE8F-35555BADEC44}" destId="{AE73CC10-894D-4C02-A957-3DD7057D040C}" srcOrd="0" destOrd="1" presId="urn:microsoft.com/office/officeart/2005/8/layout/vList2"/>
    <dgm:cxn modelId="{E4EEAE2A-748E-43B5-9360-AB9BFCE852E7}" type="presOf" srcId="{780F4A87-A27C-4AD0-AA79-2FA04D849CD3}" destId="{AE73CC10-894D-4C02-A957-3DD7057D040C}" srcOrd="0" destOrd="2" presId="urn:microsoft.com/office/officeart/2005/8/layout/vList2"/>
    <dgm:cxn modelId="{E248C232-E511-43D9-9E8F-BBDA0DD9C302}" type="presOf" srcId="{28BAFA12-FDDB-4A0B-865C-70D9722FA4EF}" destId="{92DE8A9C-C1BA-4E94-8DCE-488546B5B739}" srcOrd="0" destOrd="0" presId="urn:microsoft.com/office/officeart/2005/8/layout/vList2"/>
    <dgm:cxn modelId="{E570E168-0E5B-4C73-B70F-2F7F96C67675}" srcId="{75307497-BA0E-4EDB-AF6A-0221FCFDE630}" destId="{28BAFA12-FDDB-4A0B-865C-70D9722FA4EF}" srcOrd="0" destOrd="0" parTransId="{8FE05EFA-5B3A-406E-9F3B-F156A24EB4BB}" sibTransId="{83F82785-0176-4810-98A7-3999EE6684B1}"/>
    <dgm:cxn modelId="{6FD75354-8C8B-48E1-B698-E1C4A44753CD}" type="presOf" srcId="{649C002E-6504-4978-8FD4-9B90B86F12EF}" destId="{D40F72AD-B304-49CA-ACF8-0769313CE939}" srcOrd="0" destOrd="0" presId="urn:microsoft.com/office/officeart/2005/8/layout/vList2"/>
    <dgm:cxn modelId="{92F65376-EF76-4824-9A60-8A3BBE336D14}" srcId="{75307497-BA0E-4EDB-AF6A-0221FCFDE630}" destId="{649C002E-6504-4978-8FD4-9B90B86F12EF}" srcOrd="2" destOrd="0" parTransId="{718CFDA6-78D8-4441-ADE3-080E534FA8B0}" sibTransId="{1DD37358-2457-4F06-833F-256E3878BAB6}"/>
    <dgm:cxn modelId="{2E300BA5-268A-4486-BDE4-7742E8E22922}" type="presOf" srcId="{75307497-BA0E-4EDB-AF6A-0221FCFDE630}" destId="{46BC3732-0888-425B-844E-2B0955BCCD63}" srcOrd="0" destOrd="0" presId="urn:microsoft.com/office/officeart/2005/8/layout/vList2"/>
    <dgm:cxn modelId="{7FA8EDA8-A1DA-484F-BEF6-7AE37EB27C0C}" srcId="{649C002E-6504-4978-8FD4-9B90B86F12EF}" destId="{7A9ABC44-1B90-4AF4-AE8F-35555BADEC44}" srcOrd="1" destOrd="0" parTransId="{9BA63386-85B4-4F79-85E0-AF8FD096907A}" sibTransId="{92366A11-2F90-4831-9AD3-427CE009C180}"/>
    <dgm:cxn modelId="{55ED34C8-CDD3-4CF6-86D7-FDE4BB966B69}" srcId="{649C002E-6504-4978-8FD4-9B90B86F12EF}" destId="{780F4A87-A27C-4AD0-AA79-2FA04D849CD3}" srcOrd="2" destOrd="0" parTransId="{40F3AE10-D5E5-41AA-8EA4-4E8A487FDBB4}" sibTransId="{4FD40007-47AD-4A96-91CF-0BBA159BBD54}"/>
    <dgm:cxn modelId="{67C9DFCE-B5DC-4E89-9825-4EF13D64E7D0}" srcId="{75307497-BA0E-4EDB-AF6A-0221FCFDE630}" destId="{95D663B7-C987-4E92-9D8F-7E955785A414}" srcOrd="1" destOrd="0" parTransId="{73ACAD1F-EA97-47FF-91CC-F28F11D63AF7}" sibTransId="{46BD93BD-6F97-4EFF-A61A-2FD2A15575F5}"/>
    <dgm:cxn modelId="{A5045BE9-9C59-4B2C-96A4-6A5BF411B3CC}" type="presOf" srcId="{95D663B7-C987-4E92-9D8F-7E955785A414}" destId="{D09D4E35-2326-48D0-BE0C-0A1001C17EAF}" srcOrd="0" destOrd="0" presId="urn:microsoft.com/office/officeart/2005/8/layout/vList2"/>
    <dgm:cxn modelId="{9BC89409-3AE4-4E56-9A2A-453418B47CE5}" type="presParOf" srcId="{46BC3732-0888-425B-844E-2B0955BCCD63}" destId="{92DE8A9C-C1BA-4E94-8DCE-488546B5B739}" srcOrd="0" destOrd="0" presId="urn:microsoft.com/office/officeart/2005/8/layout/vList2"/>
    <dgm:cxn modelId="{6E602F7C-8CCF-4D46-9818-F1411B3AF765}" type="presParOf" srcId="{46BC3732-0888-425B-844E-2B0955BCCD63}" destId="{AFE88A3C-F732-48B2-BD2C-428BE7EE53F4}" srcOrd="1" destOrd="0" presId="urn:microsoft.com/office/officeart/2005/8/layout/vList2"/>
    <dgm:cxn modelId="{B3CFF903-0B96-4B16-A133-B97986088360}" type="presParOf" srcId="{46BC3732-0888-425B-844E-2B0955BCCD63}" destId="{D09D4E35-2326-48D0-BE0C-0A1001C17EAF}" srcOrd="2" destOrd="0" presId="urn:microsoft.com/office/officeart/2005/8/layout/vList2"/>
    <dgm:cxn modelId="{DCB2ECAE-A344-4380-903F-8B21666AAFD8}" type="presParOf" srcId="{46BC3732-0888-425B-844E-2B0955BCCD63}" destId="{D05CCEDF-1CF5-4D41-BB3D-08332CE81A31}" srcOrd="3" destOrd="0" presId="urn:microsoft.com/office/officeart/2005/8/layout/vList2"/>
    <dgm:cxn modelId="{C7C19FD9-0D2F-4F06-9774-800136D80D07}" type="presParOf" srcId="{46BC3732-0888-425B-844E-2B0955BCCD63}" destId="{D40F72AD-B304-49CA-ACF8-0769313CE939}" srcOrd="4" destOrd="0" presId="urn:microsoft.com/office/officeart/2005/8/layout/vList2"/>
    <dgm:cxn modelId="{B0C82941-8DFE-4BAE-A2BF-64D7A4BEE336}" type="presParOf" srcId="{46BC3732-0888-425B-844E-2B0955BCCD63}" destId="{AE73CC10-894D-4C02-A957-3DD7057D040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E8A9C-C1BA-4E94-8DCE-488546B5B739}">
      <dsp:nvSpPr>
        <dsp:cNvPr id="0" name=""/>
        <dsp:cNvSpPr/>
      </dsp:nvSpPr>
      <dsp:spPr>
        <a:xfrm>
          <a:off x="0" y="29324"/>
          <a:ext cx="6320699" cy="719549"/>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1. Building Applications with LLM</a:t>
          </a:r>
          <a:endParaRPr lang="en-US" sz="3000" kern="1200" dirty="0"/>
        </a:p>
      </dsp:txBody>
      <dsp:txXfrm>
        <a:off x="35125" y="64449"/>
        <a:ext cx="6250449" cy="649299"/>
      </dsp:txXfrm>
    </dsp:sp>
    <dsp:sp modelId="{D09D4E35-2326-48D0-BE0C-0A1001C17EAF}">
      <dsp:nvSpPr>
        <dsp:cNvPr id="0" name=""/>
        <dsp:cNvSpPr/>
      </dsp:nvSpPr>
      <dsp:spPr>
        <a:xfrm>
          <a:off x="0" y="835274"/>
          <a:ext cx="6320699" cy="719549"/>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2. Prompt Design</a:t>
          </a:r>
          <a:endParaRPr lang="en-US" sz="3000" kern="1200" dirty="0"/>
        </a:p>
      </dsp:txBody>
      <dsp:txXfrm>
        <a:off x="35125" y="870399"/>
        <a:ext cx="6250449" cy="649299"/>
      </dsp:txXfrm>
    </dsp:sp>
    <dsp:sp modelId="{D40F72AD-B304-49CA-ACF8-0769313CE939}">
      <dsp:nvSpPr>
        <dsp:cNvPr id="0" name=""/>
        <dsp:cNvSpPr/>
      </dsp:nvSpPr>
      <dsp:spPr>
        <a:xfrm>
          <a:off x="0" y="1641224"/>
          <a:ext cx="6320699" cy="719549"/>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dirty="0"/>
            <a:t>3. Case Studies &amp; Hands-On Exercises</a:t>
          </a:r>
          <a:endParaRPr lang="en-US" sz="3000" kern="1200" dirty="0"/>
        </a:p>
      </dsp:txBody>
      <dsp:txXfrm>
        <a:off x="35125" y="1676349"/>
        <a:ext cx="6250449" cy="649299"/>
      </dsp:txXfrm>
    </dsp:sp>
    <dsp:sp modelId="{AE73CC10-894D-4C02-A957-3DD7057D040C}">
      <dsp:nvSpPr>
        <dsp:cNvPr id="0" name=""/>
        <dsp:cNvSpPr/>
      </dsp:nvSpPr>
      <dsp:spPr>
        <a:xfrm>
          <a:off x="0" y="2390099"/>
          <a:ext cx="632069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682" tIns="38100" rIns="213360" bIns="38100" numCol="1" spcCol="1270" anchor="t" anchorCtr="0">
          <a:noAutofit/>
        </a:bodyPr>
        <a:lstStyle/>
        <a:p>
          <a:pPr marL="228600" lvl="1" indent="-228600" algn="l" defTabSz="1022350">
            <a:lnSpc>
              <a:spcPct val="100000"/>
            </a:lnSpc>
            <a:spcBef>
              <a:spcPct val="0"/>
            </a:spcBef>
            <a:spcAft>
              <a:spcPct val="20000"/>
            </a:spcAft>
            <a:buChar char="•"/>
          </a:pPr>
          <a:r>
            <a:rPr lang="en-GB" sz="2300" kern="1200" dirty="0"/>
            <a:t>Extraction of Structured Data from Free Texts</a:t>
          </a:r>
          <a:endParaRPr lang="en-US" sz="2300" kern="1200" dirty="0"/>
        </a:p>
        <a:p>
          <a:pPr marL="228600" lvl="1" indent="-228600" algn="l" defTabSz="1022350">
            <a:lnSpc>
              <a:spcPct val="100000"/>
            </a:lnSpc>
            <a:spcBef>
              <a:spcPct val="0"/>
            </a:spcBef>
            <a:spcAft>
              <a:spcPct val="20000"/>
            </a:spcAft>
            <a:buChar char="•"/>
          </a:pPr>
          <a:r>
            <a:rPr lang="en-GB" sz="2300" kern="1200" dirty="0"/>
            <a:t>Clinical Free Text Summarization</a:t>
          </a:r>
          <a:endParaRPr lang="en-US" sz="2300" kern="1200" dirty="0"/>
        </a:p>
        <a:p>
          <a:pPr marL="228600" lvl="1" indent="-228600" algn="l" defTabSz="1022350">
            <a:lnSpc>
              <a:spcPct val="100000"/>
            </a:lnSpc>
            <a:spcBef>
              <a:spcPct val="0"/>
            </a:spcBef>
            <a:spcAft>
              <a:spcPct val="20000"/>
            </a:spcAft>
            <a:buChar char="•"/>
          </a:pPr>
          <a:r>
            <a:rPr lang="en-SG" sz="2300" kern="1200" dirty="0"/>
            <a:t>AI Assistant for Treatment Recommendations</a:t>
          </a:r>
          <a:endParaRPr lang="en-US" sz="2300" kern="1200" dirty="0"/>
        </a:p>
      </dsp:txBody>
      <dsp:txXfrm>
        <a:off x="0" y="2390099"/>
        <a:ext cx="6320699" cy="13041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f6b5a362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f6b5a362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90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68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263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eb73c9c78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eb73c9c78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42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26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244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328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eb73c9c78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eb73c9c78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195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917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50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395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376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eb73c9c78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eb73c9c78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234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158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eb73c9c78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5eb73c9c78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dd8ab18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dd8ab18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d3aff249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d3aff249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399dc814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399dc814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519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5f2261687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5f2261687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99dc814b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99dc814b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5eb73c9c78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5eb73c9c7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5eb73c9c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5eb73c9c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5eb73c9c7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5eb73c9c7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5eb73c9c78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5eb73c9c78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5f2261687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5f2261687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030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412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19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84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56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6895a0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f6895a0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23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742496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151935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72520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0375308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654807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032403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61954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181450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1859549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0398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672711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07933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7177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56135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941383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155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48434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457619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9/8/2023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7029838"/>
      </p:ext>
    </p:extLst>
  </p:cSld>
  <p:clrMap bg1="dk1" tx1="lt1" bg2="dk2" tx2="lt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 id="2147483919" r:id="rId18"/>
  </p:sldLayoutIdLst>
  <p:hf sldNum="0"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jpeg"/><Relationship Id="rId4" Type="http://schemas.openxmlformats.org/officeDocument/2006/relationships/hyperlink" Target="https://tinyurl.com/llm-workshop-sgh"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tinyurl.com/llm-workshop-sgh" TargetMode="Externa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svg"/><Relationship Id="rId7" Type="http://schemas.openxmlformats.org/officeDocument/2006/relationships/image" Target="../media/image23.svg"/><Relationship Id="rId2" Type="http://schemas.openxmlformats.org/officeDocument/2006/relationships/image" Target="../media/image34.pn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5.svg"/></Relationships>
</file>

<file path=ppt/slides/_rels/slide2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4.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35.svg"/><Relationship Id="rId9" Type="http://schemas.openxmlformats.org/officeDocument/2006/relationships/image" Target="../media/image45.jpe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48.svg"/></Relationships>
</file>

<file path=ppt/slides/_rels/slide3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5.svg"/><Relationship Id="rId7" Type="http://schemas.openxmlformats.org/officeDocument/2006/relationships/image" Target="../media/image23.svg"/><Relationship Id="rId2" Type="http://schemas.openxmlformats.org/officeDocument/2006/relationships/image" Target="../media/image34.pn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svg"/><Relationship Id="rId10" Type="http://schemas.openxmlformats.org/officeDocument/2006/relationships/image" Target="../media/image52.svg"/><Relationship Id="rId4" Type="http://schemas.openxmlformats.org/officeDocument/2006/relationships/image" Target="../media/image20.png"/><Relationship Id="rId9"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54.jpe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18.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61.png"/><Relationship Id="rId7"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66.svg"/><Relationship Id="rId4" Type="http://schemas.openxmlformats.org/officeDocument/2006/relationships/image" Target="../media/image62.png"/><Relationship Id="rId9"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526971" y="273843"/>
            <a:ext cx="4988378"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200"/>
              <a:t>Hands-On Notebook</a:t>
            </a:r>
          </a:p>
        </p:txBody>
      </p:sp>
      <p:sp>
        <p:nvSpPr>
          <p:cNvPr id="57" name="Google Shape;57;p13"/>
          <p:cNvSpPr txBox="1"/>
          <p:nvPr/>
        </p:nvSpPr>
        <p:spPr>
          <a:xfrm>
            <a:off x="3737610" y="1369218"/>
            <a:ext cx="4865914" cy="3263504"/>
          </a:xfrm>
          <a:prstGeom prst="rect">
            <a:avLst/>
          </a:prstGeom>
        </p:spPr>
        <p:txBody>
          <a:bodyPr spcFirstLastPara="1" vert="horz" lIns="91440" tIns="45720" rIns="91440" bIns="45720" rtlCol="0" anchorCtr="0">
            <a:normAutofit/>
          </a:bodyPr>
          <a:lstStyle/>
          <a:p>
            <a:pPr lvl="0" indent="-228600" defTabSz="914400">
              <a:lnSpc>
                <a:spcPct val="90000"/>
              </a:lnSpc>
              <a:spcAft>
                <a:spcPts val="1000"/>
              </a:spcAft>
              <a:buClr>
                <a:schemeClr val="tx1"/>
              </a:buClr>
              <a:buSzPct val="100000"/>
              <a:buFont typeface="Arial" panose="020B0604020202020204" pitchFamily="34" charset="0"/>
              <a:buChar char="•"/>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Download </a:t>
            </a:r>
            <a:r>
              <a:rPr lang="en-US"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Jupyter</a:t>
            </a: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Notebook at:</a:t>
            </a:r>
          </a:p>
          <a:p>
            <a:pPr lvl="0" defTabSz="914400">
              <a:lnSpc>
                <a:spcPct val="90000"/>
              </a:lnSpc>
              <a:spcAft>
                <a:spcPts val="1000"/>
              </a:spcAft>
              <a:buClr>
                <a:schemeClr val="tx1"/>
              </a:buClr>
              <a:buSzPct val="100000"/>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hlinkClick r:id="rId4"/>
              </a:rPr>
              <a:t>https://tinyurl.com/llm-workshop-sgh</a:t>
            </a: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lvl="0" defTabSz="914400">
              <a:lnSpc>
                <a:spcPct val="90000"/>
              </a:lnSpc>
              <a:spcAft>
                <a:spcPts val="1000"/>
              </a:spcAft>
              <a:buClr>
                <a:schemeClr val="tx1"/>
              </a:buClr>
              <a:buSzPct val="100000"/>
            </a:pP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marL="0" lvl="0" indent="-228600" defTabSz="914400">
              <a:lnSpc>
                <a:spcPct val="90000"/>
              </a:lnSpc>
              <a:spcAft>
                <a:spcPts val="1000"/>
              </a:spcAft>
              <a:buClr>
                <a:schemeClr val="tx1"/>
              </a:buClr>
              <a:buSzPct val="100000"/>
              <a:buFont typeface="Arial" panose="020B0604020202020204" pitchFamily="34" charset="0"/>
              <a:buChar char="•"/>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Sign in Google </a:t>
            </a:r>
            <a:r>
              <a:rPr lang="en-US"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Colab</a:t>
            </a: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with Google Account.</a:t>
            </a:r>
          </a:p>
        </p:txBody>
      </p:sp>
      <p:pic>
        <p:nvPicPr>
          <p:cNvPr id="59" name="Picture 58" descr="Stack of magazines on table">
            <a:extLst>
              <a:ext uri="{FF2B5EF4-FFF2-40B4-BE49-F238E27FC236}">
                <a16:creationId xmlns:a16="http://schemas.microsoft.com/office/drawing/2014/main" id="{30C2A25A-37A4-5BDA-F772-6ADD4182104C}"/>
              </a:ext>
            </a:extLst>
          </p:cNvPr>
          <p:cNvPicPr>
            <a:picLocks noChangeAspect="1"/>
          </p:cNvPicPr>
          <p:nvPr/>
        </p:nvPicPr>
        <p:blipFill rotWithShape="1">
          <a:blip r:embed="rId5"/>
          <a:srcRect l="45641" r="12084"/>
          <a:stretch/>
        </p:blipFill>
        <p:spPr>
          <a:xfrm>
            <a:off x="20" y="10"/>
            <a:ext cx="3257530" cy="5143490"/>
          </a:xfrm>
          <a:prstGeom prst="rect">
            <a:avLst/>
          </a:prstGeom>
        </p:spPr>
      </p:pic>
      <p:sp>
        <p:nvSpPr>
          <p:cNvPr id="56" name="Google Shape;56;p13"/>
          <p:cNvSpPr txBox="1"/>
          <p:nvPr/>
        </p:nvSpPr>
        <p:spPr>
          <a:xfrm>
            <a:off x="870450" y="3580675"/>
            <a:ext cx="70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 name="Picture 5">
            <a:extLst>
              <a:ext uri="{FF2B5EF4-FFF2-40B4-BE49-F238E27FC236}">
                <a16:creationId xmlns:a16="http://schemas.microsoft.com/office/drawing/2014/main" id="{B8EA832B-02AA-CC0B-C465-296B20246DF9}"/>
              </a:ext>
            </a:extLst>
          </p:cNvPr>
          <p:cNvPicPr>
            <a:picLocks noChangeAspect="1"/>
          </p:cNvPicPr>
          <p:nvPr/>
        </p:nvPicPr>
        <p:blipFill>
          <a:blip r:embed="rId3"/>
          <a:stretch>
            <a:fillRect/>
          </a:stretch>
        </p:blipFill>
        <p:spPr>
          <a:xfrm>
            <a:off x="4241165" y="1176912"/>
            <a:ext cx="4472239" cy="2918058"/>
          </a:xfrm>
          <a:prstGeom prst="rect">
            <a:avLst/>
          </a:prstGeom>
        </p:spPr>
      </p:pic>
      <p:sp>
        <p:nvSpPr>
          <p:cNvPr id="19" name="Google Shape;67;p15">
            <a:extLst>
              <a:ext uri="{FF2B5EF4-FFF2-40B4-BE49-F238E27FC236}">
                <a16:creationId xmlns:a16="http://schemas.microsoft.com/office/drawing/2014/main" id="{32DCB383-A758-D61F-727E-06958938FA68}"/>
              </a:ext>
            </a:extLst>
          </p:cNvPr>
          <p:cNvSpPr txBox="1">
            <a:spLocks noGrp="1"/>
          </p:cNvSpPr>
          <p:nvPr>
            <p:ph type="title"/>
          </p:nvPr>
        </p:nvSpPr>
        <p:spPr>
          <a:xfrm>
            <a:off x="632251" y="152806"/>
            <a:ext cx="758499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One/Few-Shot Prompting</a:t>
            </a:r>
          </a:p>
        </p:txBody>
      </p:sp>
      <p:sp>
        <p:nvSpPr>
          <p:cNvPr id="2" name="Google Shape;117;p18">
            <a:extLst>
              <a:ext uri="{FF2B5EF4-FFF2-40B4-BE49-F238E27FC236}">
                <a16:creationId xmlns:a16="http://schemas.microsoft.com/office/drawing/2014/main" id="{F3E641DB-809A-BDC4-4286-5866572A4A72}"/>
              </a:ext>
            </a:extLst>
          </p:cNvPr>
          <p:cNvSpPr txBox="1">
            <a:spLocks/>
          </p:cNvSpPr>
          <p:nvPr/>
        </p:nvSpPr>
        <p:spPr>
          <a:xfrm>
            <a:off x="430596" y="1263272"/>
            <a:ext cx="3491164" cy="2511717"/>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spcBef>
                <a:spcPts val="0"/>
              </a:spcBef>
              <a:spcAft>
                <a:spcPts val="1200"/>
              </a:spcAft>
            </a:pPr>
            <a:r>
              <a:rPr lang="en-GB" sz="1800" dirty="0"/>
              <a:t>Provide one or more examples of Question-Answer pairs</a:t>
            </a:r>
          </a:p>
          <a:p>
            <a:pPr>
              <a:lnSpc>
                <a:spcPct val="150000"/>
              </a:lnSpc>
              <a:spcBef>
                <a:spcPts val="0"/>
              </a:spcBef>
              <a:spcAft>
                <a:spcPts val="1200"/>
              </a:spcAft>
            </a:pPr>
            <a:r>
              <a:rPr lang="en-GB" sz="1800" dirty="0"/>
              <a:t>Reduce LLM hallucination &amp; improve output consistency</a:t>
            </a:r>
          </a:p>
        </p:txBody>
      </p:sp>
    </p:spTree>
    <p:extLst>
      <p:ext uri="{BB962C8B-B14F-4D97-AF65-F5344CB8AC3E}">
        <p14:creationId xmlns:p14="http://schemas.microsoft.com/office/powerpoint/2010/main" val="206301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19" name="Google Shape;67;p15">
            <a:extLst>
              <a:ext uri="{FF2B5EF4-FFF2-40B4-BE49-F238E27FC236}">
                <a16:creationId xmlns:a16="http://schemas.microsoft.com/office/drawing/2014/main" id="{32DCB383-A758-D61F-727E-06958938FA68}"/>
              </a:ext>
            </a:extLst>
          </p:cNvPr>
          <p:cNvSpPr txBox="1">
            <a:spLocks noGrp="1"/>
          </p:cNvSpPr>
          <p:nvPr>
            <p:ph type="title"/>
          </p:nvPr>
        </p:nvSpPr>
        <p:spPr>
          <a:xfrm>
            <a:off x="632251" y="152806"/>
            <a:ext cx="7881553"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Chain-Of-Thought Prompting</a:t>
            </a:r>
          </a:p>
        </p:txBody>
      </p:sp>
      <p:pic>
        <p:nvPicPr>
          <p:cNvPr id="4" name="Picture 3">
            <a:extLst>
              <a:ext uri="{FF2B5EF4-FFF2-40B4-BE49-F238E27FC236}">
                <a16:creationId xmlns:a16="http://schemas.microsoft.com/office/drawing/2014/main" id="{F0401011-6F31-5555-8709-4CE4DA42A9DE}"/>
              </a:ext>
            </a:extLst>
          </p:cNvPr>
          <p:cNvPicPr>
            <a:picLocks noChangeAspect="1"/>
          </p:cNvPicPr>
          <p:nvPr/>
        </p:nvPicPr>
        <p:blipFill>
          <a:blip r:embed="rId3"/>
          <a:stretch>
            <a:fillRect/>
          </a:stretch>
        </p:blipFill>
        <p:spPr>
          <a:xfrm>
            <a:off x="392102" y="995614"/>
            <a:ext cx="3941839" cy="3776342"/>
          </a:xfrm>
          <a:prstGeom prst="rect">
            <a:avLst/>
          </a:prstGeom>
        </p:spPr>
      </p:pic>
      <p:pic>
        <p:nvPicPr>
          <p:cNvPr id="3" name="Picture 2">
            <a:extLst>
              <a:ext uri="{FF2B5EF4-FFF2-40B4-BE49-F238E27FC236}">
                <a16:creationId xmlns:a16="http://schemas.microsoft.com/office/drawing/2014/main" id="{2268090D-3E76-F867-E7C5-60A3EAA5150A}"/>
              </a:ext>
            </a:extLst>
          </p:cNvPr>
          <p:cNvPicPr>
            <a:picLocks noChangeAspect="1"/>
          </p:cNvPicPr>
          <p:nvPr/>
        </p:nvPicPr>
        <p:blipFill>
          <a:blip r:embed="rId4"/>
          <a:stretch>
            <a:fillRect/>
          </a:stretch>
        </p:blipFill>
        <p:spPr>
          <a:xfrm>
            <a:off x="4433212" y="1178902"/>
            <a:ext cx="4318686" cy="3409765"/>
          </a:xfrm>
          <a:prstGeom prst="rect">
            <a:avLst/>
          </a:prstGeom>
        </p:spPr>
      </p:pic>
    </p:spTree>
    <p:extLst>
      <p:ext uri="{BB962C8B-B14F-4D97-AF65-F5344CB8AC3E}">
        <p14:creationId xmlns:p14="http://schemas.microsoft.com/office/powerpoint/2010/main" val="270160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19" name="Google Shape;67;p15">
            <a:extLst>
              <a:ext uri="{FF2B5EF4-FFF2-40B4-BE49-F238E27FC236}">
                <a16:creationId xmlns:a16="http://schemas.microsoft.com/office/drawing/2014/main" id="{32DCB383-A758-D61F-727E-06958938FA68}"/>
              </a:ext>
            </a:extLst>
          </p:cNvPr>
          <p:cNvSpPr txBox="1">
            <a:spLocks noGrp="1"/>
          </p:cNvSpPr>
          <p:nvPr>
            <p:ph type="title"/>
          </p:nvPr>
        </p:nvSpPr>
        <p:spPr>
          <a:xfrm>
            <a:off x="632251" y="152806"/>
            <a:ext cx="7881553"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Self-Consistency Sampling</a:t>
            </a:r>
          </a:p>
        </p:txBody>
      </p:sp>
      <p:pic>
        <p:nvPicPr>
          <p:cNvPr id="24" name="Picture 23">
            <a:extLst>
              <a:ext uri="{FF2B5EF4-FFF2-40B4-BE49-F238E27FC236}">
                <a16:creationId xmlns:a16="http://schemas.microsoft.com/office/drawing/2014/main" id="{75B4C911-F91D-1A5A-9AA3-AC9B490DA949}"/>
              </a:ext>
            </a:extLst>
          </p:cNvPr>
          <p:cNvPicPr>
            <a:picLocks noChangeAspect="1"/>
          </p:cNvPicPr>
          <p:nvPr/>
        </p:nvPicPr>
        <p:blipFill>
          <a:blip r:embed="rId3"/>
          <a:stretch>
            <a:fillRect/>
          </a:stretch>
        </p:blipFill>
        <p:spPr>
          <a:xfrm>
            <a:off x="4119899" y="1141638"/>
            <a:ext cx="4217585" cy="3214003"/>
          </a:xfrm>
          <a:prstGeom prst="rect">
            <a:avLst/>
          </a:prstGeom>
        </p:spPr>
      </p:pic>
      <p:sp>
        <p:nvSpPr>
          <p:cNvPr id="25" name="Google Shape;117;p18">
            <a:extLst>
              <a:ext uri="{FF2B5EF4-FFF2-40B4-BE49-F238E27FC236}">
                <a16:creationId xmlns:a16="http://schemas.microsoft.com/office/drawing/2014/main" id="{D39F79B3-FC88-7764-9AF7-C0D918AD854C}"/>
              </a:ext>
            </a:extLst>
          </p:cNvPr>
          <p:cNvSpPr txBox="1">
            <a:spLocks/>
          </p:cNvSpPr>
          <p:nvPr/>
        </p:nvSpPr>
        <p:spPr>
          <a:xfrm>
            <a:off x="476316" y="1323504"/>
            <a:ext cx="3491164" cy="2511717"/>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spcBef>
                <a:spcPts val="0"/>
              </a:spcBef>
              <a:spcAft>
                <a:spcPts val="1200"/>
              </a:spcAft>
            </a:pPr>
            <a:r>
              <a:rPr lang="en-GB" sz="1800" dirty="0"/>
              <a:t>Ask GPT models the same question multiple times</a:t>
            </a:r>
          </a:p>
          <a:p>
            <a:pPr>
              <a:lnSpc>
                <a:spcPct val="150000"/>
              </a:lnSpc>
              <a:spcBef>
                <a:spcPts val="0"/>
              </a:spcBef>
              <a:spcAft>
                <a:spcPts val="1200"/>
              </a:spcAft>
            </a:pPr>
            <a:r>
              <a:rPr lang="en-GB" sz="1800" dirty="0"/>
              <a:t>Choose the most common answers (majority voting)</a:t>
            </a:r>
          </a:p>
        </p:txBody>
      </p:sp>
      <p:sp>
        <p:nvSpPr>
          <p:cNvPr id="27" name="TextBox 26">
            <a:extLst>
              <a:ext uri="{FF2B5EF4-FFF2-40B4-BE49-F238E27FC236}">
                <a16:creationId xmlns:a16="http://schemas.microsoft.com/office/drawing/2014/main" id="{510C9D6E-B1B1-DB9E-124B-F9BE3DEDEB92}"/>
              </a:ext>
            </a:extLst>
          </p:cNvPr>
          <p:cNvSpPr txBox="1"/>
          <p:nvPr/>
        </p:nvSpPr>
        <p:spPr>
          <a:xfrm>
            <a:off x="3891299" y="4355641"/>
            <a:ext cx="4572000" cy="338554"/>
          </a:xfrm>
          <a:prstGeom prst="rect">
            <a:avLst/>
          </a:prstGeom>
          <a:noFill/>
        </p:spPr>
        <p:txBody>
          <a:bodyPr wrap="square">
            <a:spAutoFit/>
          </a:bodyPr>
          <a:lstStyle/>
          <a:p>
            <a:pPr algn="ctr"/>
            <a:r>
              <a:rPr lang="en-GB" sz="800" dirty="0"/>
              <a:t>Self-Consistency Improves Chain of Thought Reasoning in Language Models</a:t>
            </a:r>
          </a:p>
          <a:p>
            <a:pPr algn="ctr"/>
            <a:r>
              <a:rPr lang="en-SG" sz="800" dirty="0"/>
              <a:t>https://arxiv.org/abs/2203.11171</a:t>
            </a:r>
          </a:p>
        </p:txBody>
      </p:sp>
    </p:spTree>
    <p:extLst>
      <p:ext uri="{BB962C8B-B14F-4D97-AF65-F5344CB8AC3E}">
        <p14:creationId xmlns:p14="http://schemas.microsoft.com/office/powerpoint/2010/main" val="344985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217097" y="1076647"/>
            <a:ext cx="4354830" cy="1880229"/>
          </a:xfrm>
          <a:prstGeom prst="rect">
            <a:avLst/>
          </a:prstGeom>
        </p:spPr>
        <p:txBody>
          <a:bodyPr spcFirstLastPara="1" wrap="square" lIns="91425" tIns="91425" rIns="91425" bIns="91425" anchorCtr="0">
            <a:normAutofit/>
          </a:bodyPr>
          <a:lstStyle/>
          <a:p>
            <a:pPr defTabSz="617220">
              <a:spcBef>
                <a:spcPts val="0"/>
              </a:spcBef>
            </a:pPr>
            <a:r>
              <a:rPr lang="en-GB" sz="5400" b="0" kern="1200" spc="-203" dirty="0">
                <a:effectLst>
                  <a:outerShdw blurRad="469900" dist="342900" dir="5400000" sy="-20000" rotWithShape="0">
                    <a:prstClr val="black">
                      <a:alpha val="66000"/>
                    </a:prstClr>
                  </a:outerShdw>
                </a:effectLst>
              </a:rPr>
              <a:t>Hands-on</a:t>
            </a:r>
            <a:br>
              <a:rPr lang="en-GB" sz="5400" b="0" kern="1200" spc="-203" dirty="0">
                <a:effectLst>
                  <a:outerShdw blurRad="469900" dist="342900" dir="5400000" sy="-20000" rotWithShape="0">
                    <a:prstClr val="black">
                      <a:alpha val="66000"/>
                    </a:prstClr>
                  </a:outerShdw>
                </a:effectLst>
              </a:rPr>
            </a:br>
            <a:r>
              <a:rPr lang="en-GB" sz="5400" b="0" kern="1200" spc="-203" dirty="0">
                <a:effectLst>
                  <a:outerShdw blurRad="469900" dist="342900" dir="5400000" sy="-20000" rotWithShape="0">
                    <a:prstClr val="black">
                      <a:alpha val="66000"/>
                    </a:prstClr>
                  </a:outerShdw>
                </a:effectLst>
              </a:rPr>
              <a:t>Exercises</a:t>
            </a:r>
            <a:endParaRPr lang="en-GB" sz="5400" dirty="0"/>
          </a:p>
        </p:txBody>
      </p:sp>
      <p:pic>
        <p:nvPicPr>
          <p:cNvPr id="66" name="Graphic 65" descr="PC">
            <a:extLst>
              <a:ext uri="{FF2B5EF4-FFF2-40B4-BE49-F238E27FC236}">
                <a16:creationId xmlns:a16="http://schemas.microsoft.com/office/drawing/2014/main" id="{96688DAD-EA05-D0AB-D6D3-D3789514B8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3528" y="669570"/>
            <a:ext cx="3456432" cy="3456432"/>
          </a:xfrm>
          <a:prstGeom prst="rect">
            <a:avLst/>
          </a:prstGeom>
        </p:spPr>
      </p:pic>
      <p:sp>
        <p:nvSpPr>
          <p:cNvPr id="3" name="Google Shape;57;p13">
            <a:extLst>
              <a:ext uri="{FF2B5EF4-FFF2-40B4-BE49-F238E27FC236}">
                <a16:creationId xmlns:a16="http://schemas.microsoft.com/office/drawing/2014/main" id="{A6542EF4-B636-5EF7-3D3D-614EE8C7A767}"/>
              </a:ext>
            </a:extLst>
          </p:cNvPr>
          <p:cNvSpPr txBox="1"/>
          <p:nvPr/>
        </p:nvSpPr>
        <p:spPr>
          <a:xfrm>
            <a:off x="848832" y="3101700"/>
            <a:ext cx="3933190" cy="3263504"/>
          </a:xfrm>
          <a:prstGeom prst="rect">
            <a:avLst/>
          </a:prstGeom>
        </p:spPr>
        <p:txBody>
          <a:bodyPr spcFirstLastPara="1" vert="horz" lIns="91440" tIns="45720" rIns="91440" bIns="45720" rtlCol="0" anchorCtr="0">
            <a:normAutofit/>
          </a:bodyPr>
          <a:lstStyle/>
          <a:p>
            <a:pPr lvl="0" indent="-228600" defTabSz="914400">
              <a:lnSpc>
                <a:spcPct val="90000"/>
              </a:lnSpc>
              <a:spcAft>
                <a:spcPts val="1000"/>
              </a:spcAft>
              <a:buClr>
                <a:schemeClr val="tx1"/>
              </a:buClr>
              <a:buSzPct val="100000"/>
              <a:buFont typeface="Arial" panose="020B0604020202020204" pitchFamily="34" charset="0"/>
              <a:buChar char="•"/>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Download </a:t>
            </a:r>
            <a:r>
              <a:rPr lang="en-US"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Jupyter</a:t>
            </a: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Notebook at:</a:t>
            </a:r>
          </a:p>
          <a:p>
            <a:pPr lvl="0" defTabSz="914400">
              <a:lnSpc>
                <a:spcPct val="90000"/>
              </a:lnSpc>
              <a:spcAft>
                <a:spcPts val="1000"/>
              </a:spcAft>
              <a:buClr>
                <a:schemeClr val="tx1"/>
              </a:buClr>
              <a:buSzPct val="100000"/>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hlinkClick r:id="rId6"/>
              </a:rPr>
              <a:t>https://tinyurl.com/llm-workshop-sgh</a:t>
            </a: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lvl="0" defTabSz="914400">
              <a:lnSpc>
                <a:spcPct val="90000"/>
              </a:lnSpc>
              <a:spcAft>
                <a:spcPts val="1000"/>
              </a:spcAft>
              <a:buClr>
                <a:schemeClr val="tx1"/>
              </a:buClr>
              <a:buSzPct val="100000"/>
            </a:pP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p:txBody>
      </p:sp>
    </p:spTree>
    <p:extLst>
      <p:ext uri="{BB962C8B-B14F-4D97-AF65-F5344CB8AC3E}">
        <p14:creationId xmlns:p14="http://schemas.microsoft.com/office/powerpoint/2010/main" val="124987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3526971" y="273843"/>
            <a:ext cx="4988378"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endParaRPr lang="en-US" sz="3000"/>
          </a:p>
          <a:p>
            <a:pPr marL="0" lvl="0" indent="0" defTabSz="914400">
              <a:spcBef>
                <a:spcPct val="0"/>
              </a:spcBef>
              <a:spcAft>
                <a:spcPts val="0"/>
              </a:spcAft>
            </a:pPr>
            <a:r>
              <a:rPr lang="en-US" sz="3000"/>
              <a:t> </a:t>
            </a:r>
          </a:p>
          <a:p>
            <a:pPr marL="0" lvl="0" indent="0" defTabSz="914400">
              <a:spcBef>
                <a:spcPct val="0"/>
              </a:spcBef>
              <a:spcAft>
                <a:spcPts val="0"/>
              </a:spcAft>
            </a:pPr>
            <a:endParaRPr lang="en-US" sz="3000"/>
          </a:p>
        </p:txBody>
      </p:sp>
      <p:pic>
        <p:nvPicPr>
          <p:cNvPr id="205" name="Picture 204" descr="Programming data on computer monitor">
            <a:extLst>
              <a:ext uri="{FF2B5EF4-FFF2-40B4-BE49-F238E27FC236}">
                <a16:creationId xmlns:a16="http://schemas.microsoft.com/office/drawing/2014/main" id="{64CDDEFF-2C06-1495-EE54-0175D7F1E907}"/>
              </a:ext>
            </a:extLst>
          </p:cNvPr>
          <p:cNvPicPr>
            <a:picLocks noChangeAspect="1"/>
          </p:cNvPicPr>
          <p:nvPr/>
        </p:nvPicPr>
        <p:blipFill rotWithShape="1">
          <a:blip r:embed="rId4"/>
          <a:srcRect l="33834" r="23891"/>
          <a:stretch/>
        </p:blipFill>
        <p:spPr>
          <a:xfrm>
            <a:off x="20" y="10"/>
            <a:ext cx="3257530" cy="5143490"/>
          </a:xfrm>
          <a:prstGeom prst="rect">
            <a:avLst/>
          </a:prstGeom>
        </p:spPr>
      </p:pic>
      <p:sp>
        <p:nvSpPr>
          <p:cNvPr id="2" name="Google Shape;197;p25">
            <a:extLst>
              <a:ext uri="{FF2B5EF4-FFF2-40B4-BE49-F238E27FC236}">
                <a16:creationId xmlns:a16="http://schemas.microsoft.com/office/drawing/2014/main" id="{69380096-94CA-FDBF-E118-E230A0AAE8BA}"/>
              </a:ext>
            </a:extLst>
          </p:cNvPr>
          <p:cNvSpPr txBox="1"/>
          <p:nvPr/>
        </p:nvSpPr>
        <p:spPr>
          <a:xfrm>
            <a:off x="3796658" y="1705939"/>
            <a:ext cx="4584926" cy="2718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t>Example 1</a:t>
            </a:r>
          </a:p>
          <a:p>
            <a:pPr marL="0" lvl="0" indent="0" algn="l" rtl="0">
              <a:spcBef>
                <a:spcPts val="0"/>
              </a:spcBef>
              <a:spcAft>
                <a:spcPts val="0"/>
              </a:spcAft>
              <a:buNone/>
            </a:pPr>
            <a:endParaRPr lang="en-GB" sz="2400" dirty="0"/>
          </a:p>
          <a:p>
            <a:pPr marL="0" lvl="0" indent="0" algn="l" rtl="0">
              <a:spcBef>
                <a:spcPts val="0"/>
              </a:spcBef>
              <a:spcAft>
                <a:spcPts val="0"/>
              </a:spcAft>
              <a:buNone/>
            </a:pPr>
            <a:endParaRPr lang="en-GB" dirty="0"/>
          </a:p>
          <a:p>
            <a:pPr marL="0" lvl="0" indent="0" algn="l" rtl="0">
              <a:spcBef>
                <a:spcPts val="0"/>
              </a:spcBef>
              <a:spcAft>
                <a:spcPts val="0"/>
              </a:spcAft>
              <a:buNone/>
            </a:pPr>
            <a:r>
              <a:rPr lang="en-GB" sz="3000" dirty="0"/>
              <a:t>Extracting structured data</a:t>
            </a:r>
            <a:br>
              <a:rPr lang="en-GB" sz="3000" dirty="0"/>
            </a:br>
            <a:r>
              <a:rPr lang="en-GB" sz="3000" dirty="0"/>
              <a:t>from patient’s summaries</a:t>
            </a:r>
          </a:p>
        </p:txBody>
      </p:sp>
    </p:spTree>
    <p:extLst>
      <p:ext uri="{BB962C8B-B14F-4D97-AF65-F5344CB8AC3E}">
        <p14:creationId xmlns:p14="http://schemas.microsoft.com/office/powerpoint/2010/main" val="137466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 name="Google Shape;117;p18">
            <a:extLst>
              <a:ext uri="{FF2B5EF4-FFF2-40B4-BE49-F238E27FC236}">
                <a16:creationId xmlns:a16="http://schemas.microsoft.com/office/drawing/2014/main" id="{4A49FCA0-D503-BA78-3811-DF493F6BD1F3}"/>
              </a:ext>
            </a:extLst>
          </p:cNvPr>
          <p:cNvSpPr txBox="1">
            <a:spLocks/>
          </p:cNvSpPr>
          <p:nvPr/>
        </p:nvSpPr>
        <p:spPr>
          <a:xfrm>
            <a:off x="535734" y="1586974"/>
            <a:ext cx="3523354" cy="3641988"/>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1200"/>
              </a:spcAft>
              <a:buNone/>
            </a:pPr>
            <a:r>
              <a:rPr lang="en-GB" sz="1700" dirty="0"/>
              <a:t>Example: 67-year-old CHI lady  NKDA  non-smoker, non-drinker  ADL independent, comm ambulant PMHx:  1) Diabetes mellitus, last HbA1c 5.8%, normal creatinine clearance, </a:t>
            </a:r>
            <a:r>
              <a:rPr lang="en-GB" sz="1700" dirty="0" err="1"/>
              <a:t>basline</a:t>
            </a:r>
            <a:r>
              <a:rPr lang="en-GB" sz="1700" dirty="0"/>
              <a:t> Cr normal 2) Hypertension F/U OPS  3) Prev S/B NHC for chest pain  4) Fe deficiency </a:t>
            </a:r>
            <a:r>
              <a:rPr lang="en-GB" sz="1700" dirty="0" err="1"/>
              <a:t>anemia</a:t>
            </a:r>
            <a:r>
              <a:rPr lang="en-GB" sz="1700" dirty="0"/>
              <a:t> </a:t>
            </a:r>
            <a:r>
              <a:rPr lang="en-GB" sz="1700" dirty="0" err="1"/>
              <a:t>Basline</a:t>
            </a:r>
            <a:r>
              <a:rPr lang="en-GB" sz="1700" dirty="0"/>
              <a:t> Hb ~10</a:t>
            </a:r>
          </a:p>
        </p:txBody>
      </p:sp>
      <p:sp>
        <p:nvSpPr>
          <p:cNvPr id="67" name="Google Shape;67;p15"/>
          <p:cNvSpPr txBox="1">
            <a:spLocks noGrp="1"/>
          </p:cNvSpPr>
          <p:nvPr>
            <p:ph type="title"/>
          </p:nvPr>
        </p:nvSpPr>
        <p:spPr>
          <a:xfrm>
            <a:off x="676574" y="219150"/>
            <a:ext cx="7314265"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Structured Data Extraction</a:t>
            </a:r>
          </a:p>
        </p:txBody>
      </p:sp>
      <p:sp>
        <p:nvSpPr>
          <p:cNvPr id="3" name="Google Shape;117;p18">
            <a:extLst>
              <a:ext uri="{FF2B5EF4-FFF2-40B4-BE49-F238E27FC236}">
                <a16:creationId xmlns:a16="http://schemas.microsoft.com/office/drawing/2014/main" id="{B5FDF5ED-2838-0953-5077-37A8E27B3C80}"/>
              </a:ext>
            </a:extLst>
          </p:cNvPr>
          <p:cNvSpPr txBox="1">
            <a:spLocks/>
          </p:cNvSpPr>
          <p:nvPr/>
        </p:nvSpPr>
        <p:spPr>
          <a:xfrm>
            <a:off x="535734" y="1586974"/>
            <a:ext cx="3523354" cy="3641988"/>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1200"/>
              </a:spcAft>
              <a:buNone/>
            </a:pPr>
            <a:r>
              <a:rPr lang="en-GB" sz="1700" dirty="0"/>
              <a:t>Example: </a:t>
            </a:r>
            <a:r>
              <a:rPr lang="en-GB" sz="1700" dirty="0">
                <a:highlight>
                  <a:srgbClr val="008080"/>
                </a:highlight>
              </a:rPr>
              <a:t>67-year-old</a:t>
            </a:r>
            <a:r>
              <a:rPr lang="en-GB" sz="1700" dirty="0"/>
              <a:t> </a:t>
            </a:r>
            <a:r>
              <a:rPr lang="en-GB" sz="1700" dirty="0">
                <a:highlight>
                  <a:srgbClr val="008080"/>
                </a:highlight>
              </a:rPr>
              <a:t>CHI</a:t>
            </a:r>
            <a:r>
              <a:rPr lang="en-GB" sz="1700" dirty="0"/>
              <a:t> </a:t>
            </a:r>
            <a:r>
              <a:rPr lang="en-GB" sz="1700" dirty="0">
                <a:highlight>
                  <a:srgbClr val="008080"/>
                </a:highlight>
              </a:rPr>
              <a:t>lady</a:t>
            </a:r>
            <a:r>
              <a:rPr lang="en-GB" sz="1700" dirty="0"/>
              <a:t>  </a:t>
            </a:r>
            <a:r>
              <a:rPr lang="en-GB" sz="1700" dirty="0">
                <a:highlight>
                  <a:srgbClr val="008080"/>
                </a:highlight>
              </a:rPr>
              <a:t>NKDA</a:t>
            </a:r>
            <a:r>
              <a:rPr lang="en-GB" sz="1700" dirty="0"/>
              <a:t>  </a:t>
            </a:r>
            <a:r>
              <a:rPr lang="en-GB" sz="1700" dirty="0">
                <a:highlight>
                  <a:srgbClr val="008080"/>
                </a:highlight>
              </a:rPr>
              <a:t>non-smoker</a:t>
            </a:r>
            <a:r>
              <a:rPr lang="en-GB" sz="1700" dirty="0"/>
              <a:t>, </a:t>
            </a:r>
            <a:r>
              <a:rPr lang="en-GB" sz="1700" dirty="0">
                <a:highlight>
                  <a:srgbClr val="008080"/>
                </a:highlight>
              </a:rPr>
              <a:t>non-drinker</a:t>
            </a:r>
            <a:r>
              <a:rPr lang="en-GB" sz="1700" dirty="0"/>
              <a:t>  ADL independent, comm ambulant </a:t>
            </a:r>
            <a:r>
              <a:rPr lang="en-GB" sz="1700" dirty="0">
                <a:highlight>
                  <a:srgbClr val="008080"/>
                </a:highlight>
              </a:rPr>
              <a:t>PMHx</a:t>
            </a:r>
            <a:r>
              <a:rPr lang="en-GB" sz="1700" dirty="0"/>
              <a:t>:  </a:t>
            </a:r>
            <a:r>
              <a:rPr lang="en-GB" sz="1700" dirty="0">
                <a:highlight>
                  <a:srgbClr val="008080"/>
                </a:highlight>
              </a:rPr>
              <a:t>1) Diabetes mellitus</a:t>
            </a:r>
            <a:r>
              <a:rPr lang="en-GB" sz="1700" dirty="0"/>
              <a:t>, last HbA1c 5.8%, normal creatinine clearance, </a:t>
            </a:r>
            <a:r>
              <a:rPr lang="en-GB" sz="1700" dirty="0" err="1"/>
              <a:t>basline</a:t>
            </a:r>
            <a:r>
              <a:rPr lang="en-GB" sz="1700" dirty="0"/>
              <a:t> Cr normal 2) </a:t>
            </a:r>
            <a:r>
              <a:rPr lang="en-GB" sz="1700" dirty="0">
                <a:highlight>
                  <a:srgbClr val="008080"/>
                </a:highlight>
              </a:rPr>
              <a:t>Hypertension</a:t>
            </a:r>
            <a:r>
              <a:rPr lang="en-GB" sz="1700" dirty="0"/>
              <a:t> F/U OPS  3) </a:t>
            </a:r>
            <a:r>
              <a:rPr lang="en-GB" sz="1700" dirty="0">
                <a:highlight>
                  <a:srgbClr val="008080"/>
                </a:highlight>
              </a:rPr>
              <a:t>Prev S/B NHC for chest pain</a:t>
            </a:r>
            <a:r>
              <a:rPr lang="en-GB" sz="1700" dirty="0"/>
              <a:t>  4) Fe deficiency </a:t>
            </a:r>
            <a:r>
              <a:rPr lang="en-GB" sz="1700" dirty="0" err="1"/>
              <a:t>anemia</a:t>
            </a:r>
            <a:r>
              <a:rPr lang="en-GB" sz="1700" dirty="0"/>
              <a:t> </a:t>
            </a:r>
            <a:r>
              <a:rPr lang="en-GB" sz="1700" dirty="0" err="1"/>
              <a:t>Basline</a:t>
            </a:r>
            <a:r>
              <a:rPr lang="en-GB" sz="1700" dirty="0"/>
              <a:t> Hb ~10</a:t>
            </a:r>
          </a:p>
        </p:txBody>
      </p:sp>
      <p:sp>
        <p:nvSpPr>
          <p:cNvPr id="4" name="Google Shape;117;p18">
            <a:extLst>
              <a:ext uri="{FF2B5EF4-FFF2-40B4-BE49-F238E27FC236}">
                <a16:creationId xmlns:a16="http://schemas.microsoft.com/office/drawing/2014/main" id="{595B3D0B-0C80-3452-24EB-3F58436B2BD6}"/>
              </a:ext>
            </a:extLst>
          </p:cNvPr>
          <p:cNvSpPr txBox="1">
            <a:spLocks/>
          </p:cNvSpPr>
          <p:nvPr/>
        </p:nvSpPr>
        <p:spPr>
          <a:xfrm>
            <a:off x="5191424" y="1144456"/>
            <a:ext cx="3523354" cy="3641988"/>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spcAft>
                <a:spcPts val="1200"/>
              </a:spcAft>
            </a:pPr>
            <a:r>
              <a:rPr lang="en-GB" sz="1700" dirty="0"/>
              <a:t>Age: 67</a:t>
            </a:r>
          </a:p>
          <a:p>
            <a:pPr>
              <a:spcBef>
                <a:spcPts val="0"/>
              </a:spcBef>
              <a:spcAft>
                <a:spcPts val="1200"/>
              </a:spcAft>
            </a:pPr>
            <a:r>
              <a:rPr lang="en-GB" sz="1700" dirty="0"/>
              <a:t>Ethnicity: Chinese</a:t>
            </a:r>
          </a:p>
          <a:p>
            <a:pPr>
              <a:spcBef>
                <a:spcPts val="0"/>
              </a:spcBef>
              <a:spcAft>
                <a:spcPts val="1200"/>
              </a:spcAft>
            </a:pPr>
            <a:r>
              <a:rPr lang="en-GB" sz="1700" dirty="0"/>
              <a:t>Gender: Female</a:t>
            </a:r>
          </a:p>
          <a:p>
            <a:pPr>
              <a:spcBef>
                <a:spcPts val="0"/>
              </a:spcBef>
              <a:spcAft>
                <a:spcPts val="1200"/>
              </a:spcAft>
            </a:pPr>
            <a:r>
              <a:rPr lang="en-GB" sz="1700" dirty="0"/>
              <a:t>Drug Allergy: NO</a:t>
            </a:r>
          </a:p>
          <a:p>
            <a:pPr>
              <a:spcBef>
                <a:spcPts val="0"/>
              </a:spcBef>
              <a:spcAft>
                <a:spcPts val="1200"/>
              </a:spcAft>
            </a:pPr>
            <a:r>
              <a:rPr lang="en-GB" sz="1700" dirty="0"/>
              <a:t>Smoking Status: NO</a:t>
            </a:r>
          </a:p>
          <a:p>
            <a:pPr>
              <a:spcBef>
                <a:spcPts val="0"/>
              </a:spcBef>
              <a:spcAft>
                <a:spcPts val="1200"/>
              </a:spcAft>
            </a:pPr>
            <a:r>
              <a:rPr lang="en-GB" sz="1700" dirty="0"/>
              <a:t>Drinking Status: NO</a:t>
            </a:r>
          </a:p>
          <a:p>
            <a:pPr>
              <a:spcBef>
                <a:spcPts val="0"/>
              </a:spcBef>
              <a:spcAft>
                <a:spcPts val="1200"/>
              </a:spcAft>
            </a:pPr>
            <a:r>
              <a:rPr lang="en-GB" sz="1700" dirty="0"/>
              <a:t>History of Diabetes: YES</a:t>
            </a:r>
          </a:p>
          <a:p>
            <a:pPr>
              <a:spcBef>
                <a:spcPts val="0"/>
              </a:spcBef>
              <a:spcAft>
                <a:spcPts val="1200"/>
              </a:spcAft>
            </a:pPr>
            <a:r>
              <a:rPr lang="en-GB" sz="1700" dirty="0"/>
              <a:t>History of Hypertension: YES</a:t>
            </a:r>
          </a:p>
          <a:p>
            <a:pPr>
              <a:spcBef>
                <a:spcPts val="0"/>
              </a:spcBef>
              <a:spcAft>
                <a:spcPts val="1200"/>
              </a:spcAft>
            </a:pPr>
            <a:r>
              <a:rPr lang="en-GB" sz="1700" dirty="0"/>
              <a:t>History of Heart Conditions: YES</a:t>
            </a:r>
          </a:p>
        </p:txBody>
      </p:sp>
      <p:sp>
        <p:nvSpPr>
          <p:cNvPr id="5" name="Arrow: Right 4">
            <a:extLst>
              <a:ext uri="{FF2B5EF4-FFF2-40B4-BE49-F238E27FC236}">
                <a16:creationId xmlns:a16="http://schemas.microsoft.com/office/drawing/2014/main" id="{E660C852-1F88-CEDD-0621-AAADF583CBD3}"/>
              </a:ext>
            </a:extLst>
          </p:cNvPr>
          <p:cNvSpPr/>
          <p:nvPr/>
        </p:nvSpPr>
        <p:spPr>
          <a:xfrm>
            <a:off x="4264025" y="2571750"/>
            <a:ext cx="615950" cy="41910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0911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3" grpId="0"/>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76574" y="219150"/>
            <a:ext cx="7314265"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Structured Data Extraction</a:t>
            </a:r>
          </a:p>
        </p:txBody>
      </p:sp>
      <p:sp>
        <p:nvSpPr>
          <p:cNvPr id="29" name="Google Shape;117;p18">
            <a:extLst>
              <a:ext uri="{FF2B5EF4-FFF2-40B4-BE49-F238E27FC236}">
                <a16:creationId xmlns:a16="http://schemas.microsoft.com/office/drawing/2014/main" id="{AFEAE105-D4A5-0D05-0366-97A81DE30D75}"/>
              </a:ext>
            </a:extLst>
          </p:cNvPr>
          <p:cNvSpPr txBox="1">
            <a:spLocks/>
          </p:cNvSpPr>
          <p:nvPr/>
        </p:nvSpPr>
        <p:spPr>
          <a:xfrm>
            <a:off x="118007" y="2285983"/>
            <a:ext cx="2264616" cy="2968362"/>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1200"/>
              </a:spcAft>
              <a:buNone/>
            </a:pPr>
            <a:r>
              <a:rPr lang="en-GB" sz="1300" dirty="0">
                <a:highlight>
                  <a:srgbClr val="008080"/>
                </a:highlight>
              </a:rPr>
              <a:t>67-year-old</a:t>
            </a:r>
            <a:r>
              <a:rPr lang="en-GB" sz="1300" dirty="0"/>
              <a:t> </a:t>
            </a:r>
            <a:r>
              <a:rPr lang="en-GB" sz="1300" dirty="0">
                <a:highlight>
                  <a:srgbClr val="008080"/>
                </a:highlight>
              </a:rPr>
              <a:t>CHI</a:t>
            </a:r>
            <a:r>
              <a:rPr lang="en-GB" sz="1300" dirty="0"/>
              <a:t> </a:t>
            </a:r>
            <a:r>
              <a:rPr lang="en-GB" sz="1300" dirty="0">
                <a:highlight>
                  <a:srgbClr val="008080"/>
                </a:highlight>
              </a:rPr>
              <a:t>lady</a:t>
            </a:r>
            <a:r>
              <a:rPr lang="en-GB" sz="1300" dirty="0"/>
              <a:t>  </a:t>
            </a:r>
            <a:r>
              <a:rPr lang="en-GB" sz="1300" dirty="0">
                <a:highlight>
                  <a:srgbClr val="008080"/>
                </a:highlight>
              </a:rPr>
              <a:t>NKDA</a:t>
            </a:r>
            <a:r>
              <a:rPr lang="en-GB" sz="1300" dirty="0"/>
              <a:t>  </a:t>
            </a:r>
            <a:r>
              <a:rPr lang="en-GB" sz="1300" dirty="0">
                <a:highlight>
                  <a:srgbClr val="008080"/>
                </a:highlight>
              </a:rPr>
              <a:t>non-smoker</a:t>
            </a:r>
            <a:r>
              <a:rPr lang="en-GB" sz="1300" dirty="0"/>
              <a:t>, </a:t>
            </a:r>
            <a:r>
              <a:rPr lang="en-GB" sz="1300" dirty="0">
                <a:highlight>
                  <a:srgbClr val="008080"/>
                </a:highlight>
              </a:rPr>
              <a:t>non-drinker</a:t>
            </a:r>
            <a:r>
              <a:rPr lang="en-GB" sz="1300" dirty="0"/>
              <a:t>  ADL independent, comm ambulant </a:t>
            </a:r>
            <a:r>
              <a:rPr lang="en-GB" sz="1300" dirty="0">
                <a:highlight>
                  <a:srgbClr val="008080"/>
                </a:highlight>
              </a:rPr>
              <a:t>PMHx</a:t>
            </a:r>
            <a:r>
              <a:rPr lang="en-GB" sz="1300" dirty="0"/>
              <a:t>:  </a:t>
            </a:r>
            <a:r>
              <a:rPr lang="en-GB" sz="1300" dirty="0">
                <a:highlight>
                  <a:srgbClr val="008080"/>
                </a:highlight>
              </a:rPr>
              <a:t>1) Diabetes mellitus</a:t>
            </a:r>
            <a:r>
              <a:rPr lang="en-GB" sz="1300" dirty="0"/>
              <a:t>, last HbA1c 5.8%, normal creatinine clearance, </a:t>
            </a:r>
            <a:r>
              <a:rPr lang="en-GB" sz="1300" dirty="0" err="1"/>
              <a:t>basline</a:t>
            </a:r>
            <a:r>
              <a:rPr lang="en-GB" sz="1300" dirty="0"/>
              <a:t> Cr normal 2) </a:t>
            </a:r>
            <a:r>
              <a:rPr lang="en-GB" sz="1300" dirty="0">
                <a:highlight>
                  <a:srgbClr val="008080"/>
                </a:highlight>
              </a:rPr>
              <a:t>Hypertension</a:t>
            </a:r>
            <a:r>
              <a:rPr lang="en-GB" sz="1300" dirty="0"/>
              <a:t> F/U OPS  3) </a:t>
            </a:r>
            <a:r>
              <a:rPr lang="en-GB" sz="1300" dirty="0">
                <a:highlight>
                  <a:srgbClr val="008080"/>
                </a:highlight>
              </a:rPr>
              <a:t>Prev S/B NHC for chest pain</a:t>
            </a:r>
            <a:r>
              <a:rPr lang="en-GB" sz="1300" dirty="0"/>
              <a:t>  4) Fe deficiency </a:t>
            </a:r>
            <a:r>
              <a:rPr lang="en-GB" sz="1300" dirty="0" err="1"/>
              <a:t>anemia</a:t>
            </a:r>
            <a:r>
              <a:rPr lang="en-GB" sz="1300" dirty="0"/>
              <a:t> </a:t>
            </a:r>
            <a:r>
              <a:rPr lang="en-GB" sz="1300" dirty="0" err="1"/>
              <a:t>Basline</a:t>
            </a:r>
            <a:r>
              <a:rPr lang="en-GB" sz="1300" dirty="0"/>
              <a:t> Hb ~10</a:t>
            </a:r>
          </a:p>
        </p:txBody>
      </p:sp>
      <p:sp>
        <p:nvSpPr>
          <p:cNvPr id="30" name="Rectangle 29">
            <a:extLst>
              <a:ext uri="{FF2B5EF4-FFF2-40B4-BE49-F238E27FC236}">
                <a16:creationId xmlns:a16="http://schemas.microsoft.com/office/drawing/2014/main" id="{D698721B-04F6-D399-4A72-8F6833FED13F}"/>
              </a:ext>
            </a:extLst>
          </p:cNvPr>
          <p:cNvSpPr/>
          <p:nvPr/>
        </p:nvSpPr>
        <p:spPr>
          <a:xfrm>
            <a:off x="3975502" y="1541071"/>
            <a:ext cx="1192996" cy="62605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Structured</a:t>
            </a:r>
            <a:br>
              <a:rPr lang="en-SG" sz="1600" dirty="0"/>
            </a:br>
            <a:r>
              <a:rPr lang="en-SG" sz="1600" dirty="0"/>
              <a:t>Text</a:t>
            </a:r>
          </a:p>
        </p:txBody>
      </p:sp>
      <p:sp>
        <p:nvSpPr>
          <p:cNvPr id="31" name="Rectangle 30">
            <a:extLst>
              <a:ext uri="{FF2B5EF4-FFF2-40B4-BE49-F238E27FC236}">
                <a16:creationId xmlns:a16="http://schemas.microsoft.com/office/drawing/2014/main" id="{1196A09D-16CE-83F5-2442-AB04D166DCE0}"/>
              </a:ext>
            </a:extLst>
          </p:cNvPr>
          <p:cNvSpPr/>
          <p:nvPr/>
        </p:nvSpPr>
        <p:spPr>
          <a:xfrm>
            <a:off x="7563456" y="1535209"/>
            <a:ext cx="1192996" cy="64349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Structured</a:t>
            </a:r>
            <a:br>
              <a:rPr lang="en-SG" sz="1600" dirty="0"/>
            </a:br>
            <a:r>
              <a:rPr lang="en-SG" sz="1600" dirty="0"/>
              <a:t>Object</a:t>
            </a:r>
          </a:p>
        </p:txBody>
      </p:sp>
      <p:sp>
        <p:nvSpPr>
          <p:cNvPr id="32" name="Rectangle 31">
            <a:extLst>
              <a:ext uri="{FF2B5EF4-FFF2-40B4-BE49-F238E27FC236}">
                <a16:creationId xmlns:a16="http://schemas.microsoft.com/office/drawing/2014/main" id="{C560466D-06D8-30D2-95DE-286B1E84308D}"/>
              </a:ext>
            </a:extLst>
          </p:cNvPr>
          <p:cNvSpPr/>
          <p:nvPr/>
        </p:nvSpPr>
        <p:spPr>
          <a:xfrm>
            <a:off x="396515" y="1546789"/>
            <a:ext cx="1192996" cy="620341"/>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Free</a:t>
            </a:r>
            <a:br>
              <a:rPr lang="en-SG" sz="1600" dirty="0"/>
            </a:br>
            <a:r>
              <a:rPr lang="en-SG" sz="1600" dirty="0"/>
              <a:t>Text</a:t>
            </a:r>
          </a:p>
        </p:txBody>
      </p:sp>
      <p:cxnSp>
        <p:nvCxnSpPr>
          <p:cNvPr id="33" name="Straight Arrow Connector 32">
            <a:extLst>
              <a:ext uri="{FF2B5EF4-FFF2-40B4-BE49-F238E27FC236}">
                <a16:creationId xmlns:a16="http://schemas.microsoft.com/office/drawing/2014/main" id="{038C2525-DE11-BD9A-5097-CD03C82BC2C6}"/>
              </a:ext>
            </a:extLst>
          </p:cNvPr>
          <p:cNvCxnSpPr>
            <a:cxnSpLocks/>
            <a:stCxn id="32" idx="3"/>
            <a:endCxn id="48" idx="1"/>
          </p:cNvCxnSpPr>
          <p:nvPr/>
        </p:nvCxnSpPr>
        <p:spPr>
          <a:xfrm flipV="1">
            <a:off x="1589511" y="1856958"/>
            <a:ext cx="475445" cy="2"/>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92F3D95-DA3E-0A85-B1CA-6BD51ACA3E85}"/>
              </a:ext>
            </a:extLst>
          </p:cNvPr>
          <p:cNvCxnSpPr>
            <a:cxnSpLocks/>
            <a:stCxn id="30" idx="3"/>
            <a:endCxn id="72" idx="1"/>
          </p:cNvCxnSpPr>
          <p:nvPr/>
        </p:nvCxnSpPr>
        <p:spPr>
          <a:xfrm flipV="1">
            <a:off x="5168498" y="1854100"/>
            <a:ext cx="410579"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Diamond 47">
            <a:extLst>
              <a:ext uri="{FF2B5EF4-FFF2-40B4-BE49-F238E27FC236}">
                <a16:creationId xmlns:a16="http://schemas.microsoft.com/office/drawing/2014/main" id="{095EA902-7F4F-A53E-190E-73369137A47B}"/>
              </a:ext>
            </a:extLst>
          </p:cNvPr>
          <p:cNvSpPr/>
          <p:nvPr/>
        </p:nvSpPr>
        <p:spPr>
          <a:xfrm>
            <a:off x="2064956" y="1478342"/>
            <a:ext cx="1435101" cy="757232"/>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LLM</a:t>
            </a:r>
          </a:p>
        </p:txBody>
      </p:sp>
      <p:cxnSp>
        <p:nvCxnSpPr>
          <p:cNvPr id="54" name="Straight Arrow Connector 53">
            <a:extLst>
              <a:ext uri="{FF2B5EF4-FFF2-40B4-BE49-F238E27FC236}">
                <a16:creationId xmlns:a16="http://schemas.microsoft.com/office/drawing/2014/main" id="{ED00F2E4-A537-2737-A82D-FF91AF855764}"/>
              </a:ext>
            </a:extLst>
          </p:cNvPr>
          <p:cNvCxnSpPr>
            <a:cxnSpLocks/>
            <a:stCxn id="48" idx="3"/>
            <a:endCxn id="30" idx="1"/>
          </p:cNvCxnSpPr>
          <p:nvPr/>
        </p:nvCxnSpPr>
        <p:spPr>
          <a:xfrm flipV="1">
            <a:off x="3500057" y="1854101"/>
            <a:ext cx="475445" cy="285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Diamond 71">
            <a:extLst>
              <a:ext uri="{FF2B5EF4-FFF2-40B4-BE49-F238E27FC236}">
                <a16:creationId xmlns:a16="http://schemas.microsoft.com/office/drawing/2014/main" id="{1CF1BE3A-5C7F-2105-BBF5-88BA05F3CAC1}"/>
              </a:ext>
            </a:extLst>
          </p:cNvPr>
          <p:cNvSpPr/>
          <p:nvPr/>
        </p:nvSpPr>
        <p:spPr>
          <a:xfrm>
            <a:off x="5579077" y="1475484"/>
            <a:ext cx="1499968" cy="757232"/>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Regex</a:t>
            </a:r>
          </a:p>
        </p:txBody>
      </p:sp>
      <p:cxnSp>
        <p:nvCxnSpPr>
          <p:cNvPr id="75" name="Straight Arrow Connector 74">
            <a:extLst>
              <a:ext uri="{FF2B5EF4-FFF2-40B4-BE49-F238E27FC236}">
                <a16:creationId xmlns:a16="http://schemas.microsoft.com/office/drawing/2014/main" id="{32EB8B7C-9F1D-3373-DF70-FD539BB43DD8}"/>
              </a:ext>
            </a:extLst>
          </p:cNvPr>
          <p:cNvCxnSpPr>
            <a:cxnSpLocks/>
            <a:stCxn id="72" idx="3"/>
            <a:endCxn id="31" idx="1"/>
          </p:cNvCxnSpPr>
          <p:nvPr/>
        </p:nvCxnSpPr>
        <p:spPr>
          <a:xfrm>
            <a:off x="7079045" y="1854100"/>
            <a:ext cx="484411" cy="285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Google Shape;117;p18">
            <a:extLst>
              <a:ext uri="{FF2B5EF4-FFF2-40B4-BE49-F238E27FC236}">
                <a16:creationId xmlns:a16="http://schemas.microsoft.com/office/drawing/2014/main" id="{7526FC1D-0D85-848E-4449-7599A8DC24E2}"/>
              </a:ext>
            </a:extLst>
          </p:cNvPr>
          <p:cNvSpPr txBox="1">
            <a:spLocks/>
          </p:cNvSpPr>
          <p:nvPr/>
        </p:nvSpPr>
        <p:spPr>
          <a:xfrm>
            <a:off x="3561841" y="2285983"/>
            <a:ext cx="2264616" cy="2968362"/>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1200"/>
              </a:spcAft>
              <a:buNone/>
            </a:pPr>
            <a:r>
              <a:rPr lang="en-GB" sz="1300" dirty="0"/>
              <a:t>“- Age: 67\n- Ethnicity: Chinese\n- Gender: Female\n- Drug Allergy: NO\n- Smoking Status: NO\n- Drinking Status: NO\n- History of Diabetes: YES\n- History of Hypertension: YES\n- History of Heart Conditions: YES”</a:t>
            </a:r>
          </a:p>
        </p:txBody>
      </p:sp>
      <p:sp>
        <p:nvSpPr>
          <p:cNvPr id="107" name="Google Shape;117;p18">
            <a:extLst>
              <a:ext uri="{FF2B5EF4-FFF2-40B4-BE49-F238E27FC236}">
                <a16:creationId xmlns:a16="http://schemas.microsoft.com/office/drawing/2014/main" id="{8A3EBF36-96FB-6AD2-C2FB-6440BBEB51F5}"/>
              </a:ext>
            </a:extLst>
          </p:cNvPr>
          <p:cNvSpPr txBox="1">
            <a:spLocks/>
          </p:cNvSpPr>
          <p:nvPr/>
        </p:nvSpPr>
        <p:spPr>
          <a:xfrm>
            <a:off x="6741598" y="2294586"/>
            <a:ext cx="3523354" cy="2903815"/>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70000"/>
              </a:lnSpc>
              <a:spcBef>
                <a:spcPts val="0"/>
              </a:spcBef>
              <a:spcAft>
                <a:spcPts val="1200"/>
              </a:spcAft>
              <a:buNone/>
            </a:pPr>
            <a:r>
              <a:rPr lang="en-GB" sz="1300" dirty="0"/>
              <a:t>{ Age: 67,</a:t>
            </a:r>
          </a:p>
          <a:p>
            <a:pPr marL="0" indent="0">
              <a:lnSpc>
                <a:spcPct val="70000"/>
              </a:lnSpc>
              <a:spcBef>
                <a:spcPts val="0"/>
              </a:spcBef>
              <a:spcAft>
                <a:spcPts val="1200"/>
              </a:spcAft>
              <a:buNone/>
            </a:pPr>
            <a:r>
              <a:rPr lang="en-GB" sz="1300" dirty="0"/>
              <a:t>Ethnicity: Chinese,</a:t>
            </a:r>
          </a:p>
          <a:p>
            <a:pPr marL="0" indent="0">
              <a:lnSpc>
                <a:spcPct val="70000"/>
              </a:lnSpc>
              <a:spcBef>
                <a:spcPts val="0"/>
              </a:spcBef>
              <a:spcAft>
                <a:spcPts val="1200"/>
              </a:spcAft>
              <a:buNone/>
            </a:pPr>
            <a:r>
              <a:rPr lang="en-GB" sz="1300" dirty="0"/>
              <a:t>Gender: Female,</a:t>
            </a:r>
          </a:p>
          <a:p>
            <a:pPr marL="0" indent="0">
              <a:lnSpc>
                <a:spcPct val="70000"/>
              </a:lnSpc>
              <a:spcBef>
                <a:spcPts val="0"/>
              </a:spcBef>
              <a:spcAft>
                <a:spcPts val="1200"/>
              </a:spcAft>
              <a:buNone/>
            </a:pPr>
            <a:r>
              <a:rPr lang="en-GB" sz="1300" dirty="0"/>
              <a:t>Drug Allergy: NO,</a:t>
            </a:r>
          </a:p>
          <a:p>
            <a:pPr marL="0" indent="0">
              <a:lnSpc>
                <a:spcPct val="70000"/>
              </a:lnSpc>
              <a:spcBef>
                <a:spcPts val="0"/>
              </a:spcBef>
              <a:spcAft>
                <a:spcPts val="1200"/>
              </a:spcAft>
              <a:buNone/>
            </a:pPr>
            <a:r>
              <a:rPr lang="en-GB" sz="1300" dirty="0"/>
              <a:t>Smoking Status: NO,</a:t>
            </a:r>
          </a:p>
          <a:p>
            <a:pPr marL="0" indent="0">
              <a:lnSpc>
                <a:spcPct val="70000"/>
              </a:lnSpc>
              <a:spcBef>
                <a:spcPts val="0"/>
              </a:spcBef>
              <a:spcAft>
                <a:spcPts val="1200"/>
              </a:spcAft>
              <a:buNone/>
            </a:pPr>
            <a:r>
              <a:rPr lang="en-GB" sz="1300" dirty="0"/>
              <a:t>Drinking Status: NO,</a:t>
            </a:r>
          </a:p>
          <a:p>
            <a:pPr marL="0" indent="0">
              <a:lnSpc>
                <a:spcPct val="70000"/>
              </a:lnSpc>
              <a:spcBef>
                <a:spcPts val="0"/>
              </a:spcBef>
              <a:spcAft>
                <a:spcPts val="1200"/>
              </a:spcAft>
              <a:buNone/>
            </a:pPr>
            <a:r>
              <a:rPr lang="en-GB" sz="1300" dirty="0"/>
              <a:t>History of Diabetes: YES,</a:t>
            </a:r>
          </a:p>
          <a:p>
            <a:pPr marL="0" indent="0">
              <a:lnSpc>
                <a:spcPct val="70000"/>
              </a:lnSpc>
              <a:spcBef>
                <a:spcPts val="0"/>
              </a:spcBef>
              <a:spcAft>
                <a:spcPts val="1200"/>
              </a:spcAft>
              <a:buNone/>
            </a:pPr>
            <a:r>
              <a:rPr lang="en-GB" sz="1300" dirty="0"/>
              <a:t>History of Hypertension: YES,</a:t>
            </a:r>
          </a:p>
          <a:p>
            <a:pPr marL="0" indent="0">
              <a:lnSpc>
                <a:spcPct val="70000"/>
              </a:lnSpc>
              <a:spcBef>
                <a:spcPts val="0"/>
              </a:spcBef>
              <a:spcAft>
                <a:spcPts val="1200"/>
              </a:spcAft>
              <a:buNone/>
            </a:pPr>
            <a:r>
              <a:rPr lang="en-GB" sz="1300" dirty="0"/>
              <a:t>History of Heart Conditions: YES}</a:t>
            </a:r>
          </a:p>
        </p:txBody>
      </p:sp>
      <p:sp>
        <p:nvSpPr>
          <p:cNvPr id="108" name="Rectangle 107">
            <a:extLst>
              <a:ext uri="{FF2B5EF4-FFF2-40B4-BE49-F238E27FC236}">
                <a16:creationId xmlns:a16="http://schemas.microsoft.com/office/drawing/2014/main" id="{21017B20-A607-75E0-88C4-E424FF02D3D4}"/>
              </a:ext>
            </a:extLst>
          </p:cNvPr>
          <p:cNvSpPr/>
          <p:nvPr/>
        </p:nvSpPr>
        <p:spPr>
          <a:xfrm>
            <a:off x="1748871" y="824541"/>
            <a:ext cx="2171025"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sz="1600" dirty="0"/>
              <a:t>Extract Information</a:t>
            </a:r>
          </a:p>
          <a:p>
            <a:pPr marL="285750" indent="-285750">
              <a:buFont typeface="Arial" panose="020B0604020202020204" pitchFamily="34" charset="0"/>
              <a:buChar char="•"/>
            </a:pPr>
            <a:r>
              <a:rPr lang="en-SG" sz="1600" dirty="0"/>
              <a:t>Format Output</a:t>
            </a:r>
          </a:p>
        </p:txBody>
      </p:sp>
    </p:spTree>
    <p:extLst>
      <p:ext uri="{BB962C8B-B14F-4D97-AF65-F5344CB8AC3E}">
        <p14:creationId xmlns:p14="http://schemas.microsoft.com/office/powerpoint/2010/main" val="150103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8" grpId="0" animBg="1"/>
      <p:bldP spid="72" grpId="0" animBg="1"/>
      <p:bldP spid="106" grpId="0"/>
      <p:bldP spid="107" grpId="0"/>
      <p:bldP spid="1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48463" y="125709"/>
            <a:ext cx="693745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Prompt</a:t>
            </a:r>
          </a:p>
        </p:txBody>
      </p:sp>
      <p:sp>
        <p:nvSpPr>
          <p:cNvPr id="24" name="Rectangle 23">
            <a:extLst>
              <a:ext uri="{FF2B5EF4-FFF2-40B4-BE49-F238E27FC236}">
                <a16:creationId xmlns:a16="http://schemas.microsoft.com/office/drawing/2014/main" id="{2AF0D338-7221-69B9-B525-FC6A47C24D08}"/>
              </a:ext>
            </a:extLst>
          </p:cNvPr>
          <p:cNvSpPr/>
          <p:nvPr/>
        </p:nvSpPr>
        <p:spPr>
          <a:xfrm>
            <a:off x="1153584" y="1019853"/>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AI Role</a:t>
            </a:r>
          </a:p>
        </p:txBody>
      </p:sp>
      <p:sp>
        <p:nvSpPr>
          <p:cNvPr id="25" name="Rectangle 24">
            <a:extLst>
              <a:ext uri="{FF2B5EF4-FFF2-40B4-BE49-F238E27FC236}">
                <a16:creationId xmlns:a16="http://schemas.microsoft.com/office/drawing/2014/main" id="{B032D406-A8B8-515B-EE10-347120DFAD0A}"/>
              </a:ext>
            </a:extLst>
          </p:cNvPr>
          <p:cNvSpPr/>
          <p:nvPr/>
        </p:nvSpPr>
        <p:spPr>
          <a:xfrm>
            <a:off x="1153584" y="1582562"/>
            <a:ext cx="2171025" cy="380378"/>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Instructions</a:t>
            </a:r>
          </a:p>
        </p:txBody>
      </p:sp>
      <p:sp>
        <p:nvSpPr>
          <p:cNvPr id="26" name="Rectangle 25">
            <a:extLst>
              <a:ext uri="{FF2B5EF4-FFF2-40B4-BE49-F238E27FC236}">
                <a16:creationId xmlns:a16="http://schemas.microsoft.com/office/drawing/2014/main" id="{EE8DEED9-6ED7-20EE-0CA9-F1CB8A8B50EE}"/>
              </a:ext>
            </a:extLst>
          </p:cNvPr>
          <p:cNvSpPr/>
          <p:nvPr/>
        </p:nvSpPr>
        <p:spPr>
          <a:xfrm>
            <a:off x="1153584" y="2222075"/>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Contexts</a:t>
            </a:r>
          </a:p>
        </p:txBody>
      </p:sp>
      <p:sp>
        <p:nvSpPr>
          <p:cNvPr id="27" name="Rectangle 26">
            <a:extLst>
              <a:ext uri="{FF2B5EF4-FFF2-40B4-BE49-F238E27FC236}">
                <a16:creationId xmlns:a16="http://schemas.microsoft.com/office/drawing/2014/main" id="{F4C522A2-6C16-F1E7-B8B9-93DB0568F4CB}"/>
              </a:ext>
            </a:extLst>
          </p:cNvPr>
          <p:cNvSpPr/>
          <p:nvPr/>
        </p:nvSpPr>
        <p:spPr>
          <a:xfrm>
            <a:off x="1153582" y="3487728"/>
            <a:ext cx="2171023" cy="472151"/>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&amp; </a:t>
            </a:r>
            <a:r>
              <a:rPr lang="en-SG" sz="1600" dirty="0">
                <a:solidFill>
                  <a:schemeClr val="tx1">
                    <a:lumMod val="65000"/>
                  </a:schemeClr>
                </a:solidFill>
              </a:rPr>
              <a:t>AI)</a:t>
            </a:r>
            <a:r>
              <a:rPr lang="en-SG" sz="1600" dirty="0"/>
              <a:t> Examples/History</a:t>
            </a:r>
          </a:p>
        </p:txBody>
      </p:sp>
      <p:sp>
        <p:nvSpPr>
          <p:cNvPr id="28" name="Rectangle 27">
            <a:extLst>
              <a:ext uri="{FF2B5EF4-FFF2-40B4-BE49-F238E27FC236}">
                <a16:creationId xmlns:a16="http://schemas.microsoft.com/office/drawing/2014/main" id="{8B2BC712-93B7-6865-58E8-C1F51970770D}"/>
              </a:ext>
            </a:extLst>
          </p:cNvPr>
          <p:cNvSpPr/>
          <p:nvPr/>
        </p:nvSpPr>
        <p:spPr>
          <a:xfrm>
            <a:off x="1153585" y="4127367"/>
            <a:ext cx="2171022" cy="367373"/>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Question</a:t>
            </a:r>
          </a:p>
        </p:txBody>
      </p:sp>
      <p:sp>
        <p:nvSpPr>
          <p:cNvPr id="35" name="Rectangle 34">
            <a:extLst>
              <a:ext uri="{FF2B5EF4-FFF2-40B4-BE49-F238E27FC236}">
                <a16:creationId xmlns:a16="http://schemas.microsoft.com/office/drawing/2014/main" id="{516EC9CA-D743-6EAB-215D-747A82650F99}"/>
              </a:ext>
            </a:extLst>
          </p:cNvPr>
          <p:cNvSpPr/>
          <p:nvPr/>
        </p:nvSpPr>
        <p:spPr>
          <a:xfrm>
            <a:off x="1153579" y="2784039"/>
            <a:ext cx="2171024" cy="509056"/>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a:t>
            </a:r>
            <a:r>
              <a:rPr lang="en-SG" sz="1600" dirty="0"/>
              <a:t>  Output</a:t>
            </a:r>
            <a:br>
              <a:rPr lang="en-SG" sz="1600" dirty="0"/>
            </a:br>
            <a:r>
              <a:rPr lang="en-SG" sz="1600" dirty="0"/>
              <a:t>Instructions</a:t>
            </a:r>
          </a:p>
        </p:txBody>
      </p:sp>
      <p:cxnSp>
        <p:nvCxnSpPr>
          <p:cNvPr id="36" name="Straight Arrow Connector 35">
            <a:extLst>
              <a:ext uri="{FF2B5EF4-FFF2-40B4-BE49-F238E27FC236}">
                <a16:creationId xmlns:a16="http://schemas.microsoft.com/office/drawing/2014/main" id="{CC988FEA-458D-3447-9EA8-665E6588A780}"/>
              </a:ext>
            </a:extLst>
          </p:cNvPr>
          <p:cNvCxnSpPr>
            <a:cxnSpLocks/>
            <a:stCxn id="25" idx="2"/>
            <a:endCxn id="26" idx="0"/>
          </p:cNvCxnSpPr>
          <p:nvPr/>
        </p:nvCxnSpPr>
        <p:spPr>
          <a:xfrm>
            <a:off x="2239097" y="1962940"/>
            <a:ext cx="0" cy="25913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F855D43-F72C-628E-033A-7D746E53152E}"/>
              </a:ext>
            </a:extLst>
          </p:cNvPr>
          <p:cNvCxnSpPr>
            <a:cxnSpLocks/>
            <a:stCxn id="24" idx="2"/>
            <a:endCxn id="25" idx="0"/>
          </p:cNvCxnSpPr>
          <p:nvPr/>
        </p:nvCxnSpPr>
        <p:spPr>
          <a:xfrm>
            <a:off x="2239097" y="1396302"/>
            <a:ext cx="0" cy="1862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15DAE7F-0703-92B0-4DDC-02D5C592BB98}"/>
              </a:ext>
            </a:extLst>
          </p:cNvPr>
          <p:cNvCxnSpPr>
            <a:cxnSpLocks/>
            <a:stCxn id="26" idx="2"/>
            <a:endCxn id="35" idx="0"/>
          </p:cNvCxnSpPr>
          <p:nvPr/>
        </p:nvCxnSpPr>
        <p:spPr>
          <a:xfrm flipH="1">
            <a:off x="2239091" y="2598524"/>
            <a:ext cx="6" cy="18551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877BE0-4CAC-25FD-BD2F-58F18D7053D2}"/>
              </a:ext>
            </a:extLst>
          </p:cNvPr>
          <p:cNvCxnSpPr>
            <a:cxnSpLocks/>
            <a:stCxn id="35" idx="2"/>
            <a:endCxn id="27" idx="0"/>
          </p:cNvCxnSpPr>
          <p:nvPr/>
        </p:nvCxnSpPr>
        <p:spPr>
          <a:xfrm>
            <a:off x="2239091" y="3293095"/>
            <a:ext cx="3" cy="19463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182CDB-32D7-4F18-C36D-E8E0AC4D18D2}"/>
              </a:ext>
            </a:extLst>
          </p:cNvPr>
          <p:cNvCxnSpPr>
            <a:cxnSpLocks/>
            <a:stCxn id="27" idx="2"/>
            <a:endCxn id="28" idx="0"/>
          </p:cNvCxnSpPr>
          <p:nvPr/>
        </p:nvCxnSpPr>
        <p:spPr>
          <a:xfrm>
            <a:off x="2239094" y="3959879"/>
            <a:ext cx="2" cy="16748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3BDD3BF-756A-3E56-9D55-94A29CA34257}"/>
              </a:ext>
            </a:extLst>
          </p:cNvPr>
          <p:cNvCxnSpPr>
            <a:cxnSpLocks/>
            <a:stCxn id="24" idx="3"/>
          </p:cNvCxnSpPr>
          <p:nvPr/>
        </p:nvCxnSpPr>
        <p:spPr>
          <a:xfrm flipV="1">
            <a:off x="3324609" y="516344"/>
            <a:ext cx="532725" cy="691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6CADFA-3A7A-AD5B-2E05-87C05C96BEB3}"/>
              </a:ext>
            </a:extLst>
          </p:cNvPr>
          <p:cNvCxnSpPr>
            <a:cxnSpLocks/>
            <a:stCxn id="25" idx="3"/>
          </p:cNvCxnSpPr>
          <p:nvPr/>
        </p:nvCxnSpPr>
        <p:spPr>
          <a:xfrm>
            <a:off x="3324609" y="1772751"/>
            <a:ext cx="532725" cy="1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698D8BE-900D-0E0F-EECC-ECECEB035022}"/>
              </a:ext>
            </a:extLst>
          </p:cNvPr>
          <p:cNvCxnSpPr>
            <a:cxnSpLocks/>
            <a:stCxn id="35" idx="3"/>
          </p:cNvCxnSpPr>
          <p:nvPr/>
        </p:nvCxnSpPr>
        <p:spPr>
          <a:xfrm>
            <a:off x="3324603" y="3038567"/>
            <a:ext cx="532731" cy="25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8C9FA14-B511-40B2-6507-800F4483346F}"/>
              </a:ext>
            </a:extLst>
          </p:cNvPr>
          <p:cNvCxnSpPr>
            <a:cxnSpLocks/>
            <a:stCxn id="27" idx="3"/>
          </p:cNvCxnSpPr>
          <p:nvPr/>
        </p:nvCxnSpPr>
        <p:spPr>
          <a:xfrm flipV="1">
            <a:off x="3324605" y="3723803"/>
            <a:ext cx="53272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689AFA-8F67-E316-BF16-1FDD33CF1941}"/>
              </a:ext>
            </a:extLst>
          </p:cNvPr>
          <p:cNvCxnSpPr>
            <a:cxnSpLocks/>
            <a:stCxn id="28" idx="3"/>
          </p:cNvCxnSpPr>
          <p:nvPr/>
        </p:nvCxnSpPr>
        <p:spPr>
          <a:xfrm>
            <a:off x="3324607" y="4311054"/>
            <a:ext cx="532727" cy="1836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75843E-C582-55D4-C534-52B9E492EDB8}"/>
              </a:ext>
            </a:extLst>
          </p:cNvPr>
          <p:cNvSpPr txBox="1"/>
          <p:nvPr/>
        </p:nvSpPr>
        <p:spPr>
          <a:xfrm>
            <a:off x="4030932" y="1208077"/>
            <a:ext cx="4838494" cy="3939540"/>
          </a:xfrm>
          <a:prstGeom prst="rect">
            <a:avLst/>
          </a:prstGeom>
          <a:noFill/>
        </p:spPr>
        <p:txBody>
          <a:bodyPr wrap="square">
            <a:spAutoFit/>
          </a:bodyPr>
          <a:lstStyle/>
          <a:p>
            <a:r>
              <a:rPr lang="en-GB" sz="1000" b="1" dirty="0">
                <a:effectLst/>
                <a:latin typeface="Courier New" panose="02070309020205020404" pitchFamily="49" charset="0"/>
              </a:rPr>
              <a:t>EXAMPLES:</a:t>
            </a:r>
          </a:p>
          <a:p>
            <a:r>
              <a:rPr lang="en-GB" sz="1000" b="1" dirty="0">
                <a:effectLst/>
                <a:latin typeface="Courier New" panose="02070309020205020404" pitchFamily="49" charset="0"/>
              </a:rPr>
              <a:t>PATIENT PROFILE: 46 year old Chinese gentleman  no known drug allergy  ADL independent,</a:t>
            </a:r>
          </a:p>
          <a:p>
            <a:r>
              <a:rPr lang="en-GB" sz="1000" b="1" dirty="0">
                <a:effectLst/>
                <a:latin typeface="Courier New" panose="02070309020205020404" pitchFamily="49" charset="0"/>
              </a:rPr>
              <a:t>community ambulant walking stick  smoker, 10 sticks/day; started 25 years ago  Non-drinker  Married,</a:t>
            </a:r>
          </a:p>
          <a:p>
            <a:r>
              <a:rPr lang="en-GB" sz="1000" b="1" dirty="0">
                <a:effectLst/>
                <a:latin typeface="Courier New" panose="02070309020205020404" pitchFamily="49" charset="0"/>
              </a:rPr>
              <a:t>Currently unemployed    Past Medical History  1. Ischaemic Heart Disease ICD implanted for primary prevention</a:t>
            </a:r>
          </a:p>
          <a:p>
            <a:r>
              <a:rPr lang="en-GB" sz="1000" b="1" dirty="0">
                <a:effectLst/>
                <a:latin typeface="Courier New" panose="02070309020205020404" pitchFamily="49" charset="0"/>
              </a:rPr>
              <a:t>2. </a:t>
            </a:r>
            <a:r>
              <a:rPr lang="en-GB" sz="1000" b="1" dirty="0" err="1">
                <a:effectLst/>
                <a:latin typeface="Courier New" panose="02070309020205020404" pitchFamily="49" charset="0"/>
              </a:rPr>
              <a:t>Parxoysmal</a:t>
            </a:r>
            <a:r>
              <a:rPr lang="en-GB" sz="1000" b="1" dirty="0">
                <a:effectLst/>
                <a:latin typeface="Courier New" panose="02070309020205020404" pitchFamily="49" charset="0"/>
              </a:rPr>
              <a:t> AF - noted episodes of </a:t>
            </a:r>
            <a:r>
              <a:rPr lang="en-GB" sz="1000" b="1" dirty="0" err="1">
                <a:effectLst/>
                <a:latin typeface="Courier New" panose="02070309020205020404" pitchFamily="49" charset="0"/>
              </a:rPr>
              <a:t>pAF</a:t>
            </a:r>
            <a:r>
              <a:rPr lang="en-GB" sz="1000" b="1" dirty="0">
                <a:effectLst/>
                <a:latin typeface="Courier New" panose="02070309020205020404" pitchFamily="49" charset="0"/>
              </a:rPr>
              <a:t> and NSVT in Feb 2015  - subsequently commenced on amiodarone </a:t>
            </a:r>
          </a:p>
          <a:p>
            <a:r>
              <a:rPr lang="en-GB" sz="1000" b="1" dirty="0">
                <a:effectLst/>
                <a:latin typeface="Courier New" panose="02070309020205020404" pitchFamily="49" charset="0"/>
              </a:rPr>
              <a:t>4. Diabetes Mellitus  - complicated by nephropathy - HbA1c -</a:t>
            </a:r>
          </a:p>
          <a:p>
            <a:r>
              <a:rPr lang="en-GB" sz="1000" b="1" dirty="0">
                <a:effectLst/>
                <a:latin typeface="Courier New" panose="02070309020205020404" pitchFamily="49" charset="0"/>
              </a:rPr>
              <a:t> 6.2%.  5. Hypertension  6. </a:t>
            </a:r>
            <a:r>
              <a:rPr lang="en-GB" sz="1000" b="1" dirty="0" err="1">
                <a:effectLst/>
                <a:latin typeface="Courier New" panose="02070309020205020404" pitchFamily="49" charset="0"/>
              </a:rPr>
              <a:t>Hyperlipidemia</a:t>
            </a:r>
            <a:r>
              <a:rPr lang="en-GB" sz="1000" b="1" dirty="0">
                <a:effectLst/>
                <a:latin typeface="Courier New" panose="02070309020205020404" pitchFamily="49" charset="0"/>
              </a:rPr>
              <a:t> 7. Anaemia  8. Major Depressive Disorder  </a:t>
            </a:r>
          </a:p>
          <a:p>
            <a:r>
              <a:rPr lang="en-GB" sz="1000" b="1" dirty="0">
                <a:effectLst/>
                <a:latin typeface="Courier New" panose="02070309020205020404" pitchFamily="49" charset="0"/>
              </a:rPr>
              <a:t> - diagnosed in 2016,  - started on Fluvoxamine 25 mg ON  - defaulted outpatient follow up.</a:t>
            </a:r>
          </a:p>
          <a:p>
            <a:r>
              <a:rPr lang="en-GB" sz="1000" b="1" dirty="0">
                <a:effectLst/>
                <a:latin typeface="Courier New" panose="02070309020205020404" pitchFamily="49" charset="0"/>
              </a:rPr>
              <a:t>ANSWER:</a:t>
            </a:r>
          </a:p>
          <a:p>
            <a:r>
              <a:rPr lang="en-GB" sz="1000" b="1" dirty="0">
                <a:effectLst/>
                <a:latin typeface="Courier New" panose="02070309020205020404" pitchFamily="49" charset="0"/>
              </a:rPr>
              <a:t>- Age: 46</a:t>
            </a:r>
          </a:p>
          <a:p>
            <a:r>
              <a:rPr lang="en-GB" sz="1000" b="1" dirty="0">
                <a:effectLst/>
                <a:latin typeface="Courier New" panose="02070309020205020404" pitchFamily="49" charset="0"/>
              </a:rPr>
              <a:t>- Ethnicity: Chinese</a:t>
            </a:r>
          </a:p>
          <a:p>
            <a:r>
              <a:rPr lang="en-GB" sz="1000" b="1" dirty="0">
                <a:effectLst/>
                <a:latin typeface="Courier New" panose="02070309020205020404" pitchFamily="49" charset="0"/>
              </a:rPr>
              <a:t>- Gender: Male</a:t>
            </a:r>
          </a:p>
          <a:p>
            <a:r>
              <a:rPr lang="en-GB" sz="1000" b="1" dirty="0">
                <a:effectLst/>
                <a:latin typeface="Courier New" panose="02070309020205020404" pitchFamily="49" charset="0"/>
              </a:rPr>
              <a:t>- Drug Allergy: NO</a:t>
            </a:r>
          </a:p>
          <a:p>
            <a:r>
              <a:rPr lang="en-GB" sz="1000" b="1" dirty="0">
                <a:effectLst/>
                <a:latin typeface="Courier New" panose="02070309020205020404" pitchFamily="49" charset="0"/>
              </a:rPr>
              <a:t>- Smoking Status: YES</a:t>
            </a:r>
          </a:p>
          <a:p>
            <a:r>
              <a:rPr lang="en-GB" sz="1000" b="1" dirty="0">
                <a:effectLst/>
                <a:latin typeface="Courier New" panose="02070309020205020404" pitchFamily="49" charset="0"/>
              </a:rPr>
              <a:t>- Drinking Status: NO</a:t>
            </a:r>
          </a:p>
          <a:p>
            <a:r>
              <a:rPr lang="en-GB" sz="1000" b="1" dirty="0">
                <a:effectLst/>
                <a:latin typeface="Courier New" panose="02070309020205020404" pitchFamily="49" charset="0"/>
              </a:rPr>
              <a:t>- History of Diabetes: YES</a:t>
            </a:r>
          </a:p>
          <a:p>
            <a:r>
              <a:rPr lang="en-GB" sz="1000" b="1" dirty="0">
                <a:effectLst/>
                <a:latin typeface="Courier New" panose="02070309020205020404" pitchFamily="49" charset="0"/>
              </a:rPr>
              <a:t>- History of Hypertension: YES</a:t>
            </a:r>
          </a:p>
          <a:p>
            <a:r>
              <a:rPr lang="en-GB" sz="1000" b="1" dirty="0">
                <a:effectLst/>
                <a:latin typeface="Courier New" panose="02070309020205020404" pitchFamily="49" charset="0"/>
              </a:rPr>
              <a:t>- History of Heart Conditions: YES</a:t>
            </a:r>
          </a:p>
          <a:p>
            <a:r>
              <a:rPr lang="en-GB" sz="1000" b="1" dirty="0">
                <a:effectLst/>
                <a:latin typeface="Courier New" panose="02070309020205020404" pitchFamily="49" charset="0"/>
              </a:rPr>
              <a:t>=======================</a:t>
            </a:r>
          </a:p>
        </p:txBody>
      </p:sp>
      <p:sp>
        <p:nvSpPr>
          <p:cNvPr id="53" name="TextBox 52">
            <a:extLst>
              <a:ext uri="{FF2B5EF4-FFF2-40B4-BE49-F238E27FC236}">
                <a16:creationId xmlns:a16="http://schemas.microsoft.com/office/drawing/2014/main" id="{5FDECAAC-1A99-9603-CBD7-16F94B963644}"/>
              </a:ext>
            </a:extLst>
          </p:cNvPr>
          <p:cNvSpPr txBox="1"/>
          <p:nvPr/>
        </p:nvSpPr>
        <p:spPr>
          <a:xfrm>
            <a:off x="4023454" y="170528"/>
            <a:ext cx="4838494" cy="861774"/>
          </a:xfrm>
          <a:prstGeom prst="rect">
            <a:avLst/>
          </a:prstGeom>
          <a:noFill/>
        </p:spPr>
        <p:txBody>
          <a:bodyPr wrap="square">
            <a:spAutoFit/>
          </a:bodyPr>
          <a:lstStyle/>
          <a:p>
            <a:r>
              <a:rPr lang="en-GB" sz="1000" b="1" dirty="0">
                <a:effectLst/>
                <a:latin typeface="Courier New" panose="02070309020205020404" pitchFamily="49" charset="0"/>
              </a:rPr>
              <a:t>You are an honest medical officer.</a:t>
            </a:r>
          </a:p>
          <a:p>
            <a:r>
              <a:rPr lang="en-GB" sz="1000" b="1" dirty="0">
                <a:effectLst/>
                <a:latin typeface="Courier New" panose="02070309020205020404" pitchFamily="49" charset="0"/>
              </a:rPr>
              <a:t>If you don't know the answer, return None or "I don't know", don't try to make up an answer.</a:t>
            </a:r>
          </a:p>
          <a:p>
            <a:r>
              <a:rPr lang="en-GB" sz="1000" b="1" dirty="0">
                <a:effectLst/>
                <a:latin typeface="Courier New" panose="02070309020205020404" pitchFamily="49" charset="0"/>
              </a:rPr>
              <a:t>=========================</a:t>
            </a:r>
          </a:p>
          <a:p>
            <a:endParaRPr lang="en-GB" sz="1000" b="1" dirty="0">
              <a:effectLst/>
              <a:latin typeface="Courier New" panose="02070309020205020404" pitchFamily="49" charset="0"/>
            </a:endParaRPr>
          </a:p>
        </p:txBody>
      </p:sp>
      <p:sp>
        <p:nvSpPr>
          <p:cNvPr id="55" name="TextBox 54">
            <a:extLst>
              <a:ext uri="{FF2B5EF4-FFF2-40B4-BE49-F238E27FC236}">
                <a16:creationId xmlns:a16="http://schemas.microsoft.com/office/drawing/2014/main" id="{4ACBF586-5C13-B6F4-BBA7-67196C9EAF38}"/>
              </a:ext>
            </a:extLst>
          </p:cNvPr>
          <p:cNvSpPr txBox="1"/>
          <p:nvPr/>
        </p:nvSpPr>
        <p:spPr>
          <a:xfrm>
            <a:off x="4030932" y="875265"/>
            <a:ext cx="4705295" cy="2246769"/>
          </a:xfrm>
          <a:prstGeom prst="rect">
            <a:avLst/>
          </a:prstGeom>
          <a:noFill/>
        </p:spPr>
        <p:txBody>
          <a:bodyPr wrap="square">
            <a:spAutoFit/>
          </a:bodyPr>
          <a:lstStyle/>
          <a:p>
            <a:r>
              <a:rPr lang="en-GB" sz="1000" b="1" dirty="0">
                <a:effectLst/>
                <a:latin typeface="Courier New" panose="02070309020205020404" pitchFamily="49" charset="0"/>
              </a:rPr>
              <a:t>TASK: Analyse the given patient summary and extract the following information</a:t>
            </a:r>
          </a:p>
          <a:p>
            <a:r>
              <a:rPr lang="en-GB" sz="1000" b="1" dirty="0">
                <a:effectLst/>
                <a:latin typeface="Courier New" panose="02070309020205020404" pitchFamily="49" charset="0"/>
              </a:rPr>
              <a:t>- Age</a:t>
            </a:r>
          </a:p>
          <a:p>
            <a:r>
              <a:rPr lang="en-GB" sz="1000" b="1" dirty="0">
                <a:effectLst/>
                <a:latin typeface="Courier New" panose="02070309020205020404" pitchFamily="49" charset="0"/>
              </a:rPr>
              <a:t>- Ethnicity</a:t>
            </a:r>
          </a:p>
          <a:p>
            <a:r>
              <a:rPr lang="en-GB" sz="1000" b="1" dirty="0">
                <a:effectLst/>
                <a:latin typeface="Courier New" panose="02070309020205020404" pitchFamily="49" charset="0"/>
              </a:rPr>
              <a:t>- Gender</a:t>
            </a:r>
          </a:p>
          <a:p>
            <a:r>
              <a:rPr lang="en-GB" sz="1000" b="1" dirty="0">
                <a:effectLst/>
                <a:latin typeface="Courier New" panose="02070309020205020404" pitchFamily="49" charset="0"/>
              </a:rPr>
              <a:t>- Drug Allergy</a:t>
            </a:r>
          </a:p>
          <a:p>
            <a:r>
              <a:rPr lang="en-GB" sz="1000" b="1" dirty="0">
                <a:effectLst/>
                <a:latin typeface="Courier New" panose="02070309020205020404" pitchFamily="49" charset="0"/>
              </a:rPr>
              <a:t>- Smoking Status</a:t>
            </a:r>
          </a:p>
          <a:p>
            <a:r>
              <a:rPr lang="en-GB" sz="1000" b="1" dirty="0">
                <a:effectLst/>
                <a:latin typeface="Courier New" panose="02070309020205020404" pitchFamily="49" charset="0"/>
              </a:rPr>
              <a:t>- Drinking Status</a:t>
            </a:r>
          </a:p>
          <a:p>
            <a:r>
              <a:rPr lang="en-GB" sz="1000" b="1" dirty="0">
                <a:effectLst/>
                <a:latin typeface="Courier New" panose="02070309020205020404" pitchFamily="49" charset="0"/>
              </a:rPr>
              <a:t>- History of Diabetes</a:t>
            </a:r>
          </a:p>
          <a:p>
            <a:r>
              <a:rPr lang="en-GB" sz="1000" b="1" dirty="0">
                <a:effectLst/>
                <a:latin typeface="Courier New" panose="02070309020205020404" pitchFamily="49" charset="0"/>
              </a:rPr>
              <a:t>- History of Hypertension</a:t>
            </a:r>
          </a:p>
          <a:p>
            <a:r>
              <a:rPr lang="en-GB" sz="1000" b="1" dirty="0">
                <a:effectLst/>
                <a:latin typeface="Courier New" panose="02070309020205020404" pitchFamily="49" charset="0"/>
              </a:rPr>
              <a:t>- History of Heart Conditions</a:t>
            </a:r>
          </a:p>
          <a:p>
            <a:br>
              <a:rPr lang="en-GB" sz="1000" b="1" dirty="0">
                <a:effectLst/>
                <a:latin typeface="Courier New" panose="02070309020205020404" pitchFamily="49" charset="0"/>
              </a:rPr>
            </a:br>
            <a:r>
              <a:rPr lang="en-GB" sz="1000" b="1" dirty="0">
                <a:effectLst/>
                <a:latin typeface="Courier New" panose="02070309020205020404" pitchFamily="49" charset="0"/>
              </a:rPr>
              <a:t>If the information is not present in the patient summary, return "NO"</a:t>
            </a:r>
          </a:p>
        </p:txBody>
      </p:sp>
      <p:sp>
        <p:nvSpPr>
          <p:cNvPr id="57" name="TextBox 56">
            <a:extLst>
              <a:ext uri="{FF2B5EF4-FFF2-40B4-BE49-F238E27FC236}">
                <a16:creationId xmlns:a16="http://schemas.microsoft.com/office/drawing/2014/main" id="{A9492D47-EBDD-D01B-620F-2DC478B6B251}"/>
              </a:ext>
            </a:extLst>
          </p:cNvPr>
          <p:cNvSpPr txBox="1"/>
          <p:nvPr/>
        </p:nvSpPr>
        <p:spPr>
          <a:xfrm>
            <a:off x="4030932" y="1772751"/>
            <a:ext cx="4838494" cy="2092881"/>
          </a:xfrm>
          <a:prstGeom prst="rect">
            <a:avLst/>
          </a:prstGeom>
          <a:noFill/>
        </p:spPr>
        <p:txBody>
          <a:bodyPr wrap="square">
            <a:spAutoFit/>
          </a:bodyPr>
          <a:lstStyle/>
          <a:p>
            <a:r>
              <a:rPr lang="en-GB" sz="1000" b="1" dirty="0">
                <a:effectLst/>
                <a:latin typeface="Courier New" panose="02070309020205020404" pitchFamily="49" charset="0"/>
              </a:rPr>
              <a:t>========================</a:t>
            </a:r>
          </a:p>
          <a:p>
            <a:r>
              <a:rPr lang="en-GB" sz="1000" b="1" dirty="0">
                <a:effectLst/>
                <a:latin typeface="Courier New" panose="02070309020205020404" pitchFamily="49" charset="0"/>
              </a:rPr>
              <a:t>OUTPUT INSTRUCTION:</a:t>
            </a:r>
          </a:p>
          <a:p>
            <a:r>
              <a:rPr lang="en-GB" sz="1000" b="1" dirty="0">
                <a:effectLst/>
                <a:latin typeface="Courier New" panose="02070309020205020404" pitchFamily="49" charset="0"/>
              </a:rPr>
              <a:t>Return your answer in the following format</a:t>
            </a:r>
          </a:p>
          <a:p>
            <a:r>
              <a:rPr lang="en-GB" sz="1000" b="1" dirty="0">
                <a:effectLst/>
                <a:latin typeface="Courier New" panose="02070309020205020404" pitchFamily="49" charset="0"/>
              </a:rPr>
              <a:t>- Age: Single Integer</a:t>
            </a:r>
          </a:p>
          <a:p>
            <a:r>
              <a:rPr lang="en-GB" sz="1000" b="1" dirty="0">
                <a:effectLst/>
                <a:latin typeface="Courier New" panose="02070309020205020404" pitchFamily="49" charset="0"/>
              </a:rPr>
              <a:t>- Ethnicity: One of [Chinese, Malay, Indian, Others]</a:t>
            </a:r>
          </a:p>
          <a:p>
            <a:r>
              <a:rPr lang="en-GB" sz="1000" b="1" dirty="0">
                <a:effectLst/>
                <a:latin typeface="Courier New" panose="02070309020205020404" pitchFamily="49" charset="0"/>
              </a:rPr>
              <a:t>- Gender: One of [MALE, FEMALE]</a:t>
            </a:r>
          </a:p>
          <a:p>
            <a:r>
              <a:rPr lang="en-GB" sz="1000" b="1" dirty="0">
                <a:effectLst/>
                <a:latin typeface="Courier New" panose="02070309020205020404" pitchFamily="49" charset="0"/>
              </a:rPr>
              <a:t>- Drug Allergy: One of [YES, NO]</a:t>
            </a:r>
          </a:p>
          <a:p>
            <a:r>
              <a:rPr lang="en-GB" sz="1000" b="1" dirty="0">
                <a:effectLst/>
                <a:latin typeface="Courier New" panose="02070309020205020404" pitchFamily="49" charset="0"/>
              </a:rPr>
              <a:t>- Smoking Status: One of [YES, NO]</a:t>
            </a:r>
          </a:p>
          <a:p>
            <a:r>
              <a:rPr lang="en-GB" sz="1000" b="1" dirty="0">
                <a:effectLst/>
                <a:latin typeface="Courier New" panose="02070309020205020404" pitchFamily="49" charset="0"/>
              </a:rPr>
              <a:t>- Drinking Status: One of [YES, NO]</a:t>
            </a:r>
          </a:p>
          <a:p>
            <a:r>
              <a:rPr lang="en-GB" sz="1000" b="1" dirty="0">
                <a:effectLst/>
                <a:latin typeface="Courier New" panose="02070309020205020404" pitchFamily="49" charset="0"/>
              </a:rPr>
              <a:t>- History of Diabetes: One of [YES, NO]</a:t>
            </a:r>
          </a:p>
          <a:p>
            <a:r>
              <a:rPr lang="en-GB" sz="1000" b="1" dirty="0">
                <a:effectLst/>
                <a:latin typeface="Courier New" panose="02070309020205020404" pitchFamily="49" charset="0"/>
              </a:rPr>
              <a:t>- History of Hypertension: One of [YES, NO]</a:t>
            </a:r>
          </a:p>
          <a:p>
            <a:r>
              <a:rPr lang="en-GB" sz="1000" b="1" dirty="0">
                <a:effectLst/>
                <a:latin typeface="Courier New" panose="02070309020205020404" pitchFamily="49" charset="0"/>
              </a:rPr>
              <a:t>- History of Heart Conditions: One of [YES, NO]</a:t>
            </a:r>
          </a:p>
          <a:p>
            <a:r>
              <a:rPr lang="en-GB" sz="1000" b="1" dirty="0">
                <a:effectLst/>
                <a:latin typeface="Courier New" panose="02070309020205020404" pitchFamily="49" charset="0"/>
              </a:rPr>
              <a:t>=======================</a:t>
            </a:r>
          </a:p>
        </p:txBody>
      </p:sp>
      <p:sp>
        <p:nvSpPr>
          <p:cNvPr id="58" name="TextBox 57">
            <a:extLst>
              <a:ext uri="{FF2B5EF4-FFF2-40B4-BE49-F238E27FC236}">
                <a16:creationId xmlns:a16="http://schemas.microsoft.com/office/drawing/2014/main" id="{DE6F9665-BC89-6517-B964-45B6E57BFECD}"/>
              </a:ext>
            </a:extLst>
          </p:cNvPr>
          <p:cNvSpPr txBox="1"/>
          <p:nvPr/>
        </p:nvSpPr>
        <p:spPr>
          <a:xfrm>
            <a:off x="4023454" y="3998793"/>
            <a:ext cx="4838494" cy="1015663"/>
          </a:xfrm>
          <a:prstGeom prst="rect">
            <a:avLst/>
          </a:prstGeom>
          <a:noFill/>
        </p:spPr>
        <p:txBody>
          <a:bodyPr wrap="square">
            <a:spAutoFit/>
          </a:bodyPr>
          <a:lstStyle/>
          <a:p>
            <a:r>
              <a:rPr lang="en-GB" sz="1000" b="1" dirty="0">
                <a:latin typeface="Courier New" panose="02070309020205020404" pitchFamily="49" charset="0"/>
              </a:rPr>
              <a:t>PATIENT PROFILE: 67 year old CHI lady  NKDA  non smoker, non drinker  ADL independent, comm ambulant. PREV HIST: 1) Diabetes mellitus, last HbA1c 5.8%, normal creatinine clearance, </a:t>
            </a:r>
            <a:r>
              <a:rPr lang="en-GB" sz="1000" b="1" dirty="0" err="1">
                <a:latin typeface="Courier New" panose="02070309020205020404" pitchFamily="49" charset="0"/>
              </a:rPr>
              <a:t>basline</a:t>
            </a:r>
            <a:r>
              <a:rPr lang="en-GB" sz="1000" b="1" dirty="0">
                <a:latin typeface="Courier New" panose="02070309020205020404" pitchFamily="49" charset="0"/>
              </a:rPr>
              <a:t> Cr normal 2) Hypertension F/U OPS  3) Prev S/B NHC for chest pain  4) Fe deficiency </a:t>
            </a:r>
            <a:r>
              <a:rPr lang="en-GB" sz="1000" b="1" dirty="0" err="1">
                <a:latin typeface="Courier New" panose="02070309020205020404" pitchFamily="49" charset="0"/>
              </a:rPr>
              <a:t>anemia</a:t>
            </a:r>
            <a:r>
              <a:rPr lang="en-GB" sz="1000" b="1" dirty="0">
                <a:latin typeface="Courier New" panose="02070309020205020404" pitchFamily="49" charset="0"/>
              </a:rPr>
              <a:t> </a:t>
            </a:r>
            <a:r>
              <a:rPr lang="en-GB" sz="1000" b="1" dirty="0" err="1">
                <a:latin typeface="Courier New" panose="02070309020205020404" pitchFamily="49" charset="0"/>
              </a:rPr>
              <a:t>Basline</a:t>
            </a:r>
            <a:r>
              <a:rPr lang="en-GB" sz="1000" b="1" dirty="0">
                <a:latin typeface="Courier New" panose="02070309020205020404" pitchFamily="49" charset="0"/>
              </a:rPr>
              <a:t> Hb ~10</a:t>
            </a:r>
          </a:p>
        </p:txBody>
      </p:sp>
    </p:spTree>
    <p:extLst>
      <p:ext uri="{BB962C8B-B14F-4D97-AF65-F5344CB8AC3E}">
        <p14:creationId xmlns:p14="http://schemas.microsoft.com/office/powerpoint/2010/main" val="391450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4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4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53" grpId="0"/>
      <p:bldP spid="53" grpId="1"/>
      <p:bldP spid="55" grpId="0"/>
      <p:bldP spid="55" grpId="1"/>
      <p:bldP spid="57" grpId="0"/>
      <p:bldP spid="57" grpId="1"/>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628650" y="273843"/>
            <a:ext cx="4996542"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endParaRPr lang="en-US" sz="3000"/>
          </a:p>
          <a:p>
            <a:pPr marL="0" lvl="0" indent="0" defTabSz="914400">
              <a:spcBef>
                <a:spcPct val="0"/>
              </a:spcBef>
              <a:spcAft>
                <a:spcPts val="0"/>
              </a:spcAft>
            </a:pPr>
            <a:r>
              <a:rPr lang="en-US" sz="3000"/>
              <a:t> </a:t>
            </a:r>
          </a:p>
          <a:p>
            <a:pPr marL="0" lvl="0" indent="0" defTabSz="914400">
              <a:spcBef>
                <a:spcPct val="0"/>
              </a:spcBef>
              <a:spcAft>
                <a:spcPts val="0"/>
              </a:spcAft>
            </a:pPr>
            <a:endParaRPr lang="en-US" sz="3000"/>
          </a:p>
        </p:txBody>
      </p:sp>
      <p:pic>
        <p:nvPicPr>
          <p:cNvPr id="199" name="Picture 198" descr="Stethoscope on white background">
            <a:extLst>
              <a:ext uri="{FF2B5EF4-FFF2-40B4-BE49-F238E27FC236}">
                <a16:creationId xmlns:a16="http://schemas.microsoft.com/office/drawing/2014/main" id="{47861822-C25A-9D9F-B523-C1434E4DB5C8}"/>
              </a:ext>
            </a:extLst>
          </p:cNvPr>
          <p:cNvPicPr>
            <a:picLocks noChangeAspect="1"/>
          </p:cNvPicPr>
          <p:nvPr/>
        </p:nvPicPr>
        <p:blipFill rotWithShape="1">
          <a:blip r:embed="rId4"/>
          <a:srcRect l="3004" r="55037" b="-2"/>
          <a:stretch/>
        </p:blipFill>
        <p:spPr>
          <a:xfrm>
            <a:off x="5886450" y="10"/>
            <a:ext cx="3257550" cy="5143490"/>
          </a:xfrm>
          <a:prstGeom prst="rect">
            <a:avLst/>
          </a:prstGeom>
        </p:spPr>
      </p:pic>
      <p:sp>
        <p:nvSpPr>
          <p:cNvPr id="3" name="Google Shape;197;p25">
            <a:extLst>
              <a:ext uri="{FF2B5EF4-FFF2-40B4-BE49-F238E27FC236}">
                <a16:creationId xmlns:a16="http://schemas.microsoft.com/office/drawing/2014/main" id="{33B84A83-527B-76F8-30B7-9BFB142D0D70}"/>
              </a:ext>
            </a:extLst>
          </p:cNvPr>
          <p:cNvSpPr txBox="1"/>
          <p:nvPr/>
        </p:nvSpPr>
        <p:spPr>
          <a:xfrm>
            <a:off x="749075" y="1135574"/>
            <a:ext cx="4584926" cy="2718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t>Example 2</a:t>
            </a:r>
          </a:p>
          <a:p>
            <a:pPr marL="0" lvl="0" indent="0" algn="l" rtl="0">
              <a:spcBef>
                <a:spcPts val="0"/>
              </a:spcBef>
              <a:spcAft>
                <a:spcPts val="0"/>
              </a:spcAft>
              <a:buNone/>
            </a:pPr>
            <a:endParaRPr lang="en-GB" sz="2400" dirty="0"/>
          </a:p>
          <a:p>
            <a:pPr marL="0" lvl="0" indent="0" algn="l" rtl="0">
              <a:spcBef>
                <a:spcPts val="0"/>
              </a:spcBef>
              <a:spcAft>
                <a:spcPts val="0"/>
              </a:spcAft>
              <a:buNone/>
            </a:pPr>
            <a:endParaRPr lang="en-GB" dirty="0"/>
          </a:p>
          <a:p>
            <a:pPr marL="0" lvl="0" indent="0" algn="l" rtl="0">
              <a:spcBef>
                <a:spcPts val="0"/>
              </a:spcBef>
              <a:spcAft>
                <a:spcPts val="0"/>
              </a:spcAft>
              <a:buNone/>
            </a:pPr>
            <a:r>
              <a:rPr lang="en-GB" sz="3000" dirty="0"/>
              <a:t>Summarization of </a:t>
            </a:r>
            <a:br>
              <a:rPr lang="en-GB" sz="3000" dirty="0"/>
            </a:br>
            <a:r>
              <a:rPr lang="en-GB" sz="3000" dirty="0"/>
              <a:t>Clinical Consultations</a:t>
            </a:r>
          </a:p>
        </p:txBody>
      </p:sp>
    </p:spTree>
    <p:extLst>
      <p:ext uri="{BB962C8B-B14F-4D97-AF65-F5344CB8AC3E}">
        <p14:creationId xmlns:p14="http://schemas.microsoft.com/office/powerpoint/2010/main" val="262901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 name="Google Shape;117;p18">
            <a:extLst>
              <a:ext uri="{FF2B5EF4-FFF2-40B4-BE49-F238E27FC236}">
                <a16:creationId xmlns:a16="http://schemas.microsoft.com/office/drawing/2014/main" id="{4A49FCA0-D503-BA78-3811-DF493F6BD1F3}"/>
              </a:ext>
            </a:extLst>
          </p:cNvPr>
          <p:cNvSpPr txBox="1">
            <a:spLocks/>
          </p:cNvSpPr>
          <p:nvPr/>
        </p:nvSpPr>
        <p:spPr>
          <a:xfrm>
            <a:off x="535734" y="1586974"/>
            <a:ext cx="3523354" cy="3641988"/>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1200"/>
              </a:spcAft>
              <a:buNone/>
            </a:pPr>
            <a:endParaRPr lang="en-GB" sz="1700" dirty="0"/>
          </a:p>
        </p:txBody>
      </p:sp>
      <p:sp>
        <p:nvSpPr>
          <p:cNvPr id="67" name="Google Shape;67;p15"/>
          <p:cNvSpPr txBox="1">
            <a:spLocks noGrp="1"/>
          </p:cNvSpPr>
          <p:nvPr>
            <p:ph type="title"/>
          </p:nvPr>
        </p:nvSpPr>
        <p:spPr>
          <a:xfrm>
            <a:off x="676574" y="219150"/>
            <a:ext cx="7314265"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Text Summarization</a:t>
            </a:r>
          </a:p>
        </p:txBody>
      </p:sp>
      <p:sp>
        <p:nvSpPr>
          <p:cNvPr id="3" name="Google Shape;117;p18">
            <a:extLst>
              <a:ext uri="{FF2B5EF4-FFF2-40B4-BE49-F238E27FC236}">
                <a16:creationId xmlns:a16="http://schemas.microsoft.com/office/drawing/2014/main" id="{B5FDF5ED-2838-0953-5077-37A8E27B3C80}"/>
              </a:ext>
            </a:extLst>
          </p:cNvPr>
          <p:cNvSpPr txBox="1">
            <a:spLocks/>
          </p:cNvSpPr>
          <p:nvPr/>
        </p:nvSpPr>
        <p:spPr>
          <a:xfrm>
            <a:off x="535734" y="1586974"/>
            <a:ext cx="3523354" cy="3641988"/>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1200"/>
              </a:spcAft>
              <a:buNone/>
            </a:pPr>
            <a:endParaRPr lang="en-GB" sz="1700" dirty="0"/>
          </a:p>
        </p:txBody>
      </p:sp>
      <p:sp>
        <p:nvSpPr>
          <p:cNvPr id="5" name="Arrow: Right 4">
            <a:extLst>
              <a:ext uri="{FF2B5EF4-FFF2-40B4-BE49-F238E27FC236}">
                <a16:creationId xmlns:a16="http://schemas.microsoft.com/office/drawing/2014/main" id="{E660C852-1F88-CEDD-0621-AAADF583CBD3}"/>
              </a:ext>
            </a:extLst>
          </p:cNvPr>
          <p:cNvSpPr/>
          <p:nvPr/>
        </p:nvSpPr>
        <p:spPr>
          <a:xfrm>
            <a:off x="4613295" y="2421132"/>
            <a:ext cx="347336" cy="301236"/>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Google Shape;117;p18">
            <a:extLst>
              <a:ext uri="{FF2B5EF4-FFF2-40B4-BE49-F238E27FC236}">
                <a16:creationId xmlns:a16="http://schemas.microsoft.com/office/drawing/2014/main" id="{17CE3DF1-BC37-F6A0-6FDB-A5A6F211B2D4}"/>
              </a:ext>
            </a:extLst>
          </p:cNvPr>
          <p:cNvSpPr txBox="1">
            <a:spLocks/>
          </p:cNvSpPr>
          <p:nvPr/>
        </p:nvSpPr>
        <p:spPr>
          <a:xfrm>
            <a:off x="388975" y="903200"/>
            <a:ext cx="4224320" cy="42403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400"/>
              </a:spcAft>
              <a:buNone/>
            </a:pPr>
            <a:r>
              <a:rPr lang="en-GB" sz="600" b="1" dirty="0"/>
              <a:t>Doctor: Good morning, my name is </a:t>
            </a:r>
            <a:r>
              <a:rPr lang="en-GB" sz="600" b="1" dirty="0" err="1"/>
              <a:t>Dr.</a:t>
            </a:r>
            <a:r>
              <a:rPr lang="en-GB" sz="600" b="1" dirty="0"/>
              <a:t> Anderson. How can I assist you today?</a:t>
            </a:r>
          </a:p>
          <a:p>
            <a:pPr marL="0" indent="0">
              <a:spcBef>
                <a:spcPts val="0"/>
              </a:spcBef>
              <a:spcAft>
                <a:spcPts val="400"/>
              </a:spcAft>
              <a:buNone/>
            </a:pPr>
            <a:r>
              <a:rPr lang="en-GB" sz="600" b="1" dirty="0"/>
              <a:t>Patient: Good morning, Doctor. I've been experiencing some abdominal pain lately, and I've noticed some blood in my stool. I'm quite worried about it.</a:t>
            </a:r>
          </a:p>
          <a:p>
            <a:pPr marL="0" indent="0">
              <a:spcBef>
                <a:spcPts val="0"/>
              </a:spcBef>
              <a:spcAft>
                <a:spcPts val="400"/>
              </a:spcAft>
              <a:buNone/>
            </a:pPr>
            <a:r>
              <a:rPr lang="en-GB" sz="600" b="1" dirty="0"/>
              <a:t>Doctor: I understand. It's good that you've come to see me. Can you describe the pain you are feeling?</a:t>
            </a:r>
          </a:p>
          <a:p>
            <a:pPr marL="0" indent="0">
              <a:spcBef>
                <a:spcPts val="0"/>
              </a:spcBef>
              <a:spcAft>
                <a:spcPts val="400"/>
              </a:spcAft>
              <a:buNone/>
            </a:pPr>
            <a:r>
              <a:rPr lang="en-GB" sz="600" b="1" dirty="0"/>
              <a:t>Patient: It's a kind of sharp pain that comes and goes. It's mainly in the lower part of my abdomen.</a:t>
            </a:r>
          </a:p>
          <a:p>
            <a:pPr marL="0" indent="0">
              <a:spcBef>
                <a:spcPts val="0"/>
              </a:spcBef>
              <a:spcAft>
                <a:spcPts val="400"/>
              </a:spcAft>
              <a:buNone/>
            </a:pPr>
            <a:r>
              <a:rPr lang="en-GB" sz="600" b="1" dirty="0"/>
              <a:t>Doctor: And can you tell me how long this has been going on?</a:t>
            </a:r>
          </a:p>
          <a:p>
            <a:pPr marL="0" indent="0">
              <a:spcBef>
                <a:spcPts val="0"/>
              </a:spcBef>
              <a:spcAft>
                <a:spcPts val="400"/>
              </a:spcAft>
              <a:buNone/>
            </a:pPr>
            <a:r>
              <a:rPr lang="en-GB" sz="600" b="1" dirty="0"/>
              <a:t>Patient: I'd say for about two weeks now.</a:t>
            </a:r>
          </a:p>
          <a:p>
            <a:pPr marL="0" indent="0">
              <a:spcBef>
                <a:spcPts val="0"/>
              </a:spcBef>
              <a:spcAft>
                <a:spcPts val="400"/>
              </a:spcAft>
              <a:buNone/>
            </a:pPr>
            <a:r>
              <a:rPr lang="en-GB" sz="600" b="1" dirty="0"/>
              <a:t>Doctor: Okay, I see. I understand that this can be concerning. We'll get to the bottom of this. Now, I'm going to ask you a few questions to help me understand your situation better. May I know your age, please?</a:t>
            </a:r>
          </a:p>
          <a:p>
            <a:pPr marL="0" indent="0">
              <a:spcBef>
                <a:spcPts val="0"/>
              </a:spcBef>
              <a:spcAft>
                <a:spcPts val="400"/>
              </a:spcAft>
              <a:buNone/>
            </a:pPr>
            <a:r>
              <a:rPr lang="en-GB" sz="600" b="1" dirty="0"/>
              <a:t>Patient: I'm 55 years old.</a:t>
            </a:r>
          </a:p>
          <a:p>
            <a:pPr marL="0" indent="0">
              <a:spcBef>
                <a:spcPts val="0"/>
              </a:spcBef>
              <a:spcAft>
                <a:spcPts val="400"/>
              </a:spcAft>
              <a:buNone/>
            </a:pPr>
            <a:r>
              <a:rPr lang="en-GB" sz="600" b="1" dirty="0"/>
              <a:t>Doctor: Thank you. Are you currently taking any medications or do you have any known allergies?</a:t>
            </a:r>
          </a:p>
          <a:p>
            <a:pPr marL="0" indent="0">
              <a:spcBef>
                <a:spcPts val="0"/>
              </a:spcBef>
              <a:spcAft>
                <a:spcPts val="400"/>
              </a:spcAft>
              <a:buNone/>
            </a:pPr>
            <a:r>
              <a:rPr lang="en-GB" sz="600" b="1" dirty="0"/>
              <a:t>Patient: No, I'm not on any medication. As for allergies, I'm allergic to penicillin.</a:t>
            </a:r>
          </a:p>
          <a:p>
            <a:pPr marL="0" indent="0">
              <a:spcBef>
                <a:spcPts val="0"/>
              </a:spcBef>
              <a:spcAft>
                <a:spcPts val="400"/>
              </a:spcAft>
              <a:buNone/>
            </a:pPr>
            <a:r>
              <a:rPr lang="en-GB" sz="600" b="1" dirty="0"/>
              <a:t>Doctor: Noted. And have you previously had any similar symptoms or any major health issues?</a:t>
            </a:r>
          </a:p>
          <a:p>
            <a:pPr marL="0" indent="0">
              <a:spcBef>
                <a:spcPts val="0"/>
              </a:spcBef>
              <a:spcAft>
                <a:spcPts val="400"/>
              </a:spcAft>
              <a:buNone/>
            </a:pPr>
            <a:r>
              <a:rPr lang="en-GB" sz="600" b="1" dirty="0"/>
              <a:t>Patient: No, this is the first time I'm experiencing something like this. I've generally been in good health.</a:t>
            </a:r>
          </a:p>
          <a:p>
            <a:pPr marL="0" indent="0">
              <a:spcBef>
                <a:spcPts val="0"/>
              </a:spcBef>
              <a:spcAft>
                <a:spcPts val="400"/>
              </a:spcAft>
              <a:buNone/>
            </a:pPr>
            <a:r>
              <a:rPr lang="en-GB" sz="600" b="1" dirty="0"/>
              <a:t>Doctor: Alright. And how about your family history? Any known cases of gastrointestinal diseases, specifically colon cancer?</a:t>
            </a:r>
          </a:p>
          <a:p>
            <a:pPr marL="0" indent="0">
              <a:spcBef>
                <a:spcPts val="0"/>
              </a:spcBef>
              <a:spcAft>
                <a:spcPts val="400"/>
              </a:spcAft>
              <a:buNone/>
            </a:pPr>
            <a:r>
              <a:rPr lang="en-GB" sz="600" b="1" dirty="0"/>
              <a:t>Patient: My father had colon cancer. He was diagnosed in his late 60s.</a:t>
            </a:r>
          </a:p>
          <a:p>
            <a:pPr marL="0" indent="0">
              <a:spcBef>
                <a:spcPts val="0"/>
              </a:spcBef>
              <a:spcAft>
                <a:spcPts val="400"/>
              </a:spcAft>
              <a:buNone/>
            </a:pPr>
            <a:r>
              <a:rPr lang="en-GB" sz="600" b="1" dirty="0"/>
              <a:t>Doctor: I see. That's very important to know. Considering your age, symptoms, and family history, there's a chance that these symptoms could be related to polyps in the colon, benign growths that can sometimes lead to colon cancer. However, we need more information before jumping to conclusions. </a:t>
            </a:r>
          </a:p>
          <a:p>
            <a:pPr marL="0" indent="0">
              <a:spcBef>
                <a:spcPts val="0"/>
              </a:spcBef>
              <a:spcAft>
                <a:spcPts val="400"/>
              </a:spcAft>
              <a:buNone/>
            </a:pPr>
            <a:r>
              <a:rPr lang="en-GB" sz="600" b="1" dirty="0"/>
              <a:t>Patient: That's quite worrying, doctor.</a:t>
            </a:r>
          </a:p>
          <a:p>
            <a:pPr marL="0" indent="0">
              <a:spcBef>
                <a:spcPts val="0"/>
              </a:spcBef>
              <a:spcAft>
                <a:spcPts val="400"/>
              </a:spcAft>
              <a:buNone/>
            </a:pPr>
            <a:r>
              <a:rPr lang="en-GB" sz="600" b="1" dirty="0"/>
              <a:t>Doctor: I understand your concern, but please remember we are just considering possibilities at this stage. Let's continue with the questions. Do you smoke or consume alcohol?</a:t>
            </a:r>
          </a:p>
          <a:p>
            <a:pPr marL="0" indent="0">
              <a:spcBef>
                <a:spcPts val="0"/>
              </a:spcBef>
              <a:spcAft>
                <a:spcPts val="400"/>
              </a:spcAft>
              <a:buNone/>
            </a:pPr>
            <a:r>
              <a:rPr lang="en-GB" sz="600" b="1" dirty="0"/>
              <a:t>Patient: I used to smoke but quit about ten years ago. I drink socially, maybe a glass of wine or two during the weekends.</a:t>
            </a:r>
          </a:p>
          <a:p>
            <a:pPr marL="0" indent="0">
              <a:spcBef>
                <a:spcPts val="0"/>
              </a:spcBef>
              <a:spcAft>
                <a:spcPts val="400"/>
              </a:spcAft>
              <a:buNone/>
            </a:pPr>
            <a:r>
              <a:rPr lang="en-GB" sz="600" b="1" dirty="0"/>
              <a:t>Doctor: Good to hear you quit smoking. And your alcohol consumption seems moderate. How about your diet and physical activity? Do you consume a lot of red or processed meat? And do you have regular exercise?</a:t>
            </a:r>
          </a:p>
          <a:p>
            <a:pPr marL="0" indent="0">
              <a:spcBef>
                <a:spcPts val="0"/>
              </a:spcBef>
              <a:spcAft>
                <a:spcPts val="400"/>
              </a:spcAft>
              <a:buNone/>
            </a:pPr>
            <a:r>
              <a:rPr lang="en-GB" sz="600" b="1" dirty="0"/>
              <a:t>Patient: I must admit my diet isn't the healthiest. I eat red meat quite often and don't exercise as much as I should.</a:t>
            </a:r>
          </a:p>
          <a:p>
            <a:pPr marL="0" indent="0">
              <a:spcBef>
                <a:spcPts val="0"/>
              </a:spcBef>
              <a:spcAft>
                <a:spcPts val="400"/>
              </a:spcAft>
              <a:buNone/>
            </a:pPr>
            <a:r>
              <a:rPr lang="en-GB" sz="600" b="1" dirty="0"/>
              <a:t>Doctor: Okay, thank you for being honest. It's important to remember that a healthy diet and regular exercise can lower the risk of many diseases, including colon polyps. Now, based on your symptoms and the information you've provided, I would recommend a colonoscopy. This procedure will allow us to view the inside of your entire colon and rectum to check for any abnormalities.</a:t>
            </a:r>
          </a:p>
          <a:p>
            <a:pPr marL="0" indent="0" algn="ctr">
              <a:spcBef>
                <a:spcPts val="0"/>
              </a:spcBef>
              <a:spcAft>
                <a:spcPts val="200"/>
              </a:spcAft>
              <a:buNone/>
            </a:pPr>
            <a:r>
              <a:rPr lang="en-GB" sz="2000" b="1" dirty="0"/>
              <a:t>...</a:t>
            </a:r>
          </a:p>
        </p:txBody>
      </p:sp>
      <p:sp>
        <p:nvSpPr>
          <p:cNvPr id="9" name="Google Shape;117;p18">
            <a:extLst>
              <a:ext uri="{FF2B5EF4-FFF2-40B4-BE49-F238E27FC236}">
                <a16:creationId xmlns:a16="http://schemas.microsoft.com/office/drawing/2014/main" id="{89A715CD-21FA-95A2-7E00-CF89D1C19198}"/>
              </a:ext>
            </a:extLst>
          </p:cNvPr>
          <p:cNvSpPr txBox="1">
            <a:spLocks/>
          </p:cNvSpPr>
          <p:nvPr/>
        </p:nvSpPr>
        <p:spPr>
          <a:xfrm>
            <a:off x="5096661" y="791850"/>
            <a:ext cx="3960979" cy="269467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spcAft>
                <a:spcPts val="400"/>
              </a:spcAft>
              <a:buNone/>
            </a:pPr>
            <a:r>
              <a:rPr lang="en-GB" sz="900" b="1" i="0" dirty="0">
                <a:solidFill>
                  <a:srgbClr val="D5D5D5"/>
                </a:solidFill>
                <a:effectLst/>
                <a:latin typeface="Courier New" panose="02070309020205020404" pitchFamily="49" charset="0"/>
              </a:rPr>
              <a:t>Patient Details: 55-year-old individual who is generally in good health. No previous history of similar symptoms or major health issues. The patient's father had colon cancer in his late 60s.</a:t>
            </a:r>
          </a:p>
          <a:p>
            <a:pPr marL="0" indent="0">
              <a:spcBef>
                <a:spcPts val="0"/>
              </a:spcBef>
              <a:spcAft>
                <a:spcPts val="400"/>
              </a:spcAft>
              <a:buNone/>
            </a:pPr>
            <a:endParaRPr lang="en-GB" sz="900" b="1" i="0" dirty="0">
              <a:solidFill>
                <a:srgbClr val="D5D5D5"/>
              </a:solidFill>
              <a:effectLst/>
              <a:latin typeface="Courier New" panose="02070309020205020404" pitchFamily="49" charset="0"/>
            </a:endParaRPr>
          </a:p>
          <a:p>
            <a:pPr marL="0" indent="0">
              <a:spcBef>
                <a:spcPts val="0"/>
              </a:spcBef>
              <a:spcAft>
                <a:spcPts val="400"/>
              </a:spcAft>
              <a:buNone/>
            </a:pPr>
            <a:r>
              <a:rPr lang="en-GB" sz="900" b="1" i="0" dirty="0">
                <a:solidFill>
                  <a:srgbClr val="D5D5D5"/>
                </a:solidFill>
                <a:effectLst/>
                <a:latin typeface="Courier New" panose="02070309020205020404" pitchFamily="49" charset="0"/>
              </a:rPr>
              <a:t>Current Symptoms: The patient has been experiencing sharp abdominal pain in the lower part of the abdomen for about two weeks. They have also noticed blood in their stool</a:t>
            </a:r>
          </a:p>
          <a:p>
            <a:pPr marL="0" indent="0">
              <a:spcBef>
                <a:spcPts val="0"/>
              </a:spcBef>
              <a:spcAft>
                <a:spcPts val="400"/>
              </a:spcAft>
              <a:buNone/>
            </a:pPr>
            <a:endParaRPr lang="en-GB" sz="900" b="1" i="0" dirty="0">
              <a:solidFill>
                <a:srgbClr val="D5D5D5"/>
              </a:solidFill>
              <a:effectLst/>
              <a:latin typeface="Courier New" panose="02070309020205020404" pitchFamily="49" charset="0"/>
            </a:endParaRPr>
          </a:p>
          <a:p>
            <a:pPr marL="0" indent="0">
              <a:spcBef>
                <a:spcPts val="0"/>
              </a:spcBef>
              <a:spcAft>
                <a:spcPts val="400"/>
              </a:spcAft>
              <a:buNone/>
            </a:pPr>
            <a:r>
              <a:rPr lang="en-GB" sz="900" b="1" i="0" dirty="0">
                <a:solidFill>
                  <a:srgbClr val="D5D5D5"/>
                </a:solidFill>
                <a:effectLst/>
                <a:latin typeface="Courier New" panose="02070309020205020404" pitchFamily="49" charset="0"/>
              </a:rPr>
              <a:t>Living Habits: Used to smoke but quit ten years ago. They consume alcohol socially and have a moderate intake. Have an unhealthy diet with frequent consumption of red meat and a lack of regular exercise.</a:t>
            </a:r>
          </a:p>
          <a:p>
            <a:pPr marL="0" indent="0">
              <a:spcBef>
                <a:spcPts val="0"/>
              </a:spcBef>
              <a:spcAft>
                <a:spcPts val="400"/>
              </a:spcAft>
              <a:buNone/>
            </a:pPr>
            <a:endParaRPr lang="en-GB" sz="900" b="1" i="0" dirty="0">
              <a:solidFill>
                <a:srgbClr val="D5D5D5"/>
              </a:solidFill>
              <a:effectLst/>
              <a:latin typeface="Courier New" panose="02070309020205020404" pitchFamily="49" charset="0"/>
            </a:endParaRPr>
          </a:p>
          <a:p>
            <a:pPr marL="0" indent="0">
              <a:spcBef>
                <a:spcPts val="0"/>
              </a:spcBef>
              <a:spcAft>
                <a:spcPts val="400"/>
              </a:spcAft>
              <a:buNone/>
            </a:pPr>
            <a:r>
              <a:rPr lang="en-GB" sz="900" b="1" i="0" dirty="0">
                <a:solidFill>
                  <a:srgbClr val="D5D5D5"/>
                </a:solidFill>
                <a:effectLst/>
                <a:latin typeface="Courier New" panose="02070309020205020404" pitchFamily="49" charset="0"/>
              </a:rPr>
              <a:t>Recommendation: Colonoscopy to investigate the possibility of polyps in the colon. If polyps are found, they can be removed during the procedure for biopsy. The removed polyps will be sent to the lab for analysis to determine their nature (benign, precancerous, or cancerous). </a:t>
            </a:r>
          </a:p>
        </p:txBody>
      </p:sp>
      <p:sp>
        <p:nvSpPr>
          <p:cNvPr id="11" name="Rectangle: Rounded Corners 10">
            <a:extLst>
              <a:ext uri="{FF2B5EF4-FFF2-40B4-BE49-F238E27FC236}">
                <a16:creationId xmlns:a16="http://schemas.microsoft.com/office/drawing/2014/main" id="{5D2B1261-2CF1-5FCD-EF9B-80494F7AA1F0}"/>
              </a:ext>
            </a:extLst>
          </p:cNvPr>
          <p:cNvSpPr/>
          <p:nvPr/>
        </p:nvSpPr>
        <p:spPr>
          <a:xfrm>
            <a:off x="5172675" y="4059220"/>
            <a:ext cx="3085362" cy="81012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GB" sz="2800" dirty="0"/>
              <a:t>Can we use LLM</a:t>
            </a:r>
          </a:p>
          <a:p>
            <a:pPr algn="r"/>
            <a:r>
              <a:rPr lang="en-GB" sz="2800" dirty="0"/>
              <a:t>to summarize?</a:t>
            </a:r>
          </a:p>
        </p:txBody>
      </p:sp>
    </p:spTree>
    <p:extLst>
      <p:ext uri="{BB962C8B-B14F-4D97-AF65-F5344CB8AC3E}">
        <p14:creationId xmlns:p14="http://schemas.microsoft.com/office/powerpoint/2010/main" val="1552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531341" y="1847756"/>
            <a:ext cx="4396999" cy="2516480"/>
          </a:xfrm>
          <a:prstGeom prst="rect">
            <a:avLst/>
          </a:prstGeom>
        </p:spPr>
        <p:txBody>
          <a:bodyPr spcFirstLastPara="1" wrap="square" lIns="91425" tIns="91425" rIns="91425" bIns="91425" anchorCtr="0">
            <a:normAutofit fontScale="90000"/>
          </a:bodyPr>
          <a:lstStyle/>
          <a:p>
            <a:pPr defTabSz="617220">
              <a:spcBef>
                <a:spcPts val="0"/>
              </a:spcBef>
            </a:pPr>
            <a:r>
              <a:rPr lang="en-GB" sz="4000" b="0" kern="1200" spc="-203"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rPr>
              <a:t>Harnessing the Power of LLM in Clinical Medicine</a:t>
            </a:r>
            <a:br>
              <a:rPr lang="en-GB" sz="3420" b="0" kern="1200" spc="-203"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rPr>
            </a:br>
            <a:br>
              <a:rPr lang="en-GB" sz="3420" b="0" kern="1200" spc="-203"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rPr>
            </a:br>
            <a:r>
              <a:rPr lang="en-GB" sz="2880" b="0" kern="1200" spc="-203"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rPr>
              <a:t>Hands-On Session</a:t>
            </a:r>
            <a:endParaRPr lang="en-GB" sz="3200" dirty="0"/>
          </a:p>
        </p:txBody>
      </p:sp>
      <p:pic>
        <p:nvPicPr>
          <p:cNvPr id="66" name="Graphic 65" descr="Stethoscope">
            <a:extLst>
              <a:ext uri="{FF2B5EF4-FFF2-40B4-BE49-F238E27FC236}">
                <a16:creationId xmlns:a16="http://schemas.microsoft.com/office/drawing/2014/main" id="{55E44481-B827-74AE-5B2B-6A1E7ABF5D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0626" y="878117"/>
            <a:ext cx="3120477" cy="31204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B608FDB-8BA0-C3E2-20AA-79A3E19A55DD}"/>
              </a:ext>
            </a:extLst>
          </p:cNvPr>
          <p:cNvSpPr txBox="1"/>
          <p:nvPr/>
        </p:nvSpPr>
        <p:spPr>
          <a:xfrm>
            <a:off x="554581" y="817593"/>
            <a:ext cx="8116117" cy="1231106"/>
          </a:xfrm>
          <a:prstGeom prst="rect">
            <a:avLst/>
          </a:prstGeom>
          <a:noFill/>
        </p:spPr>
        <p:txBody>
          <a:bodyPr wrap="square">
            <a:spAutoFit/>
          </a:bodyPr>
          <a:lstStyle/>
          <a:p>
            <a:pPr marL="285750" indent="-285750" rtl="0">
              <a:spcBef>
                <a:spcPts val="0"/>
              </a:spcBef>
              <a:spcAft>
                <a:spcPts val="1200"/>
              </a:spcAft>
              <a:buFont typeface="Arial" panose="020B0604020202020204" pitchFamily="34" charset="0"/>
              <a:buChar char="•"/>
            </a:pPr>
            <a:r>
              <a:rPr lang="en-GB" sz="1800" b="0" i="0" u="none" strike="noStrike" dirty="0">
                <a:effectLst/>
                <a:latin typeface="Arial" panose="020B0604020202020204" pitchFamily="34" charset="0"/>
              </a:rPr>
              <a:t>A framework library for developing application backend on LLM</a:t>
            </a:r>
            <a:endParaRPr lang="en-GB" b="0" dirty="0">
              <a:effectLst/>
            </a:endParaRPr>
          </a:p>
          <a:p>
            <a:pPr marL="285750" indent="-285750" rtl="0">
              <a:spcBef>
                <a:spcPts val="0"/>
              </a:spcBef>
              <a:spcAft>
                <a:spcPts val="1200"/>
              </a:spcAft>
              <a:buFont typeface="Arial" panose="020B0604020202020204" pitchFamily="34" charset="0"/>
              <a:buChar char="•"/>
            </a:pPr>
            <a:r>
              <a:rPr lang="en-GB" sz="1800" b="0" i="0" u="none" strike="noStrike" dirty="0">
                <a:effectLst/>
                <a:latin typeface="Arial" panose="020B0604020202020204" pitchFamily="34" charset="0"/>
              </a:rPr>
              <a:t>Integrate LLM with </a:t>
            </a:r>
            <a:r>
              <a:rPr lang="en-GB" dirty="0">
                <a:latin typeface="Arial" panose="020B0604020202020204" pitchFamily="34" charset="0"/>
              </a:rPr>
              <a:t>Databases, APIs, Tools, etc</a:t>
            </a:r>
            <a:endParaRPr lang="en-GB" sz="1800" b="0" i="0" u="none" strike="noStrike" dirty="0">
              <a:effectLst/>
              <a:latin typeface="Arial" panose="020B0604020202020204" pitchFamily="34" charset="0"/>
            </a:endParaRPr>
          </a:p>
          <a:p>
            <a:pPr marL="285750" indent="-285750" rtl="0">
              <a:spcBef>
                <a:spcPts val="0"/>
              </a:spcBef>
              <a:spcAft>
                <a:spcPts val="1200"/>
              </a:spcAft>
              <a:buFont typeface="Arial" panose="020B0604020202020204" pitchFamily="34" charset="0"/>
              <a:buChar char="•"/>
            </a:pPr>
            <a:r>
              <a:rPr lang="en-GB" sz="1800" i="0" u="none" strike="noStrike" dirty="0">
                <a:latin typeface="Arial" panose="020B0604020202020204" pitchFamily="34" charset="0"/>
              </a:rPr>
              <a:t>Enable building LLM pipelines by connecting chains</a:t>
            </a:r>
          </a:p>
        </p:txBody>
      </p:sp>
      <p:sp>
        <p:nvSpPr>
          <p:cNvPr id="12" name="Google Shape;82;p17">
            <a:extLst>
              <a:ext uri="{FF2B5EF4-FFF2-40B4-BE49-F238E27FC236}">
                <a16:creationId xmlns:a16="http://schemas.microsoft.com/office/drawing/2014/main" id="{33BAC104-E22D-1A88-679D-6886F2810A6B}"/>
              </a:ext>
            </a:extLst>
          </p:cNvPr>
          <p:cNvSpPr txBox="1">
            <a:spLocks noGrp="1"/>
          </p:cNvSpPr>
          <p:nvPr>
            <p:ph type="title"/>
          </p:nvPr>
        </p:nvSpPr>
        <p:spPr>
          <a:xfrm>
            <a:off x="852428" y="147667"/>
            <a:ext cx="3533809"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Langchain</a:t>
            </a:r>
            <a:endParaRPr dirty="0"/>
          </a:p>
        </p:txBody>
      </p:sp>
      <p:pic>
        <p:nvPicPr>
          <p:cNvPr id="13" name="Picture 12">
            <a:extLst>
              <a:ext uri="{FF2B5EF4-FFF2-40B4-BE49-F238E27FC236}">
                <a16:creationId xmlns:a16="http://schemas.microsoft.com/office/drawing/2014/main" id="{DD4034AE-1B2E-3DD6-E9B4-FD815DB47211}"/>
              </a:ext>
            </a:extLst>
          </p:cNvPr>
          <p:cNvPicPr>
            <a:picLocks noChangeAspect="1"/>
          </p:cNvPicPr>
          <p:nvPr/>
        </p:nvPicPr>
        <p:blipFill>
          <a:blip r:embed="rId2"/>
          <a:stretch>
            <a:fillRect/>
          </a:stretch>
        </p:blipFill>
        <p:spPr>
          <a:xfrm>
            <a:off x="1302481" y="2201111"/>
            <a:ext cx="6334702" cy="2794722"/>
          </a:xfrm>
          <a:prstGeom prst="rect">
            <a:avLst/>
          </a:prstGeom>
        </p:spPr>
      </p:pic>
      <p:sp>
        <p:nvSpPr>
          <p:cNvPr id="14" name="Rectangle: Rounded Corners 13">
            <a:extLst>
              <a:ext uri="{FF2B5EF4-FFF2-40B4-BE49-F238E27FC236}">
                <a16:creationId xmlns:a16="http://schemas.microsoft.com/office/drawing/2014/main" id="{3A5D6DA4-FF6C-7640-80FE-9F902D05F02E}"/>
              </a:ext>
            </a:extLst>
          </p:cNvPr>
          <p:cNvSpPr/>
          <p:nvPr/>
        </p:nvSpPr>
        <p:spPr>
          <a:xfrm>
            <a:off x="3357880" y="2966720"/>
            <a:ext cx="817880" cy="1183640"/>
          </a:xfrm>
          <a:prstGeom prst="roundRect">
            <a:avLst>
              <a:gd name="adj" fmla="val 6729"/>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0647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2;p17">
            <a:extLst>
              <a:ext uri="{FF2B5EF4-FFF2-40B4-BE49-F238E27FC236}">
                <a16:creationId xmlns:a16="http://schemas.microsoft.com/office/drawing/2014/main" id="{33BAC104-E22D-1A88-679D-6886F2810A6B}"/>
              </a:ext>
            </a:extLst>
          </p:cNvPr>
          <p:cNvSpPr txBox="1">
            <a:spLocks noGrp="1"/>
          </p:cNvSpPr>
          <p:nvPr>
            <p:ph type="title"/>
          </p:nvPr>
        </p:nvSpPr>
        <p:spPr>
          <a:xfrm>
            <a:off x="852427" y="147667"/>
            <a:ext cx="658016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Langchain</a:t>
            </a:r>
            <a:r>
              <a:rPr lang="en-GB" dirty="0"/>
              <a:t> Main Components</a:t>
            </a:r>
            <a:endParaRPr dirty="0"/>
          </a:p>
        </p:txBody>
      </p:sp>
      <p:grpSp>
        <p:nvGrpSpPr>
          <p:cNvPr id="42" name="Group 41">
            <a:extLst>
              <a:ext uri="{FF2B5EF4-FFF2-40B4-BE49-F238E27FC236}">
                <a16:creationId xmlns:a16="http://schemas.microsoft.com/office/drawing/2014/main" id="{009DB494-DA0B-1885-8EBB-1F5FFB44B3CA}"/>
              </a:ext>
            </a:extLst>
          </p:cNvPr>
          <p:cNvGrpSpPr/>
          <p:nvPr/>
        </p:nvGrpSpPr>
        <p:grpSpPr>
          <a:xfrm>
            <a:off x="1475192" y="3202402"/>
            <a:ext cx="1495167" cy="1127088"/>
            <a:chOff x="230563" y="979388"/>
            <a:chExt cx="1495167" cy="1127088"/>
          </a:xfrm>
        </p:grpSpPr>
        <p:sp>
          <p:nvSpPr>
            <p:cNvPr id="9" name="Rectangle: Rounded Corners 8">
              <a:extLst>
                <a:ext uri="{FF2B5EF4-FFF2-40B4-BE49-F238E27FC236}">
                  <a16:creationId xmlns:a16="http://schemas.microsoft.com/office/drawing/2014/main" id="{20F881E6-4B9C-3580-EBF9-54631BE02263}"/>
                </a:ext>
              </a:extLst>
            </p:cNvPr>
            <p:cNvSpPr/>
            <p:nvPr/>
          </p:nvSpPr>
          <p:spPr>
            <a:xfrm>
              <a:off x="230563" y="1533776"/>
              <a:ext cx="1495167" cy="572700"/>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Prompts</a:t>
              </a:r>
            </a:p>
          </p:txBody>
        </p:sp>
        <p:pic>
          <p:nvPicPr>
            <p:cNvPr id="31" name="Graphic 30" descr="Cmd Terminal with solid fill">
              <a:extLst>
                <a:ext uri="{FF2B5EF4-FFF2-40B4-BE49-F238E27FC236}">
                  <a16:creationId xmlns:a16="http://schemas.microsoft.com/office/drawing/2014/main" id="{996243EF-CB5A-BD9A-89BB-2823D69225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051" y="979388"/>
              <a:ext cx="762192" cy="762192"/>
            </a:xfrm>
            <a:prstGeom prst="rect">
              <a:avLst/>
            </a:prstGeom>
          </p:spPr>
        </p:pic>
      </p:grpSp>
      <p:grpSp>
        <p:nvGrpSpPr>
          <p:cNvPr id="43" name="Group 42">
            <a:extLst>
              <a:ext uri="{FF2B5EF4-FFF2-40B4-BE49-F238E27FC236}">
                <a16:creationId xmlns:a16="http://schemas.microsoft.com/office/drawing/2014/main" id="{A7E6768B-D61C-2847-EBF5-AF4038DCDCC4}"/>
              </a:ext>
            </a:extLst>
          </p:cNvPr>
          <p:cNvGrpSpPr/>
          <p:nvPr/>
        </p:nvGrpSpPr>
        <p:grpSpPr>
          <a:xfrm>
            <a:off x="2936141" y="3141490"/>
            <a:ext cx="1495167" cy="1144751"/>
            <a:chOff x="230563" y="2193356"/>
            <a:chExt cx="1495167" cy="1144751"/>
          </a:xfrm>
        </p:grpSpPr>
        <p:sp>
          <p:nvSpPr>
            <p:cNvPr id="16" name="Rectangle: Rounded Corners 15">
              <a:extLst>
                <a:ext uri="{FF2B5EF4-FFF2-40B4-BE49-F238E27FC236}">
                  <a16:creationId xmlns:a16="http://schemas.microsoft.com/office/drawing/2014/main" id="{21B9B726-7982-AA9C-ECA7-42FDA7724AA0}"/>
                </a:ext>
              </a:extLst>
            </p:cNvPr>
            <p:cNvSpPr/>
            <p:nvPr/>
          </p:nvSpPr>
          <p:spPr>
            <a:xfrm>
              <a:off x="230563" y="3051164"/>
              <a:ext cx="1495167" cy="286943"/>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LLMs</a:t>
              </a:r>
            </a:p>
          </p:txBody>
        </p:sp>
        <p:pic>
          <p:nvPicPr>
            <p:cNvPr id="33" name="Graphic 32" descr="Artificial Intelligence outline">
              <a:extLst>
                <a:ext uri="{FF2B5EF4-FFF2-40B4-BE49-F238E27FC236}">
                  <a16:creationId xmlns:a16="http://schemas.microsoft.com/office/drawing/2014/main" id="{728AB1D7-EF1F-D994-2032-CADEB31BAC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7585" y="2193356"/>
              <a:ext cx="914400" cy="914400"/>
            </a:xfrm>
            <a:prstGeom prst="rect">
              <a:avLst/>
            </a:prstGeom>
          </p:spPr>
        </p:pic>
      </p:grpSp>
      <p:grpSp>
        <p:nvGrpSpPr>
          <p:cNvPr id="47" name="Group 46">
            <a:extLst>
              <a:ext uri="{FF2B5EF4-FFF2-40B4-BE49-F238E27FC236}">
                <a16:creationId xmlns:a16="http://schemas.microsoft.com/office/drawing/2014/main" id="{4BF89AF0-F6F7-7CDB-DEE2-FB2E2EFCE4EF}"/>
              </a:ext>
            </a:extLst>
          </p:cNvPr>
          <p:cNvGrpSpPr/>
          <p:nvPr/>
        </p:nvGrpSpPr>
        <p:grpSpPr>
          <a:xfrm>
            <a:off x="5968361" y="3135544"/>
            <a:ext cx="1495167" cy="1284852"/>
            <a:chOff x="5530775" y="3476053"/>
            <a:chExt cx="1495167" cy="1284852"/>
          </a:xfrm>
        </p:grpSpPr>
        <p:sp>
          <p:nvSpPr>
            <p:cNvPr id="28" name="Rectangle: Rounded Corners 27">
              <a:extLst>
                <a:ext uri="{FF2B5EF4-FFF2-40B4-BE49-F238E27FC236}">
                  <a16:creationId xmlns:a16="http://schemas.microsoft.com/office/drawing/2014/main" id="{961AB262-7053-06D9-439D-180AB8AA6501}"/>
                </a:ext>
              </a:extLst>
            </p:cNvPr>
            <p:cNvSpPr/>
            <p:nvPr/>
          </p:nvSpPr>
          <p:spPr>
            <a:xfrm>
              <a:off x="5530775" y="4188205"/>
              <a:ext cx="1495167" cy="572700"/>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Memory</a:t>
              </a:r>
            </a:p>
          </p:txBody>
        </p:sp>
        <p:pic>
          <p:nvPicPr>
            <p:cNvPr id="35" name="Graphic 34" descr="Right And Left Brain outline">
              <a:extLst>
                <a:ext uri="{FF2B5EF4-FFF2-40B4-BE49-F238E27FC236}">
                  <a16:creationId xmlns:a16="http://schemas.microsoft.com/office/drawing/2014/main" id="{6544A779-3954-3C17-2F54-8D1D174293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21159" y="3476053"/>
              <a:ext cx="914400" cy="914400"/>
            </a:xfrm>
            <a:prstGeom prst="rect">
              <a:avLst/>
            </a:prstGeom>
          </p:spPr>
        </p:pic>
      </p:grpSp>
      <p:grpSp>
        <p:nvGrpSpPr>
          <p:cNvPr id="45" name="Group 44">
            <a:extLst>
              <a:ext uri="{FF2B5EF4-FFF2-40B4-BE49-F238E27FC236}">
                <a16:creationId xmlns:a16="http://schemas.microsoft.com/office/drawing/2014/main" id="{84D91B31-7E83-0C6D-0EA6-84509D0320FC}"/>
              </a:ext>
            </a:extLst>
          </p:cNvPr>
          <p:cNvGrpSpPr/>
          <p:nvPr/>
        </p:nvGrpSpPr>
        <p:grpSpPr>
          <a:xfrm>
            <a:off x="4473195" y="3144217"/>
            <a:ext cx="1495167" cy="1293921"/>
            <a:chOff x="4455737" y="1373329"/>
            <a:chExt cx="1495167" cy="1293921"/>
          </a:xfrm>
        </p:grpSpPr>
        <p:sp>
          <p:nvSpPr>
            <p:cNvPr id="26" name="Rectangle: Rounded Corners 25">
              <a:extLst>
                <a:ext uri="{FF2B5EF4-FFF2-40B4-BE49-F238E27FC236}">
                  <a16:creationId xmlns:a16="http://schemas.microsoft.com/office/drawing/2014/main" id="{61ADDE73-1B97-FBC7-A356-0DB02F0DD034}"/>
                </a:ext>
              </a:extLst>
            </p:cNvPr>
            <p:cNvSpPr/>
            <p:nvPr/>
          </p:nvSpPr>
          <p:spPr>
            <a:xfrm>
              <a:off x="4455737" y="2094550"/>
              <a:ext cx="1495167" cy="572700"/>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Databases</a:t>
              </a:r>
            </a:p>
          </p:txBody>
        </p:sp>
        <p:pic>
          <p:nvPicPr>
            <p:cNvPr id="37" name="Graphic 36" descr="Database with solid fill">
              <a:extLst>
                <a:ext uri="{FF2B5EF4-FFF2-40B4-BE49-F238E27FC236}">
                  <a16:creationId xmlns:a16="http://schemas.microsoft.com/office/drawing/2014/main" id="{58B4CC7C-CA9E-C1D7-16C9-523082A7B9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46120" y="1373329"/>
              <a:ext cx="914400" cy="914400"/>
            </a:xfrm>
            <a:prstGeom prst="rect">
              <a:avLst/>
            </a:prstGeom>
          </p:spPr>
        </p:pic>
      </p:grpSp>
      <p:grpSp>
        <p:nvGrpSpPr>
          <p:cNvPr id="46" name="Group 45">
            <a:extLst>
              <a:ext uri="{FF2B5EF4-FFF2-40B4-BE49-F238E27FC236}">
                <a16:creationId xmlns:a16="http://schemas.microsoft.com/office/drawing/2014/main" id="{E14C7F40-A90F-0881-E096-EF2727740BCB}"/>
              </a:ext>
            </a:extLst>
          </p:cNvPr>
          <p:cNvGrpSpPr/>
          <p:nvPr/>
        </p:nvGrpSpPr>
        <p:grpSpPr>
          <a:xfrm>
            <a:off x="5782728" y="1160121"/>
            <a:ext cx="1495167" cy="1321177"/>
            <a:chOff x="3256012" y="3047304"/>
            <a:chExt cx="1495167" cy="1321177"/>
          </a:xfrm>
        </p:grpSpPr>
        <p:sp>
          <p:nvSpPr>
            <p:cNvPr id="27" name="Rectangle: Rounded Corners 26">
              <a:extLst>
                <a:ext uri="{FF2B5EF4-FFF2-40B4-BE49-F238E27FC236}">
                  <a16:creationId xmlns:a16="http://schemas.microsoft.com/office/drawing/2014/main" id="{51A66FCC-B42B-56E4-83FB-85039313132C}"/>
                </a:ext>
              </a:extLst>
            </p:cNvPr>
            <p:cNvSpPr/>
            <p:nvPr/>
          </p:nvSpPr>
          <p:spPr>
            <a:xfrm>
              <a:off x="3256012" y="3795781"/>
              <a:ext cx="1495167" cy="572700"/>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Agents</a:t>
              </a:r>
            </a:p>
          </p:txBody>
        </p:sp>
        <p:pic>
          <p:nvPicPr>
            <p:cNvPr id="39" name="Graphic 38" descr="Robot with solid fill">
              <a:extLst>
                <a:ext uri="{FF2B5EF4-FFF2-40B4-BE49-F238E27FC236}">
                  <a16:creationId xmlns:a16="http://schemas.microsoft.com/office/drawing/2014/main" id="{AD054BF0-1504-C8F3-9294-B4FAAFB5B02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46395" y="3047304"/>
              <a:ext cx="914400" cy="914400"/>
            </a:xfrm>
            <a:prstGeom prst="rect">
              <a:avLst/>
            </a:prstGeom>
          </p:spPr>
        </p:pic>
      </p:grpSp>
      <p:grpSp>
        <p:nvGrpSpPr>
          <p:cNvPr id="44" name="Group 43">
            <a:extLst>
              <a:ext uri="{FF2B5EF4-FFF2-40B4-BE49-F238E27FC236}">
                <a16:creationId xmlns:a16="http://schemas.microsoft.com/office/drawing/2014/main" id="{04233916-682A-FEF8-E723-1A711B943F0E}"/>
              </a:ext>
            </a:extLst>
          </p:cNvPr>
          <p:cNvGrpSpPr/>
          <p:nvPr/>
        </p:nvGrpSpPr>
        <p:grpSpPr>
          <a:xfrm>
            <a:off x="3172615" y="1160410"/>
            <a:ext cx="1495167" cy="1173615"/>
            <a:chOff x="2319814" y="2936357"/>
            <a:chExt cx="1495167" cy="1173615"/>
          </a:xfrm>
        </p:grpSpPr>
        <p:sp>
          <p:nvSpPr>
            <p:cNvPr id="10" name="Rectangle: Rounded Corners 9">
              <a:extLst>
                <a:ext uri="{FF2B5EF4-FFF2-40B4-BE49-F238E27FC236}">
                  <a16:creationId xmlns:a16="http://schemas.microsoft.com/office/drawing/2014/main" id="{B03AF6D1-4452-29A2-0AA0-41B04CE0CAF7}"/>
                </a:ext>
              </a:extLst>
            </p:cNvPr>
            <p:cNvSpPr/>
            <p:nvPr/>
          </p:nvSpPr>
          <p:spPr>
            <a:xfrm>
              <a:off x="2319814" y="3816430"/>
              <a:ext cx="1495167" cy="293542"/>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Chains</a:t>
              </a:r>
            </a:p>
          </p:txBody>
        </p:sp>
        <p:pic>
          <p:nvPicPr>
            <p:cNvPr id="41" name="Graphic 40" descr="Link with solid fill">
              <a:extLst>
                <a:ext uri="{FF2B5EF4-FFF2-40B4-BE49-F238E27FC236}">
                  <a16:creationId xmlns:a16="http://schemas.microsoft.com/office/drawing/2014/main" id="{E621E81D-1AF6-9062-882D-BE091B29577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10197" y="2936357"/>
              <a:ext cx="914400" cy="914400"/>
            </a:xfrm>
            <a:prstGeom prst="rect">
              <a:avLst/>
            </a:prstGeom>
          </p:spPr>
        </p:pic>
      </p:grpSp>
      <p:grpSp>
        <p:nvGrpSpPr>
          <p:cNvPr id="65" name="Group 64">
            <a:extLst>
              <a:ext uri="{FF2B5EF4-FFF2-40B4-BE49-F238E27FC236}">
                <a16:creationId xmlns:a16="http://schemas.microsoft.com/office/drawing/2014/main" id="{6A8D4B81-E9E1-7CF0-556F-EFB88566CAA0}"/>
              </a:ext>
            </a:extLst>
          </p:cNvPr>
          <p:cNvGrpSpPr/>
          <p:nvPr/>
        </p:nvGrpSpPr>
        <p:grpSpPr>
          <a:xfrm>
            <a:off x="7341960" y="3202402"/>
            <a:ext cx="1495167" cy="1186687"/>
            <a:chOff x="7287563" y="2851551"/>
            <a:chExt cx="1495167" cy="1186687"/>
          </a:xfrm>
        </p:grpSpPr>
        <p:sp>
          <p:nvSpPr>
            <p:cNvPr id="60" name="Rectangle: Rounded Corners 59">
              <a:extLst>
                <a:ext uri="{FF2B5EF4-FFF2-40B4-BE49-F238E27FC236}">
                  <a16:creationId xmlns:a16="http://schemas.microsoft.com/office/drawing/2014/main" id="{EBD53EAE-BBA9-A12C-B2BA-CEAD98A67102}"/>
                </a:ext>
              </a:extLst>
            </p:cNvPr>
            <p:cNvSpPr/>
            <p:nvPr/>
          </p:nvSpPr>
          <p:spPr>
            <a:xfrm>
              <a:off x="7287563" y="3465538"/>
              <a:ext cx="1495167" cy="572700"/>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Tools</a:t>
              </a:r>
            </a:p>
          </p:txBody>
        </p:sp>
        <p:pic>
          <p:nvPicPr>
            <p:cNvPr id="63" name="Graphic 62" descr="Mining tools with solid fill">
              <a:extLst>
                <a:ext uri="{FF2B5EF4-FFF2-40B4-BE49-F238E27FC236}">
                  <a16:creationId xmlns:a16="http://schemas.microsoft.com/office/drawing/2014/main" id="{5FFAE9F4-2B07-7481-0866-1FBA0194283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94138" y="2851551"/>
              <a:ext cx="722104" cy="722104"/>
            </a:xfrm>
            <a:prstGeom prst="rect">
              <a:avLst/>
            </a:prstGeom>
          </p:spPr>
        </p:pic>
      </p:grpSp>
      <p:sp>
        <p:nvSpPr>
          <p:cNvPr id="67" name="Rectangle: Rounded Corners 66">
            <a:extLst>
              <a:ext uri="{FF2B5EF4-FFF2-40B4-BE49-F238E27FC236}">
                <a16:creationId xmlns:a16="http://schemas.microsoft.com/office/drawing/2014/main" id="{CEECD44D-CD49-2C9D-1D99-9A4642ED7B04}"/>
              </a:ext>
            </a:extLst>
          </p:cNvPr>
          <p:cNvSpPr/>
          <p:nvPr/>
        </p:nvSpPr>
        <p:spPr>
          <a:xfrm>
            <a:off x="1442529" y="2972701"/>
            <a:ext cx="7407512" cy="1516189"/>
          </a:xfrm>
          <a:prstGeom prst="round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Rectangle: Rounded Corners 67">
            <a:extLst>
              <a:ext uri="{FF2B5EF4-FFF2-40B4-BE49-F238E27FC236}">
                <a16:creationId xmlns:a16="http://schemas.microsoft.com/office/drawing/2014/main" id="{1328A442-81AF-4821-619C-7D3EEA917343}"/>
              </a:ext>
            </a:extLst>
          </p:cNvPr>
          <p:cNvSpPr/>
          <p:nvPr/>
        </p:nvSpPr>
        <p:spPr>
          <a:xfrm>
            <a:off x="1442529" y="1055561"/>
            <a:ext cx="7407511" cy="1516189"/>
          </a:xfrm>
          <a:prstGeom prst="round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Google Shape;120;p18">
            <a:extLst>
              <a:ext uri="{FF2B5EF4-FFF2-40B4-BE49-F238E27FC236}">
                <a16:creationId xmlns:a16="http://schemas.microsoft.com/office/drawing/2014/main" id="{58D3A0BB-B2CC-6383-EE89-72B4A7E7C809}"/>
              </a:ext>
            </a:extLst>
          </p:cNvPr>
          <p:cNvSpPr txBox="1">
            <a:spLocks/>
          </p:cNvSpPr>
          <p:nvPr/>
        </p:nvSpPr>
        <p:spPr>
          <a:xfrm>
            <a:off x="142786" y="1527305"/>
            <a:ext cx="1255293" cy="572700"/>
          </a:xfrm>
          <a:prstGeom prst="rect">
            <a:avLst/>
          </a:prstGeom>
        </p:spPr>
        <p:txBody>
          <a:bodyPr spcFirstLastPara="1" vert="horz" wrap="square" lIns="91425" tIns="91425" rIns="91425" bIns="91425" rtlCol="0" anchor="ctr" anchorCtr="0">
            <a:normAutofit fontScale="37500" lnSpcReduction="20000"/>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r"/>
            <a:r>
              <a:rPr lang="en-GB" b="1" dirty="0"/>
              <a:t>High Level</a:t>
            </a:r>
          </a:p>
          <a:p>
            <a:pPr algn="r"/>
            <a:r>
              <a:rPr lang="en-GB" b="1" dirty="0"/>
              <a:t>Components</a:t>
            </a:r>
          </a:p>
        </p:txBody>
      </p:sp>
      <p:sp>
        <p:nvSpPr>
          <p:cNvPr id="70" name="Google Shape;120;p18">
            <a:extLst>
              <a:ext uri="{FF2B5EF4-FFF2-40B4-BE49-F238E27FC236}">
                <a16:creationId xmlns:a16="http://schemas.microsoft.com/office/drawing/2014/main" id="{51A42BE1-1C18-0BC4-A654-228755EE037B}"/>
              </a:ext>
            </a:extLst>
          </p:cNvPr>
          <p:cNvSpPr txBox="1">
            <a:spLocks/>
          </p:cNvSpPr>
          <p:nvPr/>
        </p:nvSpPr>
        <p:spPr>
          <a:xfrm>
            <a:off x="150683" y="3444445"/>
            <a:ext cx="1255293" cy="572700"/>
          </a:xfrm>
          <a:prstGeom prst="rect">
            <a:avLst/>
          </a:prstGeom>
        </p:spPr>
        <p:txBody>
          <a:bodyPr spcFirstLastPara="1" vert="horz" wrap="square" lIns="91425" tIns="91425" rIns="91425" bIns="91425" rtlCol="0" anchor="ctr" anchorCtr="0">
            <a:normAutofit fontScale="37500" lnSpcReduction="20000"/>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r"/>
            <a:r>
              <a:rPr lang="en-GB" b="1" dirty="0"/>
              <a:t>Low Level</a:t>
            </a:r>
          </a:p>
          <a:p>
            <a:pPr algn="r"/>
            <a:r>
              <a:rPr lang="en-GB" b="1" dirty="0"/>
              <a:t>Components</a:t>
            </a:r>
          </a:p>
        </p:txBody>
      </p:sp>
      <p:cxnSp>
        <p:nvCxnSpPr>
          <p:cNvPr id="72" name="Straight Arrow Connector 71">
            <a:extLst>
              <a:ext uri="{FF2B5EF4-FFF2-40B4-BE49-F238E27FC236}">
                <a16:creationId xmlns:a16="http://schemas.microsoft.com/office/drawing/2014/main" id="{25F1CA76-8BD9-1825-7F54-BA92829C94D0}"/>
              </a:ext>
            </a:extLst>
          </p:cNvPr>
          <p:cNvCxnSpPr>
            <a:cxnSpLocks/>
            <a:stCxn id="67" idx="0"/>
            <a:endCxn id="68" idx="2"/>
          </p:cNvCxnSpPr>
          <p:nvPr/>
        </p:nvCxnSpPr>
        <p:spPr>
          <a:xfrm flipV="1">
            <a:off x="5146285" y="2571750"/>
            <a:ext cx="0" cy="400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33F7532-EA7C-193F-075D-5D186AAEFB75}"/>
              </a:ext>
            </a:extLst>
          </p:cNvPr>
          <p:cNvCxnSpPr>
            <a:cxnSpLocks/>
          </p:cNvCxnSpPr>
          <p:nvPr/>
        </p:nvCxnSpPr>
        <p:spPr>
          <a:xfrm>
            <a:off x="4593845" y="1724799"/>
            <a:ext cx="1369716"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09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p:bldP spid="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2;p17">
            <a:extLst>
              <a:ext uri="{FF2B5EF4-FFF2-40B4-BE49-F238E27FC236}">
                <a16:creationId xmlns:a16="http://schemas.microsoft.com/office/drawing/2014/main" id="{33BAC104-E22D-1A88-679D-6886F2810A6B}"/>
              </a:ext>
            </a:extLst>
          </p:cNvPr>
          <p:cNvSpPr txBox="1">
            <a:spLocks noGrp="1"/>
          </p:cNvSpPr>
          <p:nvPr>
            <p:ph type="title"/>
          </p:nvPr>
        </p:nvSpPr>
        <p:spPr>
          <a:xfrm>
            <a:off x="2321930" y="226555"/>
            <a:ext cx="450014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SG" dirty="0"/>
              <a:t>Summarization Chain</a:t>
            </a:r>
            <a:endParaRPr dirty="0"/>
          </a:p>
        </p:txBody>
      </p:sp>
      <p:cxnSp>
        <p:nvCxnSpPr>
          <p:cNvPr id="79" name="Straight Arrow Connector 78">
            <a:extLst>
              <a:ext uri="{FF2B5EF4-FFF2-40B4-BE49-F238E27FC236}">
                <a16:creationId xmlns:a16="http://schemas.microsoft.com/office/drawing/2014/main" id="{BE8F177D-D79D-DBF4-0727-A9E384E532D7}"/>
              </a:ext>
            </a:extLst>
          </p:cNvPr>
          <p:cNvCxnSpPr>
            <a:cxnSpLocks/>
          </p:cNvCxnSpPr>
          <p:nvPr/>
        </p:nvCxnSpPr>
        <p:spPr>
          <a:xfrm>
            <a:off x="3287859" y="2676473"/>
            <a:ext cx="80263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Google Shape;120;p18">
            <a:extLst>
              <a:ext uri="{FF2B5EF4-FFF2-40B4-BE49-F238E27FC236}">
                <a16:creationId xmlns:a16="http://schemas.microsoft.com/office/drawing/2014/main" id="{D0DC8983-CC15-C88E-F192-A5F4945BEFED}"/>
              </a:ext>
            </a:extLst>
          </p:cNvPr>
          <p:cNvSpPr txBox="1">
            <a:spLocks/>
          </p:cNvSpPr>
          <p:nvPr/>
        </p:nvSpPr>
        <p:spPr>
          <a:xfrm>
            <a:off x="7173125" y="2390123"/>
            <a:ext cx="1680937"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GB" sz="2800" b="1" dirty="0"/>
              <a:t>Summary</a:t>
            </a:r>
          </a:p>
        </p:txBody>
      </p:sp>
      <p:pic>
        <p:nvPicPr>
          <p:cNvPr id="5" name="Graphic 4" descr="List with solid fill">
            <a:extLst>
              <a:ext uri="{FF2B5EF4-FFF2-40B4-BE49-F238E27FC236}">
                <a16:creationId xmlns:a16="http://schemas.microsoft.com/office/drawing/2014/main" id="{C206F108-FCA5-081E-64BF-8666C621B5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244" y="3652563"/>
            <a:ext cx="770973" cy="770973"/>
          </a:xfrm>
          <a:prstGeom prst="rect">
            <a:avLst/>
          </a:prstGeom>
        </p:spPr>
      </p:pic>
      <p:pic>
        <p:nvPicPr>
          <p:cNvPr id="24" name="Graphic 23" descr="List with solid fill">
            <a:extLst>
              <a:ext uri="{FF2B5EF4-FFF2-40B4-BE49-F238E27FC236}">
                <a16:creationId xmlns:a16="http://schemas.microsoft.com/office/drawing/2014/main" id="{F203BEB3-30E7-5A7E-2C49-2334D3CE44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975" y="3652563"/>
            <a:ext cx="770973" cy="770973"/>
          </a:xfrm>
          <a:prstGeom prst="rect">
            <a:avLst/>
          </a:prstGeom>
        </p:spPr>
      </p:pic>
      <p:pic>
        <p:nvPicPr>
          <p:cNvPr id="25" name="Graphic 24" descr="List with solid fill">
            <a:extLst>
              <a:ext uri="{FF2B5EF4-FFF2-40B4-BE49-F238E27FC236}">
                <a16:creationId xmlns:a16="http://schemas.microsoft.com/office/drawing/2014/main" id="{55534B96-CA25-C1AF-283C-3E431878B1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91706" y="3652563"/>
            <a:ext cx="770973" cy="770973"/>
          </a:xfrm>
          <a:prstGeom prst="rect">
            <a:avLst/>
          </a:prstGeom>
        </p:spPr>
      </p:pic>
      <p:sp>
        <p:nvSpPr>
          <p:cNvPr id="37" name="Google Shape;120;p18">
            <a:extLst>
              <a:ext uri="{FF2B5EF4-FFF2-40B4-BE49-F238E27FC236}">
                <a16:creationId xmlns:a16="http://schemas.microsoft.com/office/drawing/2014/main" id="{50F346F2-46E8-A0C5-759A-E60EF38D3204}"/>
              </a:ext>
            </a:extLst>
          </p:cNvPr>
          <p:cNvSpPr txBox="1">
            <a:spLocks/>
          </p:cNvSpPr>
          <p:nvPr/>
        </p:nvSpPr>
        <p:spPr>
          <a:xfrm>
            <a:off x="779344" y="1474845"/>
            <a:ext cx="2236176"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t>Prompt Template</a:t>
            </a:r>
          </a:p>
        </p:txBody>
      </p:sp>
      <p:pic>
        <p:nvPicPr>
          <p:cNvPr id="39" name="Graphic 38" descr="Cmd Terminal with solid fill">
            <a:extLst>
              <a:ext uri="{FF2B5EF4-FFF2-40B4-BE49-F238E27FC236}">
                <a16:creationId xmlns:a16="http://schemas.microsoft.com/office/drawing/2014/main" id="{C7DC79E2-C648-9AF9-8AFE-7424F36BC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73935" y="1938025"/>
            <a:ext cx="1267450" cy="1267450"/>
          </a:xfrm>
          <a:prstGeom prst="rect">
            <a:avLst/>
          </a:prstGeom>
        </p:spPr>
      </p:pic>
      <p:sp>
        <p:nvSpPr>
          <p:cNvPr id="40" name="Google Shape;120;p18">
            <a:extLst>
              <a:ext uri="{FF2B5EF4-FFF2-40B4-BE49-F238E27FC236}">
                <a16:creationId xmlns:a16="http://schemas.microsoft.com/office/drawing/2014/main" id="{543FD0B2-CA03-0D05-0053-C6AD35C164FE}"/>
              </a:ext>
            </a:extLst>
          </p:cNvPr>
          <p:cNvSpPr txBox="1">
            <a:spLocks/>
          </p:cNvSpPr>
          <p:nvPr/>
        </p:nvSpPr>
        <p:spPr>
          <a:xfrm>
            <a:off x="4363631" y="1651675"/>
            <a:ext cx="1088058"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t>Prompt</a:t>
            </a:r>
          </a:p>
        </p:txBody>
      </p:sp>
      <p:cxnSp>
        <p:nvCxnSpPr>
          <p:cNvPr id="41" name="Straight Arrow Connector 40">
            <a:extLst>
              <a:ext uri="{FF2B5EF4-FFF2-40B4-BE49-F238E27FC236}">
                <a16:creationId xmlns:a16="http://schemas.microsoft.com/office/drawing/2014/main" id="{2EB1A517-07BA-A8DF-31A3-D37C5B4EF3C5}"/>
              </a:ext>
            </a:extLst>
          </p:cNvPr>
          <p:cNvCxnSpPr>
            <a:cxnSpLocks/>
          </p:cNvCxnSpPr>
          <p:nvPr/>
        </p:nvCxnSpPr>
        <p:spPr>
          <a:xfrm flipV="1">
            <a:off x="5794221" y="2676473"/>
            <a:ext cx="1212060" cy="4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Graphic 43" descr="Artificial Intelligence outline">
            <a:extLst>
              <a:ext uri="{FF2B5EF4-FFF2-40B4-BE49-F238E27FC236}">
                <a16:creationId xmlns:a16="http://schemas.microsoft.com/office/drawing/2014/main" id="{F73CBCA7-C1AA-F965-3B18-2DF21FB85E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54778" y="1651675"/>
            <a:ext cx="934718" cy="934718"/>
          </a:xfrm>
          <a:prstGeom prst="rect">
            <a:avLst/>
          </a:prstGeom>
        </p:spPr>
      </p:pic>
      <p:sp>
        <p:nvSpPr>
          <p:cNvPr id="45" name="Rectangle: Rounded Corners 44">
            <a:extLst>
              <a:ext uri="{FF2B5EF4-FFF2-40B4-BE49-F238E27FC236}">
                <a16:creationId xmlns:a16="http://schemas.microsoft.com/office/drawing/2014/main" id="{EC8C113B-652A-B4AE-96E1-DCBBD56A2298}"/>
              </a:ext>
            </a:extLst>
          </p:cNvPr>
          <p:cNvSpPr/>
          <p:nvPr/>
        </p:nvSpPr>
        <p:spPr>
          <a:xfrm>
            <a:off x="5954778" y="1385670"/>
            <a:ext cx="842284" cy="286943"/>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LLM</a:t>
            </a:r>
          </a:p>
        </p:txBody>
      </p:sp>
      <p:cxnSp>
        <p:nvCxnSpPr>
          <p:cNvPr id="49" name="Straight Arrow Connector 48">
            <a:extLst>
              <a:ext uri="{FF2B5EF4-FFF2-40B4-BE49-F238E27FC236}">
                <a16:creationId xmlns:a16="http://schemas.microsoft.com/office/drawing/2014/main" id="{89376CCE-A761-98DE-4CCC-8CB3679878AC}"/>
              </a:ext>
            </a:extLst>
          </p:cNvPr>
          <p:cNvCxnSpPr>
            <a:cxnSpLocks/>
            <a:stCxn id="5" idx="0"/>
          </p:cNvCxnSpPr>
          <p:nvPr/>
        </p:nvCxnSpPr>
        <p:spPr>
          <a:xfrm flipH="1" flipV="1">
            <a:off x="1079500" y="2814767"/>
            <a:ext cx="174231" cy="837796"/>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BAB03DF-B93E-8B59-7CCC-1A2CCDD8FACA}"/>
              </a:ext>
            </a:extLst>
          </p:cNvPr>
          <p:cNvCxnSpPr>
            <a:cxnSpLocks/>
            <a:stCxn id="24" idx="0"/>
          </p:cNvCxnSpPr>
          <p:nvPr/>
        </p:nvCxnSpPr>
        <p:spPr>
          <a:xfrm flipH="1" flipV="1">
            <a:off x="1079500" y="2814767"/>
            <a:ext cx="835962" cy="837796"/>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32DA9C4-4CBC-AA47-34E1-C53A4D4A3EBA}"/>
              </a:ext>
            </a:extLst>
          </p:cNvPr>
          <p:cNvCxnSpPr>
            <a:cxnSpLocks/>
            <a:stCxn id="25" idx="0"/>
          </p:cNvCxnSpPr>
          <p:nvPr/>
        </p:nvCxnSpPr>
        <p:spPr>
          <a:xfrm flipH="1" flipV="1">
            <a:off x="1099886" y="2814767"/>
            <a:ext cx="1477307" cy="837796"/>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E24FB7FD-EB27-183F-559C-34A6F0475BA1}"/>
              </a:ext>
            </a:extLst>
          </p:cNvPr>
          <p:cNvSpPr/>
          <p:nvPr/>
        </p:nvSpPr>
        <p:spPr>
          <a:xfrm>
            <a:off x="673850" y="1938025"/>
            <a:ext cx="2447165" cy="1370616"/>
          </a:xfrm>
          <a:prstGeom prst="roundRect">
            <a:avLst>
              <a:gd name="adj" fmla="val 9716"/>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accent6">
                    <a:lumMod val="75000"/>
                  </a:schemeClr>
                </a:solidFill>
                <a:latin typeface="Courier New" panose="02070309020205020404" pitchFamily="49" charset="0"/>
              </a:rPr>
              <a:t>Write a concise summary of the following: </a:t>
            </a:r>
          </a:p>
          <a:p>
            <a:endParaRPr lang="en-SG" sz="1200" b="1" dirty="0">
              <a:solidFill>
                <a:schemeClr val="accent6">
                  <a:lumMod val="75000"/>
                </a:schemeClr>
              </a:solidFill>
              <a:latin typeface="Courier New" panose="02070309020205020404" pitchFamily="49" charset="0"/>
            </a:endParaRPr>
          </a:p>
          <a:p>
            <a:r>
              <a:rPr lang="en-SG" sz="1200" b="1" dirty="0">
                <a:solidFill>
                  <a:schemeClr val="accent6">
                    <a:lumMod val="75000"/>
                  </a:schemeClr>
                </a:solidFill>
                <a:latin typeface="Courier New" panose="02070309020205020404" pitchFamily="49" charset="0"/>
              </a:rPr>
              <a:t>{text}</a:t>
            </a:r>
          </a:p>
          <a:p>
            <a:endParaRPr lang="en-SG" sz="1200" b="1" dirty="0">
              <a:solidFill>
                <a:schemeClr val="accent6">
                  <a:lumMod val="75000"/>
                </a:schemeClr>
              </a:solidFill>
              <a:latin typeface="Courier New" panose="02070309020205020404" pitchFamily="49" charset="0"/>
            </a:endParaRPr>
          </a:p>
          <a:p>
            <a:r>
              <a:rPr lang="en-SG" sz="1200" b="1" dirty="0">
                <a:solidFill>
                  <a:schemeClr val="accent6">
                    <a:lumMod val="75000"/>
                  </a:schemeClr>
                </a:solidFill>
                <a:latin typeface="Courier New" panose="02070309020205020404" pitchFamily="49" charset="0"/>
              </a:rPr>
              <a:t>CONCISE SUMMARY:</a:t>
            </a:r>
          </a:p>
        </p:txBody>
      </p:sp>
      <p:sp>
        <p:nvSpPr>
          <p:cNvPr id="63" name="Google Shape;120;p18">
            <a:extLst>
              <a:ext uri="{FF2B5EF4-FFF2-40B4-BE49-F238E27FC236}">
                <a16:creationId xmlns:a16="http://schemas.microsoft.com/office/drawing/2014/main" id="{346E0A47-D2D8-58A1-EBAE-D17F14CCF596}"/>
              </a:ext>
            </a:extLst>
          </p:cNvPr>
          <p:cNvSpPr txBox="1">
            <a:spLocks/>
          </p:cNvSpPr>
          <p:nvPr/>
        </p:nvSpPr>
        <p:spPr>
          <a:xfrm>
            <a:off x="779344" y="4252693"/>
            <a:ext cx="2236176"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t>Documents</a:t>
            </a:r>
          </a:p>
        </p:txBody>
      </p:sp>
    </p:spTree>
    <p:extLst>
      <p:ext uri="{BB962C8B-B14F-4D97-AF65-F5344CB8AC3E}">
        <p14:creationId xmlns:p14="http://schemas.microsoft.com/office/powerpoint/2010/main" val="2181355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501650" y="135467"/>
            <a:ext cx="303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Custom Summary Prompt</a:t>
            </a:r>
          </a:p>
        </p:txBody>
      </p:sp>
      <p:sp>
        <p:nvSpPr>
          <p:cNvPr id="24" name="Rectangle 23">
            <a:extLst>
              <a:ext uri="{FF2B5EF4-FFF2-40B4-BE49-F238E27FC236}">
                <a16:creationId xmlns:a16="http://schemas.microsoft.com/office/drawing/2014/main" id="{2AF0D338-7221-69B9-B525-FC6A47C24D08}"/>
              </a:ext>
            </a:extLst>
          </p:cNvPr>
          <p:cNvSpPr/>
          <p:nvPr/>
        </p:nvSpPr>
        <p:spPr>
          <a:xfrm>
            <a:off x="1051984" y="1216686"/>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AI Role</a:t>
            </a:r>
          </a:p>
        </p:txBody>
      </p:sp>
      <p:sp>
        <p:nvSpPr>
          <p:cNvPr id="25" name="Rectangle 24">
            <a:extLst>
              <a:ext uri="{FF2B5EF4-FFF2-40B4-BE49-F238E27FC236}">
                <a16:creationId xmlns:a16="http://schemas.microsoft.com/office/drawing/2014/main" id="{B032D406-A8B8-515B-EE10-347120DFAD0A}"/>
              </a:ext>
            </a:extLst>
          </p:cNvPr>
          <p:cNvSpPr/>
          <p:nvPr/>
        </p:nvSpPr>
        <p:spPr>
          <a:xfrm>
            <a:off x="1051984" y="1779395"/>
            <a:ext cx="2171025" cy="380378"/>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Instructions</a:t>
            </a:r>
          </a:p>
        </p:txBody>
      </p:sp>
      <p:sp>
        <p:nvSpPr>
          <p:cNvPr id="26" name="Rectangle 25">
            <a:extLst>
              <a:ext uri="{FF2B5EF4-FFF2-40B4-BE49-F238E27FC236}">
                <a16:creationId xmlns:a16="http://schemas.microsoft.com/office/drawing/2014/main" id="{EE8DEED9-6ED7-20EE-0CA9-F1CB8A8B50EE}"/>
              </a:ext>
            </a:extLst>
          </p:cNvPr>
          <p:cNvSpPr/>
          <p:nvPr/>
        </p:nvSpPr>
        <p:spPr>
          <a:xfrm>
            <a:off x="1051984" y="2418908"/>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Contexts</a:t>
            </a:r>
          </a:p>
        </p:txBody>
      </p:sp>
      <p:sp>
        <p:nvSpPr>
          <p:cNvPr id="27" name="Rectangle 26">
            <a:extLst>
              <a:ext uri="{FF2B5EF4-FFF2-40B4-BE49-F238E27FC236}">
                <a16:creationId xmlns:a16="http://schemas.microsoft.com/office/drawing/2014/main" id="{F4C522A2-6C16-F1E7-B8B9-93DB0568F4CB}"/>
              </a:ext>
            </a:extLst>
          </p:cNvPr>
          <p:cNvSpPr/>
          <p:nvPr/>
        </p:nvSpPr>
        <p:spPr>
          <a:xfrm>
            <a:off x="1051982" y="3684561"/>
            <a:ext cx="2171023" cy="472151"/>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&amp; </a:t>
            </a:r>
            <a:r>
              <a:rPr lang="en-SG" sz="1600" dirty="0">
                <a:solidFill>
                  <a:schemeClr val="tx1">
                    <a:lumMod val="65000"/>
                  </a:schemeClr>
                </a:solidFill>
              </a:rPr>
              <a:t>AI)</a:t>
            </a:r>
            <a:r>
              <a:rPr lang="en-SG" sz="1600" dirty="0"/>
              <a:t> Examples/History</a:t>
            </a:r>
          </a:p>
        </p:txBody>
      </p:sp>
      <p:sp>
        <p:nvSpPr>
          <p:cNvPr id="28" name="Rectangle 27">
            <a:extLst>
              <a:ext uri="{FF2B5EF4-FFF2-40B4-BE49-F238E27FC236}">
                <a16:creationId xmlns:a16="http://schemas.microsoft.com/office/drawing/2014/main" id="{8B2BC712-93B7-6865-58E8-C1F51970770D}"/>
              </a:ext>
            </a:extLst>
          </p:cNvPr>
          <p:cNvSpPr/>
          <p:nvPr/>
        </p:nvSpPr>
        <p:spPr>
          <a:xfrm>
            <a:off x="1051985" y="4324200"/>
            <a:ext cx="2171022" cy="367373"/>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Question</a:t>
            </a:r>
          </a:p>
        </p:txBody>
      </p:sp>
      <p:sp>
        <p:nvSpPr>
          <p:cNvPr id="35" name="Rectangle 34">
            <a:extLst>
              <a:ext uri="{FF2B5EF4-FFF2-40B4-BE49-F238E27FC236}">
                <a16:creationId xmlns:a16="http://schemas.microsoft.com/office/drawing/2014/main" id="{516EC9CA-D743-6EAB-215D-747A82650F99}"/>
              </a:ext>
            </a:extLst>
          </p:cNvPr>
          <p:cNvSpPr/>
          <p:nvPr/>
        </p:nvSpPr>
        <p:spPr>
          <a:xfrm>
            <a:off x="1051979" y="2980872"/>
            <a:ext cx="2171024" cy="509056"/>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a:t>
            </a:r>
            <a:r>
              <a:rPr lang="en-SG" sz="1600" dirty="0"/>
              <a:t>  Output</a:t>
            </a:r>
            <a:br>
              <a:rPr lang="en-SG" sz="1600" dirty="0"/>
            </a:br>
            <a:r>
              <a:rPr lang="en-SG" sz="1600" dirty="0"/>
              <a:t>Instructions</a:t>
            </a:r>
          </a:p>
        </p:txBody>
      </p:sp>
      <p:cxnSp>
        <p:nvCxnSpPr>
          <p:cNvPr id="36" name="Straight Arrow Connector 35">
            <a:extLst>
              <a:ext uri="{FF2B5EF4-FFF2-40B4-BE49-F238E27FC236}">
                <a16:creationId xmlns:a16="http://schemas.microsoft.com/office/drawing/2014/main" id="{CC988FEA-458D-3447-9EA8-665E6588A780}"/>
              </a:ext>
            </a:extLst>
          </p:cNvPr>
          <p:cNvCxnSpPr>
            <a:cxnSpLocks/>
            <a:stCxn id="25" idx="2"/>
            <a:endCxn id="26" idx="0"/>
          </p:cNvCxnSpPr>
          <p:nvPr/>
        </p:nvCxnSpPr>
        <p:spPr>
          <a:xfrm>
            <a:off x="2137497" y="2159773"/>
            <a:ext cx="0" cy="25913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F855D43-F72C-628E-033A-7D746E53152E}"/>
              </a:ext>
            </a:extLst>
          </p:cNvPr>
          <p:cNvCxnSpPr>
            <a:cxnSpLocks/>
            <a:stCxn id="24" idx="2"/>
            <a:endCxn id="25" idx="0"/>
          </p:cNvCxnSpPr>
          <p:nvPr/>
        </p:nvCxnSpPr>
        <p:spPr>
          <a:xfrm>
            <a:off x="2137497" y="1593135"/>
            <a:ext cx="0" cy="1862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15DAE7F-0703-92B0-4DDC-02D5C592BB98}"/>
              </a:ext>
            </a:extLst>
          </p:cNvPr>
          <p:cNvCxnSpPr>
            <a:cxnSpLocks/>
            <a:stCxn id="26" idx="2"/>
            <a:endCxn id="35" idx="0"/>
          </p:cNvCxnSpPr>
          <p:nvPr/>
        </p:nvCxnSpPr>
        <p:spPr>
          <a:xfrm flipH="1">
            <a:off x="2137491" y="2795357"/>
            <a:ext cx="6" cy="18551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877BE0-4CAC-25FD-BD2F-58F18D7053D2}"/>
              </a:ext>
            </a:extLst>
          </p:cNvPr>
          <p:cNvCxnSpPr>
            <a:cxnSpLocks/>
            <a:stCxn id="35" idx="2"/>
            <a:endCxn id="27" idx="0"/>
          </p:cNvCxnSpPr>
          <p:nvPr/>
        </p:nvCxnSpPr>
        <p:spPr>
          <a:xfrm>
            <a:off x="2137491" y="3489928"/>
            <a:ext cx="3" cy="19463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182CDB-32D7-4F18-C36D-E8E0AC4D18D2}"/>
              </a:ext>
            </a:extLst>
          </p:cNvPr>
          <p:cNvCxnSpPr>
            <a:cxnSpLocks/>
            <a:stCxn id="27" idx="2"/>
            <a:endCxn id="28" idx="0"/>
          </p:cNvCxnSpPr>
          <p:nvPr/>
        </p:nvCxnSpPr>
        <p:spPr>
          <a:xfrm>
            <a:off x="2137494" y="4156712"/>
            <a:ext cx="2" cy="16748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3BDD3BF-756A-3E56-9D55-94A29CA34257}"/>
              </a:ext>
            </a:extLst>
          </p:cNvPr>
          <p:cNvCxnSpPr>
            <a:cxnSpLocks/>
            <a:stCxn id="24" idx="3"/>
          </p:cNvCxnSpPr>
          <p:nvPr/>
        </p:nvCxnSpPr>
        <p:spPr>
          <a:xfrm flipV="1">
            <a:off x="3223009" y="980516"/>
            <a:ext cx="532725" cy="424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6CADFA-3A7A-AD5B-2E05-87C05C96BEB3}"/>
              </a:ext>
            </a:extLst>
          </p:cNvPr>
          <p:cNvCxnSpPr>
            <a:cxnSpLocks/>
            <a:stCxn id="25" idx="3"/>
          </p:cNvCxnSpPr>
          <p:nvPr/>
        </p:nvCxnSpPr>
        <p:spPr>
          <a:xfrm flipV="1">
            <a:off x="3223009" y="1829305"/>
            <a:ext cx="532725" cy="1402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698D8BE-900D-0E0F-EECC-ECECEB035022}"/>
              </a:ext>
            </a:extLst>
          </p:cNvPr>
          <p:cNvCxnSpPr>
            <a:cxnSpLocks/>
            <a:stCxn id="35" idx="3"/>
          </p:cNvCxnSpPr>
          <p:nvPr/>
        </p:nvCxnSpPr>
        <p:spPr>
          <a:xfrm>
            <a:off x="3223003" y="3235400"/>
            <a:ext cx="5327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689AFA-8F67-E316-BF16-1FDD33CF1941}"/>
              </a:ext>
            </a:extLst>
          </p:cNvPr>
          <p:cNvCxnSpPr>
            <a:cxnSpLocks/>
            <a:stCxn id="28" idx="3"/>
          </p:cNvCxnSpPr>
          <p:nvPr/>
        </p:nvCxnSpPr>
        <p:spPr>
          <a:xfrm>
            <a:off x="3223007" y="4507887"/>
            <a:ext cx="532727" cy="1836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FDECAAC-1A99-9603-CBD7-16F94B963644}"/>
              </a:ext>
            </a:extLst>
          </p:cNvPr>
          <p:cNvSpPr txBox="1"/>
          <p:nvPr/>
        </p:nvSpPr>
        <p:spPr>
          <a:xfrm>
            <a:off x="3866760" y="549629"/>
            <a:ext cx="4838494" cy="861774"/>
          </a:xfrm>
          <a:prstGeom prst="rect">
            <a:avLst/>
          </a:prstGeom>
          <a:noFill/>
        </p:spPr>
        <p:txBody>
          <a:bodyPr wrap="square">
            <a:spAutoFit/>
          </a:bodyPr>
          <a:lstStyle/>
          <a:p>
            <a:r>
              <a:rPr lang="en-GB" sz="1000" b="1" dirty="0">
                <a:latin typeface="Courier New" panose="02070309020205020404" pitchFamily="49" charset="0"/>
              </a:rPr>
              <a:t>You are an honest and detail-oriented AI Medical Assistant. If you do not know the answers, just say I don't know, do not make up an answer.</a:t>
            </a:r>
          </a:p>
          <a:p>
            <a:r>
              <a:rPr lang="en-GB" sz="1000" b="1" dirty="0">
                <a:latin typeface="Courier New" panose="02070309020205020404" pitchFamily="49" charset="0"/>
              </a:rPr>
              <a:t>=========================</a:t>
            </a:r>
            <a:endParaRPr lang="en-GB" sz="1000" b="1" dirty="0">
              <a:effectLst/>
              <a:latin typeface="Courier New" panose="02070309020205020404" pitchFamily="49" charset="0"/>
            </a:endParaRPr>
          </a:p>
          <a:p>
            <a:endParaRPr lang="en-GB" sz="1000" b="1" dirty="0">
              <a:effectLst/>
              <a:latin typeface="Courier New" panose="02070309020205020404" pitchFamily="49" charset="0"/>
            </a:endParaRPr>
          </a:p>
        </p:txBody>
      </p:sp>
      <p:sp>
        <p:nvSpPr>
          <p:cNvPr id="55" name="TextBox 54">
            <a:extLst>
              <a:ext uri="{FF2B5EF4-FFF2-40B4-BE49-F238E27FC236}">
                <a16:creationId xmlns:a16="http://schemas.microsoft.com/office/drawing/2014/main" id="{4ACBF586-5C13-B6F4-BBA7-67196C9EAF38}"/>
              </a:ext>
            </a:extLst>
          </p:cNvPr>
          <p:cNvSpPr txBox="1"/>
          <p:nvPr/>
        </p:nvSpPr>
        <p:spPr>
          <a:xfrm>
            <a:off x="3866760" y="1427566"/>
            <a:ext cx="4705295" cy="861774"/>
          </a:xfrm>
          <a:prstGeom prst="rect">
            <a:avLst/>
          </a:prstGeom>
          <a:noFill/>
        </p:spPr>
        <p:txBody>
          <a:bodyPr wrap="square">
            <a:spAutoFit/>
          </a:bodyPr>
          <a:lstStyle/>
          <a:p>
            <a:r>
              <a:rPr lang="en-GB" sz="1000" b="1" dirty="0">
                <a:latin typeface="Courier New" panose="02070309020205020404" pitchFamily="49" charset="0"/>
              </a:rPr>
              <a:t>TASK: Your task is to summarize the conversation between the doctor and the patient for doctors' future refence for treatments/recommendations.</a:t>
            </a:r>
          </a:p>
          <a:p>
            <a:r>
              <a:rPr lang="en-GB" sz="1000" b="1" dirty="0">
                <a:latin typeface="Courier New" panose="02070309020205020404" pitchFamily="49" charset="0"/>
              </a:rPr>
              <a:t>Note that your summary should be concise while including details on patients and treatments.</a:t>
            </a:r>
            <a:endParaRPr lang="en-GB" sz="1000" b="1" dirty="0">
              <a:effectLst/>
              <a:latin typeface="Courier New" panose="02070309020205020404" pitchFamily="49" charset="0"/>
            </a:endParaRPr>
          </a:p>
        </p:txBody>
      </p:sp>
      <p:sp>
        <p:nvSpPr>
          <p:cNvPr id="57" name="TextBox 56">
            <a:extLst>
              <a:ext uri="{FF2B5EF4-FFF2-40B4-BE49-F238E27FC236}">
                <a16:creationId xmlns:a16="http://schemas.microsoft.com/office/drawing/2014/main" id="{A9492D47-EBDD-D01B-620F-2DC478B6B251}"/>
              </a:ext>
            </a:extLst>
          </p:cNvPr>
          <p:cNvSpPr txBox="1"/>
          <p:nvPr/>
        </p:nvSpPr>
        <p:spPr>
          <a:xfrm>
            <a:off x="3866760" y="2489897"/>
            <a:ext cx="4152936" cy="1785104"/>
          </a:xfrm>
          <a:prstGeom prst="rect">
            <a:avLst/>
          </a:prstGeom>
          <a:noFill/>
        </p:spPr>
        <p:txBody>
          <a:bodyPr wrap="square">
            <a:spAutoFit/>
          </a:bodyPr>
          <a:lstStyle/>
          <a:p>
            <a:r>
              <a:rPr lang="en-GB" sz="1000" b="1" dirty="0">
                <a:effectLst/>
                <a:latin typeface="Courier New" panose="02070309020205020404" pitchFamily="49" charset="0"/>
              </a:rPr>
              <a:t>========================</a:t>
            </a:r>
          </a:p>
          <a:p>
            <a:r>
              <a:rPr lang="en-GB" sz="1000" b="1" dirty="0">
                <a:latin typeface="Courier New" panose="02070309020205020404" pitchFamily="49" charset="0"/>
              </a:rPr>
              <a:t>OUTPUT INSTRUCTION: Your summary should include, if applicable:</a:t>
            </a:r>
          </a:p>
          <a:p>
            <a:r>
              <a:rPr lang="en-GB" sz="1000" b="1" dirty="0">
                <a:latin typeface="Courier New" panose="02070309020205020404" pitchFamily="49" charset="0"/>
              </a:rPr>
              <a:t>- Patient's details such as age, gender, ethnicity</a:t>
            </a:r>
          </a:p>
          <a:p>
            <a:r>
              <a:rPr lang="en-GB" sz="1000" b="1" dirty="0">
                <a:latin typeface="Courier New" panose="02070309020205020404" pitchFamily="49" charset="0"/>
              </a:rPr>
              <a:t>- Previous medical conditions, treatment and family member history</a:t>
            </a:r>
          </a:p>
          <a:p>
            <a:r>
              <a:rPr lang="en-GB" sz="1000" b="1" dirty="0">
                <a:latin typeface="Courier New" panose="02070309020205020404" pitchFamily="49" charset="0"/>
              </a:rPr>
              <a:t>- Living habit such as eating, drinking, smoking</a:t>
            </a:r>
          </a:p>
          <a:p>
            <a:r>
              <a:rPr lang="en-GB" sz="1000" b="1" dirty="0">
                <a:latin typeface="Courier New" panose="02070309020205020404" pitchFamily="49" charset="0"/>
              </a:rPr>
              <a:t>- Current Symptoms &amp; Treatment recommended.</a:t>
            </a:r>
          </a:p>
          <a:p>
            <a:endParaRPr lang="en-GB" sz="1000" b="1" dirty="0">
              <a:latin typeface="Courier New" panose="02070309020205020404" pitchFamily="49" charset="0"/>
            </a:endParaRPr>
          </a:p>
          <a:p>
            <a:r>
              <a:rPr lang="en-GB" sz="1000" b="1" dirty="0">
                <a:latin typeface="Courier New" panose="02070309020205020404" pitchFamily="49" charset="0"/>
              </a:rPr>
              <a:t>Keep your summary in fewer than 300 words.</a:t>
            </a:r>
          </a:p>
          <a:p>
            <a:r>
              <a:rPr lang="en-GB" sz="1000" b="1" dirty="0">
                <a:latin typeface="Courier New" panose="02070309020205020404" pitchFamily="49" charset="0"/>
              </a:rPr>
              <a:t>=======================</a:t>
            </a:r>
            <a:endParaRPr lang="en-GB" sz="1000" b="1" dirty="0">
              <a:effectLst/>
              <a:latin typeface="Courier New" panose="02070309020205020404" pitchFamily="49" charset="0"/>
            </a:endParaRPr>
          </a:p>
        </p:txBody>
      </p:sp>
      <p:sp>
        <p:nvSpPr>
          <p:cNvPr id="58" name="TextBox 57">
            <a:extLst>
              <a:ext uri="{FF2B5EF4-FFF2-40B4-BE49-F238E27FC236}">
                <a16:creationId xmlns:a16="http://schemas.microsoft.com/office/drawing/2014/main" id="{DE6F9665-BC89-6517-B964-45B6E57BFECD}"/>
              </a:ext>
            </a:extLst>
          </p:cNvPr>
          <p:cNvSpPr txBox="1"/>
          <p:nvPr/>
        </p:nvSpPr>
        <p:spPr>
          <a:xfrm>
            <a:off x="3866760" y="4364518"/>
            <a:ext cx="4838494" cy="553998"/>
          </a:xfrm>
          <a:prstGeom prst="rect">
            <a:avLst/>
          </a:prstGeom>
          <a:noFill/>
        </p:spPr>
        <p:txBody>
          <a:bodyPr wrap="square">
            <a:spAutoFit/>
          </a:bodyPr>
          <a:lstStyle/>
          <a:p>
            <a:r>
              <a:rPr lang="en-GB" sz="1000" b="1" dirty="0">
                <a:latin typeface="Courier New" panose="02070309020205020404" pitchFamily="49" charset="0"/>
              </a:rPr>
              <a:t>CONVERSATION:</a:t>
            </a:r>
            <a:br>
              <a:rPr lang="en-GB" sz="1000" b="1" dirty="0">
                <a:latin typeface="Courier New" panose="02070309020205020404" pitchFamily="49" charset="0"/>
              </a:rPr>
            </a:br>
            <a:endParaRPr lang="en-GB" sz="1000" b="1" dirty="0">
              <a:latin typeface="Courier New" panose="02070309020205020404" pitchFamily="49" charset="0"/>
            </a:endParaRPr>
          </a:p>
          <a:p>
            <a:r>
              <a:rPr lang="en-GB" sz="1000" b="1" dirty="0">
                <a:latin typeface="Courier New" panose="02070309020205020404" pitchFamily="49" charset="0"/>
              </a:rPr>
              <a:t>{text}</a:t>
            </a:r>
          </a:p>
        </p:txBody>
      </p:sp>
      <p:sp>
        <p:nvSpPr>
          <p:cNvPr id="11" name="Rectangle 10">
            <a:extLst>
              <a:ext uri="{FF2B5EF4-FFF2-40B4-BE49-F238E27FC236}">
                <a16:creationId xmlns:a16="http://schemas.microsoft.com/office/drawing/2014/main" id="{4AA8D827-EF4E-8409-AEA6-C9DBDD306ED6}"/>
              </a:ext>
            </a:extLst>
          </p:cNvPr>
          <p:cNvSpPr/>
          <p:nvPr/>
        </p:nvSpPr>
        <p:spPr>
          <a:xfrm>
            <a:off x="3911600" y="4661941"/>
            <a:ext cx="558800" cy="25657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12C75AC3-90FE-CEFC-19A1-9B9BCAEFB75D}"/>
              </a:ext>
            </a:extLst>
          </p:cNvPr>
          <p:cNvSpPr/>
          <p:nvPr/>
        </p:nvSpPr>
        <p:spPr>
          <a:xfrm>
            <a:off x="4859131" y="4631584"/>
            <a:ext cx="3160565"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accent5">
                    <a:lumMod val="60000"/>
                    <a:lumOff val="40000"/>
                  </a:schemeClr>
                </a:solidFill>
              </a:rPr>
              <a:t>Documents stuffed into placeholder {text}</a:t>
            </a:r>
          </a:p>
        </p:txBody>
      </p:sp>
      <p:cxnSp>
        <p:nvCxnSpPr>
          <p:cNvPr id="14" name="Straight Arrow Connector 13">
            <a:extLst>
              <a:ext uri="{FF2B5EF4-FFF2-40B4-BE49-F238E27FC236}">
                <a16:creationId xmlns:a16="http://schemas.microsoft.com/office/drawing/2014/main" id="{55121856-2A51-8A3B-44B9-8B0F283D6125}"/>
              </a:ext>
            </a:extLst>
          </p:cNvPr>
          <p:cNvCxnSpPr>
            <a:cxnSpLocks/>
            <a:stCxn id="13" idx="1"/>
            <a:endCxn id="11" idx="3"/>
          </p:cNvCxnSpPr>
          <p:nvPr/>
        </p:nvCxnSpPr>
        <p:spPr>
          <a:xfrm flipH="1" flipV="1">
            <a:off x="4470400" y="4790229"/>
            <a:ext cx="388731" cy="2958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7" grpId="0"/>
      <p:bldP spid="58" grpId="0"/>
      <p:bldP spid="11"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2;p17">
            <a:extLst>
              <a:ext uri="{FF2B5EF4-FFF2-40B4-BE49-F238E27FC236}">
                <a16:creationId xmlns:a16="http://schemas.microsoft.com/office/drawing/2014/main" id="{33BAC104-E22D-1A88-679D-6886F2810A6B}"/>
              </a:ext>
            </a:extLst>
          </p:cNvPr>
          <p:cNvSpPr txBox="1">
            <a:spLocks noGrp="1"/>
          </p:cNvSpPr>
          <p:nvPr>
            <p:ph type="title"/>
          </p:nvPr>
        </p:nvSpPr>
        <p:spPr>
          <a:xfrm>
            <a:off x="584570" y="134923"/>
            <a:ext cx="450014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SG" dirty="0"/>
              <a:t>Token Limits</a:t>
            </a:r>
            <a:endParaRPr dirty="0"/>
          </a:p>
        </p:txBody>
      </p:sp>
      <p:graphicFrame>
        <p:nvGraphicFramePr>
          <p:cNvPr id="3" name="Table 3">
            <a:extLst>
              <a:ext uri="{FF2B5EF4-FFF2-40B4-BE49-F238E27FC236}">
                <a16:creationId xmlns:a16="http://schemas.microsoft.com/office/drawing/2014/main" id="{E722A616-3859-9B3D-F875-69C10941FAD0}"/>
              </a:ext>
            </a:extLst>
          </p:cNvPr>
          <p:cNvGraphicFramePr>
            <a:graphicFrameLocks noGrp="1"/>
          </p:cNvGraphicFramePr>
          <p:nvPr>
            <p:extLst>
              <p:ext uri="{D42A27DB-BD31-4B8C-83A1-F6EECF244321}">
                <p14:modId xmlns:p14="http://schemas.microsoft.com/office/powerpoint/2010/main" val="2263837176"/>
              </p:ext>
            </p:extLst>
          </p:nvPr>
        </p:nvGraphicFramePr>
        <p:xfrm>
          <a:off x="848360" y="1354847"/>
          <a:ext cx="7691120" cy="3527514"/>
        </p:xfrm>
        <a:graphic>
          <a:graphicData uri="http://schemas.openxmlformats.org/drawingml/2006/table">
            <a:tbl>
              <a:tblPr firstRow="1" bandRow="1">
                <a:tableStyleId>{5C22544A-7EE6-4342-B048-85BDC9FD1C3A}</a:tableStyleId>
              </a:tblPr>
              <a:tblGrid>
                <a:gridCol w="1854200">
                  <a:extLst>
                    <a:ext uri="{9D8B030D-6E8A-4147-A177-3AD203B41FA5}">
                      <a16:colId xmlns:a16="http://schemas.microsoft.com/office/drawing/2014/main" val="525240994"/>
                    </a:ext>
                  </a:extLst>
                </a:gridCol>
                <a:gridCol w="1625600">
                  <a:extLst>
                    <a:ext uri="{9D8B030D-6E8A-4147-A177-3AD203B41FA5}">
                      <a16:colId xmlns:a16="http://schemas.microsoft.com/office/drawing/2014/main" val="415754264"/>
                    </a:ext>
                  </a:extLst>
                </a:gridCol>
                <a:gridCol w="2105660">
                  <a:extLst>
                    <a:ext uri="{9D8B030D-6E8A-4147-A177-3AD203B41FA5}">
                      <a16:colId xmlns:a16="http://schemas.microsoft.com/office/drawing/2014/main" val="3908438357"/>
                    </a:ext>
                  </a:extLst>
                </a:gridCol>
                <a:gridCol w="2105660">
                  <a:extLst>
                    <a:ext uri="{9D8B030D-6E8A-4147-A177-3AD203B41FA5}">
                      <a16:colId xmlns:a16="http://schemas.microsoft.com/office/drawing/2014/main" val="1764332798"/>
                    </a:ext>
                  </a:extLst>
                </a:gridCol>
              </a:tblGrid>
              <a:tr h="265673">
                <a:tc>
                  <a:txBody>
                    <a:bodyPr/>
                    <a:lstStyle/>
                    <a:p>
                      <a:pPr algn="ctr"/>
                      <a:r>
                        <a:rPr lang="en-SG" dirty="0">
                          <a:solidFill>
                            <a:schemeClr val="accent6">
                              <a:lumMod val="75000"/>
                            </a:schemeClr>
                          </a:solidFill>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dirty="0">
                          <a:solidFill>
                            <a:schemeClr val="accent6">
                              <a:lumMod val="75000"/>
                            </a:schemeClr>
                          </a:solidFill>
                        </a:rPr>
                        <a:t>Max Tokens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dirty="0">
                          <a:solidFill>
                            <a:schemeClr val="accent6">
                              <a:lumMod val="75000"/>
                            </a:schemeClr>
                          </a:solidFill>
                        </a:rPr>
                        <a:t>Input Price / 1k tokens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dirty="0">
                          <a:solidFill>
                            <a:schemeClr val="accent6">
                              <a:lumMod val="75000"/>
                            </a:schemeClr>
                          </a:solidFill>
                        </a:rPr>
                        <a:t>Output Price / 1k tokens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1912979"/>
                  </a:ext>
                </a:extLst>
              </a:tr>
              <a:tr h="358926">
                <a:tc>
                  <a:txBody>
                    <a:bodyPr/>
                    <a:lstStyle/>
                    <a:p>
                      <a:pPr algn="ctr"/>
                      <a:r>
                        <a:rPr lang="en-SG" b="1" dirty="0">
                          <a:solidFill>
                            <a:schemeClr val="tx1"/>
                          </a:solidFill>
                        </a:rPr>
                        <a:t>GPT-3.5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4096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0905268"/>
                  </a:ext>
                </a:extLst>
              </a:tr>
              <a:tr h="358926">
                <a:tc>
                  <a:txBody>
                    <a:bodyPr/>
                    <a:lstStyle/>
                    <a:p>
                      <a:pPr algn="ctr"/>
                      <a:r>
                        <a:rPr lang="en-SG" b="1" dirty="0">
                          <a:solidFill>
                            <a:schemeClr val="tx1"/>
                          </a:solidFill>
                        </a:rPr>
                        <a:t>GPT-3.5-16k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16384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6126636"/>
                  </a:ext>
                </a:extLst>
              </a:tr>
              <a:tr h="358926">
                <a:tc>
                  <a:txBody>
                    <a:bodyPr/>
                    <a:lstStyle/>
                    <a:p>
                      <a:pPr algn="ctr"/>
                      <a:r>
                        <a:rPr lang="en-SG" b="1" dirty="0">
                          <a:solidFill>
                            <a:schemeClr val="tx1"/>
                          </a:solidFill>
                        </a:rPr>
                        <a:t>GPT-4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8192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0699024"/>
                  </a:ext>
                </a:extLst>
              </a:tr>
              <a:tr h="358926">
                <a:tc>
                  <a:txBody>
                    <a:bodyPr/>
                    <a:lstStyle/>
                    <a:p>
                      <a:pPr algn="ctr"/>
                      <a:r>
                        <a:rPr lang="en-SG" b="1" dirty="0">
                          <a:solidFill>
                            <a:schemeClr val="tx1"/>
                          </a:solidFill>
                        </a:rPr>
                        <a:t>GPT-4-32k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32768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0999793"/>
                  </a:ext>
                </a:extLst>
              </a:tr>
              <a:tr h="358926">
                <a:tc>
                  <a:txBody>
                    <a:bodyPr/>
                    <a:lstStyle/>
                    <a:p>
                      <a:pPr algn="ctr"/>
                      <a:r>
                        <a:rPr lang="en-SG" b="1" dirty="0">
                          <a:solidFill>
                            <a:schemeClr val="tx1"/>
                          </a:solidFill>
                        </a:rPr>
                        <a:t>Google PaLM-2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4096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0.0005 / 1k chars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0.0005/ 1k chars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810188"/>
                  </a:ext>
                </a:extLst>
              </a:tr>
              <a:tr h="358926">
                <a:tc>
                  <a:txBody>
                    <a:bodyPr/>
                    <a:lstStyle/>
                    <a:p>
                      <a:pPr algn="ctr"/>
                      <a:r>
                        <a:rPr lang="en-SG" sz="1350" b="1" i="0" kern="1200" dirty="0">
                          <a:solidFill>
                            <a:schemeClr val="tx1"/>
                          </a:solidFill>
                          <a:effectLst/>
                          <a:latin typeface="+mn-lt"/>
                          <a:ea typeface="+mn-ea"/>
                          <a:cs typeface="+mn-cs"/>
                        </a:rPr>
                        <a:t>Claude-100k</a:t>
                      </a:r>
                      <a:endParaRPr lang="en-SG"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0.032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220607"/>
                  </a:ext>
                </a:extLst>
              </a:tr>
              <a:tr h="358926">
                <a:tc>
                  <a:txBody>
                    <a:bodyPr/>
                    <a:lstStyle/>
                    <a:p>
                      <a:pPr algn="ctr"/>
                      <a:r>
                        <a:rPr lang="en-SG" b="1" dirty="0">
                          <a:solidFill>
                            <a:schemeClr val="tx1"/>
                          </a:solidFill>
                        </a:rPr>
                        <a:t>Llama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2048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SG" b="1" dirty="0">
                          <a:solidFill>
                            <a:schemeClr val="tx1"/>
                          </a:solidFill>
                        </a:rPr>
                        <a:t>Open 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3437924"/>
                  </a:ext>
                </a:extLst>
              </a:tr>
              <a:tr h="358926">
                <a:tc>
                  <a:txBody>
                    <a:bodyPr/>
                    <a:lstStyle/>
                    <a:p>
                      <a:pPr algn="ctr"/>
                      <a:r>
                        <a:rPr lang="en-SG" b="1" dirty="0">
                          <a:solidFill>
                            <a:schemeClr val="tx1"/>
                          </a:solidFill>
                        </a:rPr>
                        <a:t>Llama-2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4096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SG" b="1" dirty="0">
                          <a:solidFill>
                            <a:schemeClr val="tx1"/>
                          </a:solidFill>
                        </a:rPr>
                        <a:t>Open 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6208823"/>
                  </a:ext>
                </a:extLst>
              </a:tr>
              <a:tr h="358926">
                <a:tc>
                  <a:txBody>
                    <a:bodyPr/>
                    <a:lstStyle/>
                    <a:p>
                      <a:pPr algn="ctr"/>
                      <a:r>
                        <a:rPr lang="en-SG" b="1" dirty="0">
                          <a:solidFill>
                            <a:schemeClr val="tx1"/>
                          </a:solidFill>
                        </a:rPr>
                        <a:t>Falcon-40b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b="1" dirty="0">
                          <a:solidFill>
                            <a:schemeClr val="tx1"/>
                          </a:solidFill>
                        </a:rPr>
                        <a:t>2048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SG" b="1" dirty="0">
                          <a:solidFill>
                            <a:schemeClr val="tx1"/>
                          </a:solidFill>
                        </a:rPr>
                        <a:t>Open 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4834851"/>
                  </a:ext>
                </a:extLst>
              </a:tr>
            </a:tbl>
          </a:graphicData>
        </a:graphic>
      </p:graphicFrame>
      <p:sp>
        <p:nvSpPr>
          <p:cNvPr id="6" name="TextBox 5">
            <a:extLst>
              <a:ext uri="{FF2B5EF4-FFF2-40B4-BE49-F238E27FC236}">
                <a16:creationId xmlns:a16="http://schemas.microsoft.com/office/drawing/2014/main" id="{B6008ACA-EE82-1765-820C-58D50C597F25}"/>
              </a:ext>
            </a:extLst>
          </p:cNvPr>
          <p:cNvSpPr txBox="1"/>
          <p:nvPr/>
        </p:nvSpPr>
        <p:spPr>
          <a:xfrm>
            <a:off x="2265680" y="901607"/>
            <a:ext cx="5730240" cy="369332"/>
          </a:xfrm>
          <a:prstGeom prst="rect">
            <a:avLst/>
          </a:prstGeom>
          <a:noFill/>
        </p:spPr>
        <p:txBody>
          <a:bodyPr wrap="square">
            <a:spAutoFit/>
          </a:bodyPr>
          <a:lstStyle/>
          <a:p>
            <a:r>
              <a:rPr lang="en-GB" sz="1800" b="1" dirty="0"/>
              <a:t>Input Tokens + Output Tokens &lt;= Max Tokens</a:t>
            </a:r>
            <a:endParaRPr lang="en-SG" dirty="0"/>
          </a:p>
        </p:txBody>
      </p:sp>
    </p:spTree>
    <p:extLst>
      <p:ext uri="{BB962C8B-B14F-4D97-AF65-F5344CB8AC3E}">
        <p14:creationId xmlns:p14="http://schemas.microsoft.com/office/powerpoint/2010/main" val="11070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26" name="Google Shape;67;p15">
            <a:extLst>
              <a:ext uri="{FF2B5EF4-FFF2-40B4-BE49-F238E27FC236}">
                <a16:creationId xmlns:a16="http://schemas.microsoft.com/office/drawing/2014/main" id="{C92DB157-27EA-5615-880A-4468940E6B05}"/>
              </a:ext>
            </a:extLst>
          </p:cNvPr>
          <p:cNvSpPr txBox="1">
            <a:spLocks noGrp="1"/>
          </p:cNvSpPr>
          <p:nvPr>
            <p:ph type="title"/>
          </p:nvPr>
        </p:nvSpPr>
        <p:spPr>
          <a:xfrm>
            <a:off x="408288" y="647157"/>
            <a:ext cx="171504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dirty="0"/>
              <a:t>STUFF</a:t>
            </a:r>
          </a:p>
        </p:txBody>
      </p:sp>
      <p:sp>
        <p:nvSpPr>
          <p:cNvPr id="227" name="Google Shape;67;p15">
            <a:extLst>
              <a:ext uri="{FF2B5EF4-FFF2-40B4-BE49-F238E27FC236}">
                <a16:creationId xmlns:a16="http://schemas.microsoft.com/office/drawing/2014/main" id="{9575546C-6D5A-D615-CE5B-C02E729441F7}"/>
              </a:ext>
            </a:extLst>
          </p:cNvPr>
          <p:cNvSpPr txBox="1">
            <a:spLocks/>
          </p:cNvSpPr>
          <p:nvPr/>
        </p:nvSpPr>
        <p:spPr>
          <a:xfrm>
            <a:off x="2948910" y="232803"/>
            <a:ext cx="3246177" cy="572700"/>
          </a:xfrm>
          <a:prstGeom prst="rect">
            <a:avLst/>
          </a:prstGeom>
        </p:spPr>
        <p:txBody>
          <a:bodyPr spcFirstLastPara="1" vert="horz" wrap="square" lIns="91425" tIns="91425" rIns="91425" bIns="91425" rtlCol="0" anchor="ctr" anchorCtr="0">
            <a:normAutofit fontScale="97500"/>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2400" b="1" dirty="0"/>
              <a:t>MAP REDUCE</a:t>
            </a:r>
          </a:p>
        </p:txBody>
      </p:sp>
      <p:sp>
        <p:nvSpPr>
          <p:cNvPr id="2" name="Google Shape;67;p15">
            <a:extLst>
              <a:ext uri="{FF2B5EF4-FFF2-40B4-BE49-F238E27FC236}">
                <a16:creationId xmlns:a16="http://schemas.microsoft.com/office/drawing/2014/main" id="{2575ED9F-18CD-2454-3825-8D7A2A201A0C}"/>
              </a:ext>
            </a:extLst>
          </p:cNvPr>
          <p:cNvSpPr txBox="1">
            <a:spLocks/>
          </p:cNvSpPr>
          <p:nvPr/>
        </p:nvSpPr>
        <p:spPr>
          <a:xfrm>
            <a:off x="7155950" y="127853"/>
            <a:ext cx="1715042"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2400" b="1" dirty="0"/>
              <a:t>REFINE</a:t>
            </a:r>
          </a:p>
        </p:txBody>
      </p:sp>
      <p:pic>
        <p:nvPicPr>
          <p:cNvPr id="28" name="Picture 27">
            <a:extLst>
              <a:ext uri="{FF2B5EF4-FFF2-40B4-BE49-F238E27FC236}">
                <a16:creationId xmlns:a16="http://schemas.microsoft.com/office/drawing/2014/main" id="{E303D10D-3DC2-26CF-7F70-34EC2BD0F553}"/>
              </a:ext>
            </a:extLst>
          </p:cNvPr>
          <p:cNvPicPr>
            <a:picLocks noChangeAspect="1"/>
          </p:cNvPicPr>
          <p:nvPr/>
        </p:nvPicPr>
        <p:blipFill>
          <a:blip r:embed="rId3"/>
          <a:stretch>
            <a:fillRect/>
          </a:stretch>
        </p:blipFill>
        <p:spPr>
          <a:xfrm>
            <a:off x="219337" y="1234812"/>
            <a:ext cx="2092944" cy="3045703"/>
          </a:xfrm>
          <a:prstGeom prst="rect">
            <a:avLst/>
          </a:prstGeom>
        </p:spPr>
      </p:pic>
      <p:pic>
        <p:nvPicPr>
          <p:cNvPr id="29" name="Picture 28">
            <a:extLst>
              <a:ext uri="{FF2B5EF4-FFF2-40B4-BE49-F238E27FC236}">
                <a16:creationId xmlns:a16="http://schemas.microsoft.com/office/drawing/2014/main" id="{422677E2-96ED-73F6-1D8D-B10BB6EC6133}"/>
              </a:ext>
            </a:extLst>
          </p:cNvPr>
          <p:cNvPicPr>
            <a:picLocks noChangeAspect="1"/>
          </p:cNvPicPr>
          <p:nvPr/>
        </p:nvPicPr>
        <p:blipFill>
          <a:blip r:embed="rId4"/>
          <a:stretch>
            <a:fillRect/>
          </a:stretch>
        </p:blipFill>
        <p:spPr>
          <a:xfrm>
            <a:off x="2826329" y="782414"/>
            <a:ext cx="3491341" cy="4033197"/>
          </a:xfrm>
          <a:prstGeom prst="rect">
            <a:avLst/>
          </a:prstGeom>
        </p:spPr>
      </p:pic>
      <p:pic>
        <p:nvPicPr>
          <p:cNvPr id="30" name="Picture 29">
            <a:extLst>
              <a:ext uri="{FF2B5EF4-FFF2-40B4-BE49-F238E27FC236}">
                <a16:creationId xmlns:a16="http://schemas.microsoft.com/office/drawing/2014/main" id="{9385BC17-22E2-127B-52CF-3D454BD784C1}"/>
              </a:ext>
            </a:extLst>
          </p:cNvPr>
          <p:cNvPicPr>
            <a:picLocks noChangeAspect="1"/>
          </p:cNvPicPr>
          <p:nvPr/>
        </p:nvPicPr>
        <p:blipFill>
          <a:blip r:embed="rId5"/>
          <a:stretch>
            <a:fillRect/>
          </a:stretch>
        </p:blipFill>
        <p:spPr>
          <a:xfrm>
            <a:off x="6981090" y="690000"/>
            <a:ext cx="1797932" cy="4218023"/>
          </a:xfrm>
          <a:prstGeom prst="rect">
            <a:avLst/>
          </a:prstGeom>
        </p:spPr>
      </p:pic>
    </p:spTree>
    <p:extLst>
      <p:ext uri="{BB962C8B-B14F-4D97-AF65-F5344CB8AC3E}">
        <p14:creationId xmlns:p14="http://schemas.microsoft.com/office/powerpoint/2010/main" val="1588890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66"/>
        <p:cNvGrpSpPr/>
        <p:nvPr/>
      </p:nvGrpSpPr>
      <p:grpSpPr>
        <a:xfrm>
          <a:off x="0" y="0"/>
          <a:ext cx="0" cy="0"/>
          <a:chOff x="0" y="0"/>
          <a:chExt cx="0" cy="0"/>
        </a:xfrm>
      </p:grpSpPr>
      <p:grpSp>
        <p:nvGrpSpPr>
          <p:cNvPr id="166" name="Group 165">
            <a:extLst>
              <a:ext uri="{FF2B5EF4-FFF2-40B4-BE49-F238E27FC236}">
                <a16:creationId xmlns:a16="http://schemas.microsoft.com/office/drawing/2014/main" id="{9B8E0B8F-1FD3-67CF-15B4-135593D3CE30}"/>
              </a:ext>
            </a:extLst>
          </p:cNvPr>
          <p:cNvGrpSpPr/>
          <p:nvPr/>
        </p:nvGrpSpPr>
        <p:grpSpPr>
          <a:xfrm>
            <a:off x="6727073" y="139733"/>
            <a:ext cx="2053790" cy="4766218"/>
            <a:chOff x="4752223" y="241333"/>
            <a:chExt cx="2053790" cy="4766218"/>
          </a:xfrm>
        </p:grpSpPr>
        <p:sp>
          <p:nvSpPr>
            <p:cNvPr id="12" name="Rectangle 11">
              <a:extLst>
                <a:ext uri="{FF2B5EF4-FFF2-40B4-BE49-F238E27FC236}">
                  <a16:creationId xmlns:a16="http://schemas.microsoft.com/office/drawing/2014/main" id="{16BA5103-BE02-FA35-2FE7-9A3F75BDCB73}"/>
                </a:ext>
              </a:extLst>
            </p:cNvPr>
            <p:cNvSpPr/>
            <p:nvPr/>
          </p:nvSpPr>
          <p:spPr>
            <a:xfrm>
              <a:off x="5598052" y="320844"/>
              <a:ext cx="1175510" cy="459671"/>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Summarize Prompt</a:t>
              </a:r>
            </a:p>
          </p:txBody>
        </p:sp>
        <p:pic>
          <p:nvPicPr>
            <p:cNvPr id="13" name="Graphic 12" descr="List with solid fill">
              <a:extLst>
                <a:ext uri="{FF2B5EF4-FFF2-40B4-BE49-F238E27FC236}">
                  <a16:creationId xmlns:a16="http://schemas.microsoft.com/office/drawing/2014/main" id="{4ADEC2B6-AE2F-CCEA-5E67-A16B63E214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223" y="241333"/>
              <a:ext cx="618691" cy="618691"/>
            </a:xfrm>
            <a:prstGeom prst="rect">
              <a:avLst/>
            </a:prstGeom>
          </p:spPr>
        </p:pic>
        <p:cxnSp>
          <p:nvCxnSpPr>
            <p:cNvPr id="14" name="Straight Arrow Connector 13">
              <a:extLst>
                <a:ext uri="{FF2B5EF4-FFF2-40B4-BE49-F238E27FC236}">
                  <a16:creationId xmlns:a16="http://schemas.microsoft.com/office/drawing/2014/main" id="{CE303E94-3E7F-8D48-86C9-212D52657EDD}"/>
                </a:ext>
              </a:extLst>
            </p:cNvPr>
            <p:cNvCxnSpPr>
              <a:cxnSpLocks/>
              <a:stCxn id="13" idx="3"/>
              <a:endCxn id="12" idx="1"/>
            </p:cNvCxnSpPr>
            <p:nvPr/>
          </p:nvCxnSpPr>
          <p:spPr>
            <a:xfrm>
              <a:off x="5370914" y="550679"/>
              <a:ext cx="227138" cy="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8FD14FFC-C6E1-E2A5-0724-A6F92CAF33B2}"/>
                </a:ext>
              </a:extLst>
            </p:cNvPr>
            <p:cNvSpPr/>
            <p:nvPr/>
          </p:nvSpPr>
          <p:spPr>
            <a:xfrm>
              <a:off x="5565600" y="920216"/>
              <a:ext cx="1240413" cy="318137"/>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LLM</a:t>
              </a:r>
            </a:p>
          </p:txBody>
        </p:sp>
        <p:cxnSp>
          <p:nvCxnSpPr>
            <p:cNvPr id="17" name="Straight Arrow Connector 16">
              <a:extLst>
                <a:ext uri="{FF2B5EF4-FFF2-40B4-BE49-F238E27FC236}">
                  <a16:creationId xmlns:a16="http://schemas.microsoft.com/office/drawing/2014/main" id="{9425C0E9-2218-EE85-691B-EC2AD9ACE432}"/>
                </a:ext>
              </a:extLst>
            </p:cNvPr>
            <p:cNvCxnSpPr>
              <a:cxnSpLocks/>
              <a:stCxn id="16" idx="2"/>
              <a:endCxn id="18" idx="0"/>
            </p:cNvCxnSpPr>
            <p:nvPr/>
          </p:nvCxnSpPr>
          <p:spPr>
            <a:xfrm flipH="1">
              <a:off x="6185806" y="1238353"/>
              <a:ext cx="1" cy="1239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0C3A3ED-FBA3-0D41-D61B-C1299656A3AF}"/>
                </a:ext>
              </a:extLst>
            </p:cNvPr>
            <p:cNvSpPr/>
            <p:nvPr/>
          </p:nvSpPr>
          <p:spPr>
            <a:xfrm>
              <a:off x="5598051" y="1362313"/>
              <a:ext cx="1175510" cy="47258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Intermediate</a:t>
              </a:r>
              <a:br>
                <a:rPr lang="en-SG" sz="1400" dirty="0"/>
              </a:br>
              <a:r>
                <a:rPr lang="en-SG" sz="1400" dirty="0"/>
                <a:t>Summary</a:t>
              </a:r>
            </a:p>
          </p:txBody>
        </p:sp>
        <p:cxnSp>
          <p:nvCxnSpPr>
            <p:cNvPr id="19" name="Straight Arrow Connector 18">
              <a:extLst>
                <a:ext uri="{FF2B5EF4-FFF2-40B4-BE49-F238E27FC236}">
                  <a16:creationId xmlns:a16="http://schemas.microsoft.com/office/drawing/2014/main" id="{DFA646C6-36C8-4531-D22C-DF2520C6B9A9}"/>
                </a:ext>
              </a:extLst>
            </p:cNvPr>
            <p:cNvCxnSpPr>
              <a:cxnSpLocks/>
              <a:stCxn id="12" idx="2"/>
              <a:endCxn id="16" idx="0"/>
            </p:cNvCxnSpPr>
            <p:nvPr/>
          </p:nvCxnSpPr>
          <p:spPr>
            <a:xfrm>
              <a:off x="6185807" y="780515"/>
              <a:ext cx="0" cy="13970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ist with solid fill">
              <a:extLst>
                <a:ext uri="{FF2B5EF4-FFF2-40B4-BE49-F238E27FC236}">
                  <a16:creationId xmlns:a16="http://schemas.microsoft.com/office/drawing/2014/main" id="{A4150C70-7AAC-8366-8B35-404BA06AD8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223" y="1878909"/>
              <a:ext cx="618691" cy="618691"/>
            </a:xfrm>
            <a:prstGeom prst="rect">
              <a:avLst/>
            </a:prstGeom>
          </p:spPr>
        </p:pic>
        <p:sp>
          <p:nvSpPr>
            <p:cNvPr id="37" name="Rectangle 36">
              <a:extLst>
                <a:ext uri="{FF2B5EF4-FFF2-40B4-BE49-F238E27FC236}">
                  <a16:creationId xmlns:a16="http://schemas.microsoft.com/office/drawing/2014/main" id="{DB640035-99BA-F06F-5D7D-9D9F60E0DE1B}"/>
                </a:ext>
              </a:extLst>
            </p:cNvPr>
            <p:cNvSpPr/>
            <p:nvPr/>
          </p:nvSpPr>
          <p:spPr>
            <a:xfrm>
              <a:off x="5598052" y="1969924"/>
              <a:ext cx="1175510" cy="436662"/>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Refine Prompt</a:t>
              </a:r>
            </a:p>
          </p:txBody>
        </p:sp>
        <p:cxnSp>
          <p:nvCxnSpPr>
            <p:cNvPr id="38" name="Straight Arrow Connector 37">
              <a:extLst>
                <a:ext uri="{FF2B5EF4-FFF2-40B4-BE49-F238E27FC236}">
                  <a16:creationId xmlns:a16="http://schemas.microsoft.com/office/drawing/2014/main" id="{CE52FF25-AFD8-C67B-9A23-8EE932D190D3}"/>
                </a:ext>
              </a:extLst>
            </p:cNvPr>
            <p:cNvCxnSpPr>
              <a:cxnSpLocks/>
              <a:stCxn id="18" idx="2"/>
              <a:endCxn id="37" idx="0"/>
            </p:cNvCxnSpPr>
            <p:nvPr/>
          </p:nvCxnSpPr>
          <p:spPr>
            <a:xfrm>
              <a:off x="6185806" y="1834902"/>
              <a:ext cx="1" cy="135022"/>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3B1F04E-8984-87A3-C401-84E99F437175}"/>
                </a:ext>
              </a:extLst>
            </p:cNvPr>
            <p:cNvCxnSpPr>
              <a:cxnSpLocks/>
              <a:stCxn id="26" idx="3"/>
              <a:endCxn id="37" idx="1"/>
            </p:cNvCxnSpPr>
            <p:nvPr/>
          </p:nvCxnSpPr>
          <p:spPr>
            <a:xfrm>
              <a:off x="5370914" y="2188255"/>
              <a:ext cx="227138"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03A290-DDF8-AA20-D30B-6192E5B94C19}"/>
                </a:ext>
              </a:extLst>
            </p:cNvPr>
            <p:cNvCxnSpPr>
              <a:cxnSpLocks/>
              <a:stCxn id="37" idx="2"/>
              <a:endCxn id="58" idx="0"/>
            </p:cNvCxnSpPr>
            <p:nvPr/>
          </p:nvCxnSpPr>
          <p:spPr>
            <a:xfrm flipH="1">
              <a:off x="6185806" y="2406586"/>
              <a:ext cx="1" cy="15120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A3DBE536-5653-E6DE-3ACC-3A3F325ECCEC}"/>
                </a:ext>
              </a:extLst>
            </p:cNvPr>
            <p:cNvSpPr/>
            <p:nvPr/>
          </p:nvSpPr>
          <p:spPr>
            <a:xfrm>
              <a:off x="5598052" y="2967510"/>
              <a:ext cx="1175510" cy="47258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Intermediate</a:t>
              </a:r>
              <a:br>
                <a:rPr lang="en-SG" sz="1400" dirty="0"/>
              </a:br>
              <a:r>
                <a:rPr lang="en-SG" sz="1400" dirty="0"/>
                <a:t>Summary</a:t>
              </a:r>
            </a:p>
          </p:txBody>
        </p:sp>
        <p:pic>
          <p:nvPicPr>
            <p:cNvPr id="51" name="Graphic 50" descr="List with solid fill">
              <a:extLst>
                <a:ext uri="{FF2B5EF4-FFF2-40B4-BE49-F238E27FC236}">
                  <a16:creationId xmlns:a16="http://schemas.microsoft.com/office/drawing/2014/main" id="{949D681B-F993-A9E2-65FC-4FE3052F77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223" y="3446362"/>
              <a:ext cx="618691" cy="618691"/>
            </a:xfrm>
            <a:prstGeom prst="rect">
              <a:avLst/>
            </a:prstGeom>
          </p:spPr>
        </p:pic>
        <p:sp>
          <p:nvSpPr>
            <p:cNvPr id="52" name="Rectangle 51">
              <a:extLst>
                <a:ext uri="{FF2B5EF4-FFF2-40B4-BE49-F238E27FC236}">
                  <a16:creationId xmlns:a16="http://schemas.microsoft.com/office/drawing/2014/main" id="{39CCFD51-6174-D8A6-B8C3-B2142C99EF65}"/>
                </a:ext>
              </a:extLst>
            </p:cNvPr>
            <p:cNvSpPr/>
            <p:nvPr/>
          </p:nvSpPr>
          <p:spPr>
            <a:xfrm>
              <a:off x="5598052" y="3559327"/>
              <a:ext cx="1175510" cy="392762"/>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Refine Prompt</a:t>
              </a:r>
            </a:p>
          </p:txBody>
        </p:sp>
        <p:cxnSp>
          <p:nvCxnSpPr>
            <p:cNvPr id="53" name="Straight Arrow Connector 52">
              <a:extLst>
                <a:ext uri="{FF2B5EF4-FFF2-40B4-BE49-F238E27FC236}">
                  <a16:creationId xmlns:a16="http://schemas.microsoft.com/office/drawing/2014/main" id="{9ED9010F-6978-6AC1-C2CD-1B0D9FAC129D}"/>
                </a:ext>
              </a:extLst>
            </p:cNvPr>
            <p:cNvCxnSpPr>
              <a:cxnSpLocks/>
              <a:stCxn id="50" idx="2"/>
              <a:endCxn id="52" idx="0"/>
            </p:cNvCxnSpPr>
            <p:nvPr/>
          </p:nvCxnSpPr>
          <p:spPr>
            <a:xfrm>
              <a:off x="6185807" y="3440099"/>
              <a:ext cx="0" cy="11922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23F35B0-90CE-55A9-7EB9-4AA5E6563F6B}"/>
                </a:ext>
              </a:extLst>
            </p:cNvPr>
            <p:cNvCxnSpPr>
              <a:cxnSpLocks/>
              <a:stCxn id="51" idx="3"/>
              <a:endCxn id="52" idx="1"/>
            </p:cNvCxnSpPr>
            <p:nvPr/>
          </p:nvCxnSpPr>
          <p:spPr>
            <a:xfrm>
              <a:off x="5370914" y="3755708"/>
              <a:ext cx="227138"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Diamond 57">
              <a:extLst>
                <a:ext uri="{FF2B5EF4-FFF2-40B4-BE49-F238E27FC236}">
                  <a16:creationId xmlns:a16="http://schemas.microsoft.com/office/drawing/2014/main" id="{A15325EF-AE9E-609D-F81D-5ED6B3ACC001}"/>
                </a:ext>
              </a:extLst>
            </p:cNvPr>
            <p:cNvSpPr/>
            <p:nvPr/>
          </p:nvSpPr>
          <p:spPr>
            <a:xfrm>
              <a:off x="5565599" y="2557791"/>
              <a:ext cx="1240413" cy="290491"/>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LLM</a:t>
              </a:r>
            </a:p>
          </p:txBody>
        </p:sp>
        <p:cxnSp>
          <p:nvCxnSpPr>
            <p:cNvPr id="60" name="Straight Arrow Connector 59">
              <a:extLst>
                <a:ext uri="{FF2B5EF4-FFF2-40B4-BE49-F238E27FC236}">
                  <a16:creationId xmlns:a16="http://schemas.microsoft.com/office/drawing/2014/main" id="{84D82BB5-7025-8213-BDE3-AD6D31DBC76A}"/>
                </a:ext>
              </a:extLst>
            </p:cNvPr>
            <p:cNvCxnSpPr>
              <a:cxnSpLocks/>
              <a:stCxn id="58" idx="2"/>
              <a:endCxn id="50" idx="0"/>
            </p:cNvCxnSpPr>
            <p:nvPr/>
          </p:nvCxnSpPr>
          <p:spPr>
            <a:xfrm>
              <a:off x="6185806" y="2848282"/>
              <a:ext cx="1" cy="11922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7DBBF006-9627-CDFD-A2B7-B090AEB37C86}"/>
                </a:ext>
              </a:extLst>
            </p:cNvPr>
            <p:cNvSpPr/>
            <p:nvPr/>
          </p:nvSpPr>
          <p:spPr>
            <a:xfrm>
              <a:off x="5598051" y="4578560"/>
              <a:ext cx="1175510" cy="428991"/>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Final Summary</a:t>
              </a:r>
            </a:p>
          </p:txBody>
        </p:sp>
        <p:sp>
          <p:nvSpPr>
            <p:cNvPr id="69" name="Diamond 68">
              <a:extLst>
                <a:ext uri="{FF2B5EF4-FFF2-40B4-BE49-F238E27FC236}">
                  <a16:creationId xmlns:a16="http://schemas.microsoft.com/office/drawing/2014/main" id="{1362760F-759B-89A1-CE90-CE6764506BA4}"/>
                </a:ext>
              </a:extLst>
            </p:cNvPr>
            <p:cNvSpPr/>
            <p:nvPr/>
          </p:nvSpPr>
          <p:spPr>
            <a:xfrm>
              <a:off x="5565599" y="4103811"/>
              <a:ext cx="1240413" cy="362942"/>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LLM</a:t>
              </a:r>
            </a:p>
          </p:txBody>
        </p:sp>
        <p:cxnSp>
          <p:nvCxnSpPr>
            <p:cNvPr id="70" name="Straight Arrow Connector 69">
              <a:extLst>
                <a:ext uri="{FF2B5EF4-FFF2-40B4-BE49-F238E27FC236}">
                  <a16:creationId xmlns:a16="http://schemas.microsoft.com/office/drawing/2014/main" id="{60DB427B-C9BE-94CB-E6D8-B6B60D348C2F}"/>
                </a:ext>
              </a:extLst>
            </p:cNvPr>
            <p:cNvCxnSpPr>
              <a:cxnSpLocks/>
              <a:stCxn id="69" idx="2"/>
              <a:endCxn id="68" idx="0"/>
            </p:cNvCxnSpPr>
            <p:nvPr/>
          </p:nvCxnSpPr>
          <p:spPr>
            <a:xfrm>
              <a:off x="6185806" y="4466753"/>
              <a:ext cx="0" cy="11180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3DE90C8-3F8B-0F1B-4D9B-BC4F23CE01C9}"/>
                </a:ext>
              </a:extLst>
            </p:cNvPr>
            <p:cNvCxnSpPr>
              <a:cxnSpLocks/>
              <a:stCxn id="52" idx="2"/>
              <a:endCxn id="69" idx="0"/>
            </p:cNvCxnSpPr>
            <p:nvPr/>
          </p:nvCxnSpPr>
          <p:spPr>
            <a:xfrm flipH="1">
              <a:off x="6185806" y="3952089"/>
              <a:ext cx="1" cy="151722"/>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67" name="Rectangle 166">
            <a:extLst>
              <a:ext uri="{FF2B5EF4-FFF2-40B4-BE49-F238E27FC236}">
                <a16:creationId xmlns:a16="http://schemas.microsoft.com/office/drawing/2014/main" id="{1490BA24-727E-ECD4-D583-E8C1684DC5E8}"/>
              </a:ext>
            </a:extLst>
          </p:cNvPr>
          <p:cNvSpPr/>
          <p:nvPr/>
        </p:nvSpPr>
        <p:spPr>
          <a:xfrm>
            <a:off x="3041954" y="3289656"/>
            <a:ext cx="3164107" cy="368133"/>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Combine Prompt</a:t>
            </a:r>
          </a:p>
        </p:txBody>
      </p:sp>
      <p:sp>
        <p:nvSpPr>
          <p:cNvPr id="168" name="Rectangle 167">
            <a:extLst>
              <a:ext uri="{FF2B5EF4-FFF2-40B4-BE49-F238E27FC236}">
                <a16:creationId xmlns:a16="http://schemas.microsoft.com/office/drawing/2014/main" id="{34A4E3C0-6DE6-CBAB-5FCE-8127F5718E04}"/>
              </a:ext>
            </a:extLst>
          </p:cNvPr>
          <p:cNvSpPr/>
          <p:nvPr/>
        </p:nvSpPr>
        <p:spPr>
          <a:xfrm>
            <a:off x="2772930" y="1188912"/>
            <a:ext cx="1175510" cy="536311"/>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Summarize Prompt</a:t>
            </a:r>
          </a:p>
        </p:txBody>
      </p:sp>
      <p:sp>
        <p:nvSpPr>
          <p:cNvPr id="169" name="Diamond 168">
            <a:extLst>
              <a:ext uri="{FF2B5EF4-FFF2-40B4-BE49-F238E27FC236}">
                <a16:creationId xmlns:a16="http://schemas.microsoft.com/office/drawing/2014/main" id="{723AB661-446C-66C7-A9F7-B5DC43048137}"/>
              </a:ext>
            </a:extLst>
          </p:cNvPr>
          <p:cNvSpPr/>
          <p:nvPr/>
        </p:nvSpPr>
        <p:spPr>
          <a:xfrm>
            <a:off x="2740478" y="1888384"/>
            <a:ext cx="1240413" cy="409719"/>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LLM</a:t>
            </a:r>
          </a:p>
        </p:txBody>
      </p:sp>
      <p:cxnSp>
        <p:nvCxnSpPr>
          <p:cNvPr id="170" name="Straight Arrow Connector 169">
            <a:extLst>
              <a:ext uri="{FF2B5EF4-FFF2-40B4-BE49-F238E27FC236}">
                <a16:creationId xmlns:a16="http://schemas.microsoft.com/office/drawing/2014/main" id="{398BE7C5-7342-87D0-94BB-FD7C3AB2DA2C}"/>
              </a:ext>
            </a:extLst>
          </p:cNvPr>
          <p:cNvCxnSpPr>
            <a:cxnSpLocks/>
            <a:stCxn id="168" idx="2"/>
            <a:endCxn id="169" idx="0"/>
          </p:cNvCxnSpPr>
          <p:nvPr/>
        </p:nvCxnSpPr>
        <p:spPr>
          <a:xfrm>
            <a:off x="3360685" y="1725223"/>
            <a:ext cx="0" cy="16316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71" name="Graphic 170" descr="List with solid fill">
            <a:extLst>
              <a:ext uri="{FF2B5EF4-FFF2-40B4-BE49-F238E27FC236}">
                <a16:creationId xmlns:a16="http://schemas.microsoft.com/office/drawing/2014/main" id="{AE24A6C8-D059-F5B8-449C-8EE8A2F3AC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1340" y="369569"/>
            <a:ext cx="618691" cy="618691"/>
          </a:xfrm>
          <a:prstGeom prst="rect">
            <a:avLst/>
          </a:prstGeom>
        </p:spPr>
      </p:pic>
      <p:cxnSp>
        <p:nvCxnSpPr>
          <p:cNvPr id="172" name="Straight Arrow Connector 171">
            <a:extLst>
              <a:ext uri="{FF2B5EF4-FFF2-40B4-BE49-F238E27FC236}">
                <a16:creationId xmlns:a16="http://schemas.microsoft.com/office/drawing/2014/main" id="{4E80E13E-0656-5499-3F05-34DD729D9966}"/>
              </a:ext>
            </a:extLst>
          </p:cNvPr>
          <p:cNvCxnSpPr>
            <a:cxnSpLocks/>
            <a:stCxn id="171" idx="2"/>
            <a:endCxn id="168" idx="0"/>
          </p:cNvCxnSpPr>
          <p:nvPr/>
        </p:nvCxnSpPr>
        <p:spPr>
          <a:xfrm flipH="1">
            <a:off x="3360685" y="988260"/>
            <a:ext cx="1" cy="200652"/>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43B04156-63C1-8613-3774-2F23C32DF436}"/>
              </a:ext>
            </a:extLst>
          </p:cNvPr>
          <p:cNvCxnSpPr>
            <a:cxnSpLocks/>
            <a:stCxn id="169" idx="2"/>
            <a:endCxn id="174" idx="0"/>
          </p:cNvCxnSpPr>
          <p:nvPr/>
        </p:nvCxnSpPr>
        <p:spPr>
          <a:xfrm>
            <a:off x="3360685" y="2298103"/>
            <a:ext cx="1" cy="1875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57691A09-51FE-F732-E263-7EC6367326FE}"/>
              </a:ext>
            </a:extLst>
          </p:cNvPr>
          <p:cNvSpPr/>
          <p:nvPr/>
        </p:nvSpPr>
        <p:spPr>
          <a:xfrm>
            <a:off x="2772931" y="2485633"/>
            <a:ext cx="1175510" cy="47258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Single</a:t>
            </a:r>
            <a:br>
              <a:rPr lang="en-SG" sz="1400" dirty="0"/>
            </a:br>
            <a:r>
              <a:rPr lang="en-SG" sz="1400" dirty="0"/>
              <a:t>Summary</a:t>
            </a:r>
          </a:p>
        </p:txBody>
      </p:sp>
      <p:sp>
        <p:nvSpPr>
          <p:cNvPr id="175" name="Rectangle 174">
            <a:extLst>
              <a:ext uri="{FF2B5EF4-FFF2-40B4-BE49-F238E27FC236}">
                <a16:creationId xmlns:a16="http://schemas.microsoft.com/office/drawing/2014/main" id="{6F89E4BE-0E30-C98E-BF3D-90D039E5FE90}"/>
              </a:ext>
            </a:extLst>
          </p:cNvPr>
          <p:cNvSpPr/>
          <p:nvPr/>
        </p:nvSpPr>
        <p:spPr>
          <a:xfrm>
            <a:off x="4036253" y="1188912"/>
            <a:ext cx="1175510" cy="536312"/>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Summarize Prompt</a:t>
            </a:r>
          </a:p>
        </p:txBody>
      </p:sp>
      <p:sp>
        <p:nvSpPr>
          <p:cNvPr id="176" name="Diamond 175">
            <a:extLst>
              <a:ext uri="{FF2B5EF4-FFF2-40B4-BE49-F238E27FC236}">
                <a16:creationId xmlns:a16="http://schemas.microsoft.com/office/drawing/2014/main" id="{D5ACBAC5-98E2-5E8F-7B3E-BCB5A028C8DF}"/>
              </a:ext>
            </a:extLst>
          </p:cNvPr>
          <p:cNvSpPr/>
          <p:nvPr/>
        </p:nvSpPr>
        <p:spPr>
          <a:xfrm>
            <a:off x="4003801" y="1888384"/>
            <a:ext cx="1240413" cy="409719"/>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LLM</a:t>
            </a:r>
          </a:p>
        </p:txBody>
      </p:sp>
      <p:cxnSp>
        <p:nvCxnSpPr>
          <p:cNvPr id="177" name="Straight Arrow Connector 176">
            <a:extLst>
              <a:ext uri="{FF2B5EF4-FFF2-40B4-BE49-F238E27FC236}">
                <a16:creationId xmlns:a16="http://schemas.microsoft.com/office/drawing/2014/main" id="{6CD317D6-4BB1-C5FD-A7B9-3861B1D6CF7B}"/>
              </a:ext>
            </a:extLst>
          </p:cNvPr>
          <p:cNvCxnSpPr>
            <a:cxnSpLocks/>
            <a:stCxn id="175" idx="2"/>
            <a:endCxn id="176" idx="0"/>
          </p:cNvCxnSpPr>
          <p:nvPr/>
        </p:nvCxnSpPr>
        <p:spPr>
          <a:xfrm>
            <a:off x="4624008" y="1725224"/>
            <a:ext cx="0" cy="1631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78" name="Graphic 177" descr="List with solid fill">
            <a:extLst>
              <a:ext uri="{FF2B5EF4-FFF2-40B4-BE49-F238E27FC236}">
                <a16:creationId xmlns:a16="http://schemas.microsoft.com/office/drawing/2014/main" id="{9DC4F7DA-72F0-D621-30A4-236D7923B2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4663" y="369569"/>
            <a:ext cx="618691" cy="618691"/>
          </a:xfrm>
          <a:prstGeom prst="rect">
            <a:avLst/>
          </a:prstGeom>
        </p:spPr>
      </p:pic>
      <p:cxnSp>
        <p:nvCxnSpPr>
          <p:cNvPr id="179" name="Straight Arrow Connector 178">
            <a:extLst>
              <a:ext uri="{FF2B5EF4-FFF2-40B4-BE49-F238E27FC236}">
                <a16:creationId xmlns:a16="http://schemas.microsoft.com/office/drawing/2014/main" id="{582997D8-BA10-C27C-DA2A-1A5833BE1F1C}"/>
              </a:ext>
            </a:extLst>
          </p:cNvPr>
          <p:cNvCxnSpPr>
            <a:cxnSpLocks/>
            <a:stCxn id="178" idx="2"/>
            <a:endCxn id="175" idx="0"/>
          </p:cNvCxnSpPr>
          <p:nvPr/>
        </p:nvCxnSpPr>
        <p:spPr>
          <a:xfrm flipH="1">
            <a:off x="4624008" y="988260"/>
            <a:ext cx="1" cy="200652"/>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3F681E-AD76-8346-BADF-3C1A69390368}"/>
              </a:ext>
            </a:extLst>
          </p:cNvPr>
          <p:cNvCxnSpPr>
            <a:cxnSpLocks/>
            <a:stCxn id="176" idx="2"/>
            <a:endCxn id="181" idx="0"/>
          </p:cNvCxnSpPr>
          <p:nvPr/>
        </p:nvCxnSpPr>
        <p:spPr>
          <a:xfrm>
            <a:off x="4624008" y="2298103"/>
            <a:ext cx="1" cy="18753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1354CB0F-16AF-313B-4C9E-2D698131369E}"/>
              </a:ext>
            </a:extLst>
          </p:cNvPr>
          <p:cNvSpPr/>
          <p:nvPr/>
        </p:nvSpPr>
        <p:spPr>
          <a:xfrm>
            <a:off x="4036254" y="2485633"/>
            <a:ext cx="1175510" cy="47258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Single</a:t>
            </a:r>
            <a:br>
              <a:rPr lang="en-SG" sz="1400" dirty="0"/>
            </a:br>
            <a:r>
              <a:rPr lang="en-SG" sz="1400" dirty="0"/>
              <a:t>Summary</a:t>
            </a:r>
          </a:p>
        </p:txBody>
      </p:sp>
      <p:sp>
        <p:nvSpPr>
          <p:cNvPr id="182" name="Rectangle 181">
            <a:extLst>
              <a:ext uri="{FF2B5EF4-FFF2-40B4-BE49-F238E27FC236}">
                <a16:creationId xmlns:a16="http://schemas.microsoft.com/office/drawing/2014/main" id="{A6AE08EF-41C3-A1B3-22A3-C3A2A02AA08E}"/>
              </a:ext>
            </a:extLst>
          </p:cNvPr>
          <p:cNvSpPr/>
          <p:nvPr/>
        </p:nvSpPr>
        <p:spPr>
          <a:xfrm>
            <a:off x="5291974" y="1188912"/>
            <a:ext cx="1175510" cy="536312"/>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Summarize Prompt</a:t>
            </a:r>
          </a:p>
        </p:txBody>
      </p:sp>
      <p:sp>
        <p:nvSpPr>
          <p:cNvPr id="197" name="Diamond 196">
            <a:extLst>
              <a:ext uri="{FF2B5EF4-FFF2-40B4-BE49-F238E27FC236}">
                <a16:creationId xmlns:a16="http://schemas.microsoft.com/office/drawing/2014/main" id="{C66435BB-84C7-F345-CD56-E3DBC5DAE5A3}"/>
              </a:ext>
            </a:extLst>
          </p:cNvPr>
          <p:cNvSpPr/>
          <p:nvPr/>
        </p:nvSpPr>
        <p:spPr>
          <a:xfrm>
            <a:off x="5259522" y="1888384"/>
            <a:ext cx="1240413" cy="393789"/>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LLM</a:t>
            </a:r>
          </a:p>
        </p:txBody>
      </p:sp>
      <p:cxnSp>
        <p:nvCxnSpPr>
          <p:cNvPr id="198" name="Straight Arrow Connector 197">
            <a:extLst>
              <a:ext uri="{FF2B5EF4-FFF2-40B4-BE49-F238E27FC236}">
                <a16:creationId xmlns:a16="http://schemas.microsoft.com/office/drawing/2014/main" id="{839945DA-68BB-A1D2-F9F2-F4F8849F959C}"/>
              </a:ext>
            </a:extLst>
          </p:cNvPr>
          <p:cNvCxnSpPr>
            <a:cxnSpLocks/>
            <a:stCxn id="182" idx="2"/>
            <a:endCxn id="197" idx="0"/>
          </p:cNvCxnSpPr>
          <p:nvPr/>
        </p:nvCxnSpPr>
        <p:spPr>
          <a:xfrm>
            <a:off x="5879729" y="1725224"/>
            <a:ext cx="0" cy="1631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9" name="Graphic 198" descr="List with solid fill">
            <a:extLst>
              <a:ext uri="{FF2B5EF4-FFF2-40B4-BE49-F238E27FC236}">
                <a16:creationId xmlns:a16="http://schemas.microsoft.com/office/drawing/2014/main" id="{67A9348F-9DC1-C697-1101-319D097ED7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70384" y="369569"/>
            <a:ext cx="618691" cy="618691"/>
          </a:xfrm>
          <a:prstGeom prst="rect">
            <a:avLst/>
          </a:prstGeom>
        </p:spPr>
      </p:pic>
      <p:cxnSp>
        <p:nvCxnSpPr>
          <p:cNvPr id="200" name="Straight Arrow Connector 199">
            <a:extLst>
              <a:ext uri="{FF2B5EF4-FFF2-40B4-BE49-F238E27FC236}">
                <a16:creationId xmlns:a16="http://schemas.microsoft.com/office/drawing/2014/main" id="{0734A2F4-825E-677E-B943-7538D4CE82DC}"/>
              </a:ext>
            </a:extLst>
          </p:cNvPr>
          <p:cNvCxnSpPr>
            <a:cxnSpLocks/>
            <a:stCxn id="199" idx="2"/>
            <a:endCxn id="182" idx="0"/>
          </p:cNvCxnSpPr>
          <p:nvPr/>
        </p:nvCxnSpPr>
        <p:spPr>
          <a:xfrm flipH="1">
            <a:off x="5879729" y="988260"/>
            <a:ext cx="1" cy="200652"/>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412A0C36-2B9D-A6D0-FDBA-7BE3E0E010EF}"/>
              </a:ext>
            </a:extLst>
          </p:cNvPr>
          <p:cNvCxnSpPr>
            <a:cxnSpLocks/>
            <a:stCxn id="197" idx="2"/>
            <a:endCxn id="202" idx="0"/>
          </p:cNvCxnSpPr>
          <p:nvPr/>
        </p:nvCxnSpPr>
        <p:spPr>
          <a:xfrm>
            <a:off x="5879729" y="2282173"/>
            <a:ext cx="1" cy="2034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0E6E3ED7-B41A-BC8E-FB8A-7C20FFEE180D}"/>
              </a:ext>
            </a:extLst>
          </p:cNvPr>
          <p:cNvSpPr/>
          <p:nvPr/>
        </p:nvSpPr>
        <p:spPr>
          <a:xfrm>
            <a:off x="5291975" y="2485633"/>
            <a:ext cx="1175510" cy="47258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dirty="0"/>
              <a:t>Single</a:t>
            </a:r>
            <a:br>
              <a:rPr lang="en-SG" sz="1400" dirty="0"/>
            </a:br>
            <a:r>
              <a:rPr lang="en-SG" sz="1400" dirty="0"/>
              <a:t>Summary</a:t>
            </a:r>
          </a:p>
        </p:txBody>
      </p:sp>
      <p:cxnSp>
        <p:nvCxnSpPr>
          <p:cNvPr id="203" name="Connector: Elbow 202">
            <a:extLst>
              <a:ext uri="{FF2B5EF4-FFF2-40B4-BE49-F238E27FC236}">
                <a16:creationId xmlns:a16="http://schemas.microsoft.com/office/drawing/2014/main" id="{5541ECB4-12C3-1B89-7756-3F785E3B8F52}"/>
              </a:ext>
            </a:extLst>
          </p:cNvPr>
          <p:cNvCxnSpPr>
            <a:cxnSpLocks/>
            <a:stCxn id="174" idx="2"/>
            <a:endCxn id="167" idx="0"/>
          </p:cNvCxnSpPr>
          <p:nvPr/>
        </p:nvCxnSpPr>
        <p:spPr>
          <a:xfrm rot="16200000" flipH="1">
            <a:off x="3826630" y="2492278"/>
            <a:ext cx="331434" cy="1263322"/>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BCA75411-8013-6F50-313C-4DB11FF8D1FA}"/>
              </a:ext>
            </a:extLst>
          </p:cNvPr>
          <p:cNvCxnSpPr>
            <a:cxnSpLocks/>
            <a:stCxn id="202" idx="2"/>
            <a:endCxn id="167" idx="0"/>
          </p:cNvCxnSpPr>
          <p:nvPr/>
        </p:nvCxnSpPr>
        <p:spPr>
          <a:xfrm rot="5400000">
            <a:off x="5086152" y="2496078"/>
            <a:ext cx="331434" cy="1255722"/>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171E9622-DCBE-E340-703E-BCF716DDFF0A}"/>
              </a:ext>
            </a:extLst>
          </p:cNvPr>
          <p:cNvCxnSpPr>
            <a:cxnSpLocks/>
            <a:stCxn id="181" idx="2"/>
            <a:endCxn id="167" idx="0"/>
          </p:cNvCxnSpPr>
          <p:nvPr/>
        </p:nvCxnSpPr>
        <p:spPr>
          <a:xfrm flipH="1">
            <a:off x="4624008" y="2958222"/>
            <a:ext cx="1" cy="331434"/>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C2CCCDB-1A74-3484-DB55-29C2CD87486C}"/>
              </a:ext>
            </a:extLst>
          </p:cNvPr>
          <p:cNvCxnSpPr>
            <a:cxnSpLocks/>
            <a:stCxn id="167" idx="2"/>
            <a:endCxn id="211" idx="0"/>
          </p:cNvCxnSpPr>
          <p:nvPr/>
        </p:nvCxnSpPr>
        <p:spPr>
          <a:xfrm flipH="1">
            <a:off x="4624007" y="3657789"/>
            <a:ext cx="1" cy="17163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0" name="Rectangle 209">
            <a:extLst>
              <a:ext uri="{FF2B5EF4-FFF2-40B4-BE49-F238E27FC236}">
                <a16:creationId xmlns:a16="http://schemas.microsoft.com/office/drawing/2014/main" id="{DAFEBDE5-2F5D-4094-01D9-EAF2311F761B}"/>
              </a:ext>
            </a:extLst>
          </p:cNvPr>
          <p:cNvSpPr/>
          <p:nvPr/>
        </p:nvSpPr>
        <p:spPr>
          <a:xfrm>
            <a:off x="3041956" y="4336895"/>
            <a:ext cx="3164107" cy="368133"/>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Final Summary</a:t>
            </a:r>
          </a:p>
        </p:txBody>
      </p:sp>
      <p:sp>
        <p:nvSpPr>
          <p:cNvPr id="211" name="Diamond 210">
            <a:extLst>
              <a:ext uri="{FF2B5EF4-FFF2-40B4-BE49-F238E27FC236}">
                <a16:creationId xmlns:a16="http://schemas.microsoft.com/office/drawing/2014/main" id="{9561F34A-DE51-4745-8350-D39B10DF860A}"/>
              </a:ext>
            </a:extLst>
          </p:cNvPr>
          <p:cNvSpPr/>
          <p:nvPr/>
        </p:nvSpPr>
        <p:spPr>
          <a:xfrm>
            <a:off x="4003800" y="3829426"/>
            <a:ext cx="1240413" cy="364674"/>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LLM</a:t>
            </a:r>
          </a:p>
        </p:txBody>
      </p:sp>
      <p:cxnSp>
        <p:nvCxnSpPr>
          <p:cNvPr id="212" name="Straight Arrow Connector 211">
            <a:extLst>
              <a:ext uri="{FF2B5EF4-FFF2-40B4-BE49-F238E27FC236}">
                <a16:creationId xmlns:a16="http://schemas.microsoft.com/office/drawing/2014/main" id="{6E46E99F-2159-7AC5-462F-7B33DB6A7D12}"/>
              </a:ext>
            </a:extLst>
          </p:cNvPr>
          <p:cNvCxnSpPr>
            <a:cxnSpLocks/>
            <a:stCxn id="211" idx="2"/>
            <a:endCxn id="210" idx="0"/>
          </p:cNvCxnSpPr>
          <p:nvPr/>
        </p:nvCxnSpPr>
        <p:spPr>
          <a:xfrm>
            <a:off x="4624007" y="4194100"/>
            <a:ext cx="3" cy="14279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3" name="Rectangle 212">
            <a:extLst>
              <a:ext uri="{FF2B5EF4-FFF2-40B4-BE49-F238E27FC236}">
                <a16:creationId xmlns:a16="http://schemas.microsoft.com/office/drawing/2014/main" id="{33721140-C1A8-CA3E-96DD-4DB83FF5C181}"/>
              </a:ext>
            </a:extLst>
          </p:cNvPr>
          <p:cNvSpPr/>
          <p:nvPr/>
        </p:nvSpPr>
        <p:spPr>
          <a:xfrm>
            <a:off x="568017" y="2100071"/>
            <a:ext cx="1397245" cy="618691"/>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Summarize Prompt</a:t>
            </a:r>
          </a:p>
        </p:txBody>
      </p:sp>
      <p:sp>
        <p:nvSpPr>
          <p:cNvPr id="214" name="Diamond 213">
            <a:extLst>
              <a:ext uri="{FF2B5EF4-FFF2-40B4-BE49-F238E27FC236}">
                <a16:creationId xmlns:a16="http://schemas.microsoft.com/office/drawing/2014/main" id="{DFE40CE5-4F8F-E7F0-B78B-8BCEE14AAB72}"/>
              </a:ext>
            </a:extLst>
          </p:cNvPr>
          <p:cNvSpPr/>
          <p:nvPr/>
        </p:nvSpPr>
        <p:spPr>
          <a:xfrm>
            <a:off x="548259" y="2935870"/>
            <a:ext cx="1435101" cy="757232"/>
          </a:xfrm>
          <a:prstGeom prst="diamond">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LLM</a:t>
            </a:r>
          </a:p>
        </p:txBody>
      </p:sp>
      <p:cxnSp>
        <p:nvCxnSpPr>
          <p:cNvPr id="215" name="Straight Arrow Connector 214">
            <a:extLst>
              <a:ext uri="{FF2B5EF4-FFF2-40B4-BE49-F238E27FC236}">
                <a16:creationId xmlns:a16="http://schemas.microsoft.com/office/drawing/2014/main" id="{7DD73EAA-64A3-48FF-556F-DC9BF3566D1D}"/>
              </a:ext>
            </a:extLst>
          </p:cNvPr>
          <p:cNvCxnSpPr>
            <a:cxnSpLocks/>
            <a:endCxn id="214" idx="0"/>
          </p:cNvCxnSpPr>
          <p:nvPr/>
        </p:nvCxnSpPr>
        <p:spPr>
          <a:xfrm flipH="1">
            <a:off x="1265810" y="2695795"/>
            <a:ext cx="829" cy="2400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6" name="Graphic 215" descr="List with solid fill">
            <a:extLst>
              <a:ext uri="{FF2B5EF4-FFF2-40B4-BE49-F238E27FC236}">
                <a16:creationId xmlns:a16="http://schemas.microsoft.com/office/drawing/2014/main" id="{FD1D7508-778A-3075-4636-DFC7EE9EDF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575" y="1024197"/>
            <a:ext cx="618691" cy="618691"/>
          </a:xfrm>
          <a:prstGeom prst="rect">
            <a:avLst/>
          </a:prstGeom>
        </p:spPr>
      </p:pic>
      <p:pic>
        <p:nvPicPr>
          <p:cNvPr id="217" name="Graphic 216" descr="List with solid fill">
            <a:extLst>
              <a:ext uri="{FF2B5EF4-FFF2-40B4-BE49-F238E27FC236}">
                <a16:creationId xmlns:a16="http://schemas.microsoft.com/office/drawing/2014/main" id="{7B942CDF-A5D1-3CE0-C966-A992B8DFE8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465" y="1024197"/>
            <a:ext cx="618691" cy="618691"/>
          </a:xfrm>
          <a:prstGeom prst="rect">
            <a:avLst/>
          </a:prstGeom>
        </p:spPr>
      </p:pic>
      <p:pic>
        <p:nvPicPr>
          <p:cNvPr id="220" name="Graphic 219" descr="List with solid fill">
            <a:extLst>
              <a:ext uri="{FF2B5EF4-FFF2-40B4-BE49-F238E27FC236}">
                <a16:creationId xmlns:a16="http://schemas.microsoft.com/office/drawing/2014/main" id="{A7F52F64-F0FC-9924-6DF8-495571D464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0220" y="1024196"/>
            <a:ext cx="618691" cy="618691"/>
          </a:xfrm>
          <a:prstGeom prst="rect">
            <a:avLst/>
          </a:prstGeom>
        </p:spPr>
      </p:pic>
      <p:cxnSp>
        <p:nvCxnSpPr>
          <p:cNvPr id="221" name="Connector: Elbow 220">
            <a:extLst>
              <a:ext uri="{FF2B5EF4-FFF2-40B4-BE49-F238E27FC236}">
                <a16:creationId xmlns:a16="http://schemas.microsoft.com/office/drawing/2014/main" id="{9991AFE8-4C43-2853-EF5D-2AFC420126E7}"/>
              </a:ext>
            </a:extLst>
          </p:cNvPr>
          <p:cNvCxnSpPr>
            <a:stCxn id="216" idx="2"/>
            <a:endCxn id="213" idx="0"/>
          </p:cNvCxnSpPr>
          <p:nvPr/>
        </p:nvCxnSpPr>
        <p:spPr>
          <a:xfrm rot="16200000" flipH="1">
            <a:off x="592689" y="1426119"/>
            <a:ext cx="457183" cy="890719"/>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Connector: Elbow 221">
            <a:extLst>
              <a:ext uri="{FF2B5EF4-FFF2-40B4-BE49-F238E27FC236}">
                <a16:creationId xmlns:a16="http://schemas.microsoft.com/office/drawing/2014/main" id="{1C214F7E-ABE9-1372-FF5C-6668DC09E4D4}"/>
              </a:ext>
            </a:extLst>
          </p:cNvPr>
          <p:cNvCxnSpPr>
            <a:cxnSpLocks/>
            <a:stCxn id="220" idx="2"/>
            <a:endCxn id="213" idx="0"/>
          </p:cNvCxnSpPr>
          <p:nvPr/>
        </p:nvCxnSpPr>
        <p:spPr>
          <a:xfrm rot="5400000">
            <a:off x="1509511" y="1400016"/>
            <a:ext cx="457184" cy="942926"/>
          </a:xfrm>
          <a:prstGeom prst="bentConnector3">
            <a:avLst>
              <a:gd name="adj1" fmla="val 5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F658AAB3-7F2F-22B5-5B00-44051F13FD0E}"/>
              </a:ext>
            </a:extLst>
          </p:cNvPr>
          <p:cNvCxnSpPr>
            <a:cxnSpLocks/>
            <a:stCxn id="217" idx="2"/>
            <a:endCxn id="213" idx="0"/>
          </p:cNvCxnSpPr>
          <p:nvPr/>
        </p:nvCxnSpPr>
        <p:spPr>
          <a:xfrm>
            <a:off x="1265811" y="1642888"/>
            <a:ext cx="829" cy="45718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FC2C0DE7-D755-D2A8-6282-4E15A59C8B7F}"/>
              </a:ext>
            </a:extLst>
          </p:cNvPr>
          <p:cNvCxnSpPr>
            <a:cxnSpLocks/>
          </p:cNvCxnSpPr>
          <p:nvPr/>
        </p:nvCxnSpPr>
        <p:spPr>
          <a:xfrm>
            <a:off x="1265809" y="3693102"/>
            <a:ext cx="830" cy="21710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DA74AFE7-746A-E863-1A42-F5B7CE38AF27}"/>
              </a:ext>
            </a:extLst>
          </p:cNvPr>
          <p:cNvSpPr/>
          <p:nvPr/>
        </p:nvSpPr>
        <p:spPr>
          <a:xfrm>
            <a:off x="568017" y="3910210"/>
            <a:ext cx="1397245" cy="618691"/>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Final</a:t>
            </a:r>
            <a:br>
              <a:rPr lang="en-SG" sz="1600" dirty="0"/>
            </a:br>
            <a:r>
              <a:rPr lang="en-SG" sz="1600" dirty="0"/>
              <a:t>Summary</a:t>
            </a:r>
          </a:p>
        </p:txBody>
      </p:sp>
    </p:spTree>
    <p:extLst>
      <p:ext uri="{BB962C8B-B14F-4D97-AF65-F5344CB8AC3E}">
        <p14:creationId xmlns:p14="http://schemas.microsoft.com/office/powerpoint/2010/main" val="3612469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3526971" y="273843"/>
            <a:ext cx="4988378" cy="994173"/>
          </a:xfrm>
          <a:prstGeom prst="rect">
            <a:avLst/>
          </a:prstGeom>
        </p:spPr>
        <p:txBody>
          <a:bodyPr spcFirstLastPara="1" wrap="square" lIns="91425" tIns="91425" rIns="91425" bIns="91425" anchor="t" anchorCtr="0">
            <a:normAutofit fontScale="90000"/>
          </a:bodyPr>
          <a:lstStyle/>
          <a:p>
            <a:pPr marL="0" lvl="0" indent="0" defTabSz="914400">
              <a:spcBef>
                <a:spcPct val="0"/>
              </a:spcBef>
              <a:spcAft>
                <a:spcPts val="0"/>
              </a:spcAft>
            </a:pPr>
            <a:endParaRPr lang="en-US" sz="3000"/>
          </a:p>
          <a:p>
            <a:pPr marL="0" lvl="0" indent="0" defTabSz="914400">
              <a:spcBef>
                <a:spcPct val="0"/>
              </a:spcBef>
              <a:spcAft>
                <a:spcPts val="0"/>
              </a:spcAft>
            </a:pPr>
            <a:r>
              <a:rPr lang="en-US" sz="3000"/>
              <a:t> </a:t>
            </a:r>
          </a:p>
          <a:p>
            <a:pPr marL="0" lvl="0" indent="0" defTabSz="914400">
              <a:spcBef>
                <a:spcPct val="0"/>
              </a:spcBef>
              <a:spcAft>
                <a:spcPts val="0"/>
              </a:spcAft>
            </a:pPr>
            <a:endParaRPr lang="en-US" sz="3000"/>
          </a:p>
        </p:txBody>
      </p:sp>
      <p:pic>
        <p:nvPicPr>
          <p:cNvPr id="205" name="Picture 198" descr="Adhesive bandages">
            <a:extLst>
              <a:ext uri="{FF2B5EF4-FFF2-40B4-BE49-F238E27FC236}">
                <a16:creationId xmlns:a16="http://schemas.microsoft.com/office/drawing/2014/main" id="{63B5580A-05D1-9408-0ED8-D06E91AD7F4A}"/>
              </a:ext>
            </a:extLst>
          </p:cNvPr>
          <p:cNvPicPr>
            <a:picLocks noChangeAspect="1"/>
          </p:cNvPicPr>
          <p:nvPr/>
        </p:nvPicPr>
        <p:blipFill rotWithShape="1">
          <a:blip r:embed="rId3"/>
          <a:srcRect l="14040" r="43685"/>
          <a:stretch/>
        </p:blipFill>
        <p:spPr>
          <a:xfrm>
            <a:off x="20" y="10"/>
            <a:ext cx="3257530" cy="5143490"/>
          </a:xfrm>
          <a:prstGeom prst="rect">
            <a:avLst/>
          </a:prstGeom>
        </p:spPr>
      </p:pic>
      <p:sp>
        <p:nvSpPr>
          <p:cNvPr id="197" name="Google Shape;197;p25"/>
          <p:cNvSpPr txBox="1"/>
          <p:nvPr/>
        </p:nvSpPr>
        <p:spPr>
          <a:xfrm>
            <a:off x="3826528" y="1129224"/>
            <a:ext cx="4389264" cy="26270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t>Use Case 3</a:t>
            </a:r>
            <a:endParaRPr sz="3600" dirty="0"/>
          </a:p>
          <a:p>
            <a:pPr marL="0" lvl="0" indent="0" algn="l" rtl="0">
              <a:spcBef>
                <a:spcPts val="0"/>
              </a:spcBef>
              <a:spcAft>
                <a:spcPts val="0"/>
              </a:spcAft>
              <a:buNone/>
            </a:pPr>
            <a:endParaRPr sz="2400" dirty="0"/>
          </a:p>
          <a:p>
            <a:pPr marL="0" lvl="0" indent="0" algn="l" rtl="0">
              <a:spcBef>
                <a:spcPts val="0"/>
              </a:spcBef>
              <a:spcAft>
                <a:spcPts val="0"/>
              </a:spcAft>
              <a:buNone/>
            </a:pPr>
            <a:endParaRPr dirty="0"/>
          </a:p>
          <a:p>
            <a:pPr marL="0" lvl="0" indent="0" algn="l" rtl="0">
              <a:spcBef>
                <a:spcPts val="0"/>
              </a:spcBef>
              <a:spcAft>
                <a:spcPts val="0"/>
              </a:spcAft>
              <a:buNone/>
            </a:pPr>
            <a:r>
              <a:rPr lang="en-GB" sz="3000" dirty="0"/>
              <a:t>Recommendation for patient treatments with guidelines reference</a:t>
            </a:r>
            <a:endParaRPr sz="3000" dirty="0"/>
          </a:p>
        </p:txBody>
      </p:sp>
    </p:spTree>
    <p:extLst>
      <p:ext uri="{BB962C8B-B14F-4D97-AF65-F5344CB8AC3E}">
        <p14:creationId xmlns:p14="http://schemas.microsoft.com/office/powerpoint/2010/main" val="183409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Rectangle 1">
            <a:extLst>
              <a:ext uri="{FF2B5EF4-FFF2-40B4-BE49-F238E27FC236}">
                <a16:creationId xmlns:a16="http://schemas.microsoft.com/office/drawing/2014/main" id="{06605E86-1D8E-306D-4D4E-6E51BB2C737D}"/>
              </a:ext>
            </a:extLst>
          </p:cNvPr>
          <p:cNvSpPr/>
          <p:nvPr/>
        </p:nvSpPr>
        <p:spPr>
          <a:xfrm>
            <a:off x="2966124" y="888180"/>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AI Role</a:t>
            </a:r>
          </a:p>
        </p:txBody>
      </p:sp>
      <p:sp>
        <p:nvSpPr>
          <p:cNvPr id="3" name="Rectangle 2">
            <a:extLst>
              <a:ext uri="{FF2B5EF4-FFF2-40B4-BE49-F238E27FC236}">
                <a16:creationId xmlns:a16="http://schemas.microsoft.com/office/drawing/2014/main" id="{8278BAE8-1FDB-CF5E-B898-68C1FFD26427}"/>
              </a:ext>
            </a:extLst>
          </p:cNvPr>
          <p:cNvSpPr/>
          <p:nvPr/>
        </p:nvSpPr>
        <p:spPr>
          <a:xfrm>
            <a:off x="2966124" y="1450889"/>
            <a:ext cx="2171025" cy="380378"/>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Instructions</a:t>
            </a:r>
          </a:p>
        </p:txBody>
      </p:sp>
      <p:sp>
        <p:nvSpPr>
          <p:cNvPr id="4" name="Rectangle 3">
            <a:extLst>
              <a:ext uri="{FF2B5EF4-FFF2-40B4-BE49-F238E27FC236}">
                <a16:creationId xmlns:a16="http://schemas.microsoft.com/office/drawing/2014/main" id="{16E12BFB-A3F1-FE75-0777-6C143AD113B1}"/>
              </a:ext>
            </a:extLst>
          </p:cNvPr>
          <p:cNvSpPr/>
          <p:nvPr/>
        </p:nvSpPr>
        <p:spPr>
          <a:xfrm>
            <a:off x="2966124" y="2090402"/>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Contexts</a:t>
            </a:r>
          </a:p>
        </p:txBody>
      </p:sp>
      <p:sp>
        <p:nvSpPr>
          <p:cNvPr id="5" name="Rectangle 4">
            <a:extLst>
              <a:ext uri="{FF2B5EF4-FFF2-40B4-BE49-F238E27FC236}">
                <a16:creationId xmlns:a16="http://schemas.microsoft.com/office/drawing/2014/main" id="{C4A5A541-7511-3630-C751-48BBC8313D99}"/>
              </a:ext>
            </a:extLst>
          </p:cNvPr>
          <p:cNvSpPr/>
          <p:nvPr/>
        </p:nvSpPr>
        <p:spPr>
          <a:xfrm>
            <a:off x="2966122" y="3356055"/>
            <a:ext cx="2171023" cy="472151"/>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&amp; </a:t>
            </a:r>
            <a:r>
              <a:rPr lang="en-SG" sz="1600" dirty="0">
                <a:solidFill>
                  <a:schemeClr val="tx1">
                    <a:lumMod val="65000"/>
                  </a:schemeClr>
                </a:solidFill>
              </a:rPr>
              <a:t>AI)</a:t>
            </a:r>
            <a:r>
              <a:rPr lang="en-SG" sz="1600" dirty="0"/>
              <a:t> Examples/History</a:t>
            </a:r>
          </a:p>
        </p:txBody>
      </p:sp>
      <p:sp>
        <p:nvSpPr>
          <p:cNvPr id="6" name="Rectangle 5">
            <a:extLst>
              <a:ext uri="{FF2B5EF4-FFF2-40B4-BE49-F238E27FC236}">
                <a16:creationId xmlns:a16="http://schemas.microsoft.com/office/drawing/2014/main" id="{15E818C5-2817-571D-02AD-771420FC04BD}"/>
              </a:ext>
            </a:extLst>
          </p:cNvPr>
          <p:cNvSpPr/>
          <p:nvPr/>
        </p:nvSpPr>
        <p:spPr>
          <a:xfrm>
            <a:off x="2966125" y="3995694"/>
            <a:ext cx="2171022" cy="367373"/>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Question</a:t>
            </a:r>
          </a:p>
        </p:txBody>
      </p:sp>
      <p:sp>
        <p:nvSpPr>
          <p:cNvPr id="7" name="Rectangle 6">
            <a:extLst>
              <a:ext uri="{FF2B5EF4-FFF2-40B4-BE49-F238E27FC236}">
                <a16:creationId xmlns:a16="http://schemas.microsoft.com/office/drawing/2014/main" id="{E1137562-F3DB-5F08-FAE7-6F3C8436B3A9}"/>
              </a:ext>
            </a:extLst>
          </p:cNvPr>
          <p:cNvSpPr/>
          <p:nvPr/>
        </p:nvSpPr>
        <p:spPr>
          <a:xfrm>
            <a:off x="2966119" y="2652366"/>
            <a:ext cx="2171024" cy="509056"/>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a:t>
            </a:r>
            <a:r>
              <a:rPr lang="en-SG" sz="1600" dirty="0"/>
              <a:t>  Output</a:t>
            </a:r>
            <a:br>
              <a:rPr lang="en-SG" sz="1600" dirty="0"/>
            </a:br>
            <a:r>
              <a:rPr lang="en-SG" sz="1600" dirty="0"/>
              <a:t>Instructions</a:t>
            </a:r>
          </a:p>
        </p:txBody>
      </p:sp>
      <p:cxnSp>
        <p:nvCxnSpPr>
          <p:cNvPr id="9" name="Straight Arrow Connector 8">
            <a:extLst>
              <a:ext uri="{FF2B5EF4-FFF2-40B4-BE49-F238E27FC236}">
                <a16:creationId xmlns:a16="http://schemas.microsoft.com/office/drawing/2014/main" id="{F41DE90E-578B-FEF2-2EA1-5EE948AE432D}"/>
              </a:ext>
            </a:extLst>
          </p:cNvPr>
          <p:cNvCxnSpPr>
            <a:cxnSpLocks/>
            <a:stCxn id="3" idx="2"/>
            <a:endCxn id="4" idx="0"/>
          </p:cNvCxnSpPr>
          <p:nvPr/>
        </p:nvCxnSpPr>
        <p:spPr>
          <a:xfrm>
            <a:off x="4051637" y="1831267"/>
            <a:ext cx="0" cy="25913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9D6E5D-ABDA-C3C2-61D8-9554B8CD40F0}"/>
              </a:ext>
            </a:extLst>
          </p:cNvPr>
          <p:cNvCxnSpPr>
            <a:cxnSpLocks/>
            <a:stCxn id="2" idx="2"/>
            <a:endCxn id="3" idx="0"/>
          </p:cNvCxnSpPr>
          <p:nvPr/>
        </p:nvCxnSpPr>
        <p:spPr>
          <a:xfrm>
            <a:off x="4051637" y="1264629"/>
            <a:ext cx="0" cy="1862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16CFD21-039A-E4C7-66EE-5ADDFD5A448B}"/>
              </a:ext>
            </a:extLst>
          </p:cNvPr>
          <p:cNvCxnSpPr>
            <a:cxnSpLocks/>
            <a:stCxn id="4" idx="2"/>
            <a:endCxn id="7" idx="0"/>
          </p:cNvCxnSpPr>
          <p:nvPr/>
        </p:nvCxnSpPr>
        <p:spPr>
          <a:xfrm flipH="1">
            <a:off x="4051631" y="2466851"/>
            <a:ext cx="6" cy="18551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BC1DA48-D6FA-F2A7-0CAA-FAC99E794CC4}"/>
              </a:ext>
            </a:extLst>
          </p:cNvPr>
          <p:cNvCxnSpPr>
            <a:cxnSpLocks/>
            <a:stCxn id="7" idx="2"/>
            <a:endCxn id="5" idx="0"/>
          </p:cNvCxnSpPr>
          <p:nvPr/>
        </p:nvCxnSpPr>
        <p:spPr>
          <a:xfrm>
            <a:off x="4051631" y="3161422"/>
            <a:ext cx="3" cy="19463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6CCC816-563D-D1A6-4604-328D4697A30C}"/>
              </a:ext>
            </a:extLst>
          </p:cNvPr>
          <p:cNvCxnSpPr>
            <a:cxnSpLocks/>
            <a:stCxn id="5" idx="2"/>
            <a:endCxn id="6" idx="0"/>
          </p:cNvCxnSpPr>
          <p:nvPr/>
        </p:nvCxnSpPr>
        <p:spPr>
          <a:xfrm>
            <a:off x="4051634" y="3828206"/>
            <a:ext cx="2" cy="16748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8BE66C3A-26C5-2AFD-97AE-F851C1EE33BA}"/>
              </a:ext>
            </a:extLst>
          </p:cNvPr>
          <p:cNvSpPr/>
          <p:nvPr/>
        </p:nvSpPr>
        <p:spPr>
          <a:xfrm>
            <a:off x="2966124" y="4645877"/>
            <a:ext cx="2171021" cy="367373"/>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lumMod val="75000"/>
                  </a:schemeClr>
                </a:solidFill>
              </a:rPr>
              <a:t>(AI)</a:t>
            </a:r>
            <a:r>
              <a:rPr lang="en-SG" sz="1600" dirty="0"/>
              <a:t>  Answer</a:t>
            </a:r>
          </a:p>
        </p:txBody>
      </p:sp>
      <p:cxnSp>
        <p:nvCxnSpPr>
          <p:cNvPr id="92" name="Straight Arrow Connector 91">
            <a:extLst>
              <a:ext uri="{FF2B5EF4-FFF2-40B4-BE49-F238E27FC236}">
                <a16:creationId xmlns:a16="http://schemas.microsoft.com/office/drawing/2014/main" id="{C944FB0F-954D-3CF0-6204-863D4948589C}"/>
              </a:ext>
            </a:extLst>
          </p:cNvPr>
          <p:cNvCxnSpPr>
            <a:cxnSpLocks/>
            <a:stCxn id="6" idx="2"/>
            <a:endCxn id="90" idx="0"/>
          </p:cNvCxnSpPr>
          <p:nvPr/>
        </p:nvCxnSpPr>
        <p:spPr>
          <a:xfrm flipH="1">
            <a:off x="4051635" y="4363067"/>
            <a:ext cx="1" cy="28281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4450A594-1EC1-CD22-8F42-2958B2C01EFD}"/>
              </a:ext>
            </a:extLst>
          </p:cNvPr>
          <p:cNvSpPr/>
          <p:nvPr/>
        </p:nvSpPr>
        <p:spPr>
          <a:xfrm>
            <a:off x="661753" y="865110"/>
            <a:ext cx="951822"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600" dirty="0">
              <a:solidFill>
                <a:schemeClr val="accent6">
                  <a:lumMod val="75000"/>
                </a:schemeClr>
              </a:solidFill>
            </a:endParaRPr>
          </a:p>
        </p:txBody>
      </p:sp>
      <p:sp>
        <p:nvSpPr>
          <p:cNvPr id="117" name="Rectangle: Rounded Corners 116">
            <a:extLst>
              <a:ext uri="{FF2B5EF4-FFF2-40B4-BE49-F238E27FC236}">
                <a16:creationId xmlns:a16="http://schemas.microsoft.com/office/drawing/2014/main" id="{4404E7A9-E6A7-59E1-634A-23E2A769E4D5}"/>
              </a:ext>
            </a:extLst>
          </p:cNvPr>
          <p:cNvSpPr/>
          <p:nvPr/>
        </p:nvSpPr>
        <p:spPr>
          <a:xfrm>
            <a:off x="450850" y="766872"/>
            <a:ext cx="4965700" cy="3737600"/>
          </a:xfrm>
          <a:prstGeom prst="roundRect">
            <a:avLst>
              <a:gd name="adj" fmla="val 4686"/>
            </a:avLst>
          </a:prstGeom>
          <a:noFill/>
          <a:ln w="22225">
            <a:solidFill>
              <a:schemeClr val="accent6">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Rectangle 118">
            <a:extLst>
              <a:ext uri="{FF2B5EF4-FFF2-40B4-BE49-F238E27FC236}">
                <a16:creationId xmlns:a16="http://schemas.microsoft.com/office/drawing/2014/main" id="{5DEFFB89-E14E-BB01-BDA3-A6872525A213}"/>
              </a:ext>
            </a:extLst>
          </p:cNvPr>
          <p:cNvSpPr/>
          <p:nvPr/>
        </p:nvSpPr>
        <p:spPr>
          <a:xfrm>
            <a:off x="762675" y="868310"/>
            <a:ext cx="2171025"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Define LLM Behaviour</a:t>
            </a:r>
          </a:p>
        </p:txBody>
      </p:sp>
      <p:sp>
        <p:nvSpPr>
          <p:cNvPr id="120" name="Rectangle 119">
            <a:extLst>
              <a:ext uri="{FF2B5EF4-FFF2-40B4-BE49-F238E27FC236}">
                <a16:creationId xmlns:a16="http://schemas.microsoft.com/office/drawing/2014/main" id="{4B40D480-A8AF-6824-C52B-3830C4F84156}"/>
              </a:ext>
            </a:extLst>
          </p:cNvPr>
          <p:cNvSpPr/>
          <p:nvPr/>
        </p:nvSpPr>
        <p:spPr>
          <a:xfrm>
            <a:off x="197524" y="1441924"/>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Planning to tasks execution</a:t>
            </a:r>
          </a:p>
        </p:txBody>
      </p:sp>
      <p:sp>
        <p:nvSpPr>
          <p:cNvPr id="121" name="Rectangle 120">
            <a:extLst>
              <a:ext uri="{FF2B5EF4-FFF2-40B4-BE49-F238E27FC236}">
                <a16:creationId xmlns:a16="http://schemas.microsoft.com/office/drawing/2014/main" id="{C5EB51AA-449B-FD7A-9757-92D9AB39F3C2}"/>
              </a:ext>
            </a:extLst>
          </p:cNvPr>
          <p:cNvSpPr/>
          <p:nvPr/>
        </p:nvSpPr>
        <p:spPr>
          <a:xfrm>
            <a:off x="197520" y="2089355"/>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Grounded Information</a:t>
            </a:r>
          </a:p>
        </p:txBody>
      </p:sp>
      <p:sp>
        <p:nvSpPr>
          <p:cNvPr id="122" name="Rectangle 121">
            <a:extLst>
              <a:ext uri="{FF2B5EF4-FFF2-40B4-BE49-F238E27FC236}">
                <a16:creationId xmlns:a16="http://schemas.microsoft.com/office/drawing/2014/main" id="{48342FB6-F5DD-5DD5-17A0-B683A262797F}"/>
              </a:ext>
            </a:extLst>
          </p:cNvPr>
          <p:cNvSpPr/>
          <p:nvPr/>
        </p:nvSpPr>
        <p:spPr>
          <a:xfrm>
            <a:off x="197520" y="2674661"/>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Structure Output Format</a:t>
            </a:r>
          </a:p>
        </p:txBody>
      </p:sp>
      <p:sp>
        <p:nvSpPr>
          <p:cNvPr id="123" name="Rectangle 122">
            <a:extLst>
              <a:ext uri="{FF2B5EF4-FFF2-40B4-BE49-F238E27FC236}">
                <a16:creationId xmlns:a16="http://schemas.microsoft.com/office/drawing/2014/main" id="{DD96C1F7-C0C4-B77A-C520-0C333BB84291}"/>
              </a:ext>
            </a:extLst>
          </p:cNvPr>
          <p:cNvSpPr/>
          <p:nvPr/>
        </p:nvSpPr>
        <p:spPr>
          <a:xfrm>
            <a:off x="197522" y="3405707"/>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Few Shot Prompting</a:t>
            </a:r>
            <a:br>
              <a:rPr lang="en-SG" sz="1400" dirty="0">
                <a:solidFill>
                  <a:schemeClr val="tx1"/>
                </a:solidFill>
              </a:rPr>
            </a:br>
            <a:r>
              <a:rPr lang="en-SG" sz="1400" dirty="0">
                <a:solidFill>
                  <a:schemeClr val="tx1"/>
                </a:solidFill>
              </a:rPr>
              <a:t>Conversation Memory</a:t>
            </a:r>
          </a:p>
        </p:txBody>
      </p:sp>
      <p:sp>
        <p:nvSpPr>
          <p:cNvPr id="124" name="Rectangle 123">
            <a:extLst>
              <a:ext uri="{FF2B5EF4-FFF2-40B4-BE49-F238E27FC236}">
                <a16:creationId xmlns:a16="http://schemas.microsoft.com/office/drawing/2014/main" id="{E1AFE426-92D2-8E7B-A000-3CB22DF0C0D3}"/>
              </a:ext>
            </a:extLst>
          </p:cNvPr>
          <p:cNvSpPr/>
          <p:nvPr/>
        </p:nvSpPr>
        <p:spPr>
          <a:xfrm>
            <a:off x="197521" y="3984037"/>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 HUMAN QUESTION</a:t>
            </a:r>
          </a:p>
        </p:txBody>
      </p:sp>
      <p:sp>
        <p:nvSpPr>
          <p:cNvPr id="125" name="Rectangle 124">
            <a:extLst>
              <a:ext uri="{FF2B5EF4-FFF2-40B4-BE49-F238E27FC236}">
                <a16:creationId xmlns:a16="http://schemas.microsoft.com/office/drawing/2014/main" id="{72D8AAF6-8652-B7B3-B125-A3C5A7D2DFC0}"/>
              </a:ext>
            </a:extLst>
          </p:cNvPr>
          <p:cNvSpPr/>
          <p:nvPr/>
        </p:nvSpPr>
        <p:spPr>
          <a:xfrm>
            <a:off x="197520" y="4643393"/>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AI ANSWER</a:t>
            </a:r>
          </a:p>
        </p:txBody>
      </p:sp>
      <p:cxnSp>
        <p:nvCxnSpPr>
          <p:cNvPr id="140" name="Straight Arrow Connector 139">
            <a:extLst>
              <a:ext uri="{FF2B5EF4-FFF2-40B4-BE49-F238E27FC236}">
                <a16:creationId xmlns:a16="http://schemas.microsoft.com/office/drawing/2014/main" id="{D5234801-9ED7-160C-FBA0-EEB566A490E7}"/>
              </a:ext>
            </a:extLst>
          </p:cNvPr>
          <p:cNvCxnSpPr>
            <a:cxnSpLocks/>
            <a:stCxn id="3" idx="3"/>
            <a:endCxn id="143" idx="1"/>
          </p:cNvCxnSpPr>
          <p:nvPr/>
        </p:nvCxnSpPr>
        <p:spPr>
          <a:xfrm>
            <a:off x="5137149" y="1641078"/>
            <a:ext cx="532725" cy="1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862F0DD2-2598-1597-0F00-FA9802405D97}"/>
              </a:ext>
            </a:extLst>
          </p:cNvPr>
          <p:cNvSpPr/>
          <p:nvPr/>
        </p:nvSpPr>
        <p:spPr>
          <a:xfrm>
            <a:off x="5669874" y="1454818"/>
            <a:ext cx="3023276"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Given the Contexts, answer the question</a:t>
            </a:r>
          </a:p>
        </p:txBody>
      </p:sp>
      <p:sp>
        <p:nvSpPr>
          <p:cNvPr id="148" name="Rectangle 147">
            <a:extLst>
              <a:ext uri="{FF2B5EF4-FFF2-40B4-BE49-F238E27FC236}">
                <a16:creationId xmlns:a16="http://schemas.microsoft.com/office/drawing/2014/main" id="{D7C7D36A-5C28-28BC-144D-672237815111}"/>
              </a:ext>
            </a:extLst>
          </p:cNvPr>
          <p:cNvSpPr/>
          <p:nvPr/>
        </p:nvSpPr>
        <p:spPr>
          <a:xfrm>
            <a:off x="5669874" y="2089663"/>
            <a:ext cx="3146671"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Information after cutoff dates</a:t>
            </a:r>
          </a:p>
        </p:txBody>
      </p:sp>
      <p:cxnSp>
        <p:nvCxnSpPr>
          <p:cNvPr id="153" name="Straight Arrow Connector 152">
            <a:extLst>
              <a:ext uri="{FF2B5EF4-FFF2-40B4-BE49-F238E27FC236}">
                <a16:creationId xmlns:a16="http://schemas.microsoft.com/office/drawing/2014/main" id="{716ED3B9-1C1D-6685-AA48-3EE5B7C37968}"/>
              </a:ext>
            </a:extLst>
          </p:cNvPr>
          <p:cNvCxnSpPr>
            <a:cxnSpLocks/>
            <a:stCxn id="4" idx="3"/>
            <a:endCxn id="148" idx="1"/>
          </p:cNvCxnSpPr>
          <p:nvPr/>
        </p:nvCxnSpPr>
        <p:spPr>
          <a:xfrm flipV="1">
            <a:off x="5137149" y="2277888"/>
            <a:ext cx="532725" cy="7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Google Shape;67;p15">
            <a:extLst>
              <a:ext uri="{FF2B5EF4-FFF2-40B4-BE49-F238E27FC236}">
                <a16:creationId xmlns:a16="http://schemas.microsoft.com/office/drawing/2014/main" id="{EB9B470B-7AFA-9CC1-9F63-FC1EED2386DF}"/>
              </a:ext>
            </a:extLst>
          </p:cNvPr>
          <p:cNvSpPr txBox="1">
            <a:spLocks noGrp="1"/>
          </p:cNvSpPr>
          <p:nvPr>
            <p:ph type="title"/>
          </p:nvPr>
        </p:nvSpPr>
        <p:spPr>
          <a:xfrm>
            <a:off x="661753" y="47773"/>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Providing LLMs with Contexts</a:t>
            </a:r>
          </a:p>
        </p:txBody>
      </p:sp>
    </p:spTree>
    <p:extLst>
      <p:ext uri="{BB962C8B-B14F-4D97-AF65-F5344CB8AC3E}">
        <p14:creationId xmlns:p14="http://schemas.microsoft.com/office/powerpoint/2010/main" val="312671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8" name="Google Shape;228;p27"/>
          <p:cNvSpPr txBox="1">
            <a:spLocks noGrp="1"/>
          </p:cNvSpPr>
          <p:nvPr>
            <p:ph type="body" idx="1"/>
          </p:nvPr>
        </p:nvSpPr>
        <p:spPr>
          <a:xfrm>
            <a:off x="475712" y="1290584"/>
            <a:ext cx="4393564" cy="3617936"/>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2000" dirty="0"/>
              <a:t>LLM limited context length</a:t>
            </a:r>
            <a:endParaRPr lang="en-GB" sz="1600" dirty="0"/>
          </a:p>
          <a:p>
            <a:pPr marL="457200" lvl="0" indent="-330200" algn="l" rtl="0">
              <a:spcBef>
                <a:spcPts val="0"/>
              </a:spcBef>
              <a:spcAft>
                <a:spcPts val="0"/>
              </a:spcAft>
              <a:buSzPts val="1600"/>
              <a:buChar char="●"/>
            </a:pPr>
            <a:endParaRPr lang="en-GB" sz="1600" dirty="0"/>
          </a:p>
          <a:p>
            <a:pPr marL="457200" lvl="0" indent="-330200" algn="l" rtl="0">
              <a:spcBef>
                <a:spcPts val="0"/>
              </a:spcBef>
              <a:spcAft>
                <a:spcPts val="0"/>
              </a:spcAft>
              <a:buSzPts val="1600"/>
              <a:buChar char="●"/>
            </a:pPr>
            <a:r>
              <a:rPr lang="en-GB" sz="2000" dirty="0"/>
              <a:t>Hallucinations</a:t>
            </a:r>
            <a:br>
              <a:rPr lang="en-GB" sz="1600" dirty="0"/>
            </a:br>
            <a:endParaRPr lang="en-GB" sz="1600" dirty="0"/>
          </a:p>
          <a:p>
            <a:pPr marL="457200" lvl="0" indent="-330200" algn="l" rtl="0">
              <a:spcBef>
                <a:spcPts val="0"/>
              </a:spcBef>
              <a:spcAft>
                <a:spcPts val="0"/>
              </a:spcAft>
              <a:buSzPts val="1600"/>
              <a:buChar char="●"/>
            </a:pPr>
            <a:r>
              <a:rPr lang="en-GB" sz="2000" dirty="0"/>
              <a:t>Tokens = $$$</a:t>
            </a:r>
          </a:p>
        </p:txBody>
      </p:sp>
      <p:sp>
        <p:nvSpPr>
          <p:cNvPr id="227" name="Google Shape;227;p27"/>
          <p:cNvSpPr txBox="1"/>
          <p:nvPr/>
        </p:nvSpPr>
        <p:spPr>
          <a:xfrm>
            <a:off x="5020733" y="3920065"/>
            <a:ext cx="3344333" cy="4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b="1" dirty="0"/>
          </a:p>
        </p:txBody>
      </p:sp>
      <p:pic>
        <p:nvPicPr>
          <p:cNvPr id="3" name="Picture 2">
            <a:extLst>
              <a:ext uri="{FF2B5EF4-FFF2-40B4-BE49-F238E27FC236}">
                <a16:creationId xmlns:a16="http://schemas.microsoft.com/office/drawing/2014/main" id="{70DBF5A8-D556-6EBA-C7D7-1CB1832A0768}"/>
              </a:ext>
            </a:extLst>
          </p:cNvPr>
          <p:cNvPicPr>
            <a:picLocks noChangeAspect="1"/>
          </p:cNvPicPr>
          <p:nvPr/>
        </p:nvPicPr>
        <p:blipFill>
          <a:blip r:embed="rId3"/>
          <a:stretch>
            <a:fillRect/>
          </a:stretch>
        </p:blipFill>
        <p:spPr>
          <a:xfrm>
            <a:off x="4788397" y="1167816"/>
            <a:ext cx="3659683" cy="3484618"/>
          </a:xfrm>
          <a:prstGeom prst="rect">
            <a:avLst/>
          </a:prstGeom>
        </p:spPr>
      </p:pic>
      <p:sp>
        <p:nvSpPr>
          <p:cNvPr id="5" name="Google Shape;203;p26">
            <a:extLst>
              <a:ext uri="{FF2B5EF4-FFF2-40B4-BE49-F238E27FC236}">
                <a16:creationId xmlns:a16="http://schemas.microsoft.com/office/drawing/2014/main" id="{A53FDE8B-01FC-56D1-7908-766184D9978F}"/>
              </a:ext>
            </a:extLst>
          </p:cNvPr>
          <p:cNvSpPr txBox="1">
            <a:spLocks/>
          </p:cNvSpPr>
          <p:nvPr/>
        </p:nvSpPr>
        <p:spPr>
          <a:xfrm>
            <a:off x="762466" y="225779"/>
            <a:ext cx="7806892" cy="330871"/>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SzPts val="990"/>
            </a:pPr>
            <a:r>
              <a:rPr lang="en-GB" sz="3600" dirty="0"/>
              <a:t>Why Retrieval Augmented Generation</a:t>
            </a:r>
            <a:endParaRPr lang="en-SG"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76575" y="219150"/>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Outline</a:t>
            </a:r>
          </a:p>
        </p:txBody>
      </p:sp>
      <p:graphicFrame>
        <p:nvGraphicFramePr>
          <p:cNvPr id="70" name="Google Shape;68;p15">
            <a:extLst>
              <a:ext uri="{FF2B5EF4-FFF2-40B4-BE49-F238E27FC236}">
                <a16:creationId xmlns:a16="http://schemas.microsoft.com/office/drawing/2014/main" id="{9D84CFB3-FB0C-3D39-83AF-1F4CA5DA2609}"/>
              </a:ext>
            </a:extLst>
          </p:cNvPr>
          <p:cNvGraphicFramePr/>
          <p:nvPr>
            <p:extLst>
              <p:ext uri="{D42A27DB-BD31-4B8C-83A1-F6EECF244321}">
                <p14:modId xmlns:p14="http://schemas.microsoft.com/office/powerpoint/2010/main" val="1387625246"/>
              </p:ext>
            </p:extLst>
          </p:nvPr>
        </p:nvGraphicFramePr>
        <p:xfrm>
          <a:off x="676575" y="956135"/>
          <a:ext cx="6320700" cy="36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6"/>
          <p:cNvSpPr txBox="1">
            <a:spLocks noGrp="1"/>
          </p:cNvSpPr>
          <p:nvPr>
            <p:ph type="title"/>
          </p:nvPr>
        </p:nvSpPr>
        <p:spPr>
          <a:xfrm>
            <a:off x="762466" y="225779"/>
            <a:ext cx="7806892" cy="3308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SG" sz="3600" dirty="0"/>
              <a:t>Retrieval Augmented Generation (RAG)</a:t>
            </a:r>
            <a:endParaRPr sz="3600" dirty="0"/>
          </a:p>
          <a:p>
            <a:pPr marL="0" lvl="0" indent="0" algn="l" rtl="0">
              <a:spcBef>
                <a:spcPts val="0"/>
              </a:spcBef>
              <a:spcAft>
                <a:spcPts val="0"/>
              </a:spcAft>
              <a:buSzPts val="990"/>
              <a:buNone/>
            </a:pPr>
            <a:endParaRPr sz="3600" dirty="0"/>
          </a:p>
        </p:txBody>
      </p:sp>
      <p:sp>
        <p:nvSpPr>
          <p:cNvPr id="9" name="Rectangle 8">
            <a:extLst>
              <a:ext uri="{FF2B5EF4-FFF2-40B4-BE49-F238E27FC236}">
                <a16:creationId xmlns:a16="http://schemas.microsoft.com/office/drawing/2014/main" id="{E482FBAE-4136-9E42-FE54-0AE2531ABA2A}"/>
              </a:ext>
            </a:extLst>
          </p:cNvPr>
          <p:cNvSpPr/>
          <p:nvPr/>
        </p:nvSpPr>
        <p:spPr>
          <a:xfrm>
            <a:off x="2641600" y="1446978"/>
            <a:ext cx="1877482"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Knowledge Base</a:t>
            </a:r>
          </a:p>
        </p:txBody>
      </p:sp>
      <p:cxnSp>
        <p:nvCxnSpPr>
          <p:cNvPr id="11" name="Straight Arrow Connector 10">
            <a:extLst>
              <a:ext uri="{FF2B5EF4-FFF2-40B4-BE49-F238E27FC236}">
                <a16:creationId xmlns:a16="http://schemas.microsoft.com/office/drawing/2014/main" id="{2CBB099F-897D-1D44-C253-901900934DC4}"/>
              </a:ext>
            </a:extLst>
          </p:cNvPr>
          <p:cNvCxnSpPr>
            <a:cxnSpLocks/>
            <a:stCxn id="9" idx="2"/>
            <a:endCxn id="14" idx="0"/>
          </p:cNvCxnSpPr>
          <p:nvPr/>
        </p:nvCxnSpPr>
        <p:spPr>
          <a:xfrm flipH="1">
            <a:off x="3580340" y="1823427"/>
            <a:ext cx="1" cy="50737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15AAB3B-AFC1-FC6E-28E6-513E7E1DCB6D}"/>
              </a:ext>
            </a:extLst>
          </p:cNvPr>
          <p:cNvSpPr/>
          <p:nvPr/>
        </p:nvSpPr>
        <p:spPr>
          <a:xfrm>
            <a:off x="4634057" y="1256888"/>
            <a:ext cx="2171025"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sz="1600" dirty="0"/>
              <a:t>Vector Database</a:t>
            </a:r>
          </a:p>
          <a:p>
            <a:pPr marL="285750" indent="-285750">
              <a:buFont typeface="Arial" panose="020B0604020202020204" pitchFamily="34" charset="0"/>
              <a:buChar char="•"/>
            </a:pPr>
            <a:r>
              <a:rPr lang="en-SG" sz="1600" dirty="0"/>
              <a:t>KG Database</a:t>
            </a:r>
          </a:p>
        </p:txBody>
      </p:sp>
      <p:sp>
        <p:nvSpPr>
          <p:cNvPr id="14" name="Rectangle 13">
            <a:extLst>
              <a:ext uri="{FF2B5EF4-FFF2-40B4-BE49-F238E27FC236}">
                <a16:creationId xmlns:a16="http://schemas.microsoft.com/office/drawing/2014/main" id="{FEE54123-33F8-3BDE-69C0-E307C15E2DD7}"/>
              </a:ext>
            </a:extLst>
          </p:cNvPr>
          <p:cNvSpPr/>
          <p:nvPr/>
        </p:nvSpPr>
        <p:spPr>
          <a:xfrm>
            <a:off x="2641599" y="2330798"/>
            <a:ext cx="1877482"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Retriever</a:t>
            </a:r>
          </a:p>
        </p:txBody>
      </p:sp>
      <p:sp>
        <p:nvSpPr>
          <p:cNvPr id="18" name="Rectangle 17">
            <a:extLst>
              <a:ext uri="{FF2B5EF4-FFF2-40B4-BE49-F238E27FC236}">
                <a16:creationId xmlns:a16="http://schemas.microsoft.com/office/drawing/2014/main" id="{F1584709-B9FD-7097-9ADB-96AC009F1BED}"/>
              </a:ext>
            </a:extLst>
          </p:cNvPr>
          <p:cNvSpPr/>
          <p:nvPr/>
        </p:nvSpPr>
        <p:spPr>
          <a:xfrm>
            <a:off x="2641599" y="3510202"/>
            <a:ext cx="1877482"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Prompt</a:t>
            </a:r>
          </a:p>
        </p:txBody>
      </p:sp>
      <p:sp>
        <p:nvSpPr>
          <p:cNvPr id="19" name="Rectangle 18">
            <a:extLst>
              <a:ext uri="{FF2B5EF4-FFF2-40B4-BE49-F238E27FC236}">
                <a16:creationId xmlns:a16="http://schemas.microsoft.com/office/drawing/2014/main" id="{0B4374A3-63B6-D9C9-7284-857294C2C129}"/>
              </a:ext>
            </a:extLst>
          </p:cNvPr>
          <p:cNvSpPr/>
          <p:nvPr/>
        </p:nvSpPr>
        <p:spPr>
          <a:xfrm>
            <a:off x="5082078" y="3510201"/>
            <a:ext cx="1421390"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LLM</a:t>
            </a:r>
          </a:p>
        </p:txBody>
      </p:sp>
      <p:sp>
        <p:nvSpPr>
          <p:cNvPr id="20" name="Rectangle 19">
            <a:extLst>
              <a:ext uri="{FF2B5EF4-FFF2-40B4-BE49-F238E27FC236}">
                <a16:creationId xmlns:a16="http://schemas.microsoft.com/office/drawing/2014/main" id="{96F8CE35-91DD-B91D-D516-E7F45B319EE1}"/>
              </a:ext>
            </a:extLst>
          </p:cNvPr>
          <p:cNvSpPr/>
          <p:nvPr/>
        </p:nvSpPr>
        <p:spPr>
          <a:xfrm>
            <a:off x="643933" y="3510202"/>
            <a:ext cx="1421390"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Question</a:t>
            </a:r>
          </a:p>
        </p:txBody>
      </p:sp>
      <p:cxnSp>
        <p:nvCxnSpPr>
          <p:cNvPr id="23" name="Straight Arrow Connector 22">
            <a:extLst>
              <a:ext uri="{FF2B5EF4-FFF2-40B4-BE49-F238E27FC236}">
                <a16:creationId xmlns:a16="http://schemas.microsoft.com/office/drawing/2014/main" id="{2139DB95-7B28-ECC3-3689-5F0C00EE1D31}"/>
              </a:ext>
            </a:extLst>
          </p:cNvPr>
          <p:cNvCxnSpPr>
            <a:cxnSpLocks/>
            <a:stCxn id="14" idx="2"/>
            <a:endCxn id="18" idx="0"/>
          </p:cNvCxnSpPr>
          <p:nvPr/>
        </p:nvCxnSpPr>
        <p:spPr>
          <a:xfrm>
            <a:off x="3580340" y="2707247"/>
            <a:ext cx="0" cy="80295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4D438C-0603-959F-0458-3E988E3C9FDB}"/>
              </a:ext>
            </a:extLst>
          </p:cNvPr>
          <p:cNvCxnSpPr>
            <a:cxnSpLocks/>
            <a:stCxn id="20" idx="3"/>
            <a:endCxn id="18" idx="1"/>
          </p:cNvCxnSpPr>
          <p:nvPr/>
        </p:nvCxnSpPr>
        <p:spPr>
          <a:xfrm>
            <a:off x="2065323" y="3698427"/>
            <a:ext cx="576276"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95CB709-F79D-208D-F148-96914D450245}"/>
              </a:ext>
            </a:extLst>
          </p:cNvPr>
          <p:cNvSpPr/>
          <p:nvPr/>
        </p:nvSpPr>
        <p:spPr>
          <a:xfrm>
            <a:off x="2740559" y="2705382"/>
            <a:ext cx="908048"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t>Context</a:t>
            </a:r>
          </a:p>
        </p:txBody>
      </p:sp>
      <p:cxnSp>
        <p:nvCxnSpPr>
          <p:cNvPr id="31" name="Straight Arrow Connector 30">
            <a:extLst>
              <a:ext uri="{FF2B5EF4-FFF2-40B4-BE49-F238E27FC236}">
                <a16:creationId xmlns:a16="http://schemas.microsoft.com/office/drawing/2014/main" id="{3E91BFCA-48F1-900F-D03D-C75BD3D34148}"/>
              </a:ext>
            </a:extLst>
          </p:cNvPr>
          <p:cNvCxnSpPr>
            <a:cxnSpLocks/>
            <a:stCxn id="18" idx="3"/>
            <a:endCxn id="19" idx="1"/>
          </p:cNvCxnSpPr>
          <p:nvPr/>
        </p:nvCxnSpPr>
        <p:spPr>
          <a:xfrm flipV="1">
            <a:off x="4519081" y="3698426"/>
            <a:ext cx="562997"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90BFB72-0443-ED19-1C72-6357D495313E}"/>
              </a:ext>
            </a:extLst>
          </p:cNvPr>
          <p:cNvSpPr/>
          <p:nvPr/>
        </p:nvSpPr>
        <p:spPr>
          <a:xfrm>
            <a:off x="7066465" y="3510201"/>
            <a:ext cx="1421390" cy="376449"/>
          </a:xfrm>
          <a:prstGeom prst="rect">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t>Answer</a:t>
            </a:r>
          </a:p>
        </p:txBody>
      </p:sp>
      <p:cxnSp>
        <p:nvCxnSpPr>
          <p:cNvPr id="41" name="Straight Arrow Connector 40">
            <a:extLst>
              <a:ext uri="{FF2B5EF4-FFF2-40B4-BE49-F238E27FC236}">
                <a16:creationId xmlns:a16="http://schemas.microsoft.com/office/drawing/2014/main" id="{9EE77D9D-304F-B9EB-AC97-8412A6CC7404}"/>
              </a:ext>
            </a:extLst>
          </p:cNvPr>
          <p:cNvCxnSpPr>
            <a:cxnSpLocks/>
            <a:stCxn id="19" idx="3"/>
            <a:endCxn id="37" idx="1"/>
          </p:cNvCxnSpPr>
          <p:nvPr/>
        </p:nvCxnSpPr>
        <p:spPr>
          <a:xfrm>
            <a:off x="6503468" y="3698426"/>
            <a:ext cx="562997"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3253085-02E2-A227-1560-A795504BCE42}"/>
              </a:ext>
            </a:extLst>
          </p:cNvPr>
          <p:cNvSpPr/>
          <p:nvPr/>
        </p:nvSpPr>
        <p:spPr>
          <a:xfrm>
            <a:off x="4624921" y="2140708"/>
            <a:ext cx="2171025"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t>Extract Relevant Docs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6173" name="Oval 6172">
            <a:extLst>
              <a:ext uri="{FF2B5EF4-FFF2-40B4-BE49-F238E27FC236}">
                <a16:creationId xmlns:a16="http://schemas.microsoft.com/office/drawing/2014/main" id="{29595477-708E-5638-4684-8C442CF544E3}"/>
              </a:ext>
            </a:extLst>
          </p:cNvPr>
          <p:cNvSpPr/>
          <p:nvPr/>
        </p:nvSpPr>
        <p:spPr>
          <a:xfrm>
            <a:off x="6918124" y="2277979"/>
            <a:ext cx="925031" cy="918918"/>
          </a:xfrm>
          <a:prstGeom prst="ellipse">
            <a:avLst/>
          </a:prstGeom>
          <a:solidFill>
            <a:schemeClr val="accent2">
              <a:lumMod val="40000"/>
              <a:lumOff val="6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 name="Graphic 4" descr="List with solid fill">
            <a:extLst>
              <a:ext uri="{FF2B5EF4-FFF2-40B4-BE49-F238E27FC236}">
                <a16:creationId xmlns:a16="http://schemas.microsoft.com/office/drawing/2014/main" id="{E4A494C4-CD40-0890-3451-E783AF6306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838" y="2082619"/>
            <a:ext cx="661395" cy="661395"/>
          </a:xfrm>
          <a:prstGeom prst="rect">
            <a:avLst/>
          </a:prstGeom>
        </p:spPr>
      </p:pic>
      <p:pic>
        <p:nvPicPr>
          <p:cNvPr id="7" name="Graphic 6" descr="Images with solid fill">
            <a:extLst>
              <a:ext uri="{FF2B5EF4-FFF2-40B4-BE49-F238E27FC236}">
                <a16:creationId xmlns:a16="http://schemas.microsoft.com/office/drawing/2014/main" id="{F500156B-64EE-37BF-8887-139907403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838" y="3040374"/>
            <a:ext cx="542862" cy="542862"/>
          </a:xfrm>
          <a:prstGeom prst="rect">
            <a:avLst/>
          </a:prstGeom>
        </p:spPr>
      </p:pic>
      <p:pic>
        <p:nvPicPr>
          <p:cNvPr id="9" name="Graphic 8" descr="Music with solid fill">
            <a:extLst>
              <a:ext uri="{FF2B5EF4-FFF2-40B4-BE49-F238E27FC236}">
                <a16:creationId xmlns:a16="http://schemas.microsoft.com/office/drawing/2014/main" id="{59B0C5EC-51C4-BFCD-AFB1-98A6FACEC81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689" y="3846007"/>
            <a:ext cx="661395" cy="661395"/>
          </a:xfrm>
          <a:prstGeom prst="rect">
            <a:avLst/>
          </a:prstGeom>
        </p:spPr>
      </p:pic>
      <p:cxnSp>
        <p:nvCxnSpPr>
          <p:cNvPr id="53" name="Straight Arrow Connector 52">
            <a:extLst>
              <a:ext uri="{FF2B5EF4-FFF2-40B4-BE49-F238E27FC236}">
                <a16:creationId xmlns:a16="http://schemas.microsoft.com/office/drawing/2014/main" id="{71C2183E-A62F-0F6F-71A7-DB8718985EC7}"/>
              </a:ext>
            </a:extLst>
          </p:cNvPr>
          <p:cNvCxnSpPr>
            <a:cxnSpLocks/>
          </p:cNvCxnSpPr>
          <p:nvPr/>
        </p:nvCxnSpPr>
        <p:spPr>
          <a:xfrm>
            <a:off x="1031803" y="2436043"/>
            <a:ext cx="437730"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5" name="Graphic 64" descr="List with solid fill">
            <a:extLst>
              <a:ext uri="{FF2B5EF4-FFF2-40B4-BE49-F238E27FC236}">
                <a16:creationId xmlns:a16="http://schemas.microsoft.com/office/drawing/2014/main" id="{96921EE1-5618-B471-F4FF-DCAC484175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73543" y="574162"/>
            <a:ext cx="661395" cy="661395"/>
          </a:xfrm>
          <a:prstGeom prst="rect">
            <a:avLst/>
          </a:prstGeom>
        </p:spPr>
      </p:pic>
      <p:grpSp>
        <p:nvGrpSpPr>
          <p:cNvPr id="66" name="Group 65">
            <a:extLst>
              <a:ext uri="{FF2B5EF4-FFF2-40B4-BE49-F238E27FC236}">
                <a16:creationId xmlns:a16="http://schemas.microsoft.com/office/drawing/2014/main" id="{92F6DD7B-C4C4-90B6-483D-F682ED90C9D8}"/>
              </a:ext>
            </a:extLst>
          </p:cNvPr>
          <p:cNvGrpSpPr/>
          <p:nvPr/>
        </p:nvGrpSpPr>
        <p:grpSpPr>
          <a:xfrm rot="16200000">
            <a:off x="6857099" y="520806"/>
            <a:ext cx="279401" cy="768109"/>
            <a:chOff x="759883" y="2399722"/>
            <a:chExt cx="279401" cy="768109"/>
          </a:xfrm>
        </p:grpSpPr>
        <p:sp>
          <p:nvSpPr>
            <p:cNvPr id="67" name="Rectangle 66">
              <a:extLst>
                <a:ext uri="{FF2B5EF4-FFF2-40B4-BE49-F238E27FC236}">
                  <a16:creationId xmlns:a16="http://schemas.microsoft.com/office/drawing/2014/main" id="{E37D0F85-E1BF-A24C-DEF7-46DE912DEA05}"/>
                </a:ext>
              </a:extLst>
            </p:cNvPr>
            <p:cNvSpPr/>
            <p:nvPr/>
          </p:nvSpPr>
          <p:spPr>
            <a:xfrm>
              <a:off x="759883" y="2399722"/>
              <a:ext cx="279401" cy="76810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Oval 67">
              <a:extLst>
                <a:ext uri="{FF2B5EF4-FFF2-40B4-BE49-F238E27FC236}">
                  <a16:creationId xmlns:a16="http://schemas.microsoft.com/office/drawing/2014/main" id="{8C2883C4-5396-E1F8-44B8-31659C6D1193}"/>
                </a:ext>
              </a:extLst>
            </p:cNvPr>
            <p:cNvSpPr/>
            <p:nvPr/>
          </p:nvSpPr>
          <p:spPr>
            <a:xfrm>
              <a:off x="816118" y="2471737"/>
              <a:ext cx="177800" cy="166688"/>
            </a:xfrm>
            <a:prstGeom prst="ellipse">
              <a:avLst/>
            </a:prstGeom>
            <a:solidFill>
              <a:schemeClr val="tx2">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Oval 68">
              <a:extLst>
                <a:ext uri="{FF2B5EF4-FFF2-40B4-BE49-F238E27FC236}">
                  <a16:creationId xmlns:a16="http://schemas.microsoft.com/office/drawing/2014/main" id="{EF9EFA43-674F-15AB-5C31-948CC6C3DDDC}"/>
                </a:ext>
              </a:extLst>
            </p:cNvPr>
            <p:cNvSpPr/>
            <p:nvPr/>
          </p:nvSpPr>
          <p:spPr>
            <a:xfrm>
              <a:off x="816118" y="2692400"/>
              <a:ext cx="177800" cy="166688"/>
            </a:xfrm>
            <a:prstGeom prst="ellipse">
              <a:avLst/>
            </a:prstGeom>
            <a:solidFill>
              <a:schemeClr val="tx2">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Oval 69">
              <a:extLst>
                <a:ext uri="{FF2B5EF4-FFF2-40B4-BE49-F238E27FC236}">
                  <a16:creationId xmlns:a16="http://schemas.microsoft.com/office/drawing/2014/main" id="{9A175052-693A-6D60-659F-29209ADAB647}"/>
                </a:ext>
              </a:extLst>
            </p:cNvPr>
            <p:cNvSpPr/>
            <p:nvPr/>
          </p:nvSpPr>
          <p:spPr>
            <a:xfrm>
              <a:off x="816118" y="2913063"/>
              <a:ext cx="177800" cy="166688"/>
            </a:xfrm>
            <a:prstGeom prst="ellipse">
              <a:avLst/>
            </a:prstGeom>
            <a:solidFill>
              <a:schemeClr val="tx2">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71" name="Straight Arrow Connector 70">
            <a:extLst>
              <a:ext uri="{FF2B5EF4-FFF2-40B4-BE49-F238E27FC236}">
                <a16:creationId xmlns:a16="http://schemas.microsoft.com/office/drawing/2014/main" id="{06DAA5BE-2A28-86E1-EE2C-D3AB18F4F166}"/>
              </a:ext>
            </a:extLst>
          </p:cNvPr>
          <p:cNvCxnSpPr>
            <a:cxnSpLocks/>
            <a:stCxn id="65" idx="1"/>
          </p:cNvCxnSpPr>
          <p:nvPr/>
        </p:nvCxnSpPr>
        <p:spPr>
          <a:xfrm flipH="1">
            <a:off x="7476189" y="904860"/>
            <a:ext cx="49735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8D05043-7D8C-C01F-4E00-242F7226D1B6}"/>
              </a:ext>
            </a:extLst>
          </p:cNvPr>
          <p:cNvCxnSpPr>
            <a:cxnSpLocks/>
          </p:cNvCxnSpPr>
          <p:nvPr/>
        </p:nvCxnSpPr>
        <p:spPr>
          <a:xfrm>
            <a:off x="1077076" y="3320367"/>
            <a:ext cx="437730"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B6537F9-56D9-19BA-B6AD-678E178883EF}"/>
              </a:ext>
            </a:extLst>
          </p:cNvPr>
          <p:cNvCxnSpPr>
            <a:cxnSpLocks/>
          </p:cNvCxnSpPr>
          <p:nvPr/>
        </p:nvCxnSpPr>
        <p:spPr>
          <a:xfrm>
            <a:off x="1038398" y="4167139"/>
            <a:ext cx="437730"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FB14E3B-E9C9-B7B5-E1C1-65A6D1EB7FE7}"/>
              </a:ext>
            </a:extLst>
          </p:cNvPr>
          <p:cNvCxnSpPr>
            <a:cxnSpLocks/>
          </p:cNvCxnSpPr>
          <p:nvPr/>
        </p:nvCxnSpPr>
        <p:spPr>
          <a:xfrm>
            <a:off x="2377343" y="2410567"/>
            <a:ext cx="781318" cy="87833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94D3466-6D36-B0AF-3775-F45804BB93F3}"/>
              </a:ext>
            </a:extLst>
          </p:cNvPr>
          <p:cNvCxnSpPr>
            <a:cxnSpLocks/>
          </p:cNvCxnSpPr>
          <p:nvPr/>
        </p:nvCxnSpPr>
        <p:spPr>
          <a:xfrm flipV="1">
            <a:off x="2369311" y="3288900"/>
            <a:ext cx="789350" cy="543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E20294B-D6F2-F1AB-0CFC-6E65862DB836}"/>
              </a:ext>
            </a:extLst>
          </p:cNvPr>
          <p:cNvCxnSpPr>
            <a:cxnSpLocks/>
          </p:cNvCxnSpPr>
          <p:nvPr/>
        </p:nvCxnSpPr>
        <p:spPr>
          <a:xfrm flipV="1">
            <a:off x="2383938" y="3288900"/>
            <a:ext cx="774723" cy="85276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608AF9C5-33ED-AC32-6EA7-A21A0F893990}"/>
              </a:ext>
            </a:extLst>
          </p:cNvPr>
          <p:cNvSpPr/>
          <p:nvPr/>
        </p:nvSpPr>
        <p:spPr>
          <a:xfrm>
            <a:off x="5950585" y="1712901"/>
            <a:ext cx="2916521" cy="2627281"/>
          </a:xfrm>
          <a:prstGeom prst="roundRect">
            <a:avLst>
              <a:gd name="adj" fmla="val 5345"/>
            </a:avLst>
          </a:prstGeom>
          <a:noFill/>
          <a:ln w="254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6" name="Rectangle 125">
            <a:extLst>
              <a:ext uri="{FF2B5EF4-FFF2-40B4-BE49-F238E27FC236}">
                <a16:creationId xmlns:a16="http://schemas.microsoft.com/office/drawing/2014/main" id="{6AB07953-52AC-26CE-AA86-CA09DA3D87D8}"/>
              </a:ext>
            </a:extLst>
          </p:cNvPr>
          <p:cNvSpPr/>
          <p:nvPr/>
        </p:nvSpPr>
        <p:spPr>
          <a:xfrm>
            <a:off x="389368" y="1251468"/>
            <a:ext cx="2423668"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t>Convert Unstructured Data into vectors (index)</a:t>
            </a:r>
          </a:p>
        </p:txBody>
      </p:sp>
      <p:sp>
        <p:nvSpPr>
          <p:cNvPr id="127" name="Rectangle 126">
            <a:extLst>
              <a:ext uri="{FF2B5EF4-FFF2-40B4-BE49-F238E27FC236}">
                <a16:creationId xmlns:a16="http://schemas.microsoft.com/office/drawing/2014/main" id="{D8E8F0AF-FFC4-A7DE-3A91-6B822C5C96BC}"/>
              </a:ext>
            </a:extLst>
          </p:cNvPr>
          <p:cNvSpPr/>
          <p:nvPr/>
        </p:nvSpPr>
        <p:spPr>
          <a:xfrm>
            <a:off x="3229172" y="4107542"/>
            <a:ext cx="2423668"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t>Store index -&gt; content inside a vector database</a:t>
            </a:r>
          </a:p>
        </p:txBody>
      </p:sp>
      <p:cxnSp>
        <p:nvCxnSpPr>
          <p:cNvPr id="6144" name="Straight Arrow Connector 6143">
            <a:extLst>
              <a:ext uri="{FF2B5EF4-FFF2-40B4-BE49-F238E27FC236}">
                <a16:creationId xmlns:a16="http://schemas.microsoft.com/office/drawing/2014/main" id="{EDECA3DF-E59B-1093-0F3E-1F69CA07A34A}"/>
              </a:ext>
            </a:extLst>
          </p:cNvPr>
          <p:cNvCxnSpPr>
            <a:cxnSpLocks/>
            <a:stCxn id="67" idx="1"/>
          </p:cNvCxnSpPr>
          <p:nvPr/>
        </p:nvCxnSpPr>
        <p:spPr>
          <a:xfrm>
            <a:off x="6996800" y="1044561"/>
            <a:ext cx="375044" cy="1626087"/>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149" name="Rectangle 6148">
            <a:extLst>
              <a:ext uri="{FF2B5EF4-FFF2-40B4-BE49-F238E27FC236}">
                <a16:creationId xmlns:a16="http://schemas.microsoft.com/office/drawing/2014/main" id="{12190BFC-157B-6C3E-C8F4-76A459727326}"/>
              </a:ext>
            </a:extLst>
          </p:cNvPr>
          <p:cNvSpPr/>
          <p:nvPr/>
        </p:nvSpPr>
        <p:spPr>
          <a:xfrm>
            <a:off x="6517604" y="4284210"/>
            <a:ext cx="2414523"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t>Relevant Documents Search using KNN</a:t>
            </a:r>
          </a:p>
        </p:txBody>
      </p:sp>
      <p:sp>
        <p:nvSpPr>
          <p:cNvPr id="6151" name="Rectangle 6150">
            <a:extLst>
              <a:ext uri="{FF2B5EF4-FFF2-40B4-BE49-F238E27FC236}">
                <a16:creationId xmlns:a16="http://schemas.microsoft.com/office/drawing/2014/main" id="{650AD950-C5EE-5D6A-5640-EB65A5C68785}"/>
              </a:ext>
            </a:extLst>
          </p:cNvPr>
          <p:cNvSpPr/>
          <p:nvPr/>
        </p:nvSpPr>
        <p:spPr>
          <a:xfrm>
            <a:off x="7973543" y="952476"/>
            <a:ext cx="1659168" cy="756628"/>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dirty="0"/>
              <a:t>Query</a:t>
            </a:r>
          </a:p>
        </p:txBody>
      </p:sp>
      <p:sp>
        <p:nvSpPr>
          <p:cNvPr id="6153" name="Oval 6152">
            <a:extLst>
              <a:ext uri="{FF2B5EF4-FFF2-40B4-BE49-F238E27FC236}">
                <a16:creationId xmlns:a16="http://schemas.microsoft.com/office/drawing/2014/main" id="{B69BEB4F-945A-A224-E741-724150FFD6A6}"/>
              </a:ext>
            </a:extLst>
          </p:cNvPr>
          <p:cNvSpPr/>
          <p:nvPr/>
        </p:nvSpPr>
        <p:spPr>
          <a:xfrm>
            <a:off x="7326818" y="2676912"/>
            <a:ext cx="129313" cy="12042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55" name="Oval 6154">
            <a:extLst>
              <a:ext uri="{FF2B5EF4-FFF2-40B4-BE49-F238E27FC236}">
                <a16:creationId xmlns:a16="http://schemas.microsoft.com/office/drawing/2014/main" id="{14C49E23-952E-F85C-B213-22B39F08D9E8}"/>
              </a:ext>
            </a:extLst>
          </p:cNvPr>
          <p:cNvSpPr/>
          <p:nvPr/>
        </p:nvSpPr>
        <p:spPr>
          <a:xfrm>
            <a:off x="6279723" y="1973694"/>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57" name="Oval 6156">
            <a:extLst>
              <a:ext uri="{FF2B5EF4-FFF2-40B4-BE49-F238E27FC236}">
                <a16:creationId xmlns:a16="http://schemas.microsoft.com/office/drawing/2014/main" id="{B572A0C2-02B6-60D8-3E63-BB2CD6E91C66}"/>
              </a:ext>
            </a:extLst>
          </p:cNvPr>
          <p:cNvSpPr/>
          <p:nvPr/>
        </p:nvSpPr>
        <p:spPr>
          <a:xfrm>
            <a:off x="6279723" y="3168473"/>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58" name="Oval 6157">
            <a:extLst>
              <a:ext uri="{FF2B5EF4-FFF2-40B4-BE49-F238E27FC236}">
                <a16:creationId xmlns:a16="http://schemas.microsoft.com/office/drawing/2014/main" id="{327557CE-CF88-5983-CEC4-83B00EA54152}"/>
              </a:ext>
            </a:extLst>
          </p:cNvPr>
          <p:cNvSpPr/>
          <p:nvPr/>
        </p:nvSpPr>
        <p:spPr>
          <a:xfrm>
            <a:off x="7456131" y="3320367"/>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59" name="Oval 6158">
            <a:extLst>
              <a:ext uri="{FF2B5EF4-FFF2-40B4-BE49-F238E27FC236}">
                <a16:creationId xmlns:a16="http://schemas.microsoft.com/office/drawing/2014/main" id="{FAA502BE-399F-593D-45F3-E4C716161E8B}"/>
              </a:ext>
            </a:extLst>
          </p:cNvPr>
          <p:cNvSpPr/>
          <p:nvPr/>
        </p:nvSpPr>
        <p:spPr>
          <a:xfrm>
            <a:off x="8353488" y="2874131"/>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0" name="Oval 6159">
            <a:extLst>
              <a:ext uri="{FF2B5EF4-FFF2-40B4-BE49-F238E27FC236}">
                <a16:creationId xmlns:a16="http://schemas.microsoft.com/office/drawing/2014/main" id="{47F6BA1E-A0C8-189D-FD93-BEFCB11E8B28}"/>
              </a:ext>
            </a:extLst>
          </p:cNvPr>
          <p:cNvSpPr/>
          <p:nvPr/>
        </p:nvSpPr>
        <p:spPr>
          <a:xfrm>
            <a:off x="7702673" y="3846007"/>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1" name="Oval 6160">
            <a:extLst>
              <a:ext uri="{FF2B5EF4-FFF2-40B4-BE49-F238E27FC236}">
                <a16:creationId xmlns:a16="http://schemas.microsoft.com/office/drawing/2014/main" id="{A878358B-C4AE-E2F6-CA27-C08101667E75}"/>
              </a:ext>
            </a:extLst>
          </p:cNvPr>
          <p:cNvSpPr/>
          <p:nvPr/>
        </p:nvSpPr>
        <p:spPr>
          <a:xfrm>
            <a:off x="8482801" y="3597666"/>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2" name="Oval 6161">
            <a:extLst>
              <a:ext uri="{FF2B5EF4-FFF2-40B4-BE49-F238E27FC236}">
                <a16:creationId xmlns:a16="http://schemas.microsoft.com/office/drawing/2014/main" id="{9E79A7FD-B4F7-FE7E-00E0-DC3A788700BA}"/>
              </a:ext>
            </a:extLst>
          </p:cNvPr>
          <p:cNvSpPr/>
          <p:nvPr/>
        </p:nvSpPr>
        <p:spPr>
          <a:xfrm>
            <a:off x="6455210" y="2472434"/>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3" name="Oval 6162">
            <a:extLst>
              <a:ext uri="{FF2B5EF4-FFF2-40B4-BE49-F238E27FC236}">
                <a16:creationId xmlns:a16="http://schemas.microsoft.com/office/drawing/2014/main" id="{C34A0A3A-275C-221B-616B-5B9956D8C01C}"/>
              </a:ext>
            </a:extLst>
          </p:cNvPr>
          <p:cNvSpPr/>
          <p:nvPr/>
        </p:nvSpPr>
        <p:spPr>
          <a:xfrm>
            <a:off x="6275794" y="3735242"/>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4" name="Oval 6163">
            <a:extLst>
              <a:ext uri="{FF2B5EF4-FFF2-40B4-BE49-F238E27FC236}">
                <a16:creationId xmlns:a16="http://schemas.microsoft.com/office/drawing/2014/main" id="{96613BBA-A2B0-F642-46DB-B259CF86AA9E}"/>
              </a:ext>
            </a:extLst>
          </p:cNvPr>
          <p:cNvSpPr/>
          <p:nvPr/>
        </p:nvSpPr>
        <p:spPr>
          <a:xfrm>
            <a:off x="6779241" y="3368423"/>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5" name="Oval 6164">
            <a:extLst>
              <a:ext uri="{FF2B5EF4-FFF2-40B4-BE49-F238E27FC236}">
                <a16:creationId xmlns:a16="http://schemas.microsoft.com/office/drawing/2014/main" id="{7EEC13A4-F1FE-F894-4392-79022A9A84FD}"/>
              </a:ext>
            </a:extLst>
          </p:cNvPr>
          <p:cNvSpPr/>
          <p:nvPr/>
        </p:nvSpPr>
        <p:spPr>
          <a:xfrm>
            <a:off x="7138854" y="3987116"/>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6" name="Oval 6165">
            <a:extLst>
              <a:ext uri="{FF2B5EF4-FFF2-40B4-BE49-F238E27FC236}">
                <a16:creationId xmlns:a16="http://schemas.microsoft.com/office/drawing/2014/main" id="{7783BA08-036D-A1C8-C30A-E3AC663E6F50}"/>
              </a:ext>
            </a:extLst>
          </p:cNvPr>
          <p:cNvSpPr/>
          <p:nvPr/>
        </p:nvSpPr>
        <p:spPr>
          <a:xfrm>
            <a:off x="8311309" y="1843684"/>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7" name="Oval 6166">
            <a:extLst>
              <a:ext uri="{FF2B5EF4-FFF2-40B4-BE49-F238E27FC236}">
                <a16:creationId xmlns:a16="http://schemas.microsoft.com/office/drawing/2014/main" id="{9886EDA1-414A-16EE-B603-02302F877450}"/>
              </a:ext>
            </a:extLst>
          </p:cNvPr>
          <p:cNvSpPr/>
          <p:nvPr/>
        </p:nvSpPr>
        <p:spPr>
          <a:xfrm>
            <a:off x="7585444" y="1886523"/>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8" name="Oval 6167">
            <a:extLst>
              <a:ext uri="{FF2B5EF4-FFF2-40B4-BE49-F238E27FC236}">
                <a16:creationId xmlns:a16="http://schemas.microsoft.com/office/drawing/2014/main" id="{7DD32224-5845-B647-B0A7-898C1C9EDAEF}"/>
              </a:ext>
            </a:extLst>
          </p:cNvPr>
          <p:cNvSpPr/>
          <p:nvPr/>
        </p:nvSpPr>
        <p:spPr>
          <a:xfrm>
            <a:off x="8045469" y="3344645"/>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69" name="Oval 6168">
            <a:extLst>
              <a:ext uri="{FF2B5EF4-FFF2-40B4-BE49-F238E27FC236}">
                <a16:creationId xmlns:a16="http://schemas.microsoft.com/office/drawing/2014/main" id="{332658C0-1FDC-BCE0-B78A-01BD91649105}"/>
              </a:ext>
            </a:extLst>
          </p:cNvPr>
          <p:cNvSpPr/>
          <p:nvPr/>
        </p:nvSpPr>
        <p:spPr>
          <a:xfrm>
            <a:off x="8149537" y="3989379"/>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70" name="Oval 6169">
            <a:extLst>
              <a:ext uri="{FF2B5EF4-FFF2-40B4-BE49-F238E27FC236}">
                <a16:creationId xmlns:a16="http://schemas.microsoft.com/office/drawing/2014/main" id="{4A7E9D08-409A-1C04-0F24-345F1A17F94A}"/>
              </a:ext>
            </a:extLst>
          </p:cNvPr>
          <p:cNvSpPr/>
          <p:nvPr/>
        </p:nvSpPr>
        <p:spPr>
          <a:xfrm>
            <a:off x="7050096" y="2554019"/>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71" name="Oval 6170">
            <a:extLst>
              <a:ext uri="{FF2B5EF4-FFF2-40B4-BE49-F238E27FC236}">
                <a16:creationId xmlns:a16="http://schemas.microsoft.com/office/drawing/2014/main" id="{A58C1228-35B0-47CB-FE4E-DB7D61F9D29B}"/>
              </a:ext>
            </a:extLst>
          </p:cNvPr>
          <p:cNvSpPr/>
          <p:nvPr/>
        </p:nvSpPr>
        <p:spPr>
          <a:xfrm>
            <a:off x="7203510" y="2919948"/>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72" name="Oval 6171">
            <a:extLst>
              <a:ext uri="{FF2B5EF4-FFF2-40B4-BE49-F238E27FC236}">
                <a16:creationId xmlns:a16="http://schemas.microsoft.com/office/drawing/2014/main" id="{540AEFDD-BFD7-9746-5F18-8BE563D454E0}"/>
              </a:ext>
            </a:extLst>
          </p:cNvPr>
          <p:cNvSpPr/>
          <p:nvPr/>
        </p:nvSpPr>
        <p:spPr>
          <a:xfrm>
            <a:off x="7603540" y="2667305"/>
            <a:ext cx="129313" cy="1204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Google Shape;203;p26">
            <a:extLst>
              <a:ext uri="{FF2B5EF4-FFF2-40B4-BE49-F238E27FC236}">
                <a16:creationId xmlns:a16="http://schemas.microsoft.com/office/drawing/2014/main" id="{FC26CE60-2D4B-F214-809A-3C69614C680A}"/>
              </a:ext>
            </a:extLst>
          </p:cNvPr>
          <p:cNvSpPr txBox="1">
            <a:spLocks/>
          </p:cNvSpPr>
          <p:nvPr/>
        </p:nvSpPr>
        <p:spPr>
          <a:xfrm>
            <a:off x="740565" y="196522"/>
            <a:ext cx="7806892" cy="822579"/>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SzPts val="990"/>
            </a:pPr>
            <a:r>
              <a:rPr lang="en-GB" sz="3600" dirty="0"/>
              <a:t>Vector Database</a:t>
            </a:r>
            <a:endParaRPr lang="en-SG" sz="3600" dirty="0"/>
          </a:p>
        </p:txBody>
      </p:sp>
      <p:pic>
        <p:nvPicPr>
          <p:cNvPr id="2050" name="Picture 2" descr="Dog Face Images - Free Download on Freepik">
            <a:extLst>
              <a:ext uri="{FF2B5EF4-FFF2-40B4-BE49-F238E27FC236}">
                <a16:creationId xmlns:a16="http://schemas.microsoft.com/office/drawing/2014/main" id="{713A0B0F-8E7C-740C-4400-7C3A1742A3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4532" y="938922"/>
            <a:ext cx="957364" cy="6370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038071E-699B-868E-3E0D-EE35A40D5D03}"/>
              </a:ext>
            </a:extLst>
          </p:cNvPr>
          <p:cNvSpPr/>
          <p:nvPr/>
        </p:nvSpPr>
        <p:spPr>
          <a:xfrm>
            <a:off x="7935107" y="213886"/>
            <a:ext cx="859373" cy="506535"/>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600" b="1" dirty="0"/>
              <a:t>“Dog”</a:t>
            </a:r>
          </a:p>
        </p:txBody>
      </p:sp>
      <p:cxnSp>
        <p:nvCxnSpPr>
          <p:cNvPr id="10" name="Straight Arrow Connector 9">
            <a:extLst>
              <a:ext uri="{FF2B5EF4-FFF2-40B4-BE49-F238E27FC236}">
                <a16:creationId xmlns:a16="http://schemas.microsoft.com/office/drawing/2014/main" id="{E2FA6375-C33E-AF48-20BD-5179C14E5359}"/>
              </a:ext>
            </a:extLst>
          </p:cNvPr>
          <p:cNvCxnSpPr>
            <a:cxnSpLocks/>
            <a:stCxn id="6170" idx="1"/>
          </p:cNvCxnSpPr>
          <p:nvPr/>
        </p:nvCxnSpPr>
        <p:spPr>
          <a:xfrm flipH="1" flipV="1">
            <a:off x="6292576" y="1553605"/>
            <a:ext cx="776457" cy="1018050"/>
          </a:xfrm>
          <a:prstGeom prst="straightConnector1">
            <a:avLst/>
          </a:prstGeom>
          <a:ln w="254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79038B-FE00-312A-0A0B-EB6C061682D3}"/>
              </a:ext>
            </a:extLst>
          </p:cNvPr>
          <p:cNvCxnSpPr>
            <a:cxnSpLocks/>
            <a:stCxn id="6171" idx="2"/>
          </p:cNvCxnSpPr>
          <p:nvPr/>
        </p:nvCxnSpPr>
        <p:spPr>
          <a:xfrm flipH="1" flipV="1">
            <a:off x="6819900" y="2889065"/>
            <a:ext cx="383610" cy="91096"/>
          </a:xfrm>
          <a:prstGeom prst="straightConnector1">
            <a:avLst/>
          </a:prstGeom>
          <a:ln w="254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38793E-8615-735D-3F7D-B841D6187FA0}"/>
              </a:ext>
            </a:extLst>
          </p:cNvPr>
          <p:cNvSpPr/>
          <p:nvPr/>
        </p:nvSpPr>
        <p:spPr>
          <a:xfrm>
            <a:off x="6164071" y="2732974"/>
            <a:ext cx="745506" cy="265582"/>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t>“puppy”</a:t>
            </a:r>
          </a:p>
        </p:txBody>
      </p:sp>
      <p:cxnSp>
        <p:nvCxnSpPr>
          <p:cNvPr id="31" name="Straight Arrow Connector 30">
            <a:extLst>
              <a:ext uri="{FF2B5EF4-FFF2-40B4-BE49-F238E27FC236}">
                <a16:creationId xmlns:a16="http://schemas.microsoft.com/office/drawing/2014/main" id="{367B7F5C-7FEE-9514-C68B-B0451E6537EF}"/>
              </a:ext>
            </a:extLst>
          </p:cNvPr>
          <p:cNvCxnSpPr>
            <a:cxnSpLocks/>
            <a:stCxn id="6172" idx="6"/>
          </p:cNvCxnSpPr>
          <p:nvPr/>
        </p:nvCxnSpPr>
        <p:spPr>
          <a:xfrm flipV="1">
            <a:off x="7732853" y="2349528"/>
            <a:ext cx="312616" cy="377990"/>
          </a:xfrm>
          <a:prstGeom prst="straightConnector1">
            <a:avLst/>
          </a:prstGeom>
          <a:ln w="2540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2848F2A-65A3-D274-CA42-3F407631C9E0}"/>
              </a:ext>
            </a:extLst>
          </p:cNvPr>
          <p:cNvSpPr/>
          <p:nvPr/>
        </p:nvSpPr>
        <p:spPr>
          <a:xfrm>
            <a:off x="7831986" y="2124737"/>
            <a:ext cx="1107306" cy="265582"/>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t>“chihuahua”</a:t>
            </a:r>
          </a:p>
        </p:txBody>
      </p:sp>
      <p:pic>
        <p:nvPicPr>
          <p:cNvPr id="40" name="Picture 39">
            <a:extLst>
              <a:ext uri="{FF2B5EF4-FFF2-40B4-BE49-F238E27FC236}">
                <a16:creationId xmlns:a16="http://schemas.microsoft.com/office/drawing/2014/main" id="{9091EF22-E8DB-9250-C074-634F44BFC06B}"/>
              </a:ext>
            </a:extLst>
          </p:cNvPr>
          <p:cNvPicPr>
            <a:picLocks noChangeAspect="1"/>
          </p:cNvPicPr>
          <p:nvPr/>
        </p:nvPicPr>
        <p:blipFill>
          <a:blip r:embed="rId10"/>
          <a:stretch>
            <a:fillRect/>
          </a:stretch>
        </p:blipFill>
        <p:spPr>
          <a:xfrm>
            <a:off x="3298665" y="1787292"/>
            <a:ext cx="1910140" cy="2379847"/>
          </a:xfrm>
          <a:prstGeom prst="rect">
            <a:avLst/>
          </a:prstGeom>
        </p:spPr>
      </p:pic>
      <p:grpSp>
        <p:nvGrpSpPr>
          <p:cNvPr id="41" name="Group 40">
            <a:extLst>
              <a:ext uri="{FF2B5EF4-FFF2-40B4-BE49-F238E27FC236}">
                <a16:creationId xmlns:a16="http://schemas.microsoft.com/office/drawing/2014/main" id="{996874AC-A19D-0D60-9236-434D851D9EB5}"/>
              </a:ext>
            </a:extLst>
          </p:cNvPr>
          <p:cNvGrpSpPr/>
          <p:nvPr/>
        </p:nvGrpSpPr>
        <p:grpSpPr>
          <a:xfrm rot="16200000">
            <a:off x="1781403" y="2049960"/>
            <a:ext cx="279401" cy="768108"/>
            <a:chOff x="759883" y="2399723"/>
            <a:chExt cx="279401" cy="768108"/>
          </a:xfrm>
        </p:grpSpPr>
        <p:sp>
          <p:nvSpPr>
            <p:cNvPr id="42" name="Rectangle 41">
              <a:extLst>
                <a:ext uri="{FF2B5EF4-FFF2-40B4-BE49-F238E27FC236}">
                  <a16:creationId xmlns:a16="http://schemas.microsoft.com/office/drawing/2014/main" id="{F6BDD341-9E64-BA5B-6D15-7AAAE19D8B0C}"/>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Oval 42">
              <a:extLst>
                <a:ext uri="{FF2B5EF4-FFF2-40B4-BE49-F238E27FC236}">
                  <a16:creationId xmlns:a16="http://schemas.microsoft.com/office/drawing/2014/main" id="{17A7FF16-E442-21E2-77E9-84A238084ACC}"/>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Oval 43">
              <a:extLst>
                <a:ext uri="{FF2B5EF4-FFF2-40B4-BE49-F238E27FC236}">
                  <a16:creationId xmlns:a16="http://schemas.microsoft.com/office/drawing/2014/main" id="{6F3782BD-A0E5-2D3A-0BF9-411E7C4F8DA2}"/>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Oval 44">
              <a:extLst>
                <a:ext uri="{FF2B5EF4-FFF2-40B4-BE49-F238E27FC236}">
                  <a16:creationId xmlns:a16="http://schemas.microsoft.com/office/drawing/2014/main" id="{82F84D65-3FE8-2541-6D2F-B0262A846DC8}"/>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46" name="Group 45">
            <a:extLst>
              <a:ext uri="{FF2B5EF4-FFF2-40B4-BE49-F238E27FC236}">
                <a16:creationId xmlns:a16="http://schemas.microsoft.com/office/drawing/2014/main" id="{CFD921BA-B971-5F9F-3E04-14C5B03DD2A9}"/>
              </a:ext>
            </a:extLst>
          </p:cNvPr>
          <p:cNvGrpSpPr/>
          <p:nvPr/>
        </p:nvGrpSpPr>
        <p:grpSpPr>
          <a:xfrm rot="16200000">
            <a:off x="1782796" y="2936312"/>
            <a:ext cx="279401" cy="768108"/>
            <a:chOff x="759883" y="2399723"/>
            <a:chExt cx="279401" cy="768108"/>
          </a:xfrm>
        </p:grpSpPr>
        <p:sp>
          <p:nvSpPr>
            <p:cNvPr id="47" name="Rectangle 46">
              <a:extLst>
                <a:ext uri="{FF2B5EF4-FFF2-40B4-BE49-F238E27FC236}">
                  <a16:creationId xmlns:a16="http://schemas.microsoft.com/office/drawing/2014/main" id="{7B4E459B-00C4-2CB3-E192-D8E175BD928B}"/>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17950455-E80A-8F6B-F47D-7CCDA53230D5}"/>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Oval 48">
              <a:extLst>
                <a:ext uri="{FF2B5EF4-FFF2-40B4-BE49-F238E27FC236}">
                  <a16:creationId xmlns:a16="http://schemas.microsoft.com/office/drawing/2014/main" id="{6A8558A3-D7AF-65A4-C500-96C54348D0DE}"/>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Oval 49">
              <a:extLst>
                <a:ext uri="{FF2B5EF4-FFF2-40B4-BE49-F238E27FC236}">
                  <a16:creationId xmlns:a16="http://schemas.microsoft.com/office/drawing/2014/main" id="{205EF0BF-EE9B-5005-5E48-97FEB1EFEA35}"/>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1" name="Group 50">
            <a:extLst>
              <a:ext uri="{FF2B5EF4-FFF2-40B4-BE49-F238E27FC236}">
                <a16:creationId xmlns:a16="http://schemas.microsoft.com/office/drawing/2014/main" id="{E10AAFBE-7547-A502-BEE5-6C2E057B88E6}"/>
              </a:ext>
            </a:extLst>
          </p:cNvPr>
          <p:cNvGrpSpPr/>
          <p:nvPr/>
        </p:nvGrpSpPr>
        <p:grpSpPr>
          <a:xfrm rot="16200000">
            <a:off x="1764026" y="3769403"/>
            <a:ext cx="279401" cy="768108"/>
            <a:chOff x="759883" y="2399723"/>
            <a:chExt cx="279401" cy="768108"/>
          </a:xfrm>
        </p:grpSpPr>
        <p:sp>
          <p:nvSpPr>
            <p:cNvPr id="52" name="Rectangle 51">
              <a:extLst>
                <a:ext uri="{FF2B5EF4-FFF2-40B4-BE49-F238E27FC236}">
                  <a16:creationId xmlns:a16="http://schemas.microsoft.com/office/drawing/2014/main" id="{F59915FF-E5C1-6A28-3238-37CD4B5E2520}"/>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C351293A-E976-38E3-2BA7-DB1726081E4A}"/>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Oval 54">
              <a:extLst>
                <a:ext uri="{FF2B5EF4-FFF2-40B4-BE49-F238E27FC236}">
                  <a16:creationId xmlns:a16="http://schemas.microsoft.com/office/drawing/2014/main" id="{FFADEB0E-AC6A-A8C8-DC10-1ADA2B592233}"/>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Oval 55">
              <a:extLst>
                <a:ext uri="{FF2B5EF4-FFF2-40B4-BE49-F238E27FC236}">
                  <a16:creationId xmlns:a16="http://schemas.microsoft.com/office/drawing/2014/main" id="{12B9D6A6-FF94-7BB0-2934-14E6BC6A5733}"/>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 name="Google Shape;203;p26">
            <a:extLst>
              <a:ext uri="{FF2B5EF4-FFF2-40B4-BE49-F238E27FC236}">
                <a16:creationId xmlns:a16="http://schemas.microsoft.com/office/drawing/2014/main" id="{FE87631F-5F46-16F2-12F7-E1B8D28F96AD}"/>
              </a:ext>
            </a:extLst>
          </p:cNvPr>
          <p:cNvSpPr txBox="1">
            <a:spLocks/>
          </p:cNvSpPr>
          <p:nvPr/>
        </p:nvSpPr>
        <p:spPr>
          <a:xfrm>
            <a:off x="985420" y="2508288"/>
            <a:ext cx="1910140" cy="502638"/>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buSzPts val="990"/>
            </a:pPr>
            <a:r>
              <a:rPr lang="en-GB" sz="1400" dirty="0"/>
              <a:t>[0.1, 0.2, 0.5]</a:t>
            </a:r>
            <a:endParaRPr lang="en-SG" sz="1400" dirty="0"/>
          </a:p>
        </p:txBody>
      </p:sp>
      <p:sp>
        <p:nvSpPr>
          <p:cNvPr id="3" name="Google Shape;203;p26">
            <a:extLst>
              <a:ext uri="{FF2B5EF4-FFF2-40B4-BE49-F238E27FC236}">
                <a16:creationId xmlns:a16="http://schemas.microsoft.com/office/drawing/2014/main" id="{D723BB8E-AAAC-9998-9839-0F57872D7B99}"/>
              </a:ext>
            </a:extLst>
          </p:cNvPr>
          <p:cNvSpPr txBox="1">
            <a:spLocks/>
          </p:cNvSpPr>
          <p:nvPr/>
        </p:nvSpPr>
        <p:spPr>
          <a:xfrm>
            <a:off x="962679" y="3386050"/>
            <a:ext cx="1910140" cy="502638"/>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buSzPts val="990"/>
            </a:pPr>
            <a:r>
              <a:rPr lang="en-GB" sz="1400" dirty="0"/>
              <a:t>[0.3, 0.6, 0.8]</a:t>
            </a:r>
            <a:endParaRPr lang="en-SG" sz="1400" dirty="0"/>
          </a:p>
        </p:txBody>
      </p:sp>
      <p:sp>
        <p:nvSpPr>
          <p:cNvPr id="4" name="Google Shape;203;p26">
            <a:extLst>
              <a:ext uri="{FF2B5EF4-FFF2-40B4-BE49-F238E27FC236}">
                <a16:creationId xmlns:a16="http://schemas.microsoft.com/office/drawing/2014/main" id="{4019D326-83B9-C387-A36A-2103F44A9A67}"/>
              </a:ext>
            </a:extLst>
          </p:cNvPr>
          <p:cNvSpPr txBox="1">
            <a:spLocks/>
          </p:cNvSpPr>
          <p:nvPr/>
        </p:nvSpPr>
        <p:spPr>
          <a:xfrm>
            <a:off x="966033" y="4270045"/>
            <a:ext cx="1910140" cy="502638"/>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buSzPts val="990"/>
            </a:pPr>
            <a:r>
              <a:rPr lang="en-GB" sz="1400"/>
              <a:t>[0.2, 0.5, 0.7]</a:t>
            </a:r>
            <a:endParaRPr lang="en-SG"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3" grpId="0" animBg="1"/>
      <p:bldP spid="6149" grpId="0"/>
      <p:bldP spid="6151" grpId="0"/>
      <p:bldP spid="6153" grpId="0" animBg="1"/>
      <p:bldP spid="8" grpId="0"/>
      <p:bldP spid="25" grpId="0"/>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5" name="Google Shape;203;p26">
            <a:extLst>
              <a:ext uri="{FF2B5EF4-FFF2-40B4-BE49-F238E27FC236}">
                <a16:creationId xmlns:a16="http://schemas.microsoft.com/office/drawing/2014/main" id="{CDA13E7D-E1E8-23D8-5AD1-E58A2BF3373B}"/>
              </a:ext>
            </a:extLst>
          </p:cNvPr>
          <p:cNvSpPr txBox="1">
            <a:spLocks/>
          </p:cNvSpPr>
          <p:nvPr/>
        </p:nvSpPr>
        <p:spPr>
          <a:xfrm>
            <a:off x="740565" y="196522"/>
            <a:ext cx="8035135" cy="822579"/>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SzPts val="990"/>
            </a:pPr>
            <a:r>
              <a:rPr lang="en-GB" sz="3200" dirty="0"/>
              <a:t>How to build a Vector Database on documents</a:t>
            </a:r>
            <a:endParaRPr lang="en-SG" sz="3200" dirty="0"/>
          </a:p>
        </p:txBody>
      </p:sp>
      <p:pic>
        <p:nvPicPr>
          <p:cNvPr id="7" name="Graphic 6" descr="Books with solid fill">
            <a:extLst>
              <a:ext uri="{FF2B5EF4-FFF2-40B4-BE49-F238E27FC236}">
                <a16:creationId xmlns:a16="http://schemas.microsoft.com/office/drawing/2014/main" id="{441102D2-78E8-D8C0-DA58-C266FA11A6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943" y="2130710"/>
            <a:ext cx="676308" cy="676308"/>
          </a:xfrm>
          <a:prstGeom prst="rect">
            <a:avLst/>
          </a:prstGeom>
        </p:spPr>
      </p:pic>
      <p:pic>
        <p:nvPicPr>
          <p:cNvPr id="11" name="Graphic 10" descr="Books with solid fill">
            <a:extLst>
              <a:ext uri="{FF2B5EF4-FFF2-40B4-BE49-F238E27FC236}">
                <a16:creationId xmlns:a16="http://schemas.microsoft.com/office/drawing/2014/main" id="{642DD4E2-D708-492F-DF04-ABF0B56799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943" y="2918110"/>
            <a:ext cx="676308" cy="676308"/>
          </a:xfrm>
          <a:prstGeom prst="rect">
            <a:avLst/>
          </a:prstGeom>
        </p:spPr>
      </p:pic>
      <p:pic>
        <p:nvPicPr>
          <p:cNvPr id="13" name="Graphic 12" descr="Books with solid fill">
            <a:extLst>
              <a:ext uri="{FF2B5EF4-FFF2-40B4-BE49-F238E27FC236}">
                <a16:creationId xmlns:a16="http://schemas.microsoft.com/office/drawing/2014/main" id="{C5F220C4-D34A-77C1-6F81-61741206EB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943" y="3705510"/>
            <a:ext cx="676308" cy="676308"/>
          </a:xfrm>
          <a:prstGeom prst="rect">
            <a:avLst/>
          </a:prstGeom>
        </p:spPr>
      </p:pic>
      <p:sp>
        <p:nvSpPr>
          <p:cNvPr id="18" name="Rectangle: Rounded Corners 17">
            <a:extLst>
              <a:ext uri="{FF2B5EF4-FFF2-40B4-BE49-F238E27FC236}">
                <a16:creationId xmlns:a16="http://schemas.microsoft.com/office/drawing/2014/main" id="{4FFB079D-7985-4C4A-C289-2EAC9142D648}"/>
              </a:ext>
            </a:extLst>
          </p:cNvPr>
          <p:cNvSpPr/>
          <p:nvPr/>
        </p:nvSpPr>
        <p:spPr>
          <a:xfrm>
            <a:off x="393700" y="1258718"/>
            <a:ext cx="1430867" cy="676308"/>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t>Collect Documents</a:t>
            </a:r>
          </a:p>
        </p:txBody>
      </p:sp>
      <p:sp>
        <p:nvSpPr>
          <p:cNvPr id="16" name="Oval 15">
            <a:extLst>
              <a:ext uri="{FF2B5EF4-FFF2-40B4-BE49-F238E27FC236}">
                <a16:creationId xmlns:a16="http://schemas.microsoft.com/office/drawing/2014/main" id="{6DBACD0C-AD3F-42E1-E5C9-49FE60345620}"/>
              </a:ext>
            </a:extLst>
          </p:cNvPr>
          <p:cNvSpPr/>
          <p:nvPr/>
        </p:nvSpPr>
        <p:spPr>
          <a:xfrm>
            <a:off x="1604180" y="1065043"/>
            <a:ext cx="406519" cy="3873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2" name="Rectangle: Rounded Corners 21">
            <a:extLst>
              <a:ext uri="{FF2B5EF4-FFF2-40B4-BE49-F238E27FC236}">
                <a16:creationId xmlns:a16="http://schemas.microsoft.com/office/drawing/2014/main" id="{6C20C8DC-8399-AD18-2E07-EAF9920AD03A}"/>
              </a:ext>
            </a:extLst>
          </p:cNvPr>
          <p:cNvSpPr/>
          <p:nvPr/>
        </p:nvSpPr>
        <p:spPr>
          <a:xfrm>
            <a:off x="2352464" y="1258718"/>
            <a:ext cx="1430867" cy="676308"/>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t>Split into Small Chunks</a:t>
            </a:r>
          </a:p>
        </p:txBody>
      </p:sp>
      <p:sp>
        <p:nvSpPr>
          <p:cNvPr id="23" name="Oval 22">
            <a:extLst>
              <a:ext uri="{FF2B5EF4-FFF2-40B4-BE49-F238E27FC236}">
                <a16:creationId xmlns:a16="http://schemas.microsoft.com/office/drawing/2014/main" id="{3A1827AA-6B1D-7C5F-ADF7-209C1AB8218D}"/>
              </a:ext>
            </a:extLst>
          </p:cNvPr>
          <p:cNvSpPr/>
          <p:nvPr/>
        </p:nvSpPr>
        <p:spPr>
          <a:xfrm>
            <a:off x="3562944" y="1065043"/>
            <a:ext cx="406519" cy="3873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2</a:t>
            </a:r>
          </a:p>
        </p:txBody>
      </p:sp>
      <p:pic>
        <p:nvPicPr>
          <p:cNvPr id="24" name="Graphic 23" descr="List with solid fill">
            <a:extLst>
              <a:ext uri="{FF2B5EF4-FFF2-40B4-BE49-F238E27FC236}">
                <a16:creationId xmlns:a16="http://schemas.microsoft.com/office/drawing/2014/main" id="{66D8ABE6-FDD6-0230-6F72-94CBAE024C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15395" y="2130709"/>
            <a:ext cx="676309" cy="676309"/>
          </a:xfrm>
          <a:prstGeom prst="rect">
            <a:avLst/>
          </a:prstGeom>
        </p:spPr>
      </p:pic>
      <p:pic>
        <p:nvPicPr>
          <p:cNvPr id="28" name="Graphic 27" descr="List with solid fill">
            <a:extLst>
              <a:ext uri="{FF2B5EF4-FFF2-40B4-BE49-F238E27FC236}">
                <a16:creationId xmlns:a16="http://schemas.microsoft.com/office/drawing/2014/main" id="{D2192BD7-25C1-FF7B-A267-2FBCCCFE7F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25986" y="2130709"/>
            <a:ext cx="676309" cy="676309"/>
          </a:xfrm>
          <a:prstGeom prst="rect">
            <a:avLst/>
          </a:prstGeom>
        </p:spPr>
      </p:pic>
      <p:pic>
        <p:nvPicPr>
          <p:cNvPr id="33" name="Graphic 32" descr="List with solid fill">
            <a:extLst>
              <a:ext uri="{FF2B5EF4-FFF2-40B4-BE49-F238E27FC236}">
                <a16:creationId xmlns:a16="http://schemas.microsoft.com/office/drawing/2014/main" id="{DE8F147C-F76B-DFC1-C147-8E9531189B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15395" y="2762732"/>
            <a:ext cx="676309" cy="676309"/>
          </a:xfrm>
          <a:prstGeom prst="rect">
            <a:avLst/>
          </a:prstGeom>
        </p:spPr>
      </p:pic>
      <p:pic>
        <p:nvPicPr>
          <p:cNvPr id="34" name="Graphic 33" descr="List with solid fill">
            <a:extLst>
              <a:ext uri="{FF2B5EF4-FFF2-40B4-BE49-F238E27FC236}">
                <a16:creationId xmlns:a16="http://schemas.microsoft.com/office/drawing/2014/main" id="{9FCE14B3-DCC7-6844-1969-E9B4EE0D1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25986" y="2762732"/>
            <a:ext cx="676309" cy="676309"/>
          </a:xfrm>
          <a:prstGeom prst="rect">
            <a:avLst/>
          </a:prstGeom>
        </p:spPr>
      </p:pic>
      <p:pic>
        <p:nvPicPr>
          <p:cNvPr id="35" name="Graphic 34" descr="List with solid fill">
            <a:extLst>
              <a:ext uri="{FF2B5EF4-FFF2-40B4-BE49-F238E27FC236}">
                <a16:creationId xmlns:a16="http://schemas.microsoft.com/office/drawing/2014/main" id="{802EA8C0-30D0-80CB-3A65-7E076030C5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18543" y="3417376"/>
            <a:ext cx="676309" cy="676309"/>
          </a:xfrm>
          <a:prstGeom prst="rect">
            <a:avLst/>
          </a:prstGeom>
        </p:spPr>
      </p:pic>
      <p:pic>
        <p:nvPicPr>
          <p:cNvPr id="36" name="Graphic 35" descr="List with solid fill">
            <a:extLst>
              <a:ext uri="{FF2B5EF4-FFF2-40B4-BE49-F238E27FC236}">
                <a16:creationId xmlns:a16="http://schemas.microsoft.com/office/drawing/2014/main" id="{31C67FF0-1A82-81D4-AC37-C691DA3DBF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29134" y="3417376"/>
            <a:ext cx="676309" cy="676309"/>
          </a:xfrm>
          <a:prstGeom prst="rect">
            <a:avLst/>
          </a:prstGeom>
        </p:spPr>
      </p:pic>
      <p:sp>
        <p:nvSpPr>
          <p:cNvPr id="37" name="Rectangle: Rounded Corners 36">
            <a:extLst>
              <a:ext uri="{FF2B5EF4-FFF2-40B4-BE49-F238E27FC236}">
                <a16:creationId xmlns:a16="http://schemas.microsoft.com/office/drawing/2014/main" id="{D7C6C8B9-8D87-543B-7ABD-01576E60DDA6}"/>
              </a:ext>
            </a:extLst>
          </p:cNvPr>
          <p:cNvSpPr/>
          <p:nvPr/>
        </p:nvSpPr>
        <p:spPr>
          <a:xfrm>
            <a:off x="4464510" y="1258718"/>
            <a:ext cx="1556006" cy="676308"/>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300" b="1" dirty="0"/>
              <a:t>Convert Text to Vectors with Embedding Model</a:t>
            </a:r>
          </a:p>
        </p:txBody>
      </p:sp>
      <p:sp>
        <p:nvSpPr>
          <p:cNvPr id="38" name="Oval 37">
            <a:extLst>
              <a:ext uri="{FF2B5EF4-FFF2-40B4-BE49-F238E27FC236}">
                <a16:creationId xmlns:a16="http://schemas.microsoft.com/office/drawing/2014/main" id="{43D8B585-0443-7E4D-DC7E-D00E1BE0EE0D}"/>
              </a:ext>
            </a:extLst>
          </p:cNvPr>
          <p:cNvSpPr/>
          <p:nvPr/>
        </p:nvSpPr>
        <p:spPr>
          <a:xfrm>
            <a:off x="5817256" y="1065043"/>
            <a:ext cx="406519" cy="3873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3</a:t>
            </a:r>
          </a:p>
        </p:txBody>
      </p:sp>
      <p:pic>
        <p:nvPicPr>
          <p:cNvPr id="39" name="Graphic 38" descr="List with solid fill">
            <a:extLst>
              <a:ext uri="{FF2B5EF4-FFF2-40B4-BE49-F238E27FC236}">
                <a16:creationId xmlns:a16="http://schemas.microsoft.com/office/drawing/2014/main" id="{E73D4C95-136D-FCEB-5ED7-36F488D207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703" y="2081297"/>
            <a:ext cx="593470" cy="593470"/>
          </a:xfrm>
          <a:prstGeom prst="rect">
            <a:avLst/>
          </a:prstGeom>
        </p:spPr>
      </p:pic>
      <p:grpSp>
        <p:nvGrpSpPr>
          <p:cNvPr id="40" name="Group 39">
            <a:extLst>
              <a:ext uri="{FF2B5EF4-FFF2-40B4-BE49-F238E27FC236}">
                <a16:creationId xmlns:a16="http://schemas.microsoft.com/office/drawing/2014/main" id="{33355B2E-FE5C-A4C0-6E61-3B203020CD8E}"/>
              </a:ext>
            </a:extLst>
          </p:cNvPr>
          <p:cNvGrpSpPr/>
          <p:nvPr/>
        </p:nvGrpSpPr>
        <p:grpSpPr>
          <a:xfrm rot="16200000">
            <a:off x="5083738" y="3973230"/>
            <a:ext cx="279401" cy="768108"/>
            <a:chOff x="759883" y="2399723"/>
            <a:chExt cx="279401" cy="768108"/>
          </a:xfrm>
        </p:grpSpPr>
        <p:sp>
          <p:nvSpPr>
            <p:cNvPr id="41" name="Rectangle 40">
              <a:extLst>
                <a:ext uri="{FF2B5EF4-FFF2-40B4-BE49-F238E27FC236}">
                  <a16:creationId xmlns:a16="http://schemas.microsoft.com/office/drawing/2014/main" id="{ABC4D785-06EE-7679-D8E3-5FEF38FDC50E}"/>
                </a:ext>
              </a:extLst>
            </p:cNvPr>
            <p:cNvSpPr/>
            <p:nvPr/>
          </p:nvSpPr>
          <p:spPr>
            <a:xfrm>
              <a:off x="759883" y="2399723"/>
              <a:ext cx="279401" cy="7681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Oval 41">
              <a:extLst>
                <a:ext uri="{FF2B5EF4-FFF2-40B4-BE49-F238E27FC236}">
                  <a16:creationId xmlns:a16="http://schemas.microsoft.com/office/drawing/2014/main" id="{9596E555-6C12-4C85-1152-75E95E2614C7}"/>
                </a:ext>
              </a:extLst>
            </p:cNvPr>
            <p:cNvSpPr/>
            <p:nvPr/>
          </p:nvSpPr>
          <p:spPr>
            <a:xfrm>
              <a:off x="816118" y="247173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Oval 42">
              <a:extLst>
                <a:ext uri="{FF2B5EF4-FFF2-40B4-BE49-F238E27FC236}">
                  <a16:creationId xmlns:a16="http://schemas.microsoft.com/office/drawing/2014/main" id="{562AED9A-85F0-9B33-A39A-89306800A53A}"/>
                </a:ext>
              </a:extLst>
            </p:cNvPr>
            <p:cNvSpPr/>
            <p:nvPr/>
          </p:nvSpPr>
          <p:spPr>
            <a:xfrm>
              <a:off x="816118" y="2692400"/>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Oval 43">
              <a:extLst>
                <a:ext uri="{FF2B5EF4-FFF2-40B4-BE49-F238E27FC236}">
                  <a16:creationId xmlns:a16="http://schemas.microsoft.com/office/drawing/2014/main" id="{B53B5114-C0FD-5FC0-2988-066ACE1FFBE3}"/>
                </a:ext>
              </a:extLst>
            </p:cNvPr>
            <p:cNvSpPr/>
            <p:nvPr/>
          </p:nvSpPr>
          <p:spPr>
            <a:xfrm>
              <a:off x="816118" y="291306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212" name="Group 3211">
            <a:extLst>
              <a:ext uri="{FF2B5EF4-FFF2-40B4-BE49-F238E27FC236}">
                <a16:creationId xmlns:a16="http://schemas.microsoft.com/office/drawing/2014/main" id="{D43DC27B-B5B0-9888-20C9-216518FC09CD}"/>
              </a:ext>
            </a:extLst>
          </p:cNvPr>
          <p:cNvGrpSpPr/>
          <p:nvPr/>
        </p:nvGrpSpPr>
        <p:grpSpPr>
          <a:xfrm>
            <a:off x="4580653" y="3020576"/>
            <a:ext cx="1285329" cy="888892"/>
            <a:chOff x="4572000" y="2605285"/>
            <a:chExt cx="1285329" cy="888892"/>
          </a:xfrm>
        </p:grpSpPr>
        <p:sp>
          <p:nvSpPr>
            <p:cNvPr id="45" name="Oval 44">
              <a:extLst>
                <a:ext uri="{FF2B5EF4-FFF2-40B4-BE49-F238E27FC236}">
                  <a16:creationId xmlns:a16="http://schemas.microsoft.com/office/drawing/2014/main" id="{C8CC84A6-9529-A010-BEC8-D470D0F0ACB6}"/>
                </a:ext>
              </a:extLst>
            </p:cNvPr>
            <p:cNvSpPr/>
            <p:nvPr/>
          </p:nvSpPr>
          <p:spPr>
            <a:xfrm rot="16200000">
              <a:off x="4566444" y="2757494"/>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Oval 45">
              <a:extLst>
                <a:ext uri="{FF2B5EF4-FFF2-40B4-BE49-F238E27FC236}">
                  <a16:creationId xmlns:a16="http://schemas.microsoft.com/office/drawing/2014/main" id="{652F80D0-07FB-6850-6F96-C41DB31045A1}"/>
                </a:ext>
              </a:extLst>
            </p:cNvPr>
            <p:cNvSpPr/>
            <p:nvPr/>
          </p:nvSpPr>
          <p:spPr>
            <a:xfrm rot="16200000">
              <a:off x="4566444" y="299304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Oval 46">
              <a:extLst>
                <a:ext uri="{FF2B5EF4-FFF2-40B4-BE49-F238E27FC236}">
                  <a16:creationId xmlns:a16="http://schemas.microsoft.com/office/drawing/2014/main" id="{C1A81C7D-7391-A172-8340-0639C92473AA}"/>
                </a:ext>
              </a:extLst>
            </p:cNvPr>
            <p:cNvSpPr/>
            <p:nvPr/>
          </p:nvSpPr>
          <p:spPr>
            <a:xfrm rot="16200000">
              <a:off x="4566444" y="3228599"/>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Oval 48">
              <a:extLst>
                <a:ext uri="{FF2B5EF4-FFF2-40B4-BE49-F238E27FC236}">
                  <a16:creationId xmlns:a16="http://schemas.microsoft.com/office/drawing/2014/main" id="{83EF5A3F-7D32-A5D0-9FDA-A97E79FBACE8}"/>
                </a:ext>
              </a:extLst>
            </p:cNvPr>
            <p:cNvSpPr/>
            <p:nvPr/>
          </p:nvSpPr>
          <p:spPr>
            <a:xfrm rot="16200000">
              <a:off x="4950619" y="2610841"/>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Oval 49">
              <a:extLst>
                <a:ext uri="{FF2B5EF4-FFF2-40B4-BE49-F238E27FC236}">
                  <a16:creationId xmlns:a16="http://schemas.microsoft.com/office/drawing/2014/main" id="{FDED624C-0A88-E9A0-825D-298061E75D46}"/>
                </a:ext>
              </a:extLst>
            </p:cNvPr>
            <p:cNvSpPr/>
            <p:nvPr/>
          </p:nvSpPr>
          <p:spPr>
            <a:xfrm rot="16200000">
              <a:off x="4950619" y="2846394"/>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Oval 50">
              <a:extLst>
                <a:ext uri="{FF2B5EF4-FFF2-40B4-BE49-F238E27FC236}">
                  <a16:creationId xmlns:a16="http://schemas.microsoft.com/office/drawing/2014/main" id="{CEFAA374-32C7-ECB6-1FA7-AC251CCE91FE}"/>
                </a:ext>
              </a:extLst>
            </p:cNvPr>
            <p:cNvSpPr/>
            <p:nvPr/>
          </p:nvSpPr>
          <p:spPr>
            <a:xfrm rot="16200000">
              <a:off x="4950619" y="3081946"/>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791FE422-1872-C761-BB38-3BAB143B1EE3}"/>
                </a:ext>
              </a:extLst>
            </p:cNvPr>
            <p:cNvSpPr/>
            <p:nvPr/>
          </p:nvSpPr>
          <p:spPr>
            <a:xfrm rot="16200000">
              <a:off x="4950619" y="332193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8CD48F49-34A9-D33E-8CED-DD8FC8D79471}"/>
                </a:ext>
              </a:extLst>
            </p:cNvPr>
            <p:cNvSpPr/>
            <p:nvPr/>
          </p:nvSpPr>
          <p:spPr>
            <a:xfrm rot="16200000">
              <a:off x="5334794" y="2610841"/>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Oval 54">
              <a:extLst>
                <a:ext uri="{FF2B5EF4-FFF2-40B4-BE49-F238E27FC236}">
                  <a16:creationId xmlns:a16="http://schemas.microsoft.com/office/drawing/2014/main" id="{7AD65263-162A-047E-C3BB-4F8E8A0618A9}"/>
                </a:ext>
              </a:extLst>
            </p:cNvPr>
            <p:cNvSpPr/>
            <p:nvPr/>
          </p:nvSpPr>
          <p:spPr>
            <a:xfrm rot="16200000">
              <a:off x="5334794" y="2846394"/>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Oval 55">
              <a:extLst>
                <a:ext uri="{FF2B5EF4-FFF2-40B4-BE49-F238E27FC236}">
                  <a16:creationId xmlns:a16="http://schemas.microsoft.com/office/drawing/2014/main" id="{1E6D51EF-3DDD-A4F8-0B2C-8B5E876961BA}"/>
                </a:ext>
              </a:extLst>
            </p:cNvPr>
            <p:cNvSpPr/>
            <p:nvPr/>
          </p:nvSpPr>
          <p:spPr>
            <a:xfrm rot="16200000">
              <a:off x="5334794" y="3081946"/>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Oval 56">
              <a:extLst>
                <a:ext uri="{FF2B5EF4-FFF2-40B4-BE49-F238E27FC236}">
                  <a16:creationId xmlns:a16="http://schemas.microsoft.com/office/drawing/2014/main" id="{A16C2A56-D9BF-2C41-1690-9B2142158609}"/>
                </a:ext>
              </a:extLst>
            </p:cNvPr>
            <p:cNvSpPr/>
            <p:nvPr/>
          </p:nvSpPr>
          <p:spPr>
            <a:xfrm rot="16200000">
              <a:off x="5334794" y="3321933"/>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Oval 58">
              <a:extLst>
                <a:ext uri="{FF2B5EF4-FFF2-40B4-BE49-F238E27FC236}">
                  <a16:creationId xmlns:a16="http://schemas.microsoft.com/office/drawing/2014/main" id="{D880A09F-521B-A8C0-2AE4-7A90A09EFF16}"/>
                </a:ext>
              </a:extLst>
            </p:cNvPr>
            <p:cNvSpPr/>
            <p:nvPr/>
          </p:nvSpPr>
          <p:spPr>
            <a:xfrm rot="16200000">
              <a:off x="5685085" y="2757494"/>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Oval 59">
              <a:extLst>
                <a:ext uri="{FF2B5EF4-FFF2-40B4-BE49-F238E27FC236}">
                  <a16:creationId xmlns:a16="http://schemas.microsoft.com/office/drawing/2014/main" id="{3ECD717C-04B7-D1FE-C7D1-3C9DE9F96AEE}"/>
                </a:ext>
              </a:extLst>
            </p:cNvPr>
            <p:cNvSpPr/>
            <p:nvPr/>
          </p:nvSpPr>
          <p:spPr>
            <a:xfrm rot="16200000">
              <a:off x="5685085" y="2993047"/>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Oval 60">
              <a:extLst>
                <a:ext uri="{FF2B5EF4-FFF2-40B4-BE49-F238E27FC236}">
                  <a16:creationId xmlns:a16="http://schemas.microsoft.com/office/drawing/2014/main" id="{B0CB7BF7-A1D5-D71F-1A02-B08F50ABCCDA}"/>
                </a:ext>
              </a:extLst>
            </p:cNvPr>
            <p:cNvSpPr/>
            <p:nvPr/>
          </p:nvSpPr>
          <p:spPr>
            <a:xfrm rot="16200000">
              <a:off x="5685085" y="3228599"/>
              <a:ext cx="177800" cy="166688"/>
            </a:xfrm>
            <a:prstGeom prst="ellipse">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3" name="Straight Connector 62">
              <a:extLst>
                <a:ext uri="{FF2B5EF4-FFF2-40B4-BE49-F238E27FC236}">
                  <a16:creationId xmlns:a16="http://schemas.microsoft.com/office/drawing/2014/main" id="{51461FC0-5FEC-67C2-5888-F550E1770CE7}"/>
                </a:ext>
              </a:extLst>
            </p:cNvPr>
            <p:cNvCxnSpPr>
              <a:stCxn id="45" idx="4"/>
              <a:endCxn id="49" idx="0"/>
            </p:cNvCxnSpPr>
            <p:nvPr/>
          </p:nvCxnSpPr>
          <p:spPr>
            <a:xfrm flipV="1">
              <a:off x="4738688" y="2694185"/>
              <a:ext cx="217487"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2" name="Straight Connector 3071">
              <a:extLst>
                <a:ext uri="{FF2B5EF4-FFF2-40B4-BE49-F238E27FC236}">
                  <a16:creationId xmlns:a16="http://schemas.microsoft.com/office/drawing/2014/main" id="{E9192BDA-2B3A-EF4D-DD02-EE930869923E}"/>
                </a:ext>
              </a:extLst>
            </p:cNvPr>
            <p:cNvCxnSpPr>
              <a:cxnSpLocks/>
              <a:stCxn id="45" idx="4"/>
              <a:endCxn id="50" idx="0"/>
            </p:cNvCxnSpPr>
            <p:nvPr/>
          </p:nvCxnSpPr>
          <p:spPr>
            <a:xfrm>
              <a:off x="4738688" y="2840838"/>
              <a:ext cx="217487" cy="889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1" name="Straight Connector 3080">
              <a:extLst>
                <a:ext uri="{FF2B5EF4-FFF2-40B4-BE49-F238E27FC236}">
                  <a16:creationId xmlns:a16="http://schemas.microsoft.com/office/drawing/2014/main" id="{F92CCBDD-B9D3-1833-B0A8-E046D607B006}"/>
                </a:ext>
              </a:extLst>
            </p:cNvPr>
            <p:cNvCxnSpPr>
              <a:cxnSpLocks/>
              <a:stCxn id="45" idx="4"/>
              <a:endCxn id="51" idx="0"/>
            </p:cNvCxnSpPr>
            <p:nvPr/>
          </p:nvCxnSpPr>
          <p:spPr>
            <a:xfrm>
              <a:off x="4738688" y="2840838"/>
              <a:ext cx="217487" cy="324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2" name="Straight Connector 3081">
              <a:extLst>
                <a:ext uri="{FF2B5EF4-FFF2-40B4-BE49-F238E27FC236}">
                  <a16:creationId xmlns:a16="http://schemas.microsoft.com/office/drawing/2014/main" id="{137EE8F4-9122-9D93-566E-E539FEA4049B}"/>
                </a:ext>
              </a:extLst>
            </p:cNvPr>
            <p:cNvCxnSpPr>
              <a:cxnSpLocks/>
              <a:stCxn id="45" idx="4"/>
              <a:endCxn id="52" idx="0"/>
            </p:cNvCxnSpPr>
            <p:nvPr/>
          </p:nvCxnSpPr>
          <p:spPr>
            <a:xfrm>
              <a:off x="4738688" y="2840838"/>
              <a:ext cx="217487" cy="564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4" name="Straight Connector 3083">
              <a:extLst>
                <a:ext uri="{FF2B5EF4-FFF2-40B4-BE49-F238E27FC236}">
                  <a16:creationId xmlns:a16="http://schemas.microsoft.com/office/drawing/2014/main" id="{57A7578D-30E3-8C81-2EB1-4E60E88F35D3}"/>
                </a:ext>
              </a:extLst>
            </p:cNvPr>
            <p:cNvCxnSpPr>
              <a:cxnSpLocks/>
              <a:stCxn id="46" idx="4"/>
              <a:endCxn id="49" idx="0"/>
            </p:cNvCxnSpPr>
            <p:nvPr/>
          </p:nvCxnSpPr>
          <p:spPr>
            <a:xfrm flipV="1">
              <a:off x="4738688" y="2694185"/>
              <a:ext cx="217487" cy="3822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4" name="Straight Connector 3093">
              <a:extLst>
                <a:ext uri="{FF2B5EF4-FFF2-40B4-BE49-F238E27FC236}">
                  <a16:creationId xmlns:a16="http://schemas.microsoft.com/office/drawing/2014/main" id="{DCFCC101-882D-EEAE-BE2F-0CCD298ACB45}"/>
                </a:ext>
              </a:extLst>
            </p:cNvPr>
            <p:cNvCxnSpPr>
              <a:cxnSpLocks/>
              <a:stCxn id="46" idx="4"/>
              <a:endCxn id="50" idx="0"/>
            </p:cNvCxnSpPr>
            <p:nvPr/>
          </p:nvCxnSpPr>
          <p:spPr>
            <a:xfrm flipV="1">
              <a:off x="4738688" y="2929738"/>
              <a:ext cx="217487"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9A767526-4362-05C5-BB68-FF763BCF7337}"/>
                </a:ext>
              </a:extLst>
            </p:cNvPr>
            <p:cNvCxnSpPr>
              <a:cxnSpLocks/>
              <a:stCxn id="46" idx="4"/>
              <a:endCxn id="52" idx="0"/>
            </p:cNvCxnSpPr>
            <p:nvPr/>
          </p:nvCxnSpPr>
          <p:spPr>
            <a:xfrm>
              <a:off x="4738688" y="3076391"/>
              <a:ext cx="217487" cy="328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6" name="Straight Connector 3095">
              <a:extLst>
                <a:ext uri="{FF2B5EF4-FFF2-40B4-BE49-F238E27FC236}">
                  <a16:creationId xmlns:a16="http://schemas.microsoft.com/office/drawing/2014/main" id="{4F8CF7F9-6599-FB40-A388-C050B6F59591}"/>
                </a:ext>
              </a:extLst>
            </p:cNvPr>
            <p:cNvCxnSpPr>
              <a:cxnSpLocks/>
              <a:stCxn id="46" idx="4"/>
              <a:endCxn id="51" idx="0"/>
            </p:cNvCxnSpPr>
            <p:nvPr/>
          </p:nvCxnSpPr>
          <p:spPr>
            <a:xfrm>
              <a:off x="4738688" y="3076391"/>
              <a:ext cx="217487" cy="888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2FAA67CC-5C47-B736-568C-246A31A27A46}"/>
                </a:ext>
              </a:extLst>
            </p:cNvPr>
            <p:cNvCxnSpPr>
              <a:cxnSpLocks/>
              <a:stCxn id="47" idx="4"/>
              <a:endCxn id="49" idx="0"/>
            </p:cNvCxnSpPr>
            <p:nvPr/>
          </p:nvCxnSpPr>
          <p:spPr>
            <a:xfrm flipV="1">
              <a:off x="4738688" y="2694185"/>
              <a:ext cx="217487" cy="6177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10EFCB6E-242F-9216-05AC-81E4AE6960FC}"/>
                </a:ext>
              </a:extLst>
            </p:cNvPr>
            <p:cNvCxnSpPr>
              <a:cxnSpLocks/>
              <a:stCxn id="47" idx="4"/>
              <a:endCxn id="50" idx="0"/>
            </p:cNvCxnSpPr>
            <p:nvPr/>
          </p:nvCxnSpPr>
          <p:spPr>
            <a:xfrm flipV="1">
              <a:off x="4738688" y="2929738"/>
              <a:ext cx="217487" cy="382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7" name="Straight Connector 3106">
              <a:extLst>
                <a:ext uri="{FF2B5EF4-FFF2-40B4-BE49-F238E27FC236}">
                  <a16:creationId xmlns:a16="http://schemas.microsoft.com/office/drawing/2014/main" id="{467132E3-F182-15B3-7A8C-FA227F5CA324}"/>
                </a:ext>
              </a:extLst>
            </p:cNvPr>
            <p:cNvCxnSpPr>
              <a:cxnSpLocks/>
              <a:stCxn id="47" idx="4"/>
              <a:endCxn id="51" idx="0"/>
            </p:cNvCxnSpPr>
            <p:nvPr/>
          </p:nvCxnSpPr>
          <p:spPr>
            <a:xfrm flipV="1">
              <a:off x="4738688" y="3165290"/>
              <a:ext cx="217487"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8" name="Straight Connector 3107">
              <a:extLst>
                <a:ext uri="{FF2B5EF4-FFF2-40B4-BE49-F238E27FC236}">
                  <a16:creationId xmlns:a16="http://schemas.microsoft.com/office/drawing/2014/main" id="{3886B701-5A95-B1C2-7B34-F156B41D5B7B}"/>
                </a:ext>
              </a:extLst>
            </p:cNvPr>
            <p:cNvCxnSpPr>
              <a:cxnSpLocks/>
              <a:stCxn id="47" idx="4"/>
              <a:endCxn id="52" idx="0"/>
            </p:cNvCxnSpPr>
            <p:nvPr/>
          </p:nvCxnSpPr>
          <p:spPr>
            <a:xfrm>
              <a:off x="4738688" y="3311943"/>
              <a:ext cx="217487" cy="933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5" name="Straight Connector 3114">
              <a:extLst>
                <a:ext uri="{FF2B5EF4-FFF2-40B4-BE49-F238E27FC236}">
                  <a16:creationId xmlns:a16="http://schemas.microsoft.com/office/drawing/2014/main" id="{04603D21-2EC4-6D18-2458-DCF8C2529DC4}"/>
                </a:ext>
              </a:extLst>
            </p:cNvPr>
            <p:cNvCxnSpPr>
              <a:cxnSpLocks/>
              <a:stCxn id="49" idx="4"/>
              <a:endCxn id="54" idx="0"/>
            </p:cNvCxnSpPr>
            <p:nvPr/>
          </p:nvCxnSpPr>
          <p:spPr>
            <a:xfrm>
              <a:off x="5122863" y="2694185"/>
              <a:ext cx="217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6" name="Straight Connector 3115">
              <a:extLst>
                <a:ext uri="{FF2B5EF4-FFF2-40B4-BE49-F238E27FC236}">
                  <a16:creationId xmlns:a16="http://schemas.microsoft.com/office/drawing/2014/main" id="{B9DAA682-1EBF-57AE-F4AB-2F365737A801}"/>
                </a:ext>
              </a:extLst>
            </p:cNvPr>
            <p:cNvCxnSpPr>
              <a:cxnSpLocks/>
              <a:stCxn id="50" idx="4"/>
              <a:endCxn id="55" idx="0"/>
            </p:cNvCxnSpPr>
            <p:nvPr/>
          </p:nvCxnSpPr>
          <p:spPr>
            <a:xfrm>
              <a:off x="5122863" y="2929738"/>
              <a:ext cx="217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7" name="Straight Connector 3116">
              <a:extLst>
                <a:ext uri="{FF2B5EF4-FFF2-40B4-BE49-F238E27FC236}">
                  <a16:creationId xmlns:a16="http://schemas.microsoft.com/office/drawing/2014/main" id="{AC64D0B0-A8B9-6AA4-AE65-FC98201E1F70}"/>
                </a:ext>
              </a:extLst>
            </p:cNvPr>
            <p:cNvCxnSpPr>
              <a:cxnSpLocks/>
              <a:stCxn id="51" idx="4"/>
              <a:endCxn id="56" idx="0"/>
            </p:cNvCxnSpPr>
            <p:nvPr/>
          </p:nvCxnSpPr>
          <p:spPr>
            <a:xfrm>
              <a:off x="5122863" y="3165290"/>
              <a:ext cx="217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8" name="Straight Connector 3117">
              <a:extLst>
                <a:ext uri="{FF2B5EF4-FFF2-40B4-BE49-F238E27FC236}">
                  <a16:creationId xmlns:a16="http://schemas.microsoft.com/office/drawing/2014/main" id="{A40BAC2F-DF63-1042-7128-0E3B119AB635}"/>
                </a:ext>
              </a:extLst>
            </p:cNvPr>
            <p:cNvCxnSpPr>
              <a:cxnSpLocks/>
              <a:stCxn id="52" idx="4"/>
              <a:endCxn id="57" idx="0"/>
            </p:cNvCxnSpPr>
            <p:nvPr/>
          </p:nvCxnSpPr>
          <p:spPr>
            <a:xfrm>
              <a:off x="5122863" y="3405277"/>
              <a:ext cx="217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7" name="Straight Connector 3126">
              <a:extLst>
                <a:ext uri="{FF2B5EF4-FFF2-40B4-BE49-F238E27FC236}">
                  <a16:creationId xmlns:a16="http://schemas.microsoft.com/office/drawing/2014/main" id="{298A8B7F-1CDC-A7C2-EEFA-3D1BDF5EEF17}"/>
                </a:ext>
              </a:extLst>
            </p:cNvPr>
            <p:cNvCxnSpPr>
              <a:cxnSpLocks/>
              <a:stCxn id="49" idx="4"/>
              <a:endCxn id="55" idx="0"/>
            </p:cNvCxnSpPr>
            <p:nvPr/>
          </p:nvCxnSpPr>
          <p:spPr>
            <a:xfrm>
              <a:off x="5122863" y="2694185"/>
              <a:ext cx="217487" cy="235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8" name="Straight Connector 3127">
              <a:extLst>
                <a:ext uri="{FF2B5EF4-FFF2-40B4-BE49-F238E27FC236}">
                  <a16:creationId xmlns:a16="http://schemas.microsoft.com/office/drawing/2014/main" id="{E922A1C0-4926-A395-843A-219CC5737369}"/>
                </a:ext>
              </a:extLst>
            </p:cNvPr>
            <p:cNvCxnSpPr>
              <a:cxnSpLocks/>
              <a:stCxn id="50" idx="4"/>
              <a:endCxn id="56" idx="0"/>
            </p:cNvCxnSpPr>
            <p:nvPr/>
          </p:nvCxnSpPr>
          <p:spPr>
            <a:xfrm>
              <a:off x="5122863" y="2929738"/>
              <a:ext cx="217487" cy="235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9" name="Straight Connector 3128">
              <a:extLst>
                <a:ext uri="{FF2B5EF4-FFF2-40B4-BE49-F238E27FC236}">
                  <a16:creationId xmlns:a16="http://schemas.microsoft.com/office/drawing/2014/main" id="{EFFF6160-EA84-4F4E-023C-7403FB434DA4}"/>
                </a:ext>
              </a:extLst>
            </p:cNvPr>
            <p:cNvCxnSpPr>
              <a:cxnSpLocks/>
              <a:stCxn id="51" idx="4"/>
              <a:endCxn id="57" idx="0"/>
            </p:cNvCxnSpPr>
            <p:nvPr/>
          </p:nvCxnSpPr>
          <p:spPr>
            <a:xfrm>
              <a:off x="5122863" y="3165290"/>
              <a:ext cx="217487" cy="239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0" name="Straight Connector 3129">
              <a:extLst>
                <a:ext uri="{FF2B5EF4-FFF2-40B4-BE49-F238E27FC236}">
                  <a16:creationId xmlns:a16="http://schemas.microsoft.com/office/drawing/2014/main" id="{7BA8E7D8-23D4-1ED6-5247-1EF895311766}"/>
                </a:ext>
              </a:extLst>
            </p:cNvPr>
            <p:cNvCxnSpPr>
              <a:cxnSpLocks/>
              <a:stCxn id="49" idx="4"/>
              <a:endCxn id="56" idx="0"/>
            </p:cNvCxnSpPr>
            <p:nvPr/>
          </p:nvCxnSpPr>
          <p:spPr>
            <a:xfrm>
              <a:off x="5122863" y="2694185"/>
              <a:ext cx="217487" cy="4711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1" name="Straight Connector 3130">
              <a:extLst>
                <a:ext uri="{FF2B5EF4-FFF2-40B4-BE49-F238E27FC236}">
                  <a16:creationId xmlns:a16="http://schemas.microsoft.com/office/drawing/2014/main" id="{37A9CE20-6637-C5DF-33A7-296958F35203}"/>
                </a:ext>
              </a:extLst>
            </p:cNvPr>
            <p:cNvCxnSpPr>
              <a:cxnSpLocks/>
              <a:stCxn id="49" idx="4"/>
              <a:endCxn id="57" idx="0"/>
            </p:cNvCxnSpPr>
            <p:nvPr/>
          </p:nvCxnSpPr>
          <p:spPr>
            <a:xfrm>
              <a:off x="5122863" y="2694185"/>
              <a:ext cx="217487" cy="711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2" name="Straight Connector 3141">
              <a:extLst>
                <a:ext uri="{FF2B5EF4-FFF2-40B4-BE49-F238E27FC236}">
                  <a16:creationId xmlns:a16="http://schemas.microsoft.com/office/drawing/2014/main" id="{84FC418A-3C1F-B801-6EB0-1A71E0312F47}"/>
                </a:ext>
              </a:extLst>
            </p:cNvPr>
            <p:cNvCxnSpPr>
              <a:cxnSpLocks/>
              <a:stCxn id="50" idx="4"/>
              <a:endCxn id="56" idx="0"/>
            </p:cNvCxnSpPr>
            <p:nvPr/>
          </p:nvCxnSpPr>
          <p:spPr>
            <a:xfrm>
              <a:off x="5122863" y="2929738"/>
              <a:ext cx="217487" cy="235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3" name="Straight Connector 3142">
              <a:extLst>
                <a:ext uri="{FF2B5EF4-FFF2-40B4-BE49-F238E27FC236}">
                  <a16:creationId xmlns:a16="http://schemas.microsoft.com/office/drawing/2014/main" id="{0057443A-0897-4A89-CD40-1A1C863BC14F}"/>
                </a:ext>
              </a:extLst>
            </p:cNvPr>
            <p:cNvCxnSpPr>
              <a:cxnSpLocks/>
              <a:stCxn id="50" idx="4"/>
              <a:endCxn id="57" idx="0"/>
            </p:cNvCxnSpPr>
            <p:nvPr/>
          </p:nvCxnSpPr>
          <p:spPr>
            <a:xfrm>
              <a:off x="5122863" y="2929738"/>
              <a:ext cx="217487" cy="475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4" name="Straight Connector 3143">
              <a:extLst>
                <a:ext uri="{FF2B5EF4-FFF2-40B4-BE49-F238E27FC236}">
                  <a16:creationId xmlns:a16="http://schemas.microsoft.com/office/drawing/2014/main" id="{0CCE49E0-58B5-C467-7F1F-C0AC1FA4BA75}"/>
                </a:ext>
              </a:extLst>
            </p:cNvPr>
            <p:cNvCxnSpPr>
              <a:cxnSpLocks/>
              <a:stCxn id="50" idx="4"/>
              <a:endCxn id="54" idx="0"/>
            </p:cNvCxnSpPr>
            <p:nvPr/>
          </p:nvCxnSpPr>
          <p:spPr>
            <a:xfrm flipV="1">
              <a:off x="5122863" y="2694185"/>
              <a:ext cx="217487" cy="235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2" name="Straight Connector 3151">
              <a:extLst>
                <a:ext uri="{FF2B5EF4-FFF2-40B4-BE49-F238E27FC236}">
                  <a16:creationId xmlns:a16="http://schemas.microsoft.com/office/drawing/2014/main" id="{48DAC697-3F09-2430-571F-224C8CDD1B68}"/>
                </a:ext>
              </a:extLst>
            </p:cNvPr>
            <p:cNvCxnSpPr>
              <a:cxnSpLocks/>
              <a:stCxn id="51" idx="4"/>
              <a:endCxn id="54" idx="0"/>
            </p:cNvCxnSpPr>
            <p:nvPr/>
          </p:nvCxnSpPr>
          <p:spPr>
            <a:xfrm flipV="1">
              <a:off x="5122863" y="2694185"/>
              <a:ext cx="217487" cy="4711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5" name="Straight Connector 3154">
              <a:extLst>
                <a:ext uri="{FF2B5EF4-FFF2-40B4-BE49-F238E27FC236}">
                  <a16:creationId xmlns:a16="http://schemas.microsoft.com/office/drawing/2014/main" id="{2BE556D3-328D-C4B0-13ED-BCF0327AE07B}"/>
                </a:ext>
              </a:extLst>
            </p:cNvPr>
            <p:cNvCxnSpPr>
              <a:cxnSpLocks/>
              <a:stCxn id="51" idx="4"/>
              <a:endCxn id="55" idx="0"/>
            </p:cNvCxnSpPr>
            <p:nvPr/>
          </p:nvCxnSpPr>
          <p:spPr>
            <a:xfrm flipV="1">
              <a:off x="5122863" y="2929738"/>
              <a:ext cx="217487" cy="2355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6" name="Straight Connector 3155">
              <a:extLst>
                <a:ext uri="{FF2B5EF4-FFF2-40B4-BE49-F238E27FC236}">
                  <a16:creationId xmlns:a16="http://schemas.microsoft.com/office/drawing/2014/main" id="{4F1F48D0-12F4-C772-EDC7-27A5D12510E0}"/>
                </a:ext>
              </a:extLst>
            </p:cNvPr>
            <p:cNvCxnSpPr>
              <a:cxnSpLocks/>
              <a:stCxn id="52" idx="4"/>
              <a:endCxn id="54" idx="0"/>
            </p:cNvCxnSpPr>
            <p:nvPr/>
          </p:nvCxnSpPr>
          <p:spPr>
            <a:xfrm flipV="1">
              <a:off x="5122863" y="2694185"/>
              <a:ext cx="217487" cy="711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1" name="Straight Connector 3160">
              <a:extLst>
                <a:ext uri="{FF2B5EF4-FFF2-40B4-BE49-F238E27FC236}">
                  <a16:creationId xmlns:a16="http://schemas.microsoft.com/office/drawing/2014/main" id="{73962D98-97CD-6E8C-0327-FFE9553B9747}"/>
                </a:ext>
              </a:extLst>
            </p:cNvPr>
            <p:cNvCxnSpPr>
              <a:cxnSpLocks/>
              <a:stCxn id="52" idx="4"/>
              <a:endCxn id="55" idx="0"/>
            </p:cNvCxnSpPr>
            <p:nvPr/>
          </p:nvCxnSpPr>
          <p:spPr>
            <a:xfrm flipV="1">
              <a:off x="5122863" y="2929738"/>
              <a:ext cx="217487" cy="475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4" name="Straight Connector 3163">
              <a:extLst>
                <a:ext uri="{FF2B5EF4-FFF2-40B4-BE49-F238E27FC236}">
                  <a16:creationId xmlns:a16="http://schemas.microsoft.com/office/drawing/2014/main" id="{EDA75B71-69E0-CCE7-E2A8-8433053AE51B}"/>
                </a:ext>
              </a:extLst>
            </p:cNvPr>
            <p:cNvCxnSpPr>
              <a:cxnSpLocks/>
              <a:stCxn id="52" idx="4"/>
              <a:endCxn id="56" idx="0"/>
            </p:cNvCxnSpPr>
            <p:nvPr/>
          </p:nvCxnSpPr>
          <p:spPr>
            <a:xfrm flipV="1">
              <a:off x="5122863" y="3165290"/>
              <a:ext cx="217487" cy="239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7" name="Straight Connector 3166">
              <a:extLst>
                <a:ext uri="{FF2B5EF4-FFF2-40B4-BE49-F238E27FC236}">
                  <a16:creationId xmlns:a16="http://schemas.microsoft.com/office/drawing/2014/main" id="{E76CB80A-DD4A-8736-B6F9-7808DEB166C4}"/>
                </a:ext>
              </a:extLst>
            </p:cNvPr>
            <p:cNvCxnSpPr>
              <a:cxnSpLocks/>
              <a:stCxn id="54" idx="4"/>
              <a:endCxn id="59" idx="0"/>
            </p:cNvCxnSpPr>
            <p:nvPr/>
          </p:nvCxnSpPr>
          <p:spPr>
            <a:xfrm>
              <a:off x="5507038" y="2694185"/>
              <a:ext cx="183603"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8" name="Straight Connector 3167">
              <a:extLst>
                <a:ext uri="{FF2B5EF4-FFF2-40B4-BE49-F238E27FC236}">
                  <a16:creationId xmlns:a16="http://schemas.microsoft.com/office/drawing/2014/main" id="{B0F7A973-B6D1-6BC9-168E-299A0E1532A3}"/>
                </a:ext>
              </a:extLst>
            </p:cNvPr>
            <p:cNvCxnSpPr>
              <a:cxnSpLocks/>
              <a:stCxn id="55" idx="4"/>
              <a:endCxn id="59" idx="0"/>
            </p:cNvCxnSpPr>
            <p:nvPr/>
          </p:nvCxnSpPr>
          <p:spPr>
            <a:xfrm flipV="1">
              <a:off x="5507038" y="2840838"/>
              <a:ext cx="183603" cy="889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9" name="Straight Connector 3168">
              <a:extLst>
                <a:ext uri="{FF2B5EF4-FFF2-40B4-BE49-F238E27FC236}">
                  <a16:creationId xmlns:a16="http://schemas.microsoft.com/office/drawing/2014/main" id="{37150E0A-A516-E51A-973A-3CD3C46AD1DC}"/>
                </a:ext>
              </a:extLst>
            </p:cNvPr>
            <p:cNvCxnSpPr>
              <a:cxnSpLocks/>
              <a:stCxn id="56" idx="4"/>
              <a:endCxn id="59" idx="0"/>
            </p:cNvCxnSpPr>
            <p:nvPr/>
          </p:nvCxnSpPr>
          <p:spPr>
            <a:xfrm flipV="1">
              <a:off x="5507038" y="2840838"/>
              <a:ext cx="183603" cy="324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0" name="Straight Connector 3169">
              <a:extLst>
                <a:ext uri="{FF2B5EF4-FFF2-40B4-BE49-F238E27FC236}">
                  <a16:creationId xmlns:a16="http://schemas.microsoft.com/office/drawing/2014/main" id="{62950025-6889-3AE0-E1E2-1A23BAD0C50F}"/>
                </a:ext>
              </a:extLst>
            </p:cNvPr>
            <p:cNvCxnSpPr>
              <a:cxnSpLocks/>
              <a:stCxn id="57" idx="4"/>
              <a:endCxn id="59" idx="0"/>
            </p:cNvCxnSpPr>
            <p:nvPr/>
          </p:nvCxnSpPr>
          <p:spPr>
            <a:xfrm flipV="1">
              <a:off x="5507038" y="2840838"/>
              <a:ext cx="183603" cy="564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9" name="Straight Connector 3178">
              <a:extLst>
                <a:ext uri="{FF2B5EF4-FFF2-40B4-BE49-F238E27FC236}">
                  <a16:creationId xmlns:a16="http://schemas.microsoft.com/office/drawing/2014/main" id="{1B5CF4C0-7B6D-BA98-4862-2E6C77A1D9D1}"/>
                </a:ext>
              </a:extLst>
            </p:cNvPr>
            <p:cNvCxnSpPr>
              <a:cxnSpLocks/>
              <a:stCxn id="54" idx="4"/>
              <a:endCxn id="60" idx="0"/>
            </p:cNvCxnSpPr>
            <p:nvPr/>
          </p:nvCxnSpPr>
          <p:spPr>
            <a:xfrm>
              <a:off x="5507038" y="2694185"/>
              <a:ext cx="183603" cy="3822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0" name="Straight Connector 3179">
              <a:extLst>
                <a:ext uri="{FF2B5EF4-FFF2-40B4-BE49-F238E27FC236}">
                  <a16:creationId xmlns:a16="http://schemas.microsoft.com/office/drawing/2014/main" id="{FAE5AFAF-7B98-EA11-6F8C-CEF113FD4311}"/>
                </a:ext>
              </a:extLst>
            </p:cNvPr>
            <p:cNvCxnSpPr>
              <a:cxnSpLocks/>
              <a:stCxn id="55" idx="4"/>
              <a:endCxn id="60" idx="0"/>
            </p:cNvCxnSpPr>
            <p:nvPr/>
          </p:nvCxnSpPr>
          <p:spPr>
            <a:xfrm>
              <a:off x="5507038" y="2929738"/>
              <a:ext cx="183603"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1" name="Straight Connector 3180">
              <a:extLst>
                <a:ext uri="{FF2B5EF4-FFF2-40B4-BE49-F238E27FC236}">
                  <a16:creationId xmlns:a16="http://schemas.microsoft.com/office/drawing/2014/main" id="{D3A83172-3221-D5A6-0DC9-A44BAACD9504}"/>
                </a:ext>
              </a:extLst>
            </p:cNvPr>
            <p:cNvCxnSpPr>
              <a:cxnSpLocks/>
              <a:stCxn id="60" idx="0"/>
              <a:endCxn id="56" idx="4"/>
            </p:cNvCxnSpPr>
            <p:nvPr/>
          </p:nvCxnSpPr>
          <p:spPr>
            <a:xfrm flipH="1">
              <a:off x="5507038" y="3076391"/>
              <a:ext cx="183603" cy="888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2" name="Straight Connector 3181">
              <a:extLst>
                <a:ext uri="{FF2B5EF4-FFF2-40B4-BE49-F238E27FC236}">
                  <a16:creationId xmlns:a16="http://schemas.microsoft.com/office/drawing/2014/main" id="{9BBFBBAF-DAD4-2085-E970-6DD3ACDCA5EB}"/>
                </a:ext>
              </a:extLst>
            </p:cNvPr>
            <p:cNvCxnSpPr>
              <a:cxnSpLocks/>
              <a:stCxn id="57" idx="4"/>
              <a:endCxn id="60" idx="0"/>
            </p:cNvCxnSpPr>
            <p:nvPr/>
          </p:nvCxnSpPr>
          <p:spPr>
            <a:xfrm flipV="1">
              <a:off x="5507038" y="3076391"/>
              <a:ext cx="183603" cy="328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2" name="Straight Connector 3191">
              <a:extLst>
                <a:ext uri="{FF2B5EF4-FFF2-40B4-BE49-F238E27FC236}">
                  <a16:creationId xmlns:a16="http://schemas.microsoft.com/office/drawing/2014/main" id="{C4F93055-F754-5BEE-CC4C-5449C1ABBD79}"/>
                </a:ext>
              </a:extLst>
            </p:cNvPr>
            <p:cNvCxnSpPr>
              <a:cxnSpLocks/>
              <a:stCxn id="54" idx="4"/>
              <a:endCxn id="61" idx="0"/>
            </p:cNvCxnSpPr>
            <p:nvPr/>
          </p:nvCxnSpPr>
          <p:spPr>
            <a:xfrm>
              <a:off x="5507038" y="2694185"/>
              <a:ext cx="183603" cy="6177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3" name="Straight Connector 3192">
              <a:extLst>
                <a:ext uri="{FF2B5EF4-FFF2-40B4-BE49-F238E27FC236}">
                  <a16:creationId xmlns:a16="http://schemas.microsoft.com/office/drawing/2014/main" id="{F59D743F-FC8E-C8B2-3431-637F70403765}"/>
                </a:ext>
              </a:extLst>
            </p:cNvPr>
            <p:cNvCxnSpPr>
              <a:cxnSpLocks/>
              <a:stCxn id="55" idx="4"/>
              <a:endCxn id="61" idx="0"/>
            </p:cNvCxnSpPr>
            <p:nvPr/>
          </p:nvCxnSpPr>
          <p:spPr>
            <a:xfrm>
              <a:off x="5507038" y="2929738"/>
              <a:ext cx="183603" cy="382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4" name="Straight Connector 3193">
              <a:extLst>
                <a:ext uri="{FF2B5EF4-FFF2-40B4-BE49-F238E27FC236}">
                  <a16:creationId xmlns:a16="http://schemas.microsoft.com/office/drawing/2014/main" id="{F3945D92-E885-64F9-7F47-F333E99B999B}"/>
                </a:ext>
              </a:extLst>
            </p:cNvPr>
            <p:cNvCxnSpPr>
              <a:cxnSpLocks/>
              <a:stCxn id="56" idx="4"/>
              <a:endCxn id="61" idx="0"/>
            </p:cNvCxnSpPr>
            <p:nvPr/>
          </p:nvCxnSpPr>
          <p:spPr>
            <a:xfrm>
              <a:off x="5507038" y="3165290"/>
              <a:ext cx="183603" cy="1466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5" name="Straight Connector 3194">
              <a:extLst>
                <a:ext uri="{FF2B5EF4-FFF2-40B4-BE49-F238E27FC236}">
                  <a16:creationId xmlns:a16="http://schemas.microsoft.com/office/drawing/2014/main" id="{60B334B2-3E34-7B58-FB9C-116D672FC0D6}"/>
                </a:ext>
              </a:extLst>
            </p:cNvPr>
            <p:cNvCxnSpPr>
              <a:cxnSpLocks/>
              <a:stCxn id="57" idx="4"/>
              <a:endCxn id="61" idx="0"/>
            </p:cNvCxnSpPr>
            <p:nvPr/>
          </p:nvCxnSpPr>
          <p:spPr>
            <a:xfrm flipV="1">
              <a:off x="5507038" y="3311943"/>
              <a:ext cx="183603" cy="933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04" name="Straight Arrow Connector 3203">
            <a:extLst>
              <a:ext uri="{FF2B5EF4-FFF2-40B4-BE49-F238E27FC236}">
                <a16:creationId xmlns:a16="http://schemas.microsoft.com/office/drawing/2014/main" id="{E227CA59-5EBD-F05E-97A4-2F13570950A2}"/>
              </a:ext>
            </a:extLst>
          </p:cNvPr>
          <p:cNvCxnSpPr>
            <a:cxnSpLocks/>
            <a:stCxn id="39" idx="2"/>
          </p:cNvCxnSpPr>
          <p:nvPr/>
        </p:nvCxnSpPr>
        <p:spPr>
          <a:xfrm>
            <a:off x="5223438" y="2674767"/>
            <a:ext cx="1" cy="3111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7" name="Straight Arrow Connector 3206">
            <a:extLst>
              <a:ext uri="{FF2B5EF4-FFF2-40B4-BE49-F238E27FC236}">
                <a16:creationId xmlns:a16="http://schemas.microsoft.com/office/drawing/2014/main" id="{27ED4F7F-D507-F05B-3DA6-3DB886F0DED0}"/>
              </a:ext>
            </a:extLst>
          </p:cNvPr>
          <p:cNvCxnSpPr>
            <a:cxnSpLocks/>
            <a:endCxn id="41" idx="3"/>
          </p:cNvCxnSpPr>
          <p:nvPr/>
        </p:nvCxnSpPr>
        <p:spPr>
          <a:xfrm>
            <a:off x="5223439" y="3909142"/>
            <a:ext cx="0" cy="308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17" name="Graphic 3216" descr="List with solid fill">
            <a:extLst>
              <a:ext uri="{FF2B5EF4-FFF2-40B4-BE49-F238E27FC236}">
                <a16:creationId xmlns:a16="http://schemas.microsoft.com/office/drawing/2014/main" id="{4C4561CE-93D8-1187-928A-BBDD192778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572" y="2612936"/>
            <a:ext cx="358534" cy="358534"/>
          </a:xfrm>
          <a:prstGeom prst="rect">
            <a:avLst/>
          </a:prstGeom>
        </p:spPr>
      </p:pic>
      <p:sp>
        <p:nvSpPr>
          <p:cNvPr id="3223" name="Rectangle: Rounded Corners 3222">
            <a:extLst>
              <a:ext uri="{FF2B5EF4-FFF2-40B4-BE49-F238E27FC236}">
                <a16:creationId xmlns:a16="http://schemas.microsoft.com/office/drawing/2014/main" id="{818C33A2-2CDA-8E62-F0E9-D1B5E34B5479}"/>
              </a:ext>
            </a:extLst>
          </p:cNvPr>
          <p:cNvSpPr/>
          <p:nvPr/>
        </p:nvSpPr>
        <p:spPr>
          <a:xfrm>
            <a:off x="6981554" y="1255056"/>
            <a:ext cx="1430867" cy="676308"/>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t>Store inside Database </a:t>
            </a:r>
          </a:p>
        </p:txBody>
      </p:sp>
      <p:pic>
        <p:nvPicPr>
          <p:cNvPr id="3224" name="Picture 3223">
            <a:extLst>
              <a:ext uri="{FF2B5EF4-FFF2-40B4-BE49-F238E27FC236}">
                <a16:creationId xmlns:a16="http://schemas.microsoft.com/office/drawing/2014/main" id="{3516C9B6-0457-1378-FE2A-42BC48D31409}"/>
              </a:ext>
            </a:extLst>
          </p:cNvPr>
          <p:cNvPicPr>
            <a:picLocks noChangeAspect="1"/>
          </p:cNvPicPr>
          <p:nvPr/>
        </p:nvPicPr>
        <p:blipFill>
          <a:blip r:embed="rId7"/>
          <a:stretch>
            <a:fillRect/>
          </a:stretch>
        </p:blipFill>
        <p:spPr>
          <a:xfrm>
            <a:off x="6937549" y="2648408"/>
            <a:ext cx="786452" cy="298730"/>
          </a:xfrm>
          <a:prstGeom prst="rect">
            <a:avLst/>
          </a:prstGeom>
        </p:spPr>
      </p:pic>
      <p:cxnSp>
        <p:nvCxnSpPr>
          <p:cNvPr id="3226" name="Straight Arrow Connector 3225">
            <a:extLst>
              <a:ext uri="{FF2B5EF4-FFF2-40B4-BE49-F238E27FC236}">
                <a16:creationId xmlns:a16="http://schemas.microsoft.com/office/drawing/2014/main" id="{1EC05B70-564C-69D9-15D8-E5C9106C32D7}"/>
              </a:ext>
            </a:extLst>
          </p:cNvPr>
          <p:cNvCxnSpPr>
            <a:cxnSpLocks/>
            <a:endCxn id="3217" idx="1"/>
          </p:cNvCxnSpPr>
          <p:nvPr/>
        </p:nvCxnSpPr>
        <p:spPr>
          <a:xfrm>
            <a:off x="7782672" y="2792203"/>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35" name="Graphic 3234" descr="List with solid fill">
            <a:extLst>
              <a:ext uri="{FF2B5EF4-FFF2-40B4-BE49-F238E27FC236}">
                <a16:creationId xmlns:a16="http://schemas.microsoft.com/office/drawing/2014/main" id="{198FF436-02C4-2FDE-D504-61DFA08A90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572" y="2985955"/>
            <a:ext cx="358534" cy="358534"/>
          </a:xfrm>
          <a:prstGeom prst="rect">
            <a:avLst/>
          </a:prstGeom>
        </p:spPr>
      </p:pic>
      <p:pic>
        <p:nvPicPr>
          <p:cNvPr id="3236" name="Picture 3235">
            <a:extLst>
              <a:ext uri="{FF2B5EF4-FFF2-40B4-BE49-F238E27FC236}">
                <a16:creationId xmlns:a16="http://schemas.microsoft.com/office/drawing/2014/main" id="{EB9EB8A9-894A-9A33-7052-B9DE7C5F0375}"/>
              </a:ext>
            </a:extLst>
          </p:cNvPr>
          <p:cNvPicPr>
            <a:picLocks noChangeAspect="1"/>
          </p:cNvPicPr>
          <p:nvPr/>
        </p:nvPicPr>
        <p:blipFill>
          <a:blip r:embed="rId7"/>
          <a:stretch>
            <a:fillRect/>
          </a:stretch>
        </p:blipFill>
        <p:spPr>
          <a:xfrm>
            <a:off x="6937549" y="3021427"/>
            <a:ext cx="786452" cy="298730"/>
          </a:xfrm>
          <a:prstGeom prst="rect">
            <a:avLst/>
          </a:prstGeom>
        </p:spPr>
      </p:pic>
      <p:cxnSp>
        <p:nvCxnSpPr>
          <p:cNvPr id="3237" name="Straight Arrow Connector 3236">
            <a:extLst>
              <a:ext uri="{FF2B5EF4-FFF2-40B4-BE49-F238E27FC236}">
                <a16:creationId xmlns:a16="http://schemas.microsoft.com/office/drawing/2014/main" id="{7C33C588-BED3-5FA3-3A89-4EEBC6EB853F}"/>
              </a:ext>
            </a:extLst>
          </p:cNvPr>
          <p:cNvCxnSpPr>
            <a:cxnSpLocks/>
            <a:endCxn id="3235" idx="1"/>
          </p:cNvCxnSpPr>
          <p:nvPr/>
        </p:nvCxnSpPr>
        <p:spPr>
          <a:xfrm>
            <a:off x="7782672" y="3165222"/>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38" name="Graphic 3237" descr="List with solid fill">
            <a:extLst>
              <a:ext uri="{FF2B5EF4-FFF2-40B4-BE49-F238E27FC236}">
                <a16:creationId xmlns:a16="http://schemas.microsoft.com/office/drawing/2014/main" id="{9183308C-9ADF-21B3-B9EF-9A1AC00A81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572" y="3353404"/>
            <a:ext cx="358534" cy="358534"/>
          </a:xfrm>
          <a:prstGeom prst="rect">
            <a:avLst/>
          </a:prstGeom>
        </p:spPr>
      </p:pic>
      <p:pic>
        <p:nvPicPr>
          <p:cNvPr id="3239" name="Picture 3238">
            <a:extLst>
              <a:ext uri="{FF2B5EF4-FFF2-40B4-BE49-F238E27FC236}">
                <a16:creationId xmlns:a16="http://schemas.microsoft.com/office/drawing/2014/main" id="{46C85573-29E0-B74A-AEC0-7A2E6CE35EE8}"/>
              </a:ext>
            </a:extLst>
          </p:cNvPr>
          <p:cNvPicPr>
            <a:picLocks noChangeAspect="1"/>
          </p:cNvPicPr>
          <p:nvPr/>
        </p:nvPicPr>
        <p:blipFill>
          <a:blip r:embed="rId7"/>
          <a:stretch>
            <a:fillRect/>
          </a:stretch>
        </p:blipFill>
        <p:spPr>
          <a:xfrm>
            <a:off x="6937549" y="3388876"/>
            <a:ext cx="786452" cy="298730"/>
          </a:xfrm>
          <a:prstGeom prst="rect">
            <a:avLst/>
          </a:prstGeom>
        </p:spPr>
      </p:pic>
      <p:cxnSp>
        <p:nvCxnSpPr>
          <p:cNvPr id="3240" name="Straight Arrow Connector 3239">
            <a:extLst>
              <a:ext uri="{FF2B5EF4-FFF2-40B4-BE49-F238E27FC236}">
                <a16:creationId xmlns:a16="http://schemas.microsoft.com/office/drawing/2014/main" id="{668470C2-43C2-750D-EC4C-596A0860EB55}"/>
              </a:ext>
            </a:extLst>
          </p:cNvPr>
          <p:cNvCxnSpPr>
            <a:cxnSpLocks/>
            <a:endCxn id="3238" idx="1"/>
          </p:cNvCxnSpPr>
          <p:nvPr/>
        </p:nvCxnSpPr>
        <p:spPr>
          <a:xfrm>
            <a:off x="7782672" y="3532671"/>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41" name="Graphic 3240" descr="List with solid fill">
            <a:extLst>
              <a:ext uri="{FF2B5EF4-FFF2-40B4-BE49-F238E27FC236}">
                <a16:creationId xmlns:a16="http://schemas.microsoft.com/office/drawing/2014/main" id="{E183D517-7420-7108-6E94-0E26F4E303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572" y="3714766"/>
            <a:ext cx="358534" cy="358534"/>
          </a:xfrm>
          <a:prstGeom prst="rect">
            <a:avLst/>
          </a:prstGeom>
        </p:spPr>
      </p:pic>
      <p:pic>
        <p:nvPicPr>
          <p:cNvPr id="3242" name="Picture 3241">
            <a:extLst>
              <a:ext uri="{FF2B5EF4-FFF2-40B4-BE49-F238E27FC236}">
                <a16:creationId xmlns:a16="http://schemas.microsoft.com/office/drawing/2014/main" id="{E0E8511C-3400-DBEB-1F99-93CDCCBC8ED8}"/>
              </a:ext>
            </a:extLst>
          </p:cNvPr>
          <p:cNvPicPr>
            <a:picLocks noChangeAspect="1"/>
          </p:cNvPicPr>
          <p:nvPr/>
        </p:nvPicPr>
        <p:blipFill>
          <a:blip r:embed="rId7"/>
          <a:stretch>
            <a:fillRect/>
          </a:stretch>
        </p:blipFill>
        <p:spPr>
          <a:xfrm>
            <a:off x="6937549" y="3750238"/>
            <a:ext cx="786452" cy="298730"/>
          </a:xfrm>
          <a:prstGeom prst="rect">
            <a:avLst/>
          </a:prstGeom>
        </p:spPr>
      </p:pic>
      <p:cxnSp>
        <p:nvCxnSpPr>
          <p:cNvPr id="3243" name="Straight Arrow Connector 3242">
            <a:extLst>
              <a:ext uri="{FF2B5EF4-FFF2-40B4-BE49-F238E27FC236}">
                <a16:creationId xmlns:a16="http://schemas.microsoft.com/office/drawing/2014/main" id="{75D5BF6B-38F0-EF54-404C-D1E54DBE36BF}"/>
              </a:ext>
            </a:extLst>
          </p:cNvPr>
          <p:cNvCxnSpPr>
            <a:cxnSpLocks/>
            <a:endCxn id="3241" idx="1"/>
          </p:cNvCxnSpPr>
          <p:nvPr/>
        </p:nvCxnSpPr>
        <p:spPr>
          <a:xfrm>
            <a:off x="7782672" y="3894033"/>
            <a:ext cx="383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47" name="Cylinder 3246">
            <a:extLst>
              <a:ext uri="{FF2B5EF4-FFF2-40B4-BE49-F238E27FC236}">
                <a16:creationId xmlns:a16="http://schemas.microsoft.com/office/drawing/2014/main" id="{DE181DF3-C18E-E152-6DC9-A3BDEB31537E}"/>
              </a:ext>
            </a:extLst>
          </p:cNvPr>
          <p:cNvSpPr/>
          <p:nvPr/>
        </p:nvSpPr>
        <p:spPr>
          <a:xfrm>
            <a:off x="6788215" y="2077635"/>
            <a:ext cx="1827465" cy="2279650"/>
          </a:xfrm>
          <a:prstGeom prst="can">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48" name="Oval 3247">
            <a:extLst>
              <a:ext uri="{FF2B5EF4-FFF2-40B4-BE49-F238E27FC236}">
                <a16:creationId xmlns:a16="http://schemas.microsoft.com/office/drawing/2014/main" id="{028A16AA-4611-51F5-90CD-50623E062AB4}"/>
              </a:ext>
            </a:extLst>
          </p:cNvPr>
          <p:cNvSpPr/>
          <p:nvPr/>
        </p:nvSpPr>
        <p:spPr>
          <a:xfrm>
            <a:off x="8209161" y="1061381"/>
            <a:ext cx="406519" cy="3873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0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0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3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24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2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24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2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22" grpId="0" animBg="1"/>
      <p:bldP spid="23" grpId="0" animBg="1"/>
      <p:bldP spid="37" grpId="0" animBg="1"/>
      <p:bldP spid="38" grpId="0" animBg="1"/>
      <p:bldP spid="3223" grpId="0" animBg="1"/>
      <p:bldP spid="3247" grpId="0" animBg="1"/>
      <p:bldP spid="32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2;p17">
            <a:extLst>
              <a:ext uri="{FF2B5EF4-FFF2-40B4-BE49-F238E27FC236}">
                <a16:creationId xmlns:a16="http://schemas.microsoft.com/office/drawing/2014/main" id="{33BAC104-E22D-1A88-679D-6886F2810A6B}"/>
              </a:ext>
            </a:extLst>
          </p:cNvPr>
          <p:cNvSpPr txBox="1">
            <a:spLocks noGrp="1"/>
          </p:cNvSpPr>
          <p:nvPr>
            <p:ph type="title"/>
          </p:nvPr>
        </p:nvSpPr>
        <p:spPr>
          <a:xfrm>
            <a:off x="2616735" y="120818"/>
            <a:ext cx="450014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SG" dirty="0"/>
              <a:t>Retrieval QA Chain</a:t>
            </a:r>
            <a:endParaRPr dirty="0"/>
          </a:p>
        </p:txBody>
      </p:sp>
      <p:cxnSp>
        <p:nvCxnSpPr>
          <p:cNvPr id="79" name="Straight Arrow Connector 78">
            <a:extLst>
              <a:ext uri="{FF2B5EF4-FFF2-40B4-BE49-F238E27FC236}">
                <a16:creationId xmlns:a16="http://schemas.microsoft.com/office/drawing/2014/main" id="{BE8F177D-D79D-DBF4-0727-A9E384E532D7}"/>
              </a:ext>
            </a:extLst>
          </p:cNvPr>
          <p:cNvCxnSpPr>
            <a:cxnSpLocks/>
            <a:endCxn id="39" idx="1"/>
          </p:cNvCxnSpPr>
          <p:nvPr/>
        </p:nvCxnSpPr>
        <p:spPr>
          <a:xfrm>
            <a:off x="5973511" y="1927482"/>
            <a:ext cx="84786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Google Shape;120;p18">
            <a:extLst>
              <a:ext uri="{FF2B5EF4-FFF2-40B4-BE49-F238E27FC236}">
                <a16:creationId xmlns:a16="http://schemas.microsoft.com/office/drawing/2014/main" id="{D0DC8983-CC15-C88E-F192-A5F4945BEFED}"/>
              </a:ext>
            </a:extLst>
          </p:cNvPr>
          <p:cNvSpPr txBox="1">
            <a:spLocks/>
          </p:cNvSpPr>
          <p:nvPr/>
        </p:nvSpPr>
        <p:spPr>
          <a:xfrm>
            <a:off x="6614630" y="4316557"/>
            <a:ext cx="1680937"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2800" b="1" dirty="0"/>
              <a:t>Answer</a:t>
            </a:r>
          </a:p>
        </p:txBody>
      </p:sp>
      <p:pic>
        <p:nvPicPr>
          <p:cNvPr id="5" name="Graphic 4" descr="List with solid fill">
            <a:extLst>
              <a:ext uri="{FF2B5EF4-FFF2-40B4-BE49-F238E27FC236}">
                <a16:creationId xmlns:a16="http://schemas.microsoft.com/office/drawing/2014/main" id="{C206F108-FCA5-081E-64BF-8666C621B5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6882" y="1243946"/>
            <a:ext cx="770973" cy="770973"/>
          </a:xfrm>
          <a:prstGeom prst="rect">
            <a:avLst/>
          </a:prstGeom>
        </p:spPr>
      </p:pic>
      <p:pic>
        <p:nvPicPr>
          <p:cNvPr id="39" name="Graphic 38" descr="Cmd Terminal with solid fill">
            <a:extLst>
              <a:ext uri="{FF2B5EF4-FFF2-40B4-BE49-F238E27FC236}">
                <a16:creationId xmlns:a16="http://schemas.microsoft.com/office/drawing/2014/main" id="{C7DC79E2-C648-9AF9-8AFE-7424F36BC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21374" y="1293757"/>
            <a:ext cx="1267450" cy="1267450"/>
          </a:xfrm>
          <a:prstGeom prst="rect">
            <a:avLst/>
          </a:prstGeom>
        </p:spPr>
      </p:pic>
      <p:sp>
        <p:nvSpPr>
          <p:cNvPr id="40" name="Google Shape;120;p18">
            <a:extLst>
              <a:ext uri="{FF2B5EF4-FFF2-40B4-BE49-F238E27FC236}">
                <a16:creationId xmlns:a16="http://schemas.microsoft.com/office/drawing/2014/main" id="{543FD0B2-CA03-0D05-0053-C6AD35C164FE}"/>
              </a:ext>
            </a:extLst>
          </p:cNvPr>
          <p:cNvSpPr txBox="1">
            <a:spLocks/>
          </p:cNvSpPr>
          <p:nvPr/>
        </p:nvSpPr>
        <p:spPr>
          <a:xfrm>
            <a:off x="6911071" y="955824"/>
            <a:ext cx="1088058"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t>Prompt</a:t>
            </a:r>
          </a:p>
        </p:txBody>
      </p:sp>
      <p:cxnSp>
        <p:nvCxnSpPr>
          <p:cNvPr id="41" name="Straight Arrow Connector 40">
            <a:extLst>
              <a:ext uri="{FF2B5EF4-FFF2-40B4-BE49-F238E27FC236}">
                <a16:creationId xmlns:a16="http://schemas.microsoft.com/office/drawing/2014/main" id="{2EB1A517-07BA-A8DF-31A3-D37C5B4EF3C5}"/>
              </a:ext>
            </a:extLst>
          </p:cNvPr>
          <p:cNvCxnSpPr>
            <a:cxnSpLocks/>
            <a:stCxn id="39" idx="2"/>
            <a:endCxn id="83" idx="0"/>
          </p:cNvCxnSpPr>
          <p:nvPr/>
        </p:nvCxnSpPr>
        <p:spPr>
          <a:xfrm>
            <a:off x="7455099" y="2561207"/>
            <a:ext cx="0" cy="1755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Graphic 43" descr="Artificial Intelligence outline">
            <a:extLst>
              <a:ext uri="{FF2B5EF4-FFF2-40B4-BE49-F238E27FC236}">
                <a16:creationId xmlns:a16="http://schemas.microsoft.com/office/drawing/2014/main" id="{F73CBCA7-C1AA-F965-3B18-2DF21FB85E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21465" y="3043815"/>
            <a:ext cx="934718" cy="934718"/>
          </a:xfrm>
          <a:prstGeom prst="rect">
            <a:avLst/>
          </a:prstGeom>
        </p:spPr>
      </p:pic>
      <p:sp>
        <p:nvSpPr>
          <p:cNvPr id="45" name="Rectangle: Rounded Corners 44">
            <a:extLst>
              <a:ext uri="{FF2B5EF4-FFF2-40B4-BE49-F238E27FC236}">
                <a16:creationId xmlns:a16="http://schemas.microsoft.com/office/drawing/2014/main" id="{EC8C113B-652A-B4AE-96E1-DCBBD56A2298}"/>
              </a:ext>
            </a:extLst>
          </p:cNvPr>
          <p:cNvSpPr/>
          <p:nvPr/>
        </p:nvSpPr>
        <p:spPr>
          <a:xfrm>
            <a:off x="7621465" y="2777810"/>
            <a:ext cx="842284" cy="286943"/>
          </a:xfrm>
          <a:prstGeom prst="round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LLM</a:t>
            </a:r>
          </a:p>
        </p:txBody>
      </p:sp>
      <p:cxnSp>
        <p:nvCxnSpPr>
          <p:cNvPr id="49" name="Straight Arrow Connector 48">
            <a:extLst>
              <a:ext uri="{FF2B5EF4-FFF2-40B4-BE49-F238E27FC236}">
                <a16:creationId xmlns:a16="http://schemas.microsoft.com/office/drawing/2014/main" id="{89376CCE-A761-98DE-4CCC-8CB3679878AC}"/>
              </a:ext>
            </a:extLst>
          </p:cNvPr>
          <p:cNvCxnSpPr>
            <a:cxnSpLocks/>
            <a:stCxn id="33" idx="3"/>
          </p:cNvCxnSpPr>
          <p:nvPr/>
        </p:nvCxnSpPr>
        <p:spPr>
          <a:xfrm flipV="1">
            <a:off x="3212234" y="2969520"/>
            <a:ext cx="572120" cy="46573"/>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D2EA2B10-A9F9-1049-953D-1BECFC559461}"/>
              </a:ext>
            </a:extLst>
          </p:cNvPr>
          <p:cNvGrpSpPr/>
          <p:nvPr/>
        </p:nvGrpSpPr>
        <p:grpSpPr>
          <a:xfrm>
            <a:off x="3631860" y="955824"/>
            <a:ext cx="2341651" cy="2618687"/>
            <a:chOff x="3234170" y="1174598"/>
            <a:chExt cx="2341651" cy="2618687"/>
          </a:xfrm>
        </p:grpSpPr>
        <p:sp>
          <p:nvSpPr>
            <p:cNvPr id="37" name="Google Shape;120;p18">
              <a:extLst>
                <a:ext uri="{FF2B5EF4-FFF2-40B4-BE49-F238E27FC236}">
                  <a16:creationId xmlns:a16="http://schemas.microsoft.com/office/drawing/2014/main" id="{50F346F2-46E8-A0C5-759A-E60EF38D3204}"/>
                </a:ext>
              </a:extLst>
            </p:cNvPr>
            <p:cNvSpPr txBox="1">
              <a:spLocks/>
            </p:cNvSpPr>
            <p:nvPr/>
          </p:nvSpPr>
          <p:spPr>
            <a:xfrm>
              <a:off x="3286907" y="1174598"/>
              <a:ext cx="2236176"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t>Prompt Template</a:t>
              </a:r>
            </a:p>
          </p:txBody>
        </p:sp>
        <p:sp>
          <p:nvSpPr>
            <p:cNvPr id="36" name="Rectangle: Rounded Corners 35">
              <a:extLst>
                <a:ext uri="{FF2B5EF4-FFF2-40B4-BE49-F238E27FC236}">
                  <a16:creationId xmlns:a16="http://schemas.microsoft.com/office/drawing/2014/main" id="{E24FB7FD-EB27-183F-559C-34A6F0475BA1}"/>
                </a:ext>
              </a:extLst>
            </p:cNvPr>
            <p:cNvSpPr/>
            <p:nvPr/>
          </p:nvSpPr>
          <p:spPr>
            <a:xfrm>
              <a:off x="3234170" y="1654855"/>
              <a:ext cx="2341651" cy="2138430"/>
            </a:xfrm>
            <a:prstGeom prst="roundRect">
              <a:avLst>
                <a:gd name="adj" fmla="val 9716"/>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accent6">
                      <a:lumMod val="75000"/>
                    </a:schemeClr>
                  </a:solidFill>
                  <a:latin typeface="Courier New" panose="02070309020205020404" pitchFamily="49" charset="0"/>
                </a:rPr>
                <a:t>Answer question</a:t>
              </a:r>
            </a:p>
            <a:p>
              <a:r>
                <a:rPr lang="en-SG" sz="1200" b="1" dirty="0">
                  <a:solidFill>
                    <a:schemeClr val="accent6">
                      <a:lumMod val="75000"/>
                    </a:schemeClr>
                  </a:solidFill>
                  <a:latin typeface="Courier New" panose="02070309020205020404" pitchFamily="49" charset="0"/>
                </a:rPr>
                <a:t>based on context:</a:t>
              </a:r>
            </a:p>
            <a:p>
              <a:endParaRPr lang="en-SG" sz="1200" b="1" dirty="0">
                <a:solidFill>
                  <a:schemeClr val="accent6">
                    <a:lumMod val="75000"/>
                  </a:schemeClr>
                </a:solidFill>
                <a:latin typeface="Courier New" panose="02070309020205020404" pitchFamily="49" charset="0"/>
              </a:endParaRPr>
            </a:p>
            <a:p>
              <a:r>
                <a:rPr lang="en-SG" sz="1200" b="1" dirty="0">
                  <a:solidFill>
                    <a:schemeClr val="accent6">
                      <a:lumMod val="75000"/>
                    </a:schemeClr>
                  </a:solidFill>
                  <a:latin typeface="Courier New" panose="02070309020205020404" pitchFamily="49" charset="0"/>
                </a:rPr>
                <a:t>CONTEXT:</a:t>
              </a:r>
            </a:p>
            <a:p>
              <a:r>
                <a:rPr lang="en-SG" sz="1200" b="1" dirty="0">
                  <a:solidFill>
                    <a:schemeClr val="accent6">
                      <a:lumMod val="75000"/>
                    </a:schemeClr>
                  </a:solidFill>
                  <a:latin typeface="Courier New" panose="02070309020205020404" pitchFamily="49" charset="0"/>
                </a:rPr>
                <a:t>{text}</a:t>
              </a:r>
            </a:p>
            <a:p>
              <a:endParaRPr lang="en-SG" sz="1200" b="1" dirty="0">
                <a:solidFill>
                  <a:schemeClr val="accent6">
                    <a:lumMod val="75000"/>
                  </a:schemeClr>
                </a:solidFill>
                <a:latin typeface="Courier New" panose="02070309020205020404" pitchFamily="49" charset="0"/>
              </a:endParaRPr>
            </a:p>
            <a:p>
              <a:r>
                <a:rPr lang="en-SG" sz="1200" b="1" dirty="0">
                  <a:solidFill>
                    <a:schemeClr val="accent6">
                      <a:lumMod val="75000"/>
                    </a:schemeClr>
                  </a:solidFill>
                  <a:latin typeface="Courier New" panose="02070309020205020404" pitchFamily="49" charset="0"/>
                </a:rPr>
                <a:t>QUESTION:</a:t>
              </a:r>
            </a:p>
            <a:p>
              <a:r>
                <a:rPr lang="en-SG" sz="1200" b="1" dirty="0">
                  <a:solidFill>
                    <a:schemeClr val="accent6">
                      <a:lumMod val="75000"/>
                    </a:schemeClr>
                  </a:solidFill>
                  <a:latin typeface="Courier New" panose="02070309020205020404" pitchFamily="49" charset="0"/>
                </a:rPr>
                <a:t>{question)</a:t>
              </a:r>
            </a:p>
            <a:p>
              <a:endParaRPr lang="en-SG" sz="1200" b="1" dirty="0">
                <a:solidFill>
                  <a:schemeClr val="accent6">
                    <a:lumMod val="75000"/>
                  </a:schemeClr>
                </a:solidFill>
                <a:latin typeface="Courier New" panose="02070309020205020404" pitchFamily="49" charset="0"/>
              </a:endParaRPr>
            </a:p>
            <a:p>
              <a:r>
                <a:rPr lang="en-SG" sz="1200" b="1" dirty="0">
                  <a:solidFill>
                    <a:schemeClr val="accent6">
                      <a:lumMod val="75000"/>
                    </a:schemeClr>
                  </a:solidFill>
                  <a:latin typeface="Courier New" panose="02070309020205020404" pitchFamily="49" charset="0"/>
                </a:rPr>
                <a:t>ANSWER:</a:t>
              </a:r>
            </a:p>
          </p:txBody>
        </p:sp>
      </p:grpSp>
      <p:pic>
        <p:nvPicPr>
          <p:cNvPr id="21" name="Graphic 20" descr="List with solid fill">
            <a:extLst>
              <a:ext uri="{FF2B5EF4-FFF2-40B4-BE49-F238E27FC236}">
                <a16:creationId xmlns:a16="http://schemas.microsoft.com/office/drawing/2014/main" id="{734744F0-BD35-3A66-4AD2-CA4D44F763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762" y="1249789"/>
            <a:ext cx="770973" cy="770973"/>
          </a:xfrm>
          <a:prstGeom prst="rect">
            <a:avLst/>
          </a:prstGeom>
        </p:spPr>
      </p:pic>
      <p:pic>
        <p:nvPicPr>
          <p:cNvPr id="30" name="Picture 29">
            <a:extLst>
              <a:ext uri="{FF2B5EF4-FFF2-40B4-BE49-F238E27FC236}">
                <a16:creationId xmlns:a16="http://schemas.microsoft.com/office/drawing/2014/main" id="{015F6BFC-B986-72BA-C5BF-38A1AEFF9904}"/>
              </a:ext>
            </a:extLst>
          </p:cNvPr>
          <p:cNvPicPr>
            <a:picLocks noChangeAspect="1"/>
          </p:cNvPicPr>
          <p:nvPr/>
        </p:nvPicPr>
        <p:blipFill>
          <a:blip r:embed="rId8"/>
          <a:stretch>
            <a:fillRect/>
          </a:stretch>
        </p:blipFill>
        <p:spPr>
          <a:xfrm>
            <a:off x="614287" y="3391977"/>
            <a:ext cx="1259386" cy="1569071"/>
          </a:xfrm>
          <a:prstGeom prst="rect">
            <a:avLst/>
          </a:prstGeom>
        </p:spPr>
      </p:pic>
      <p:sp>
        <p:nvSpPr>
          <p:cNvPr id="31" name="Rectangle 30">
            <a:extLst>
              <a:ext uri="{FF2B5EF4-FFF2-40B4-BE49-F238E27FC236}">
                <a16:creationId xmlns:a16="http://schemas.microsoft.com/office/drawing/2014/main" id="{B1D44536-4AB4-2558-A1DE-3526ECF0EDB7}"/>
              </a:ext>
            </a:extLst>
          </p:cNvPr>
          <p:cNvSpPr/>
          <p:nvPr/>
        </p:nvSpPr>
        <p:spPr>
          <a:xfrm>
            <a:off x="644268" y="2669315"/>
            <a:ext cx="1199424" cy="376449"/>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t>Retriever</a:t>
            </a:r>
          </a:p>
        </p:txBody>
      </p:sp>
      <p:pic>
        <p:nvPicPr>
          <p:cNvPr id="33" name="Graphic 32" descr="Help with solid fill">
            <a:extLst>
              <a:ext uri="{FF2B5EF4-FFF2-40B4-BE49-F238E27FC236}">
                <a16:creationId xmlns:a16="http://schemas.microsoft.com/office/drawing/2014/main" id="{AAD2DB72-8859-A8A1-981C-39550D5A94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15162" y="2567557"/>
            <a:ext cx="897072" cy="897072"/>
          </a:xfrm>
          <a:prstGeom prst="rect">
            <a:avLst/>
          </a:prstGeom>
        </p:spPr>
      </p:pic>
      <p:cxnSp>
        <p:nvCxnSpPr>
          <p:cNvPr id="56" name="Straight Arrow Connector 55">
            <a:extLst>
              <a:ext uri="{FF2B5EF4-FFF2-40B4-BE49-F238E27FC236}">
                <a16:creationId xmlns:a16="http://schemas.microsoft.com/office/drawing/2014/main" id="{B63BD9DF-3E52-F6FD-F483-99852F1BA3BD}"/>
              </a:ext>
            </a:extLst>
          </p:cNvPr>
          <p:cNvCxnSpPr>
            <a:cxnSpLocks/>
            <a:stCxn id="33" idx="1"/>
            <a:endCxn id="31" idx="3"/>
          </p:cNvCxnSpPr>
          <p:nvPr/>
        </p:nvCxnSpPr>
        <p:spPr>
          <a:xfrm flipH="1" flipV="1">
            <a:off x="1843692" y="2857540"/>
            <a:ext cx="471470" cy="158553"/>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0D847BB-7B7F-7CDA-C07A-58956E10C81D}"/>
              </a:ext>
            </a:extLst>
          </p:cNvPr>
          <p:cNvCxnSpPr>
            <a:cxnSpLocks/>
          </p:cNvCxnSpPr>
          <p:nvPr/>
        </p:nvCxnSpPr>
        <p:spPr>
          <a:xfrm>
            <a:off x="1157041" y="3092895"/>
            <a:ext cx="0" cy="2701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C9B4872-E9CF-3F30-C8F9-CB1C70DD4F8C}"/>
              </a:ext>
            </a:extLst>
          </p:cNvPr>
          <p:cNvCxnSpPr>
            <a:cxnSpLocks/>
          </p:cNvCxnSpPr>
          <p:nvPr/>
        </p:nvCxnSpPr>
        <p:spPr>
          <a:xfrm flipV="1">
            <a:off x="1363416" y="3086995"/>
            <a:ext cx="0" cy="276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20AEDACD-8F83-3441-0086-04C1FA681C69}"/>
              </a:ext>
            </a:extLst>
          </p:cNvPr>
          <p:cNvCxnSpPr>
            <a:stCxn id="31" idx="0"/>
            <a:endCxn id="21" idx="1"/>
          </p:cNvCxnSpPr>
          <p:nvPr/>
        </p:nvCxnSpPr>
        <p:spPr>
          <a:xfrm rot="5400000" flipH="1" flipV="1">
            <a:off x="1027852" y="1851405"/>
            <a:ext cx="1034039" cy="60178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Google Shape;120;p18">
            <a:extLst>
              <a:ext uri="{FF2B5EF4-FFF2-40B4-BE49-F238E27FC236}">
                <a16:creationId xmlns:a16="http://schemas.microsoft.com/office/drawing/2014/main" id="{305ABF95-5226-A4EA-967B-75FFE07D1F6E}"/>
              </a:ext>
            </a:extLst>
          </p:cNvPr>
          <p:cNvSpPr txBox="1">
            <a:spLocks/>
          </p:cNvSpPr>
          <p:nvPr/>
        </p:nvSpPr>
        <p:spPr>
          <a:xfrm>
            <a:off x="1448421" y="830953"/>
            <a:ext cx="2236176" cy="572700"/>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GB" sz="1800" b="1" dirty="0"/>
              <a:t>Relevant Docs</a:t>
            </a:r>
          </a:p>
        </p:txBody>
      </p:sp>
      <p:cxnSp>
        <p:nvCxnSpPr>
          <p:cNvPr id="82" name="Straight Arrow Connector 81">
            <a:extLst>
              <a:ext uri="{FF2B5EF4-FFF2-40B4-BE49-F238E27FC236}">
                <a16:creationId xmlns:a16="http://schemas.microsoft.com/office/drawing/2014/main" id="{CB79E6C5-8C1F-833E-F6DF-D7C513F70F9E}"/>
              </a:ext>
            </a:extLst>
          </p:cNvPr>
          <p:cNvCxnSpPr>
            <a:cxnSpLocks/>
          </p:cNvCxnSpPr>
          <p:nvPr/>
        </p:nvCxnSpPr>
        <p:spPr>
          <a:xfrm>
            <a:off x="2233193" y="1998771"/>
            <a:ext cx="1538209" cy="429141"/>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DFFD222-610E-0D55-3E78-4CA3D4386AC0}"/>
              </a:ext>
            </a:extLst>
          </p:cNvPr>
          <p:cNvCxnSpPr>
            <a:cxnSpLocks/>
            <a:stCxn id="5" idx="2"/>
          </p:cNvCxnSpPr>
          <p:nvPr/>
        </p:nvCxnSpPr>
        <p:spPr>
          <a:xfrm>
            <a:off x="2882369" y="2014919"/>
            <a:ext cx="889033" cy="389988"/>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671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4" name="TextBox 3">
            <a:extLst>
              <a:ext uri="{FF2B5EF4-FFF2-40B4-BE49-F238E27FC236}">
                <a16:creationId xmlns:a16="http://schemas.microsoft.com/office/drawing/2014/main" id="{154FA76B-78A3-6894-4FDB-69A3C70583D4}"/>
              </a:ext>
            </a:extLst>
          </p:cNvPr>
          <p:cNvSpPr txBox="1"/>
          <p:nvPr/>
        </p:nvSpPr>
        <p:spPr>
          <a:xfrm>
            <a:off x="3968349" y="1728417"/>
            <a:ext cx="4838494" cy="3323987"/>
          </a:xfrm>
          <a:prstGeom prst="rect">
            <a:avLst/>
          </a:prstGeom>
          <a:noFill/>
        </p:spPr>
        <p:txBody>
          <a:bodyPr wrap="square">
            <a:spAutoFit/>
          </a:bodyPr>
          <a:lstStyle/>
          <a:p>
            <a:r>
              <a:rPr lang="en-GB" sz="1000" b="1" dirty="0">
                <a:effectLst/>
                <a:latin typeface="Courier New" panose="02070309020205020404" pitchFamily="49" charset="0"/>
              </a:rPr>
              <a:t>EXAMPLES:</a:t>
            </a:r>
          </a:p>
          <a:p>
            <a:r>
              <a:rPr lang="en-GB" sz="1000" b="1" dirty="0">
                <a:latin typeface="Courier New" panose="02070309020205020404" pitchFamily="49" charset="0"/>
              </a:rPr>
              <a:t>CONTEXT:</a:t>
            </a:r>
          </a:p>
          <a:p>
            <a:r>
              <a:rPr lang="en-GB" sz="1000" b="1" dirty="0">
                <a:latin typeface="Courier New" panose="02070309020205020404" pitchFamily="49" charset="0"/>
              </a:rPr>
              <a:t>Content: This Agreement is governed by English law and the parties submit to the exclusive jurisdiction of the English courts in  relation to any dispute (contractual or non-contractual) concerning this Agreement save that either party may apply to any court for an  injunction or other relief to protect its Intellectual Property Rights.</a:t>
            </a:r>
          </a:p>
          <a:p>
            <a:r>
              <a:rPr lang="en-GB" sz="1000" b="1" dirty="0">
                <a:latin typeface="Courier New" panose="02070309020205020404" pitchFamily="49" charset="0"/>
              </a:rPr>
              <a:t>Source: 28-pl</a:t>
            </a:r>
          </a:p>
          <a:p>
            <a:endParaRPr lang="en-GB" sz="1000" b="1" dirty="0">
              <a:latin typeface="Courier New" panose="02070309020205020404" pitchFamily="49" charset="0"/>
            </a:endParaRPr>
          </a:p>
          <a:p>
            <a:r>
              <a:rPr lang="en-GB" sz="1000" b="1" dirty="0">
                <a:latin typeface="Courier New" panose="02070309020205020404" pitchFamily="49" charset="0"/>
              </a:rPr>
              <a:t>Content: (b) if Google believes, in good faith, that the Distributor has violated or caused Google to violate any Anti-Bribery Laws (as  defined in Clause 8.5) or that such a violation is reasonably likely to occur,</a:t>
            </a:r>
          </a:p>
          <a:p>
            <a:r>
              <a:rPr lang="en-GB" sz="1000" b="1" dirty="0">
                <a:latin typeface="Courier New" panose="02070309020205020404" pitchFamily="49" charset="0"/>
              </a:rPr>
              <a:t>Source: 4-pl</a:t>
            </a:r>
          </a:p>
          <a:p>
            <a:endParaRPr lang="en-GB" sz="1000" b="1" dirty="0">
              <a:latin typeface="Courier New" panose="02070309020205020404" pitchFamily="49" charset="0"/>
            </a:endParaRPr>
          </a:p>
          <a:p>
            <a:r>
              <a:rPr lang="en-GB" sz="1000" b="1" dirty="0">
                <a:latin typeface="Courier New" panose="02070309020205020404" pitchFamily="49" charset="0"/>
              </a:rPr>
              <a:t>QUESTION: Which state/country's law governs the interpretation of the contract?</a:t>
            </a:r>
          </a:p>
          <a:p>
            <a:endParaRPr lang="en-GB" sz="1000" b="1" dirty="0">
              <a:latin typeface="Courier New" panose="02070309020205020404" pitchFamily="49" charset="0"/>
            </a:endParaRPr>
          </a:p>
          <a:p>
            <a:r>
              <a:rPr lang="en-GB" sz="1000" b="1" dirty="0">
                <a:latin typeface="Courier New" panose="02070309020205020404" pitchFamily="49" charset="0"/>
              </a:rPr>
              <a:t>FINAL ANSWER: This Agreement is governed by English law.</a:t>
            </a:r>
          </a:p>
          <a:p>
            <a:r>
              <a:rPr lang="en-GB" sz="1000" b="1" dirty="0">
                <a:latin typeface="Courier New" panose="02070309020205020404" pitchFamily="49" charset="0"/>
              </a:rPr>
              <a:t>SOURCES: 28-pl</a:t>
            </a:r>
            <a:endParaRPr lang="en-GB" sz="1000" b="1" dirty="0">
              <a:effectLst/>
              <a:latin typeface="Courier New" panose="02070309020205020404" pitchFamily="49" charset="0"/>
            </a:endParaRPr>
          </a:p>
        </p:txBody>
      </p:sp>
      <p:sp>
        <p:nvSpPr>
          <p:cNvPr id="24" name="Rectangle 23">
            <a:extLst>
              <a:ext uri="{FF2B5EF4-FFF2-40B4-BE49-F238E27FC236}">
                <a16:creationId xmlns:a16="http://schemas.microsoft.com/office/drawing/2014/main" id="{2AF0D338-7221-69B9-B525-FC6A47C24D08}"/>
              </a:ext>
            </a:extLst>
          </p:cNvPr>
          <p:cNvSpPr/>
          <p:nvPr/>
        </p:nvSpPr>
        <p:spPr>
          <a:xfrm>
            <a:off x="1153584" y="1019853"/>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AI Role</a:t>
            </a:r>
          </a:p>
        </p:txBody>
      </p:sp>
      <p:sp>
        <p:nvSpPr>
          <p:cNvPr id="25" name="Rectangle 24">
            <a:extLst>
              <a:ext uri="{FF2B5EF4-FFF2-40B4-BE49-F238E27FC236}">
                <a16:creationId xmlns:a16="http://schemas.microsoft.com/office/drawing/2014/main" id="{B032D406-A8B8-515B-EE10-347120DFAD0A}"/>
              </a:ext>
            </a:extLst>
          </p:cNvPr>
          <p:cNvSpPr/>
          <p:nvPr/>
        </p:nvSpPr>
        <p:spPr>
          <a:xfrm>
            <a:off x="1153584" y="1582562"/>
            <a:ext cx="2171025" cy="380378"/>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Instructions</a:t>
            </a:r>
          </a:p>
        </p:txBody>
      </p:sp>
      <p:sp>
        <p:nvSpPr>
          <p:cNvPr id="26" name="Rectangle 25">
            <a:extLst>
              <a:ext uri="{FF2B5EF4-FFF2-40B4-BE49-F238E27FC236}">
                <a16:creationId xmlns:a16="http://schemas.microsoft.com/office/drawing/2014/main" id="{EE8DEED9-6ED7-20EE-0CA9-F1CB8A8B50EE}"/>
              </a:ext>
            </a:extLst>
          </p:cNvPr>
          <p:cNvSpPr/>
          <p:nvPr/>
        </p:nvSpPr>
        <p:spPr>
          <a:xfrm>
            <a:off x="1153584" y="2222075"/>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Contexts</a:t>
            </a:r>
          </a:p>
        </p:txBody>
      </p:sp>
      <p:sp>
        <p:nvSpPr>
          <p:cNvPr id="27" name="Rectangle 26">
            <a:extLst>
              <a:ext uri="{FF2B5EF4-FFF2-40B4-BE49-F238E27FC236}">
                <a16:creationId xmlns:a16="http://schemas.microsoft.com/office/drawing/2014/main" id="{F4C522A2-6C16-F1E7-B8B9-93DB0568F4CB}"/>
              </a:ext>
            </a:extLst>
          </p:cNvPr>
          <p:cNvSpPr/>
          <p:nvPr/>
        </p:nvSpPr>
        <p:spPr>
          <a:xfrm>
            <a:off x="1153582" y="3487728"/>
            <a:ext cx="2171023" cy="472151"/>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&amp; </a:t>
            </a:r>
            <a:r>
              <a:rPr lang="en-SG" sz="1600" dirty="0">
                <a:solidFill>
                  <a:schemeClr val="tx1">
                    <a:lumMod val="65000"/>
                  </a:schemeClr>
                </a:solidFill>
              </a:rPr>
              <a:t>AI)</a:t>
            </a:r>
            <a:r>
              <a:rPr lang="en-SG" sz="1600" dirty="0"/>
              <a:t> Examples/History</a:t>
            </a:r>
          </a:p>
        </p:txBody>
      </p:sp>
      <p:sp>
        <p:nvSpPr>
          <p:cNvPr id="28" name="Rectangle 27">
            <a:extLst>
              <a:ext uri="{FF2B5EF4-FFF2-40B4-BE49-F238E27FC236}">
                <a16:creationId xmlns:a16="http://schemas.microsoft.com/office/drawing/2014/main" id="{8B2BC712-93B7-6865-58E8-C1F51970770D}"/>
              </a:ext>
            </a:extLst>
          </p:cNvPr>
          <p:cNvSpPr/>
          <p:nvPr/>
        </p:nvSpPr>
        <p:spPr>
          <a:xfrm>
            <a:off x="1153585" y="4127367"/>
            <a:ext cx="2171022" cy="367373"/>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Question</a:t>
            </a:r>
          </a:p>
        </p:txBody>
      </p:sp>
      <p:sp>
        <p:nvSpPr>
          <p:cNvPr id="35" name="Rectangle 34">
            <a:extLst>
              <a:ext uri="{FF2B5EF4-FFF2-40B4-BE49-F238E27FC236}">
                <a16:creationId xmlns:a16="http://schemas.microsoft.com/office/drawing/2014/main" id="{516EC9CA-D743-6EAB-215D-747A82650F99}"/>
              </a:ext>
            </a:extLst>
          </p:cNvPr>
          <p:cNvSpPr/>
          <p:nvPr/>
        </p:nvSpPr>
        <p:spPr>
          <a:xfrm>
            <a:off x="1153579" y="2784039"/>
            <a:ext cx="2171024" cy="509056"/>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a:t>
            </a:r>
            <a:r>
              <a:rPr lang="en-SG" sz="1600" dirty="0"/>
              <a:t>  Output</a:t>
            </a:r>
            <a:br>
              <a:rPr lang="en-SG" sz="1600" dirty="0"/>
            </a:br>
            <a:r>
              <a:rPr lang="en-SG" sz="1600" dirty="0"/>
              <a:t>Instructions</a:t>
            </a:r>
          </a:p>
        </p:txBody>
      </p:sp>
      <p:cxnSp>
        <p:nvCxnSpPr>
          <p:cNvPr id="36" name="Straight Arrow Connector 35">
            <a:extLst>
              <a:ext uri="{FF2B5EF4-FFF2-40B4-BE49-F238E27FC236}">
                <a16:creationId xmlns:a16="http://schemas.microsoft.com/office/drawing/2014/main" id="{CC988FEA-458D-3447-9EA8-665E6588A780}"/>
              </a:ext>
            </a:extLst>
          </p:cNvPr>
          <p:cNvCxnSpPr>
            <a:cxnSpLocks/>
            <a:stCxn id="25" idx="2"/>
            <a:endCxn id="26" idx="0"/>
          </p:cNvCxnSpPr>
          <p:nvPr/>
        </p:nvCxnSpPr>
        <p:spPr>
          <a:xfrm>
            <a:off x="2239097" y="1962940"/>
            <a:ext cx="0" cy="25913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F855D43-F72C-628E-033A-7D746E53152E}"/>
              </a:ext>
            </a:extLst>
          </p:cNvPr>
          <p:cNvCxnSpPr>
            <a:cxnSpLocks/>
            <a:stCxn id="24" idx="2"/>
            <a:endCxn id="25" idx="0"/>
          </p:cNvCxnSpPr>
          <p:nvPr/>
        </p:nvCxnSpPr>
        <p:spPr>
          <a:xfrm>
            <a:off x="2239097" y="1396302"/>
            <a:ext cx="0" cy="1862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15DAE7F-0703-92B0-4DDC-02D5C592BB98}"/>
              </a:ext>
            </a:extLst>
          </p:cNvPr>
          <p:cNvCxnSpPr>
            <a:cxnSpLocks/>
            <a:stCxn id="26" idx="2"/>
            <a:endCxn id="35" idx="0"/>
          </p:cNvCxnSpPr>
          <p:nvPr/>
        </p:nvCxnSpPr>
        <p:spPr>
          <a:xfrm flipH="1">
            <a:off x="2239091" y="2598524"/>
            <a:ext cx="6" cy="18551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877BE0-4CAC-25FD-BD2F-58F18D7053D2}"/>
              </a:ext>
            </a:extLst>
          </p:cNvPr>
          <p:cNvCxnSpPr>
            <a:cxnSpLocks/>
            <a:stCxn id="35" idx="2"/>
            <a:endCxn id="27" idx="0"/>
          </p:cNvCxnSpPr>
          <p:nvPr/>
        </p:nvCxnSpPr>
        <p:spPr>
          <a:xfrm>
            <a:off x="2239091" y="3293095"/>
            <a:ext cx="3" cy="19463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182CDB-32D7-4F18-C36D-E8E0AC4D18D2}"/>
              </a:ext>
            </a:extLst>
          </p:cNvPr>
          <p:cNvCxnSpPr>
            <a:cxnSpLocks/>
            <a:stCxn id="27" idx="2"/>
            <a:endCxn id="28" idx="0"/>
          </p:cNvCxnSpPr>
          <p:nvPr/>
        </p:nvCxnSpPr>
        <p:spPr>
          <a:xfrm>
            <a:off x="2239094" y="3959879"/>
            <a:ext cx="2" cy="16748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6CADFA-3A7A-AD5B-2E05-87C05C96BEB3}"/>
              </a:ext>
            </a:extLst>
          </p:cNvPr>
          <p:cNvCxnSpPr>
            <a:cxnSpLocks/>
            <a:stCxn id="25" idx="3"/>
          </p:cNvCxnSpPr>
          <p:nvPr/>
        </p:nvCxnSpPr>
        <p:spPr>
          <a:xfrm flipV="1">
            <a:off x="3324609" y="1412793"/>
            <a:ext cx="518397" cy="3599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698D8BE-900D-0E0F-EECC-ECECEB035022}"/>
              </a:ext>
            </a:extLst>
          </p:cNvPr>
          <p:cNvCxnSpPr>
            <a:cxnSpLocks/>
            <a:stCxn id="35" idx="3"/>
          </p:cNvCxnSpPr>
          <p:nvPr/>
        </p:nvCxnSpPr>
        <p:spPr>
          <a:xfrm flipV="1">
            <a:off x="3324603" y="2215667"/>
            <a:ext cx="532731" cy="82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689AFA-8F67-E316-BF16-1FDD33CF1941}"/>
              </a:ext>
            </a:extLst>
          </p:cNvPr>
          <p:cNvCxnSpPr>
            <a:cxnSpLocks/>
            <a:stCxn id="28" idx="3"/>
          </p:cNvCxnSpPr>
          <p:nvPr/>
        </p:nvCxnSpPr>
        <p:spPr>
          <a:xfrm>
            <a:off x="3324607" y="4311054"/>
            <a:ext cx="532727" cy="52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ACBF586-5C13-B6F4-BBA7-67196C9EAF38}"/>
              </a:ext>
            </a:extLst>
          </p:cNvPr>
          <p:cNvSpPr txBox="1"/>
          <p:nvPr/>
        </p:nvSpPr>
        <p:spPr>
          <a:xfrm>
            <a:off x="3968349" y="990476"/>
            <a:ext cx="4705295" cy="707886"/>
          </a:xfrm>
          <a:prstGeom prst="rect">
            <a:avLst/>
          </a:prstGeom>
          <a:noFill/>
        </p:spPr>
        <p:txBody>
          <a:bodyPr wrap="square">
            <a:spAutoFit/>
          </a:bodyPr>
          <a:lstStyle/>
          <a:p>
            <a:r>
              <a:rPr lang="en-GB" sz="1000" b="1" dirty="0">
                <a:latin typeface="Courier New" panose="02070309020205020404" pitchFamily="49" charset="0"/>
              </a:rPr>
              <a:t>TASK: Given the information given in CONTEXT and a question, create a final answer with references ("SOURCES").</a:t>
            </a:r>
          </a:p>
          <a:p>
            <a:r>
              <a:rPr lang="en-GB" sz="1000" b="1" dirty="0">
                <a:latin typeface="Courier New" panose="02070309020205020404" pitchFamily="49" charset="0"/>
              </a:rPr>
              <a:t>=========</a:t>
            </a:r>
          </a:p>
        </p:txBody>
      </p:sp>
      <p:sp>
        <p:nvSpPr>
          <p:cNvPr id="57" name="TextBox 56">
            <a:extLst>
              <a:ext uri="{FF2B5EF4-FFF2-40B4-BE49-F238E27FC236}">
                <a16:creationId xmlns:a16="http://schemas.microsoft.com/office/drawing/2014/main" id="{A9492D47-EBDD-D01B-620F-2DC478B6B251}"/>
              </a:ext>
            </a:extLst>
          </p:cNvPr>
          <p:cNvSpPr txBox="1"/>
          <p:nvPr/>
        </p:nvSpPr>
        <p:spPr>
          <a:xfrm>
            <a:off x="3968360" y="1938631"/>
            <a:ext cx="4152936" cy="553998"/>
          </a:xfrm>
          <a:prstGeom prst="rect">
            <a:avLst/>
          </a:prstGeom>
          <a:noFill/>
        </p:spPr>
        <p:txBody>
          <a:bodyPr wrap="square">
            <a:spAutoFit/>
          </a:bodyPr>
          <a:lstStyle/>
          <a:p>
            <a:r>
              <a:rPr lang="en-GB" sz="1000" b="1" dirty="0">
                <a:latin typeface="Courier New" panose="02070309020205020404" pitchFamily="49" charset="0"/>
              </a:rPr>
              <a:t>OUTPUT INSTRUCTION:</a:t>
            </a:r>
          </a:p>
          <a:p>
            <a:r>
              <a:rPr lang="en-GB" sz="1000" b="1" dirty="0">
                <a:latin typeface="Courier New" panose="02070309020205020404" pitchFamily="49" charset="0"/>
              </a:rPr>
              <a:t>ALWAYS return a "SOURCES" part in your answer.</a:t>
            </a:r>
          </a:p>
          <a:p>
            <a:r>
              <a:rPr lang="en-GB" sz="1000" b="1" dirty="0">
                <a:latin typeface="Courier New" panose="02070309020205020404" pitchFamily="49" charset="0"/>
              </a:rPr>
              <a:t>=======================</a:t>
            </a:r>
            <a:endParaRPr lang="en-GB" sz="1000" b="1" dirty="0">
              <a:effectLst/>
              <a:latin typeface="Courier New" panose="02070309020205020404" pitchFamily="49" charset="0"/>
            </a:endParaRPr>
          </a:p>
        </p:txBody>
      </p:sp>
      <p:sp>
        <p:nvSpPr>
          <p:cNvPr id="58" name="TextBox 57">
            <a:extLst>
              <a:ext uri="{FF2B5EF4-FFF2-40B4-BE49-F238E27FC236}">
                <a16:creationId xmlns:a16="http://schemas.microsoft.com/office/drawing/2014/main" id="{DE6F9665-BC89-6517-B964-45B6E57BFECD}"/>
              </a:ext>
            </a:extLst>
          </p:cNvPr>
          <p:cNvSpPr txBox="1"/>
          <p:nvPr/>
        </p:nvSpPr>
        <p:spPr>
          <a:xfrm>
            <a:off x="3968353" y="4010617"/>
            <a:ext cx="1734729" cy="707886"/>
          </a:xfrm>
          <a:prstGeom prst="rect">
            <a:avLst/>
          </a:prstGeom>
          <a:noFill/>
        </p:spPr>
        <p:txBody>
          <a:bodyPr wrap="square">
            <a:spAutoFit/>
          </a:bodyPr>
          <a:lstStyle/>
          <a:p>
            <a:r>
              <a:rPr lang="en-GB" sz="1000" b="1" dirty="0">
                <a:latin typeface="Courier New" panose="02070309020205020404" pitchFamily="49" charset="0"/>
              </a:rPr>
              <a:t>=========</a:t>
            </a:r>
          </a:p>
          <a:p>
            <a:r>
              <a:rPr lang="en-GB" sz="1000" b="1" dirty="0">
                <a:latin typeface="Courier New" panose="02070309020205020404" pitchFamily="49" charset="0"/>
              </a:rPr>
              <a:t>QUESTION: {question}</a:t>
            </a:r>
            <a:br>
              <a:rPr lang="en-GB" sz="1000" b="1" dirty="0">
                <a:latin typeface="Courier New" panose="02070309020205020404" pitchFamily="49" charset="0"/>
              </a:rPr>
            </a:br>
            <a:endParaRPr lang="en-GB" sz="1000" b="1" dirty="0">
              <a:latin typeface="Courier New" panose="02070309020205020404" pitchFamily="49" charset="0"/>
            </a:endParaRPr>
          </a:p>
          <a:p>
            <a:r>
              <a:rPr lang="en-GB" sz="1000" b="1" dirty="0">
                <a:latin typeface="Courier New" panose="02070309020205020404" pitchFamily="49" charset="0"/>
              </a:rPr>
              <a:t>FINAL ANSWER:</a:t>
            </a:r>
          </a:p>
        </p:txBody>
      </p:sp>
      <p:sp>
        <p:nvSpPr>
          <p:cNvPr id="13" name="Rectangle 12">
            <a:extLst>
              <a:ext uri="{FF2B5EF4-FFF2-40B4-BE49-F238E27FC236}">
                <a16:creationId xmlns:a16="http://schemas.microsoft.com/office/drawing/2014/main" id="{12C75AC3-90FE-CEFC-19A1-9B9BCAEFB75D}"/>
              </a:ext>
            </a:extLst>
          </p:cNvPr>
          <p:cNvSpPr/>
          <p:nvPr/>
        </p:nvSpPr>
        <p:spPr>
          <a:xfrm>
            <a:off x="6028356" y="4089304"/>
            <a:ext cx="2172658"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accent5">
                    <a:lumMod val="60000"/>
                    <a:lumOff val="40000"/>
                  </a:schemeClr>
                </a:solidFill>
              </a:rPr>
              <a:t>Input question into placeholder {question}</a:t>
            </a:r>
          </a:p>
        </p:txBody>
      </p:sp>
      <p:cxnSp>
        <p:nvCxnSpPr>
          <p:cNvPr id="14" name="Straight Arrow Connector 13">
            <a:extLst>
              <a:ext uri="{FF2B5EF4-FFF2-40B4-BE49-F238E27FC236}">
                <a16:creationId xmlns:a16="http://schemas.microsoft.com/office/drawing/2014/main" id="{55121856-2A51-8A3B-44B9-8B0F283D6125}"/>
              </a:ext>
            </a:extLst>
          </p:cNvPr>
          <p:cNvCxnSpPr>
            <a:cxnSpLocks/>
            <a:stCxn id="13" idx="1"/>
          </p:cNvCxnSpPr>
          <p:nvPr/>
        </p:nvCxnSpPr>
        <p:spPr>
          <a:xfrm flipH="1">
            <a:off x="5644444" y="4277529"/>
            <a:ext cx="383912" cy="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5F2AE8D-A2FC-24D5-5351-B870019FC3B3}"/>
              </a:ext>
            </a:extLst>
          </p:cNvPr>
          <p:cNvSpPr txBox="1"/>
          <p:nvPr/>
        </p:nvSpPr>
        <p:spPr>
          <a:xfrm>
            <a:off x="3968357" y="2705705"/>
            <a:ext cx="1175816" cy="553998"/>
          </a:xfrm>
          <a:prstGeom prst="rect">
            <a:avLst/>
          </a:prstGeom>
          <a:noFill/>
        </p:spPr>
        <p:txBody>
          <a:bodyPr wrap="square">
            <a:spAutoFit/>
          </a:bodyPr>
          <a:lstStyle/>
          <a:p>
            <a:r>
              <a:rPr lang="en-GB" sz="1000" b="1" dirty="0">
                <a:latin typeface="Courier New" panose="02070309020205020404" pitchFamily="49" charset="0"/>
              </a:rPr>
              <a:t>CONTEXT:</a:t>
            </a:r>
          </a:p>
          <a:p>
            <a:r>
              <a:rPr lang="en-GB" sz="1000" b="1" dirty="0">
                <a:latin typeface="Courier New" panose="02070309020205020404" pitchFamily="49" charset="0"/>
              </a:rPr>
              <a:t>{summaries}</a:t>
            </a:r>
          </a:p>
          <a:p>
            <a:r>
              <a:rPr lang="en-GB" sz="1000" b="1" dirty="0">
                <a:latin typeface="Courier New" panose="02070309020205020404" pitchFamily="49" charset="0"/>
              </a:rPr>
              <a:t>=========</a:t>
            </a:r>
          </a:p>
        </p:txBody>
      </p:sp>
      <p:cxnSp>
        <p:nvCxnSpPr>
          <p:cNvPr id="6" name="Straight Arrow Connector 5">
            <a:extLst>
              <a:ext uri="{FF2B5EF4-FFF2-40B4-BE49-F238E27FC236}">
                <a16:creationId xmlns:a16="http://schemas.microsoft.com/office/drawing/2014/main" id="{B71FA2FB-425E-8D2A-BAE3-C83B42A6CBB1}"/>
              </a:ext>
            </a:extLst>
          </p:cNvPr>
          <p:cNvCxnSpPr>
            <a:cxnSpLocks/>
            <a:stCxn id="26" idx="3"/>
          </p:cNvCxnSpPr>
          <p:nvPr/>
        </p:nvCxnSpPr>
        <p:spPr>
          <a:xfrm>
            <a:off x="3324609" y="2410300"/>
            <a:ext cx="532725" cy="4928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88E14D2-B030-70DC-33DC-5AE886563D22}"/>
              </a:ext>
            </a:extLst>
          </p:cNvPr>
          <p:cNvCxnSpPr>
            <a:cxnSpLocks/>
            <a:stCxn id="27" idx="3"/>
          </p:cNvCxnSpPr>
          <p:nvPr/>
        </p:nvCxnSpPr>
        <p:spPr>
          <a:xfrm flipV="1">
            <a:off x="3324605" y="3723803"/>
            <a:ext cx="52206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A99B749-8520-24AD-7FA4-31C73EC4B804}"/>
              </a:ext>
            </a:extLst>
          </p:cNvPr>
          <p:cNvSpPr/>
          <p:nvPr/>
        </p:nvSpPr>
        <p:spPr>
          <a:xfrm>
            <a:off x="5792653" y="2755485"/>
            <a:ext cx="2197768"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accent5">
                    <a:lumMod val="60000"/>
                    <a:lumOff val="40000"/>
                  </a:schemeClr>
                </a:solidFill>
              </a:rPr>
              <a:t>Retrieved Documents stuffed into placeholder {summaries}</a:t>
            </a:r>
          </a:p>
        </p:txBody>
      </p:sp>
      <p:cxnSp>
        <p:nvCxnSpPr>
          <p:cNvPr id="18" name="Straight Arrow Connector 17">
            <a:extLst>
              <a:ext uri="{FF2B5EF4-FFF2-40B4-BE49-F238E27FC236}">
                <a16:creationId xmlns:a16="http://schemas.microsoft.com/office/drawing/2014/main" id="{16BD43A7-FDAD-7086-86A2-B27E0574E766}"/>
              </a:ext>
            </a:extLst>
          </p:cNvPr>
          <p:cNvCxnSpPr>
            <a:cxnSpLocks/>
          </p:cNvCxnSpPr>
          <p:nvPr/>
        </p:nvCxnSpPr>
        <p:spPr>
          <a:xfrm flipH="1">
            <a:off x="4960736" y="2997691"/>
            <a:ext cx="776995" cy="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6A323F1-2984-56FB-B4CF-5DD44F764AAC}"/>
              </a:ext>
            </a:extLst>
          </p:cNvPr>
          <p:cNvSpPr txBox="1"/>
          <p:nvPr/>
        </p:nvSpPr>
        <p:spPr>
          <a:xfrm>
            <a:off x="3968352" y="189319"/>
            <a:ext cx="4300251" cy="861774"/>
          </a:xfrm>
          <a:prstGeom prst="rect">
            <a:avLst/>
          </a:prstGeom>
          <a:noFill/>
        </p:spPr>
        <p:txBody>
          <a:bodyPr wrap="square">
            <a:spAutoFit/>
          </a:bodyPr>
          <a:lstStyle/>
          <a:p>
            <a:r>
              <a:rPr lang="en-GB" sz="1000" b="1" dirty="0">
                <a:latin typeface="Courier New" panose="02070309020205020404" pitchFamily="49" charset="0"/>
              </a:rPr>
              <a:t>You are an AI medical agent who provides recommendation for treatment of diseases. For patient safety, if you don’t know the answer, just say you don’t know, do not make up an answer</a:t>
            </a:r>
          </a:p>
          <a:p>
            <a:r>
              <a:rPr lang="en-GB" sz="1000" b="1" dirty="0">
                <a:latin typeface="Courier New" panose="02070309020205020404" pitchFamily="49" charset="0"/>
              </a:rPr>
              <a:t>=========</a:t>
            </a:r>
          </a:p>
        </p:txBody>
      </p:sp>
      <p:cxnSp>
        <p:nvCxnSpPr>
          <p:cNvPr id="49" name="Straight Arrow Connector 48">
            <a:extLst>
              <a:ext uri="{FF2B5EF4-FFF2-40B4-BE49-F238E27FC236}">
                <a16:creationId xmlns:a16="http://schemas.microsoft.com/office/drawing/2014/main" id="{24ACAB78-2693-B448-230F-6DCA7854D655}"/>
              </a:ext>
            </a:extLst>
          </p:cNvPr>
          <p:cNvCxnSpPr>
            <a:cxnSpLocks/>
            <a:stCxn id="24" idx="3"/>
          </p:cNvCxnSpPr>
          <p:nvPr/>
        </p:nvCxnSpPr>
        <p:spPr>
          <a:xfrm flipV="1">
            <a:off x="3324609" y="671787"/>
            <a:ext cx="470151" cy="5362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4FD61B0-4B51-1E7A-452C-4C654406DE9D}"/>
              </a:ext>
            </a:extLst>
          </p:cNvPr>
          <p:cNvSpPr txBox="1"/>
          <p:nvPr/>
        </p:nvSpPr>
        <p:spPr>
          <a:xfrm>
            <a:off x="3968360" y="3528185"/>
            <a:ext cx="4152936" cy="400110"/>
          </a:xfrm>
          <a:prstGeom prst="rect">
            <a:avLst/>
          </a:prstGeom>
          <a:noFill/>
        </p:spPr>
        <p:txBody>
          <a:bodyPr wrap="square">
            <a:spAutoFit/>
          </a:bodyPr>
          <a:lstStyle/>
          <a:p>
            <a:r>
              <a:rPr lang="en-GB" sz="1000" b="1" dirty="0">
                <a:effectLst/>
                <a:latin typeface="Courier New" panose="02070309020205020404" pitchFamily="49" charset="0"/>
              </a:rPr>
              <a:t>=======================</a:t>
            </a:r>
          </a:p>
          <a:p>
            <a:r>
              <a:rPr lang="en-GB" sz="1000" b="1" dirty="0">
                <a:latin typeface="Courier New" panose="02070309020205020404" pitchFamily="49" charset="0"/>
              </a:rPr>
              <a:t>EXAMPLE</a:t>
            </a:r>
          </a:p>
        </p:txBody>
      </p:sp>
      <p:sp>
        <p:nvSpPr>
          <p:cNvPr id="65" name="Google Shape;67;p15">
            <a:extLst>
              <a:ext uri="{FF2B5EF4-FFF2-40B4-BE49-F238E27FC236}">
                <a16:creationId xmlns:a16="http://schemas.microsoft.com/office/drawing/2014/main" id="{B723D588-B349-5491-298E-86763D87F3FF}"/>
              </a:ext>
            </a:extLst>
          </p:cNvPr>
          <p:cNvSpPr txBox="1">
            <a:spLocks noGrp="1"/>
          </p:cNvSpPr>
          <p:nvPr>
            <p:ph type="title"/>
          </p:nvPr>
        </p:nvSpPr>
        <p:spPr>
          <a:xfrm>
            <a:off x="472153" y="58446"/>
            <a:ext cx="303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Custom Retrieval QA Prompt</a:t>
            </a:r>
          </a:p>
        </p:txBody>
      </p:sp>
    </p:spTree>
    <p:extLst>
      <p:ext uri="{BB962C8B-B14F-4D97-AF65-F5344CB8AC3E}">
        <p14:creationId xmlns:p14="http://schemas.microsoft.com/office/powerpoint/2010/main" val="32056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7"/>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2"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2"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4"/>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5" grpId="0"/>
      <p:bldP spid="57" grpId="0"/>
      <p:bldP spid="57" grpId="1"/>
      <p:bldP spid="57" grpId="2"/>
      <p:bldP spid="58" grpId="0"/>
      <p:bldP spid="13" grpId="0"/>
      <p:bldP spid="5" grpId="0"/>
      <p:bldP spid="5" grpId="1"/>
      <p:bldP spid="5" grpId="2"/>
      <p:bldP spid="17" grpId="0"/>
      <p:bldP spid="17" grpId="1"/>
      <p:bldP spid="17" grpId="2"/>
      <p:bldP spid="48" grpId="0"/>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26C983B-669F-4099-AB0F-EE924B3B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2BC96-2C3F-5CA1-B75A-3C971535ADC2}"/>
              </a:ext>
            </a:extLst>
          </p:cNvPr>
          <p:cNvSpPr>
            <a:spLocks noGrp="1"/>
          </p:cNvSpPr>
          <p:nvPr>
            <p:ph type="title"/>
          </p:nvPr>
        </p:nvSpPr>
        <p:spPr>
          <a:xfrm>
            <a:off x="920220" y="1277081"/>
            <a:ext cx="4782358" cy="1883333"/>
          </a:xfrm>
        </p:spPr>
        <p:txBody>
          <a:bodyPr vert="horz" wrap="square" lIns="91440" tIns="45720" rIns="91440" bIns="45720" rtlCol="0" anchor="t">
            <a:noAutofit/>
          </a:bodyPr>
          <a:lstStyle/>
          <a:p>
            <a:pPr defTabSz="914400">
              <a:spcBef>
                <a:spcPct val="0"/>
              </a:spcBef>
            </a:pPr>
            <a:r>
              <a:rPr lang="en-US" sz="5600" spc="-300" dirty="0">
                <a:gradFill flip="none" rotWithShape="1">
                  <a:gsLst>
                    <a:gs pos="32000">
                      <a:srgbClr val="E3E3E3"/>
                    </a:gs>
                    <a:gs pos="0">
                      <a:srgbClr val="969696"/>
                    </a:gs>
                    <a:gs pos="100000">
                      <a:srgbClr val="FFFFFF"/>
                    </a:gs>
                  </a:gsLst>
                  <a:lin ang="8100000" scaled="1"/>
                  <a:tileRect/>
                </a:gradFill>
                <a:effectLst>
                  <a:outerShdw blurRad="469900" dist="342900" dir="5400000" sy="-20000" rotWithShape="0">
                    <a:prstClr val="black">
                      <a:alpha val="66000"/>
                    </a:prstClr>
                  </a:outerShdw>
                </a:effectLst>
              </a:rPr>
              <a:t>Thank you</a:t>
            </a:r>
            <a:br>
              <a:rPr lang="en-US" sz="5600" spc="-300" dirty="0">
                <a:gradFill flip="none" rotWithShape="1">
                  <a:gsLst>
                    <a:gs pos="32000">
                      <a:srgbClr val="E3E3E3"/>
                    </a:gs>
                    <a:gs pos="0">
                      <a:srgbClr val="969696"/>
                    </a:gs>
                    <a:gs pos="100000">
                      <a:srgbClr val="FFFFFF"/>
                    </a:gs>
                  </a:gsLst>
                  <a:lin ang="8100000" scaled="1"/>
                  <a:tileRect/>
                </a:gradFill>
                <a:effectLst>
                  <a:outerShdw blurRad="469900" dist="342900" dir="5400000" sy="-20000" rotWithShape="0">
                    <a:prstClr val="black">
                      <a:alpha val="66000"/>
                    </a:prstClr>
                  </a:outerShdw>
                </a:effectLst>
              </a:rPr>
            </a:br>
            <a:br>
              <a:rPr lang="en-US" sz="5600" spc="-300" dirty="0">
                <a:gradFill flip="none" rotWithShape="1">
                  <a:gsLst>
                    <a:gs pos="32000">
                      <a:srgbClr val="E3E3E3"/>
                    </a:gs>
                    <a:gs pos="0">
                      <a:srgbClr val="969696"/>
                    </a:gs>
                    <a:gs pos="100000">
                      <a:srgbClr val="FFFFFF"/>
                    </a:gs>
                  </a:gsLst>
                  <a:lin ang="8100000" scaled="1"/>
                  <a:tileRect/>
                </a:gradFill>
                <a:effectLst>
                  <a:outerShdw blurRad="469900" dist="342900" dir="5400000" sy="-20000" rotWithShape="0">
                    <a:prstClr val="black">
                      <a:alpha val="66000"/>
                    </a:prstClr>
                  </a:outerShdw>
                </a:effectLst>
              </a:rPr>
            </a:br>
            <a:endParaRPr lang="en-US" sz="5600" spc="-300" dirty="0">
              <a:gradFill flip="none" rotWithShape="1">
                <a:gsLst>
                  <a:gs pos="32000">
                    <a:srgbClr val="E3E3E3"/>
                  </a:gs>
                  <a:gs pos="0">
                    <a:srgbClr val="969696"/>
                  </a:gs>
                  <a:gs pos="100000">
                    <a:srgbClr val="FFFFFF"/>
                  </a:gs>
                </a:gsLst>
                <a:lin ang="8100000" scaled="1"/>
                <a:tileRect/>
              </a:gradFill>
              <a:effectLst>
                <a:outerShdw blurRad="469900" dist="342900" dir="5400000" sy="-20000" rotWithShape="0">
                  <a:prstClr val="black">
                    <a:alpha val="66000"/>
                  </a:prstClr>
                </a:outerShdw>
              </a:effectLst>
            </a:endParaRPr>
          </a:p>
        </p:txBody>
      </p:sp>
      <p:sp>
        <p:nvSpPr>
          <p:cNvPr id="27" name="Title 1">
            <a:extLst>
              <a:ext uri="{FF2B5EF4-FFF2-40B4-BE49-F238E27FC236}">
                <a16:creationId xmlns:a16="http://schemas.microsoft.com/office/drawing/2014/main" id="{FC1F8E27-8303-4D52-BCC3-97F6D77EF12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258" y="1970843"/>
            <a:ext cx="4676361" cy="26940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29" name="Rounded Rectangle 18">
            <a:extLst>
              <a:ext uri="{FF2B5EF4-FFF2-40B4-BE49-F238E27FC236}">
                <a16:creationId xmlns:a16="http://schemas.microsoft.com/office/drawing/2014/main" id="{4A5E1CEE-750A-4BE0-A649-AD40A7A9F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6775" y="1005497"/>
            <a:ext cx="3017520" cy="301752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qr code on a white background&#10;&#10;Description automatically generated">
            <a:extLst>
              <a:ext uri="{FF2B5EF4-FFF2-40B4-BE49-F238E27FC236}">
                <a16:creationId xmlns:a16="http://schemas.microsoft.com/office/drawing/2014/main" id="{5A302D5F-AEB5-B010-103E-B4FE22C6D15B}"/>
              </a:ext>
            </a:extLst>
          </p:cNvPr>
          <p:cNvPicPr>
            <a:picLocks noChangeAspect="1"/>
          </p:cNvPicPr>
          <p:nvPr/>
        </p:nvPicPr>
        <p:blipFill>
          <a:blip r:embed="rId3"/>
          <a:stretch>
            <a:fillRect/>
          </a:stretch>
        </p:blipFill>
        <p:spPr>
          <a:xfrm>
            <a:off x="5251977" y="781360"/>
            <a:ext cx="3488639" cy="3488639"/>
          </a:xfrm>
          <a:prstGeom prst="rect">
            <a:avLst/>
          </a:prstGeom>
        </p:spPr>
      </p:pic>
      <p:sp>
        <p:nvSpPr>
          <p:cNvPr id="15" name="Google Shape;67;p15">
            <a:extLst>
              <a:ext uri="{FF2B5EF4-FFF2-40B4-BE49-F238E27FC236}">
                <a16:creationId xmlns:a16="http://schemas.microsoft.com/office/drawing/2014/main" id="{C2896D60-E9B4-4CD5-E579-E3864EA26BBB}"/>
              </a:ext>
            </a:extLst>
          </p:cNvPr>
          <p:cNvSpPr txBox="1">
            <a:spLocks/>
          </p:cNvSpPr>
          <p:nvPr/>
        </p:nvSpPr>
        <p:spPr>
          <a:xfrm>
            <a:off x="863906" y="2607329"/>
            <a:ext cx="3488639" cy="110617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0" marR="0" lvl="0" indent="0" defTabSz="685800" rtl="0" eaLnBrk="1" fontAlgn="auto" latinLnBrk="0" hangingPunct="1">
              <a:lnSpc>
                <a:spcPct val="90000"/>
              </a:lnSpc>
              <a:spcBef>
                <a:spcPts val="0"/>
              </a:spcBef>
              <a:spcAft>
                <a:spcPts val="0"/>
              </a:spcAft>
              <a:buClrTx/>
              <a:buSzPts val="2800"/>
              <a:buFontTx/>
              <a:buNone/>
              <a:tabLst/>
              <a:defRPr/>
            </a:pPr>
            <a:r>
              <a:rPr kumimoji="0" lang="en-GB" sz="2000" b="0" i="0" u="none" strike="noStrike" kern="1200" cap="none" spc="0" normalizeH="0" baseline="0" noProof="0" dirty="0">
                <a:ln>
                  <a:noFill/>
                </a:ln>
                <a:gradFill flip="none" rotWithShape="1">
                  <a:gsLst>
                    <a:gs pos="28000">
                      <a:sysClr val="window" lastClr="FFFFFF">
                        <a:lumMod val="93000"/>
                      </a:sysClr>
                    </a:gs>
                    <a:gs pos="0">
                      <a:sysClr val="windowText" lastClr="000000">
                        <a:lumMod val="25000"/>
                        <a:lumOff val="75000"/>
                      </a:sysClr>
                    </a:gs>
                    <a:gs pos="100000">
                      <a:srgbClr val="94D7E4">
                        <a:lumMod val="0"/>
                        <a:lumOff val="100000"/>
                      </a:srgbClr>
                    </a:gs>
                  </a:gsLst>
                  <a:lin ang="4800000" scaled="0"/>
                  <a:tileRect/>
                </a:gradFill>
                <a:effectLst/>
                <a:uLnTx/>
                <a:uFillTx/>
                <a:latin typeface="Corbel" panose="020B0503020204020204"/>
                <a:ea typeface="+mj-ea"/>
                <a:cs typeface="+mj-cs"/>
              </a:rPr>
              <a:t>Please kindly spare a few moments to share how we can improve our future workshop</a:t>
            </a:r>
          </a:p>
        </p:txBody>
      </p:sp>
    </p:spTree>
    <p:extLst>
      <p:ext uri="{BB962C8B-B14F-4D97-AF65-F5344CB8AC3E}">
        <p14:creationId xmlns:p14="http://schemas.microsoft.com/office/powerpoint/2010/main" val="152461268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08"/>
        <p:cNvGrpSpPr/>
        <p:nvPr/>
      </p:nvGrpSpPr>
      <p:grpSpPr>
        <a:xfrm>
          <a:off x="0" y="0"/>
          <a:ext cx="0" cy="0"/>
          <a:chOff x="0" y="0"/>
          <a:chExt cx="0" cy="0"/>
        </a:xfrm>
      </p:grpSpPr>
      <p:sp>
        <p:nvSpPr>
          <p:cNvPr id="509" name="Google Shape;509;p45"/>
          <p:cNvSpPr txBox="1">
            <a:spLocks noGrp="1"/>
          </p:cNvSpPr>
          <p:nvPr>
            <p:ph type="title"/>
          </p:nvPr>
        </p:nvSpPr>
        <p:spPr>
          <a:xfrm>
            <a:off x="3582851" y="278923"/>
            <a:ext cx="4988378"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endParaRPr lang="en-US" sz="3000" dirty="0"/>
          </a:p>
          <a:p>
            <a:pPr marL="0" lvl="0" indent="0" defTabSz="914400">
              <a:spcBef>
                <a:spcPct val="0"/>
              </a:spcBef>
              <a:spcAft>
                <a:spcPts val="0"/>
              </a:spcAft>
            </a:pPr>
            <a:r>
              <a:rPr lang="en-US" sz="3000" dirty="0"/>
              <a:t> </a:t>
            </a:r>
          </a:p>
          <a:p>
            <a:pPr marL="0" lvl="0" indent="0" defTabSz="914400">
              <a:spcBef>
                <a:spcPct val="0"/>
              </a:spcBef>
              <a:spcAft>
                <a:spcPts val="0"/>
              </a:spcAft>
            </a:pPr>
            <a:endParaRPr lang="en-US" sz="3000" dirty="0"/>
          </a:p>
        </p:txBody>
      </p:sp>
      <p:pic>
        <p:nvPicPr>
          <p:cNvPr id="512" name="Picture 511" descr="3D black question marks with one yellow question mark">
            <a:extLst>
              <a:ext uri="{FF2B5EF4-FFF2-40B4-BE49-F238E27FC236}">
                <a16:creationId xmlns:a16="http://schemas.microsoft.com/office/drawing/2014/main" id="{C735DF47-36F8-B64D-CB69-75BDF3085B1E}"/>
              </a:ext>
            </a:extLst>
          </p:cNvPr>
          <p:cNvPicPr>
            <a:picLocks noChangeAspect="1"/>
          </p:cNvPicPr>
          <p:nvPr/>
        </p:nvPicPr>
        <p:blipFill rotWithShape="1">
          <a:blip r:embed="rId4"/>
          <a:srcRect l="49877" r="27007" b="-1"/>
          <a:stretch/>
        </p:blipFill>
        <p:spPr>
          <a:xfrm>
            <a:off x="20" y="10"/>
            <a:ext cx="3257530" cy="5143490"/>
          </a:xfrm>
          <a:prstGeom prst="rect">
            <a:avLst/>
          </a:prstGeom>
        </p:spPr>
      </p:pic>
      <p:sp>
        <p:nvSpPr>
          <p:cNvPr id="2" name="Google Shape;197;p25">
            <a:extLst>
              <a:ext uri="{FF2B5EF4-FFF2-40B4-BE49-F238E27FC236}">
                <a16:creationId xmlns:a16="http://schemas.microsoft.com/office/drawing/2014/main" id="{BE04C9B2-288E-BC51-153A-4DC2E146B4EE}"/>
              </a:ext>
            </a:extLst>
          </p:cNvPr>
          <p:cNvSpPr txBox="1"/>
          <p:nvPr/>
        </p:nvSpPr>
        <p:spPr>
          <a:xfrm>
            <a:off x="4644408" y="3874073"/>
            <a:ext cx="4389264" cy="15031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7200" dirty="0"/>
              <a:t>Q &amp; A</a:t>
            </a:r>
            <a:endParaRPr sz="7200" dirty="0"/>
          </a:p>
        </p:txBody>
      </p:sp>
      <p:sp>
        <p:nvSpPr>
          <p:cNvPr id="6" name="Text Placeholder 5">
            <a:extLst>
              <a:ext uri="{FF2B5EF4-FFF2-40B4-BE49-F238E27FC236}">
                <a16:creationId xmlns:a16="http://schemas.microsoft.com/office/drawing/2014/main" id="{87DE407B-94F5-40AB-B403-4E58300F3BB3}"/>
              </a:ext>
            </a:extLst>
          </p:cNvPr>
          <p:cNvSpPr>
            <a:spLocks noGrp="1"/>
          </p:cNvSpPr>
          <p:nvPr>
            <p:ph type="body" idx="1"/>
          </p:nvPr>
        </p:nvSpPr>
        <p:spPr/>
        <p:txBody>
          <a:bodyPr/>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09"/>
                                        </p:tgtEl>
                                        <p:attrNameLst>
                                          <p:attrName>style.visibility</p:attrName>
                                        </p:attrNameLst>
                                      </p:cBhvr>
                                      <p:to>
                                        <p:strVal val="visible"/>
                                      </p:to>
                                    </p:set>
                                    <p:animEffect transition="in" filter="fade">
                                      <p:cBhvr>
                                        <p:cTn id="7" dur="700"/>
                                        <p:tgtEl>
                                          <p:spTgt spid="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2"/>
          <p:cNvSpPr txBox="1"/>
          <p:nvPr/>
        </p:nvSpPr>
        <p:spPr>
          <a:xfrm>
            <a:off x="5375101" y="2376006"/>
            <a:ext cx="2116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t>https://www.latent.space/p/agents</a:t>
            </a:r>
            <a:endParaRPr sz="800"/>
          </a:p>
        </p:txBody>
      </p:sp>
      <p:sp>
        <p:nvSpPr>
          <p:cNvPr id="167" name="Google Shape;167;p22"/>
          <p:cNvSpPr txBox="1">
            <a:spLocks noGrp="1"/>
          </p:cNvSpPr>
          <p:nvPr>
            <p:ph type="title"/>
          </p:nvPr>
        </p:nvSpPr>
        <p:spPr>
          <a:xfrm>
            <a:off x="771535" y="197849"/>
            <a:ext cx="6573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Agent</a:t>
            </a:r>
            <a:endParaRPr dirty="0"/>
          </a:p>
        </p:txBody>
      </p:sp>
      <p:pic>
        <p:nvPicPr>
          <p:cNvPr id="169" name="Google Shape;169;p22" descr="A diagram of a agent&#10;&#10;Description automatically generated"/>
          <p:cNvPicPr preferRelativeResize="0"/>
          <p:nvPr/>
        </p:nvPicPr>
        <p:blipFill>
          <a:blip r:embed="rId3">
            <a:alphaModFix/>
          </a:blip>
          <a:stretch>
            <a:fillRect/>
          </a:stretch>
        </p:blipFill>
        <p:spPr>
          <a:xfrm>
            <a:off x="4325763" y="744356"/>
            <a:ext cx="4215476" cy="1672300"/>
          </a:xfrm>
          <a:prstGeom prst="rect">
            <a:avLst/>
          </a:prstGeom>
          <a:noFill/>
          <a:ln>
            <a:noFill/>
          </a:ln>
        </p:spPr>
      </p:pic>
      <p:pic>
        <p:nvPicPr>
          <p:cNvPr id="170" name="Google Shape;170;p22" descr="A black and white logo&#10;&#10;Description automatically generated"/>
          <p:cNvPicPr preferRelativeResize="0"/>
          <p:nvPr/>
        </p:nvPicPr>
        <p:blipFill rotWithShape="1">
          <a:blip r:embed="rId4">
            <a:alphaModFix/>
          </a:blip>
          <a:srcRect l="16613" t="15863" r="15987" b="16486"/>
          <a:stretch/>
        </p:blipFill>
        <p:spPr>
          <a:xfrm>
            <a:off x="6889688" y="1862503"/>
            <a:ext cx="337452" cy="338700"/>
          </a:xfrm>
          <a:prstGeom prst="rect">
            <a:avLst/>
          </a:prstGeom>
          <a:noFill/>
          <a:ln>
            <a:noFill/>
          </a:ln>
        </p:spPr>
      </p:pic>
      <p:pic>
        <p:nvPicPr>
          <p:cNvPr id="171" name="Google Shape;171;p22" descr="A diagram of a flowchart&#10;&#10;Description automatically generated"/>
          <p:cNvPicPr preferRelativeResize="0"/>
          <p:nvPr/>
        </p:nvPicPr>
        <p:blipFill>
          <a:blip r:embed="rId5">
            <a:alphaModFix/>
          </a:blip>
          <a:stretch>
            <a:fillRect/>
          </a:stretch>
        </p:blipFill>
        <p:spPr>
          <a:xfrm>
            <a:off x="4230463" y="2858606"/>
            <a:ext cx="4333196" cy="1459126"/>
          </a:xfrm>
          <a:prstGeom prst="rect">
            <a:avLst/>
          </a:prstGeom>
          <a:noFill/>
          <a:ln>
            <a:noFill/>
          </a:ln>
        </p:spPr>
      </p:pic>
      <p:sp>
        <p:nvSpPr>
          <p:cNvPr id="172" name="Google Shape;172;p22"/>
          <p:cNvSpPr txBox="1"/>
          <p:nvPr/>
        </p:nvSpPr>
        <p:spPr>
          <a:xfrm>
            <a:off x="4933488" y="4317731"/>
            <a:ext cx="30000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t>Shinn &amp; Labash, 2023 https://arxiv.org/abs/2303.11366</a:t>
            </a:r>
            <a:endParaRPr sz="1200"/>
          </a:p>
        </p:txBody>
      </p:sp>
      <p:sp>
        <p:nvSpPr>
          <p:cNvPr id="3" name="Freeform: Shape 2">
            <a:extLst>
              <a:ext uri="{FF2B5EF4-FFF2-40B4-BE49-F238E27FC236}">
                <a16:creationId xmlns:a16="http://schemas.microsoft.com/office/drawing/2014/main" id="{E70F5DF3-1DA2-FF64-AFB7-606C5D6A4840}"/>
              </a:ext>
            </a:extLst>
          </p:cNvPr>
          <p:cNvSpPr/>
          <p:nvPr/>
        </p:nvSpPr>
        <p:spPr>
          <a:xfrm>
            <a:off x="678553" y="1202624"/>
            <a:ext cx="3286114" cy="659879"/>
          </a:xfrm>
          <a:custGeom>
            <a:avLst/>
            <a:gdLst>
              <a:gd name="connsiteX0" fmla="*/ 0 w 3828600"/>
              <a:gd name="connsiteY0" fmla="*/ 109982 h 659879"/>
              <a:gd name="connsiteX1" fmla="*/ 109982 w 3828600"/>
              <a:gd name="connsiteY1" fmla="*/ 0 h 659879"/>
              <a:gd name="connsiteX2" fmla="*/ 3718618 w 3828600"/>
              <a:gd name="connsiteY2" fmla="*/ 0 h 659879"/>
              <a:gd name="connsiteX3" fmla="*/ 3828600 w 3828600"/>
              <a:gd name="connsiteY3" fmla="*/ 109982 h 659879"/>
              <a:gd name="connsiteX4" fmla="*/ 3828600 w 3828600"/>
              <a:gd name="connsiteY4" fmla="*/ 549897 h 659879"/>
              <a:gd name="connsiteX5" fmla="*/ 3718618 w 3828600"/>
              <a:gd name="connsiteY5" fmla="*/ 659879 h 659879"/>
              <a:gd name="connsiteX6" fmla="*/ 109982 w 3828600"/>
              <a:gd name="connsiteY6" fmla="*/ 659879 h 659879"/>
              <a:gd name="connsiteX7" fmla="*/ 0 w 3828600"/>
              <a:gd name="connsiteY7" fmla="*/ 549897 h 659879"/>
              <a:gd name="connsiteX8" fmla="*/ 0 w 3828600"/>
              <a:gd name="connsiteY8" fmla="*/ 109982 h 65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8600" h="659879">
                <a:moveTo>
                  <a:pt x="0" y="109982"/>
                </a:moveTo>
                <a:cubicBezTo>
                  <a:pt x="0" y="49241"/>
                  <a:pt x="49241" y="0"/>
                  <a:pt x="109982" y="0"/>
                </a:cubicBezTo>
                <a:lnTo>
                  <a:pt x="3718618" y="0"/>
                </a:lnTo>
                <a:cubicBezTo>
                  <a:pt x="3779359" y="0"/>
                  <a:pt x="3828600" y="49241"/>
                  <a:pt x="3828600" y="109982"/>
                </a:cubicBezTo>
                <a:lnTo>
                  <a:pt x="3828600" y="549897"/>
                </a:lnTo>
                <a:cubicBezTo>
                  <a:pt x="3828600" y="610638"/>
                  <a:pt x="3779359" y="659879"/>
                  <a:pt x="3718618" y="659879"/>
                </a:cubicBezTo>
                <a:lnTo>
                  <a:pt x="109982" y="659879"/>
                </a:lnTo>
                <a:cubicBezTo>
                  <a:pt x="49241" y="659879"/>
                  <a:pt x="0" y="610638"/>
                  <a:pt x="0" y="549897"/>
                </a:cubicBezTo>
                <a:lnTo>
                  <a:pt x="0" y="109982"/>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33" tIns="77933" rIns="77933" bIns="77933" numCol="1" spcCol="1270" anchor="ctr" anchorCtr="0">
            <a:noAutofit/>
          </a:bodyPr>
          <a:lstStyle/>
          <a:p>
            <a:pPr marL="171450" lvl="0" indent="-171450" algn="l" defTabSz="533400">
              <a:lnSpc>
                <a:spcPct val="90000"/>
              </a:lnSpc>
              <a:spcBef>
                <a:spcPct val="0"/>
              </a:spcBef>
              <a:spcAft>
                <a:spcPct val="35000"/>
              </a:spcAft>
              <a:buFont typeface="Arial" panose="020B0604020202020204" pitchFamily="34" charset="0"/>
              <a:buChar char="•"/>
            </a:pPr>
            <a:r>
              <a:rPr lang="en-GB" sz="1500" kern="1200" dirty="0"/>
              <a:t>LLM as reasoning engine to plans and control which actions to take</a:t>
            </a:r>
            <a:endParaRPr lang="en-US" sz="1500" kern="1200" dirty="0"/>
          </a:p>
        </p:txBody>
      </p:sp>
      <p:sp>
        <p:nvSpPr>
          <p:cNvPr id="4" name="Freeform: Shape 3">
            <a:extLst>
              <a:ext uri="{FF2B5EF4-FFF2-40B4-BE49-F238E27FC236}">
                <a16:creationId xmlns:a16="http://schemas.microsoft.com/office/drawing/2014/main" id="{DE26365E-A2F4-198B-B47B-47039BCB485E}"/>
              </a:ext>
            </a:extLst>
          </p:cNvPr>
          <p:cNvSpPr/>
          <p:nvPr/>
        </p:nvSpPr>
        <p:spPr>
          <a:xfrm>
            <a:off x="678552" y="1897064"/>
            <a:ext cx="3286115" cy="659879"/>
          </a:xfrm>
          <a:custGeom>
            <a:avLst/>
            <a:gdLst>
              <a:gd name="connsiteX0" fmla="*/ 0 w 3828600"/>
              <a:gd name="connsiteY0" fmla="*/ 109982 h 659879"/>
              <a:gd name="connsiteX1" fmla="*/ 109982 w 3828600"/>
              <a:gd name="connsiteY1" fmla="*/ 0 h 659879"/>
              <a:gd name="connsiteX2" fmla="*/ 3718618 w 3828600"/>
              <a:gd name="connsiteY2" fmla="*/ 0 h 659879"/>
              <a:gd name="connsiteX3" fmla="*/ 3828600 w 3828600"/>
              <a:gd name="connsiteY3" fmla="*/ 109982 h 659879"/>
              <a:gd name="connsiteX4" fmla="*/ 3828600 w 3828600"/>
              <a:gd name="connsiteY4" fmla="*/ 549897 h 659879"/>
              <a:gd name="connsiteX5" fmla="*/ 3718618 w 3828600"/>
              <a:gd name="connsiteY5" fmla="*/ 659879 h 659879"/>
              <a:gd name="connsiteX6" fmla="*/ 109982 w 3828600"/>
              <a:gd name="connsiteY6" fmla="*/ 659879 h 659879"/>
              <a:gd name="connsiteX7" fmla="*/ 0 w 3828600"/>
              <a:gd name="connsiteY7" fmla="*/ 549897 h 659879"/>
              <a:gd name="connsiteX8" fmla="*/ 0 w 3828600"/>
              <a:gd name="connsiteY8" fmla="*/ 109982 h 65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8600" h="659879">
                <a:moveTo>
                  <a:pt x="0" y="109982"/>
                </a:moveTo>
                <a:cubicBezTo>
                  <a:pt x="0" y="49241"/>
                  <a:pt x="49241" y="0"/>
                  <a:pt x="109982" y="0"/>
                </a:cubicBezTo>
                <a:lnTo>
                  <a:pt x="3718618" y="0"/>
                </a:lnTo>
                <a:cubicBezTo>
                  <a:pt x="3779359" y="0"/>
                  <a:pt x="3828600" y="49241"/>
                  <a:pt x="3828600" y="109982"/>
                </a:cubicBezTo>
                <a:lnTo>
                  <a:pt x="3828600" y="549897"/>
                </a:lnTo>
                <a:cubicBezTo>
                  <a:pt x="3828600" y="610638"/>
                  <a:pt x="3779359" y="659879"/>
                  <a:pt x="3718618" y="659879"/>
                </a:cubicBezTo>
                <a:lnTo>
                  <a:pt x="109982" y="659879"/>
                </a:lnTo>
                <a:cubicBezTo>
                  <a:pt x="49241" y="659879"/>
                  <a:pt x="0" y="610638"/>
                  <a:pt x="0" y="549897"/>
                </a:cubicBezTo>
                <a:lnTo>
                  <a:pt x="0" y="109982"/>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33" tIns="77933" rIns="77933" bIns="77933" numCol="1" spcCol="1270" anchor="ctr" anchorCtr="0">
            <a:noAutofit/>
          </a:bodyPr>
          <a:lstStyle/>
          <a:p>
            <a:pPr marL="171450" lvl="0" indent="-171450" algn="l" defTabSz="533400">
              <a:lnSpc>
                <a:spcPct val="90000"/>
              </a:lnSpc>
              <a:spcBef>
                <a:spcPct val="0"/>
              </a:spcBef>
              <a:spcAft>
                <a:spcPct val="35000"/>
              </a:spcAft>
              <a:buFont typeface="Arial" panose="020B0604020202020204" pitchFamily="34" charset="0"/>
              <a:buChar char="•"/>
            </a:pPr>
            <a:r>
              <a:rPr lang="en-GB" sz="1500" kern="1200" dirty="0"/>
              <a:t>Received feedback from environment to reflect and reformulate plans</a:t>
            </a:r>
            <a:endParaRPr lang="en-US" sz="1500" kern="1200" dirty="0"/>
          </a:p>
        </p:txBody>
      </p:sp>
      <p:sp>
        <p:nvSpPr>
          <p:cNvPr id="5" name="Freeform: Shape 4">
            <a:extLst>
              <a:ext uri="{FF2B5EF4-FFF2-40B4-BE49-F238E27FC236}">
                <a16:creationId xmlns:a16="http://schemas.microsoft.com/office/drawing/2014/main" id="{A0171477-55CB-DE5A-A2BD-72E11C8AD574}"/>
              </a:ext>
            </a:extLst>
          </p:cNvPr>
          <p:cNvSpPr/>
          <p:nvPr/>
        </p:nvSpPr>
        <p:spPr>
          <a:xfrm>
            <a:off x="678551" y="2591504"/>
            <a:ext cx="3286116" cy="659879"/>
          </a:xfrm>
          <a:custGeom>
            <a:avLst/>
            <a:gdLst>
              <a:gd name="connsiteX0" fmla="*/ 0 w 3828600"/>
              <a:gd name="connsiteY0" fmla="*/ 109982 h 659879"/>
              <a:gd name="connsiteX1" fmla="*/ 109982 w 3828600"/>
              <a:gd name="connsiteY1" fmla="*/ 0 h 659879"/>
              <a:gd name="connsiteX2" fmla="*/ 3718618 w 3828600"/>
              <a:gd name="connsiteY2" fmla="*/ 0 h 659879"/>
              <a:gd name="connsiteX3" fmla="*/ 3828600 w 3828600"/>
              <a:gd name="connsiteY3" fmla="*/ 109982 h 659879"/>
              <a:gd name="connsiteX4" fmla="*/ 3828600 w 3828600"/>
              <a:gd name="connsiteY4" fmla="*/ 549897 h 659879"/>
              <a:gd name="connsiteX5" fmla="*/ 3718618 w 3828600"/>
              <a:gd name="connsiteY5" fmla="*/ 659879 h 659879"/>
              <a:gd name="connsiteX6" fmla="*/ 109982 w 3828600"/>
              <a:gd name="connsiteY6" fmla="*/ 659879 h 659879"/>
              <a:gd name="connsiteX7" fmla="*/ 0 w 3828600"/>
              <a:gd name="connsiteY7" fmla="*/ 549897 h 659879"/>
              <a:gd name="connsiteX8" fmla="*/ 0 w 3828600"/>
              <a:gd name="connsiteY8" fmla="*/ 109982 h 65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8600" h="659879">
                <a:moveTo>
                  <a:pt x="0" y="109982"/>
                </a:moveTo>
                <a:cubicBezTo>
                  <a:pt x="0" y="49241"/>
                  <a:pt x="49241" y="0"/>
                  <a:pt x="109982" y="0"/>
                </a:cubicBezTo>
                <a:lnTo>
                  <a:pt x="3718618" y="0"/>
                </a:lnTo>
                <a:cubicBezTo>
                  <a:pt x="3779359" y="0"/>
                  <a:pt x="3828600" y="49241"/>
                  <a:pt x="3828600" y="109982"/>
                </a:cubicBezTo>
                <a:lnTo>
                  <a:pt x="3828600" y="549897"/>
                </a:lnTo>
                <a:cubicBezTo>
                  <a:pt x="3828600" y="610638"/>
                  <a:pt x="3779359" y="659879"/>
                  <a:pt x="3718618" y="659879"/>
                </a:cubicBezTo>
                <a:lnTo>
                  <a:pt x="109982" y="659879"/>
                </a:lnTo>
                <a:cubicBezTo>
                  <a:pt x="49241" y="659879"/>
                  <a:pt x="0" y="610638"/>
                  <a:pt x="0" y="549897"/>
                </a:cubicBezTo>
                <a:lnTo>
                  <a:pt x="0" y="109982"/>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33" tIns="77933" rIns="77933" bIns="77933" numCol="1" spcCol="1270" anchor="ctr" anchorCtr="0">
            <a:noAutofit/>
          </a:bodyPr>
          <a:lstStyle/>
          <a:p>
            <a:pPr marL="171450" lvl="0" indent="-171450" algn="l" defTabSz="533400">
              <a:lnSpc>
                <a:spcPct val="90000"/>
              </a:lnSpc>
              <a:spcBef>
                <a:spcPct val="0"/>
              </a:spcBef>
              <a:spcAft>
                <a:spcPct val="35000"/>
              </a:spcAft>
              <a:buFont typeface="Arial" panose="020B0604020202020204" pitchFamily="34" charset="0"/>
              <a:buChar char="•"/>
            </a:pPr>
            <a:r>
              <a:rPr lang="en-GB" sz="1500" kern="1200" dirty="0"/>
              <a:t>Equipped with tools to extend LLM capabilities</a:t>
            </a:r>
            <a:endParaRPr lang="en-US" sz="1500" kern="1200" dirty="0"/>
          </a:p>
        </p:txBody>
      </p:sp>
      <p:sp>
        <p:nvSpPr>
          <p:cNvPr id="6" name="Freeform: Shape 5">
            <a:extLst>
              <a:ext uri="{FF2B5EF4-FFF2-40B4-BE49-F238E27FC236}">
                <a16:creationId xmlns:a16="http://schemas.microsoft.com/office/drawing/2014/main" id="{FA559A23-FA26-A87E-CBC2-5C21445DDF07}"/>
              </a:ext>
            </a:extLst>
          </p:cNvPr>
          <p:cNvSpPr/>
          <p:nvPr/>
        </p:nvSpPr>
        <p:spPr>
          <a:xfrm>
            <a:off x="678550" y="3285944"/>
            <a:ext cx="3286117" cy="659879"/>
          </a:xfrm>
          <a:custGeom>
            <a:avLst/>
            <a:gdLst>
              <a:gd name="connsiteX0" fmla="*/ 0 w 3828600"/>
              <a:gd name="connsiteY0" fmla="*/ 109982 h 659879"/>
              <a:gd name="connsiteX1" fmla="*/ 109982 w 3828600"/>
              <a:gd name="connsiteY1" fmla="*/ 0 h 659879"/>
              <a:gd name="connsiteX2" fmla="*/ 3718618 w 3828600"/>
              <a:gd name="connsiteY2" fmla="*/ 0 h 659879"/>
              <a:gd name="connsiteX3" fmla="*/ 3828600 w 3828600"/>
              <a:gd name="connsiteY3" fmla="*/ 109982 h 659879"/>
              <a:gd name="connsiteX4" fmla="*/ 3828600 w 3828600"/>
              <a:gd name="connsiteY4" fmla="*/ 549897 h 659879"/>
              <a:gd name="connsiteX5" fmla="*/ 3718618 w 3828600"/>
              <a:gd name="connsiteY5" fmla="*/ 659879 h 659879"/>
              <a:gd name="connsiteX6" fmla="*/ 109982 w 3828600"/>
              <a:gd name="connsiteY6" fmla="*/ 659879 h 659879"/>
              <a:gd name="connsiteX7" fmla="*/ 0 w 3828600"/>
              <a:gd name="connsiteY7" fmla="*/ 549897 h 659879"/>
              <a:gd name="connsiteX8" fmla="*/ 0 w 3828600"/>
              <a:gd name="connsiteY8" fmla="*/ 109982 h 65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8600" h="659879">
                <a:moveTo>
                  <a:pt x="0" y="109982"/>
                </a:moveTo>
                <a:cubicBezTo>
                  <a:pt x="0" y="49241"/>
                  <a:pt x="49241" y="0"/>
                  <a:pt x="109982" y="0"/>
                </a:cubicBezTo>
                <a:lnTo>
                  <a:pt x="3718618" y="0"/>
                </a:lnTo>
                <a:cubicBezTo>
                  <a:pt x="3779359" y="0"/>
                  <a:pt x="3828600" y="49241"/>
                  <a:pt x="3828600" y="109982"/>
                </a:cubicBezTo>
                <a:lnTo>
                  <a:pt x="3828600" y="549897"/>
                </a:lnTo>
                <a:cubicBezTo>
                  <a:pt x="3828600" y="610638"/>
                  <a:pt x="3779359" y="659879"/>
                  <a:pt x="3718618" y="659879"/>
                </a:cubicBezTo>
                <a:lnTo>
                  <a:pt x="109982" y="659879"/>
                </a:lnTo>
                <a:cubicBezTo>
                  <a:pt x="49241" y="659879"/>
                  <a:pt x="0" y="610638"/>
                  <a:pt x="0" y="549897"/>
                </a:cubicBezTo>
                <a:lnTo>
                  <a:pt x="0" y="109982"/>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33" tIns="77933" rIns="77933" bIns="77933" numCol="1" spcCol="1270" anchor="ctr" anchorCtr="0">
            <a:noAutofit/>
          </a:bodyPr>
          <a:lstStyle/>
          <a:p>
            <a:pPr marL="171450" lvl="0" indent="-171450" algn="l" defTabSz="533400">
              <a:lnSpc>
                <a:spcPct val="90000"/>
              </a:lnSpc>
              <a:spcBef>
                <a:spcPct val="0"/>
              </a:spcBef>
              <a:spcAft>
                <a:spcPct val="35000"/>
              </a:spcAft>
              <a:buFont typeface="Arial" panose="020B0604020202020204" pitchFamily="34" charset="0"/>
              <a:buChar char="•"/>
            </a:pPr>
            <a:r>
              <a:rPr lang="en-GB" sz="1500" kern="1200"/>
              <a:t>Useful for tackling complex tasks which require many steps </a:t>
            </a:r>
            <a:endParaRPr lang="en-US" sz="1500" kern="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4"/>
          <p:cNvSpPr txBox="1">
            <a:spLocks noGrp="1"/>
          </p:cNvSpPr>
          <p:nvPr>
            <p:ph type="title"/>
          </p:nvPr>
        </p:nvSpPr>
        <p:spPr>
          <a:xfrm>
            <a:off x="1765300" y="183950"/>
            <a:ext cx="595579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00" dirty="0"/>
              <a:t>Example: Design Medical Assistant Agent</a:t>
            </a:r>
            <a:endParaRPr sz="2400" dirty="0"/>
          </a:p>
          <a:p>
            <a:pPr marL="0" lvl="0" indent="0" algn="l" rtl="0">
              <a:spcBef>
                <a:spcPts val="0"/>
              </a:spcBef>
              <a:spcAft>
                <a:spcPts val="0"/>
              </a:spcAft>
              <a:buSzPts val="990"/>
              <a:buNone/>
            </a:pPr>
            <a:r>
              <a:rPr lang="en-GB" sz="2400" dirty="0"/>
              <a:t> </a:t>
            </a:r>
            <a:endParaRPr sz="2400" dirty="0"/>
          </a:p>
          <a:p>
            <a:pPr marL="0" lvl="0" indent="0" algn="l" rtl="0">
              <a:spcBef>
                <a:spcPts val="0"/>
              </a:spcBef>
              <a:spcAft>
                <a:spcPts val="0"/>
              </a:spcAft>
              <a:buSzPts val="990"/>
              <a:buNone/>
            </a:pPr>
            <a:endParaRPr sz="2400" dirty="0"/>
          </a:p>
        </p:txBody>
      </p:sp>
      <p:pic>
        <p:nvPicPr>
          <p:cNvPr id="4" name="Picture 3">
            <a:extLst>
              <a:ext uri="{FF2B5EF4-FFF2-40B4-BE49-F238E27FC236}">
                <a16:creationId xmlns:a16="http://schemas.microsoft.com/office/drawing/2014/main" id="{C7A89093-6512-9B33-1DA9-8910DEFC9C0D}"/>
              </a:ext>
            </a:extLst>
          </p:cNvPr>
          <p:cNvPicPr>
            <a:picLocks noChangeAspect="1"/>
          </p:cNvPicPr>
          <p:nvPr/>
        </p:nvPicPr>
        <p:blipFill>
          <a:blip r:embed="rId3"/>
          <a:stretch>
            <a:fillRect/>
          </a:stretch>
        </p:blipFill>
        <p:spPr>
          <a:xfrm>
            <a:off x="1130458" y="756650"/>
            <a:ext cx="6883083" cy="418427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11" name="TextBox 10">
            <a:extLst>
              <a:ext uri="{FF2B5EF4-FFF2-40B4-BE49-F238E27FC236}">
                <a16:creationId xmlns:a16="http://schemas.microsoft.com/office/drawing/2014/main" id="{C546C77E-FF1F-B8A2-7B5D-B497EF4B96A9}"/>
              </a:ext>
            </a:extLst>
          </p:cNvPr>
          <p:cNvSpPr txBox="1"/>
          <p:nvPr/>
        </p:nvSpPr>
        <p:spPr>
          <a:xfrm>
            <a:off x="4501676" y="1023512"/>
            <a:ext cx="4470897" cy="3631763"/>
          </a:xfrm>
          <a:prstGeom prst="rect">
            <a:avLst/>
          </a:prstGeom>
          <a:noFill/>
        </p:spPr>
        <p:txBody>
          <a:bodyPr wrap="square">
            <a:spAutoFit/>
          </a:bodyPr>
          <a:lstStyle/>
          <a:p>
            <a:r>
              <a:rPr lang="en-GB" sz="1000" b="1" dirty="0">
                <a:latin typeface="Courier New" panose="02070309020205020404" pitchFamily="49" charset="0"/>
              </a:rPr>
              <a:t>Answer the following questions as best you can. You have access to the following tools:</a:t>
            </a:r>
          </a:p>
          <a:p>
            <a:endParaRPr lang="en-GB" sz="1000" b="1" dirty="0">
              <a:latin typeface="Courier New" panose="02070309020205020404" pitchFamily="49" charset="0"/>
            </a:endParaRPr>
          </a:p>
          <a:p>
            <a:r>
              <a:rPr lang="en-GB" sz="1000" b="1" dirty="0">
                <a:latin typeface="Courier New" panose="02070309020205020404" pitchFamily="49" charset="0"/>
              </a:rPr>
              <a:t>{tool descriptions}</a:t>
            </a:r>
          </a:p>
          <a:p>
            <a:endParaRPr lang="en-GB" sz="1000" b="1" dirty="0">
              <a:latin typeface="Courier New" panose="02070309020205020404" pitchFamily="49" charset="0"/>
            </a:endParaRPr>
          </a:p>
          <a:p>
            <a:r>
              <a:rPr lang="en-GB" sz="1000" b="1" dirty="0">
                <a:latin typeface="Courier New" panose="02070309020205020404" pitchFamily="49" charset="0"/>
              </a:rPr>
              <a:t>Use the following format:</a:t>
            </a:r>
          </a:p>
          <a:p>
            <a:endParaRPr lang="en-GB" sz="1000" b="1" dirty="0">
              <a:latin typeface="Courier New" panose="02070309020205020404" pitchFamily="49" charset="0"/>
            </a:endParaRPr>
          </a:p>
          <a:p>
            <a:r>
              <a:rPr lang="en-GB" sz="1000" b="1" dirty="0">
                <a:latin typeface="Courier New" panose="02070309020205020404" pitchFamily="49" charset="0"/>
              </a:rPr>
              <a:t>Question: the input question you must answer</a:t>
            </a:r>
          </a:p>
          <a:p>
            <a:r>
              <a:rPr lang="en-GB" sz="1000" b="1" dirty="0">
                <a:solidFill>
                  <a:schemeClr val="accent6">
                    <a:lumMod val="75000"/>
                  </a:schemeClr>
                </a:solidFill>
                <a:latin typeface="Courier New" panose="02070309020205020404" pitchFamily="49" charset="0"/>
              </a:rPr>
              <a:t>Thought: you should always think about what to do</a:t>
            </a:r>
          </a:p>
          <a:p>
            <a:r>
              <a:rPr lang="en-GB" sz="1000" b="1" dirty="0">
                <a:solidFill>
                  <a:schemeClr val="accent6">
                    <a:lumMod val="75000"/>
                  </a:schemeClr>
                </a:solidFill>
                <a:latin typeface="Courier New" panose="02070309020205020404" pitchFamily="49" charset="0"/>
              </a:rPr>
              <a:t>Action: the action to take, should be one of [{</a:t>
            </a:r>
            <a:r>
              <a:rPr lang="en-GB" sz="1000" b="1" dirty="0" err="1">
                <a:solidFill>
                  <a:schemeClr val="accent6">
                    <a:lumMod val="75000"/>
                  </a:schemeClr>
                </a:solidFill>
                <a:latin typeface="Courier New" panose="02070309020205020404" pitchFamily="49" charset="0"/>
              </a:rPr>
              <a:t>tool_names</a:t>
            </a:r>
            <a:r>
              <a:rPr lang="en-GB" sz="1000" b="1" dirty="0">
                <a:solidFill>
                  <a:schemeClr val="accent6">
                    <a:lumMod val="75000"/>
                  </a:schemeClr>
                </a:solidFill>
                <a:latin typeface="Courier New" panose="02070309020205020404" pitchFamily="49" charset="0"/>
              </a:rPr>
              <a:t>}]</a:t>
            </a:r>
          </a:p>
          <a:p>
            <a:r>
              <a:rPr lang="en-GB" sz="1000" b="1" dirty="0">
                <a:solidFill>
                  <a:schemeClr val="accent6">
                    <a:lumMod val="75000"/>
                  </a:schemeClr>
                </a:solidFill>
                <a:latin typeface="Courier New" panose="02070309020205020404" pitchFamily="49" charset="0"/>
              </a:rPr>
              <a:t>Action Input: the input to the action</a:t>
            </a:r>
          </a:p>
          <a:p>
            <a:r>
              <a:rPr lang="en-GB" sz="1000" b="1" dirty="0">
                <a:solidFill>
                  <a:schemeClr val="accent6">
                    <a:lumMod val="75000"/>
                  </a:schemeClr>
                </a:solidFill>
                <a:latin typeface="Courier New" panose="02070309020205020404" pitchFamily="49" charset="0"/>
              </a:rPr>
              <a:t>Observation: the result of the action</a:t>
            </a:r>
          </a:p>
          <a:p>
            <a:r>
              <a:rPr lang="en-GB" sz="1000" b="1" dirty="0">
                <a:latin typeface="Courier New" panose="02070309020205020404" pitchFamily="49" charset="0"/>
              </a:rPr>
              <a:t>... (this Thought/Action/Action Input/Observation can repeat N times)</a:t>
            </a:r>
          </a:p>
          <a:p>
            <a:r>
              <a:rPr lang="en-GB" sz="1000" b="1" dirty="0">
                <a:solidFill>
                  <a:srgbClr val="00B050"/>
                </a:solidFill>
                <a:latin typeface="Courier New" panose="02070309020205020404" pitchFamily="49" charset="0"/>
              </a:rPr>
              <a:t>Thought: I now know the final answer</a:t>
            </a:r>
          </a:p>
          <a:p>
            <a:r>
              <a:rPr lang="en-GB" sz="1000" b="1" dirty="0">
                <a:latin typeface="Courier New" panose="02070309020205020404" pitchFamily="49" charset="0"/>
              </a:rPr>
              <a:t>Final Answer: the final answer to the original input question</a:t>
            </a:r>
          </a:p>
          <a:p>
            <a:endParaRPr lang="en-GB" sz="1000" b="1" dirty="0">
              <a:latin typeface="Courier New" panose="02070309020205020404" pitchFamily="49" charset="0"/>
            </a:endParaRPr>
          </a:p>
          <a:p>
            <a:r>
              <a:rPr lang="en-GB" sz="1000" b="1" dirty="0">
                <a:latin typeface="Courier New" panose="02070309020205020404" pitchFamily="49" charset="0"/>
              </a:rPr>
              <a:t>Begin!</a:t>
            </a:r>
          </a:p>
          <a:p>
            <a:endParaRPr lang="en-GB" sz="1000" b="1" dirty="0">
              <a:latin typeface="Courier New" panose="02070309020205020404" pitchFamily="49" charset="0"/>
            </a:endParaRPr>
          </a:p>
          <a:p>
            <a:r>
              <a:rPr lang="en-GB" sz="1000" b="1" dirty="0">
                <a:latin typeface="Courier New" panose="02070309020205020404" pitchFamily="49" charset="0"/>
              </a:rPr>
              <a:t>Question: {input}</a:t>
            </a:r>
          </a:p>
          <a:p>
            <a:r>
              <a:rPr lang="en-GB" sz="1000" b="1" dirty="0">
                <a:latin typeface="Courier New" panose="02070309020205020404" pitchFamily="49" charset="0"/>
              </a:rPr>
              <a:t>Thought:{</a:t>
            </a:r>
            <a:r>
              <a:rPr lang="en-GB" sz="1000" b="1" dirty="0" err="1">
                <a:latin typeface="Courier New" panose="02070309020205020404" pitchFamily="49" charset="0"/>
              </a:rPr>
              <a:t>agent_scratchpad</a:t>
            </a:r>
            <a:r>
              <a:rPr lang="en-GB" sz="1000" b="1" dirty="0">
                <a:latin typeface="Courier New" panose="02070309020205020404" pitchFamily="49" charset="0"/>
              </a:rPr>
              <a:t>}</a:t>
            </a:r>
            <a:endParaRPr lang="en-GB" sz="1000" b="1" dirty="0">
              <a:effectLst/>
              <a:latin typeface="Courier New" panose="02070309020205020404" pitchFamily="49" charset="0"/>
            </a:endParaRPr>
          </a:p>
        </p:txBody>
      </p:sp>
      <p:sp>
        <p:nvSpPr>
          <p:cNvPr id="366" name="Google Shape;366;p35"/>
          <p:cNvSpPr txBox="1">
            <a:spLocks noGrp="1"/>
          </p:cNvSpPr>
          <p:nvPr>
            <p:ph type="title"/>
          </p:nvPr>
        </p:nvSpPr>
        <p:spPr>
          <a:xfrm>
            <a:off x="1341829" y="184275"/>
            <a:ext cx="7389445"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Agent Logic: Reason and Act (</a:t>
            </a:r>
            <a:r>
              <a:rPr lang="en-GB" dirty="0" err="1"/>
              <a:t>ReAct</a:t>
            </a:r>
            <a:r>
              <a:rPr lang="en-GB" dirty="0"/>
              <a:t>)</a:t>
            </a:r>
            <a:endParaRPr dirty="0"/>
          </a:p>
        </p:txBody>
      </p:sp>
      <p:sp>
        <p:nvSpPr>
          <p:cNvPr id="367" name="Google Shape;367;p35"/>
          <p:cNvSpPr txBox="1"/>
          <p:nvPr/>
        </p:nvSpPr>
        <p:spPr>
          <a:xfrm>
            <a:off x="4426976" y="4760262"/>
            <a:ext cx="4108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dirty="0" err="1"/>
              <a:t>ReAct</a:t>
            </a:r>
            <a:r>
              <a:rPr lang="en-GB" sz="900" dirty="0"/>
              <a:t> Framework: https://arxiv.org/abs/2205.00445</a:t>
            </a:r>
            <a:endParaRPr sz="900" dirty="0"/>
          </a:p>
        </p:txBody>
      </p:sp>
      <p:sp>
        <p:nvSpPr>
          <p:cNvPr id="369" name="Google Shape;369;p35"/>
          <p:cNvSpPr txBox="1"/>
          <p:nvPr/>
        </p:nvSpPr>
        <p:spPr>
          <a:xfrm>
            <a:off x="466711" y="1248875"/>
            <a:ext cx="1414500" cy="3858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Question</a:t>
            </a:r>
            <a:endParaRPr/>
          </a:p>
        </p:txBody>
      </p:sp>
      <p:sp>
        <p:nvSpPr>
          <p:cNvPr id="370" name="Google Shape;370;p35"/>
          <p:cNvSpPr/>
          <p:nvPr/>
        </p:nvSpPr>
        <p:spPr>
          <a:xfrm>
            <a:off x="323286" y="3071705"/>
            <a:ext cx="1701324" cy="572724"/>
          </a:xfrm>
          <a:prstGeom prst="flowChartTerminator">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Do you know the final answer?</a:t>
            </a:r>
            <a:endParaRPr sz="1200"/>
          </a:p>
        </p:txBody>
      </p:sp>
      <p:sp>
        <p:nvSpPr>
          <p:cNvPr id="371" name="Google Shape;371;p35"/>
          <p:cNvSpPr txBox="1"/>
          <p:nvPr/>
        </p:nvSpPr>
        <p:spPr>
          <a:xfrm>
            <a:off x="466699" y="2203925"/>
            <a:ext cx="1414500" cy="3858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THINK</a:t>
            </a:r>
            <a:endParaRPr/>
          </a:p>
        </p:txBody>
      </p:sp>
      <p:cxnSp>
        <p:nvCxnSpPr>
          <p:cNvPr id="372" name="Google Shape;372;p35"/>
          <p:cNvCxnSpPr>
            <a:stCxn id="369" idx="2"/>
            <a:endCxn id="371" idx="0"/>
          </p:cNvCxnSpPr>
          <p:nvPr/>
        </p:nvCxnSpPr>
        <p:spPr>
          <a:xfrm>
            <a:off x="1173961" y="1634675"/>
            <a:ext cx="0" cy="569400"/>
          </a:xfrm>
          <a:prstGeom prst="straightConnector1">
            <a:avLst/>
          </a:prstGeom>
          <a:noFill/>
          <a:ln w="19050" cap="flat" cmpd="sng">
            <a:solidFill>
              <a:schemeClr val="tx1"/>
            </a:solidFill>
            <a:prstDash val="solid"/>
            <a:round/>
            <a:headEnd type="none" w="med" len="med"/>
            <a:tailEnd type="triangle" w="med" len="med"/>
          </a:ln>
        </p:spPr>
      </p:cxnSp>
      <p:cxnSp>
        <p:nvCxnSpPr>
          <p:cNvPr id="373" name="Google Shape;373;p35"/>
          <p:cNvCxnSpPr>
            <a:stCxn id="371" idx="2"/>
            <a:endCxn id="370" idx="0"/>
          </p:cNvCxnSpPr>
          <p:nvPr/>
        </p:nvCxnSpPr>
        <p:spPr>
          <a:xfrm>
            <a:off x="1173949" y="2589725"/>
            <a:ext cx="0" cy="482100"/>
          </a:xfrm>
          <a:prstGeom prst="straightConnector1">
            <a:avLst/>
          </a:prstGeom>
          <a:noFill/>
          <a:ln w="19050" cap="flat" cmpd="sng">
            <a:solidFill>
              <a:schemeClr val="tx1"/>
            </a:solidFill>
            <a:prstDash val="solid"/>
            <a:round/>
            <a:headEnd type="none" w="med" len="med"/>
            <a:tailEnd type="triangle" w="med" len="med"/>
          </a:ln>
        </p:spPr>
      </p:cxnSp>
      <p:cxnSp>
        <p:nvCxnSpPr>
          <p:cNvPr id="374" name="Google Shape;374;p35"/>
          <p:cNvCxnSpPr>
            <a:stCxn id="370" idx="2"/>
            <a:endCxn id="375" idx="0"/>
          </p:cNvCxnSpPr>
          <p:nvPr/>
        </p:nvCxnSpPr>
        <p:spPr>
          <a:xfrm>
            <a:off x="1173948" y="3644429"/>
            <a:ext cx="0" cy="775200"/>
          </a:xfrm>
          <a:prstGeom prst="straightConnector1">
            <a:avLst/>
          </a:prstGeom>
          <a:noFill/>
          <a:ln w="19050" cap="flat" cmpd="sng">
            <a:solidFill>
              <a:schemeClr val="tx1"/>
            </a:solidFill>
            <a:prstDash val="solid"/>
            <a:round/>
            <a:headEnd type="none" w="med" len="med"/>
            <a:tailEnd type="triangle" w="med" len="med"/>
          </a:ln>
        </p:spPr>
      </p:cxnSp>
      <p:sp>
        <p:nvSpPr>
          <p:cNvPr id="375" name="Google Shape;375;p35"/>
          <p:cNvSpPr/>
          <p:nvPr/>
        </p:nvSpPr>
        <p:spPr>
          <a:xfrm>
            <a:off x="323286" y="4419625"/>
            <a:ext cx="1701300" cy="471300"/>
          </a:xfrm>
          <a:prstGeom prst="roundRect">
            <a:avLst>
              <a:gd name="adj" fmla="val 16667"/>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rPr>
              <a:t>ANSWER</a:t>
            </a:r>
            <a:endParaRPr dirty="0">
              <a:solidFill>
                <a:schemeClr val="lt1"/>
              </a:solidFill>
            </a:endParaRPr>
          </a:p>
        </p:txBody>
      </p:sp>
      <p:sp>
        <p:nvSpPr>
          <p:cNvPr id="376" name="Google Shape;376;p35"/>
          <p:cNvSpPr txBox="1"/>
          <p:nvPr/>
        </p:nvSpPr>
        <p:spPr>
          <a:xfrm>
            <a:off x="466711" y="3793675"/>
            <a:ext cx="906000" cy="385800"/>
          </a:xfrm>
          <a:prstGeom prst="rect">
            <a:avLst/>
          </a:prstGeom>
          <a:no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accent3">
                    <a:lumMod val="60000"/>
                    <a:lumOff val="40000"/>
                  </a:schemeClr>
                </a:solidFill>
              </a:rPr>
              <a:t>YES</a:t>
            </a:r>
            <a:endParaRPr b="1" dirty="0">
              <a:solidFill>
                <a:schemeClr val="accent3">
                  <a:lumMod val="60000"/>
                  <a:lumOff val="40000"/>
                </a:schemeClr>
              </a:solidFill>
            </a:endParaRPr>
          </a:p>
        </p:txBody>
      </p:sp>
      <p:sp>
        <p:nvSpPr>
          <p:cNvPr id="377" name="Google Shape;377;p35"/>
          <p:cNvSpPr txBox="1"/>
          <p:nvPr/>
        </p:nvSpPr>
        <p:spPr>
          <a:xfrm>
            <a:off x="2627949" y="3165150"/>
            <a:ext cx="1531200" cy="3858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ACTION</a:t>
            </a:r>
            <a:endParaRPr/>
          </a:p>
        </p:txBody>
      </p:sp>
      <p:sp>
        <p:nvSpPr>
          <p:cNvPr id="378" name="Google Shape;378;p35"/>
          <p:cNvSpPr txBox="1"/>
          <p:nvPr/>
        </p:nvSpPr>
        <p:spPr>
          <a:xfrm>
            <a:off x="2627874" y="2203925"/>
            <a:ext cx="1531200" cy="385800"/>
          </a:xfrm>
          <a:prstGeom prst="rect">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OBSERVE</a:t>
            </a:r>
            <a:endParaRPr dirty="0"/>
          </a:p>
        </p:txBody>
      </p:sp>
      <p:cxnSp>
        <p:nvCxnSpPr>
          <p:cNvPr id="379" name="Google Shape;379;p35"/>
          <p:cNvCxnSpPr>
            <a:stCxn id="370" idx="3"/>
            <a:endCxn id="377" idx="1"/>
          </p:cNvCxnSpPr>
          <p:nvPr/>
        </p:nvCxnSpPr>
        <p:spPr>
          <a:xfrm>
            <a:off x="2024610" y="3358067"/>
            <a:ext cx="603300" cy="0"/>
          </a:xfrm>
          <a:prstGeom prst="straightConnector1">
            <a:avLst/>
          </a:prstGeom>
          <a:noFill/>
          <a:ln w="19050" cap="flat" cmpd="sng">
            <a:solidFill>
              <a:schemeClr val="tx1"/>
            </a:solidFill>
            <a:prstDash val="solid"/>
            <a:round/>
            <a:headEnd type="none" w="med" len="med"/>
            <a:tailEnd type="triangle" w="med" len="med"/>
          </a:ln>
        </p:spPr>
      </p:cxnSp>
      <p:cxnSp>
        <p:nvCxnSpPr>
          <p:cNvPr id="380" name="Google Shape;380;p35"/>
          <p:cNvCxnSpPr>
            <a:stCxn id="377" idx="0"/>
            <a:endCxn id="378" idx="2"/>
          </p:cNvCxnSpPr>
          <p:nvPr/>
        </p:nvCxnSpPr>
        <p:spPr>
          <a:xfrm rot="10800000">
            <a:off x="3393549" y="2589750"/>
            <a:ext cx="0" cy="575400"/>
          </a:xfrm>
          <a:prstGeom prst="straightConnector1">
            <a:avLst/>
          </a:prstGeom>
          <a:noFill/>
          <a:ln w="19050" cap="flat" cmpd="sng">
            <a:solidFill>
              <a:schemeClr val="tx1"/>
            </a:solidFill>
            <a:prstDash val="solid"/>
            <a:round/>
            <a:headEnd type="none" w="med" len="med"/>
            <a:tailEnd type="triangle" w="med" len="med"/>
          </a:ln>
        </p:spPr>
      </p:cxnSp>
      <p:cxnSp>
        <p:nvCxnSpPr>
          <p:cNvPr id="381" name="Google Shape;381;p35"/>
          <p:cNvCxnSpPr>
            <a:stCxn id="378" idx="1"/>
            <a:endCxn id="371" idx="3"/>
          </p:cNvCxnSpPr>
          <p:nvPr/>
        </p:nvCxnSpPr>
        <p:spPr>
          <a:xfrm rot="10800000">
            <a:off x="1881174" y="2396825"/>
            <a:ext cx="746700" cy="0"/>
          </a:xfrm>
          <a:prstGeom prst="straightConnector1">
            <a:avLst/>
          </a:prstGeom>
          <a:noFill/>
          <a:ln w="19050" cap="flat" cmpd="sng">
            <a:solidFill>
              <a:schemeClr val="tx1"/>
            </a:solidFill>
            <a:prstDash val="solid"/>
            <a:round/>
            <a:headEnd type="none" w="med" len="med"/>
            <a:tailEnd type="triangle" w="med" len="med"/>
          </a:ln>
        </p:spPr>
      </p:cxnSp>
      <p:sp>
        <p:nvSpPr>
          <p:cNvPr id="382" name="Google Shape;382;p35"/>
          <p:cNvSpPr txBox="1"/>
          <p:nvPr/>
        </p:nvSpPr>
        <p:spPr>
          <a:xfrm>
            <a:off x="1834051" y="2977971"/>
            <a:ext cx="906000" cy="385800"/>
          </a:xfrm>
          <a:prstGeom prst="rect">
            <a:avLst/>
          </a:prstGeom>
          <a:no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accent6">
                    <a:lumMod val="60000"/>
                    <a:lumOff val="40000"/>
                  </a:schemeClr>
                </a:solidFill>
              </a:rPr>
              <a:t>NO</a:t>
            </a:r>
            <a:endParaRPr b="1" dirty="0">
              <a:solidFill>
                <a:schemeClr val="accent6">
                  <a:lumMod val="60000"/>
                  <a:lumOff val="40000"/>
                </a:schemeClr>
              </a:solidFill>
            </a:endParaRPr>
          </a:p>
        </p:txBody>
      </p:sp>
      <p:pic>
        <p:nvPicPr>
          <p:cNvPr id="387" name="Google Shape;387;p35"/>
          <p:cNvPicPr preferRelativeResize="0"/>
          <p:nvPr/>
        </p:nvPicPr>
        <p:blipFill>
          <a:blip r:embed="rId3">
            <a:alphaModFix/>
          </a:blip>
          <a:stretch>
            <a:fillRect/>
          </a:stretch>
        </p:blipFill>
        <p:spPr>
          <a:xfrm>
            <a:off x="412725" y="102825"/>
            <a:ext cx="952200" cy="73560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6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593344" y="2425859"/>
            <a:ext cx="4354830" cy="1880229"/>
          </a:xfrm>
          <a:prstGeom prst="rect">
            <a:avLst/>
          </a:prstGeom>
        </p:spPr>
        <p:txBody>
          <a:bodyPr spcFirstLastPara="1" wrap="square" lIns="91425" tIns="91425" rIns="91425" bIns="91425" anchorCtr="0">
            <a:normAutofit/>
          </a:bodyPr>
          <a:lstStyle/>
          <a:p>
            <a:pPr defTabSz="617220">
              <a:spcBef>
                <a:spcPts val="0"/>
              </a:spcBef>
            </a:pPr>
            <a:r>
              <a:rPr lang="en-GB" sz="5400" b="0" kern="1200" spc="-203" dirty="0">
                <a:effectLst>
                  <a:outerShdw blurRad="469900" dist="342900" dir="5400000" sy="-20000" rotWithShape="0">
                    <a:prstClr val="black">
                      <a:alpha val="66000"/>
                    </a:prstClr>
                  </a:outerShdw>
                </a:effectLst>
                <a:latin typeface="+mj-lt"/>
                <a:ea typeface="+mj-ea"/>
                <a:cs typeface="+mj-cs"/>
              </a:rPr>
              <a:t>Designing LLM Solutions</a:t>
            </a:r>
            <a:endParaRPr lang="en-GB" sz="5400" dirty="0"/>
          </a:p>
        </p:txBody>
      </p:sp>
      <p:pic>
        <p:nvPicPr>
          <p:cNvPr id="67" name="Graphic 65" descr="Lightbulb">
            <a:extLst>
              <a:ext uri="{FF2B5EF4-FFF2-40B4-BE49-F238E27FC236}">
                <a16:creationId xmlns:a16="http://schemas.microsoft.com/office/drawing/2014/main" id="{E39B4BF4-E970-9790-FE8B-BE3CF7E300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4648" y="608202"/>
            <a:ext cx="3456432" cy="3456432"/>
          </a:xfrm>
          <a:prstGeom prst="rect">
            <a:avLst/>
          </a:prstGeom>
        </p:spPr>
      </p:pic>
    </p:spTree>
    <p:extLst>
      <p:ext uri="{BB962C8B-B14F-4D97-AF65-F5344CB8AC3E}">
        <p14:creationId xmlns:p14="http://schemas.microsoft.com/office/powerpoint/2010/main" val="1452522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7" name="Google Shape;397;p36"/>
          <p:cNvSpPr txBox="1">
            <a:spLocks noGrp="1"/>
          </p:cNvSpPr>
          <p:nvPr>
            <p:ph type="title"/>
          </p:nvPr>
        </p:nvSpPr>
        <p:spPr>
          <a:xfrm>
            <a:off x="1321375" y="184275"/>
            <a:ext cx="729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Agent Toolkit and Agent Tool Choices</a:t>
            </a:r>
            <a:endParaRPr dirty="0"/>
          </a:p>
          <a:p>
            <a:pPr marL="0" lvl="0" indent="0" algn="l" rtl="0">
              <a:spcBef>
                <a:spcPts val="0"/>
              </a:spcBef>
              <a:spcAft>
                <a:spcPts val="0"/>
              </a:spcAft>
              <a:buClr>
                <a:schemeClr val="dk1"/>
              </a:buClr>
              <a:buSzPct val="39285"/>
              <a:buFont typeface="Arial"/>
              <a:buNone/>
            </a:pPr>
            <a:r>
              <a:rPr lang="en-GB" dirty="0"/>
              <a:t> </a:t>
            </a:r>
            <a:endParaRPr dirty="0"/>
          </a:p>
          <a:p>
            <a:pPr marL="0" lvl="0" indent="0" algn="l" rtl="0">
              <a:spcBef>
                <a:spcPts val="0"/>
              </a:spcBef>
              <a:spcAft>
                <a:spcPts val="0"/>
              </a:spcAft>
              <a:buNone/>
            </a:pPr>
            <a:endParaRPr dirty="0"/>
          </a:p>
        </p:txBody>
      </p:sp>
      <p:cxnSp>
        <p:nvCxnSpPr>
          <p:cNvPr id="403" name="Google Shape;403;p36"/>
          <p:cNvCxnSpPr>
            <a:cxnSpLocks/>
          </p:cNvCxnSpPr>
          <p:nvPr/>
        </p:nvCxnSpPr>
        <p:spPr>
          <a:xfrm flipH="1">
            <a:off x="1935613" y="4353827"/>
            <a:ext cx="3024900" cy="12600"/>
          </a:xfrm>
          <a:prstGeom prst="straightConnector1">
            <a:avLst/>
          </a:prstGeom>
          <a:noFill/>
          <a:ln w="9525" cap="flat" cmpd="sng">
            <a:solidFill>
              <a:schemeClr val="dk2"/>
            </a:solidFill>
            <a:prstDash val="solid"/>
            <a:round/>
            <a:headEnd type="none" w="med" len="med"/>
            <a:tailEnd type="triangle" w="med" len="med"/>
          </a:ln>
        </p:spPr>
      </p:cxnSp>
      <p:sp>
        <p:nvSpPr>
          <p:cNvPr id="404" name="Google Shape;404;p36"/>
          <p:cNvSpPr txBox="1"/>
          <p:nvPr/>
        </p:nvSpPr>
        <p:spPr>
          <a:xfrm>
            <a:off x="498488" y="4797675"/>
            <a:ext cx="4108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dirty="0"/>
              <a:t>MRKL Agent: https://arxiv.org/abs/2205.00445</a:t>
            </a:r>
            <a:endParaRPr sz="900" dirty="0"/>
          </a:p>
        </p:txBody>
      </p:sp>
      <p:pic>
        <p:nvPicPr>
          <p:cNvPr id="405" name="Google Shape;405;p36"/>
          <p:cNvPicPr preferRelativeResize="0"/>
          <p:nvPr/>
        </p:nvPicPr>
        <p:blipFill>
          <a:blip r:embed="rId3">
            <a:alphaModFix/>
          </a:blip>
          <a:stretch>
            <a:fillRect/>
          </a:stretch>
        </p:blipFill>
        <p:spPr>
          <a:xfrm>
            <a:off x="610063" y="148275"/>
            <a:ext cx="644700" cy="644700"/>
          </a:xfrm>
          <a:prstGeom prst="rect">
            <a:avLst/>
          </a:prstGeom>
          <a:noFill/>
          <a:ln>
            <a:noFill/>
          </a:ln>
        </p:spPr>
      </p:pic>
      <p:sp>
        <p:nvSpPr>
          <p:cNvPr id="6" name="TextBox 5">
            <a:extLst>
              <a:ext uri="{FF2B5EF4-FFF2-40B4-BE49-F238E27FC236}">
                <a16:creationId xmlns:a16="http://schemas.microsoft.com/office/drawing/2014/main" id="{168D2040-8411-8502-0F11-102C7C5BBE40}"/>
              </a:ext>
            </a:extLst>
          </p:cNvPr>
          <p:cNvSpPr txBox="1"/>
          <p:nvPr/>
        </p:nvSpPr>
        <p:spPr>
          <a:xfrm>
            <a:off x="463200" y="979443"/>
            <a:ext cx="4108800" cy="3631763"/>
          </a:xfrm>
          <a:prstGeom prst="rect">
            <a:avLst/>
          </a:prstGeom>
          <a:noFill/>
        </p:spPr>
        <p:txBody>
          <a:bodyPr wrap="square">
            <a:spAutoFit/>
          </a:bodyPr>
          <a:lstStyle/>
          <a:p>
            <a:r>
              <a:rPr lang="en-GB" sz="1000" b="1" dirty="0">
                <a:latin typeface="Courier New" panose="02070309020205020404" pitchFamily="49" charset="0"/>
              </a:rPr>
              <a:t>Answer the following questions as best you can. You have access to the following tools:</a:t>
            </a:r>
          </a:p>
          <a:p>
            <a:endParaRPr lang="en-GB" sz="1000" b="1" dirty="0">
              <a:latin typeface="Courier New" panose="02070309020205020404" pitchFamily="49" charset="0"/>
            </a:endParaRPr>
          </a:p>
          <a:p>
            <a:r>
              <a:rPr lang="en-GB" sz="1000" b="1" dirty="0">
                <a:solidFill>
                  <a:schemeClr val="accent6">
                    <a:lumMod val="75000"/>
                  </a:schemeClr>
                </a:solidFill>
                <a:latin typeface="Courier New" panose="02070309020205020404" pitchFamily="49" charset="0"/>
              </a:rPr>
              <a:t>{tool descriptions}</a:t>
            </a:r>
          </a:p>
          <a:p>
            <a:endParaRPr lang="en-GB" sz="1000" b="1" dirty="0">
              <a:latin typeface="Courier New" panose="02070309020205020404" pitchFamily="49" charset="0"/>
            </a:endParaRPr>
          </a:p>
          <a:p>
            <a:r>
              <a:rPr lang="en-GB" sz="1000" b="1" dirty="0">
                <a:latin typeface="Courier New" panose="02070309020205020404" pitchFamily="49" charset="0"/>
              </a:rPr>
              <a:t>Use the following format:</a:t>
            </a:r>
          </a:p>
          <a:p>
            <a:endParaRPr lang="en-GB" sz="1000" b="1" dirty="0">
              <a:latin typeface="Courier New" panose="02070309020205020404" pitchFamily="49" charset="0"/>
            </a:endParaRPr>
          </a:p>
          <a:p>
            <a:r>
              <a:rPr lang="en-GB" sz="1000" b="1" dirty="0">
                <a:latin typeface="Courier New" panose="02070309020205020404" pitchFamily="49" charset="0"/>
              </a:rPr>
              <a:t>Question: the input question you must answer</a:t>
            </a:r>
          </a:p>
          <a:p>
            <a:r>
              <a:rPr lang="en-GB" sz="1000" b="1" dirty="0">
                <a:latin typeface="Courier New" panose="02070309020205020404" pitchFamily="49" charset="0"/>
              </a:rPr>
              <a:t>Thought: you should always think about what to do</a:t>
            </a:r>
          </a:p>
          <a:p>
            <a:r>
              <a:rPr lang="en-GB" sz="1000" b="1" dirty="0">
                <a:latin typeface="Courier New" panose="02070309020205020404" pitchFamily="49" charset="0"/>
              </a:rPr>
              <a:t>Action: the action to take, should be one of </a:t>
            </a:r>
            <a:r>
              <a:rPr lang="en-GB" sz="1000" b="1" dirty="0">
                <a:solidFill>
                  <a:schemeClr val="accent6">
                    <a:lumMod val="75000"/>
                  </a:schemeClr>
                </a:solidFill>
                <a:latin typeface="Courier New" panose="02070309020205020404" pitchFamily="49" charset="0"/>
              </a:rPr>
              <a:t>[{</a:t>
            </a:r>
            <a:r>
              <a:rPr lang="en-GB" sz="1000" b="1" dirty="0" err="1">
                <a:solidFill>
                  <a:schemeClr val="accent6">
                    <a:lumMod val="75000"/>
                  </a:schemeClr>
                </a:solidFill>
                <a:latin typeface="Courier New" panose="02070309020205020404" pitchFamily="49" charset="0"/>
              </a:rPr>
              <a:t>tool_names</a:t>
            </a:r>
            <a:r>
              <a:rPr lang="en-GB" sz="1000" b="1" dirty="0">
                <a:solidFill>
                  <a:schemeClr val="accent6">
                    <a:lumMod val="75000"/>
                  </a:schemeClr>
                </a:solidFill>
                <a:latin typeface="Courier New" panose="02070309020205020404" pitchFamily="49" charset="0"/>
              </a:rPr>
              <a:t>}]</a:t>
            </a:r>
          </a:p>
          <a:p>
            <a:r>
              <a:rPr lang="en-GB" sz="1000" b="1" dirty="0">
                <a:latin typeface="Courier New" panose="02070309020205020404" pitchFamily="49" charset="0"/>
              </a:rPr>
              <a:t>Action Input: the input to the action</a:t>
            </a:r>
          </a:p>
          <a:p>
            <a:r>
              <a:rPr lang="en-GB" sz="1000" b="1" dirty="0">
                <a:latin typeface="Courier New" panose="02070309020205020404" pitchFamily="49" charset="0"/>
              </a:rPr>
              <a:t>Observation: the result of the action</a:t>
            </a:r>
          </a:p>
          <a:p>
            <a:r>
              <a:rPr lang="en-GB" sz="1000" b="1" dirty="0">
                <a:latin typeface="Courier New" panose="02070309020205020404" pitchFamily="49" charset="0"/>
              </a:rPr>
              <a:t>... (this Thought/Action/Action Input/Observation can repeat N times)</a:t>
            </a:r>
          </a:p>
          <a:p>
            <a:r>
              <a:rPr lang="en-GB" sz="1000" b="1" dirty="0">
                <a:latin typeface="Courier New" panose="02070309020205020404" pitchFamily="49" charset="0"/>
              </a:rPr>
              <a:t>Thought: I now know the final answer</a:t>
            </a:r>
          </a:p>
          <a:p>
            <a:r>
              <a:rPr lang="en-GB" sz="1000" b="1" dirty="0">
                <a:latin typeface="Courier New" panose="02070309020205020404" pitchFamily="49" charset="0"/>
              </a:rPr>
              <a:t>Final Answer: the final answer to the original input question</a:t>
            </a:r>
          </a:p>
          <a:p>
            <a:endParaRPr lang="en-GB" sz="1000" b="1" dirty="0">
              <a:latin typeface="Courier New" panose="02070309020205020404" pitchFamily="49" charset="0"/>
            </a:endParaRPr>
          </a:p>
          <a:p>
            <a:r>
              <a:rPr lang="en-GB" sz="1000" b="1" dirty="0">
                <a:latin typeface="Courier New" panose="02070309020205020404" pitchFamily="49" charset="0"/>
              </a:rPr>
              <a:t>Begin!</a:t>
            </a:r>
          </a:p>
          <a:p>
            <a:endParaRPr lang="en-GB" sz="1000" b="1" dirty="0">
              <a:latin typeface="Courier New" panose="02070309020205020404" pitchFamily="49" charset="0"/>
            </a:endParaRPr>
          </a:p>
          <a:p>
            <a:r>
              <a:rPr lang="en-GB" sz="1000" b="1" dirty="0">
                <a:latin typeface="Courier New" panose="02070309020205020404" pitchFamily="49" charset="0"/>
              </a:rPr>
              <a:t>Question: {input}</a:t>
            </a:r>
          </a:p>
          <a:p>
            <a:r>
              <a:rPr lang="en-GB" sz="1000" b="1" dirty="0">
                <a:latin typeface="Courier New" panose="02070309020205020404" pitchFamily="49" charset="0"/>
              </a:rPr>
              <a:t>Thought:{</a:t>
            </a:r>
            <a:r>
              <a:rPr lang="en-GB" sz="1000" b="1" dirty="0" err="1">
                <a:latin typeface="Courier New" panose="02070309020205020404" pitchFamily="49" charset="0"/>
              </a:rPr>
              <a:t>agent_scratchpad</a:t>
            </a:r>
            <a:r>
              <a:rPr lang="en-GB" sz="1000" b="1" dirty="0">
                <a:latin typeface="Courier New" panose="02070309020205020404" pitchFamily="49" charset="0"/>
              </a:rPr>
              <a:t>}</a:t>
            </a:r>
            <a:endParaRPr lang="en-GB" sz="1000" b="1" dirty="0">
              <a:effectLst/>
              <a:latin typeface="Courier New" panose="02070309020205020404" pitchFamily="49" charset="0"/>
            </a:endParaRPr>
          </a:p>
        </p:txBody>
      </p:sp>
      <p:sp>
        <p:nvSpPr>
          <p:cNvPr id="9" name="Google Shape;228;p27">
            <a:extLst>
              <a:ext uri="{FF2B5EF4-FFF2-40B4-BE49-F238E27FC236}">
                <a16:creationId xmlns:a16="http://schemas.microsoft.com/office/drawing/2014/main" id="{BC15343F-27CE-D0E8-0976-2BB19BA89E7C}"/>
              </a:ext>
            </a:extLst>
          </p:cNvPr>
          <p:cNvSpPr txBox="1">
            <a:spLocks noGrp="1"/>
          </p:cNvSpPr>
          <p:nvPr>
            <p:ph type="body" idx="1"/>
          </p:nvPr>
        </p:nvSpPr>
        <p:spPr>
          <a:xfrm>
            <a:off x="4572000" y="3806327"/>
            <a:ext cx="4108800" cy="5475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GB" sz="2000" b="1" dirty="0"/>
              <a:t>LLM used description to decide the suitable tool to use for Action</a:t>
            </a:r>
          </a:p>
          <a:p>
            <a:pPr marL="127000" indent="0">
              <a:buSzPts val="1600"/>
              <a:buNone/>
            </a:pPr>
            <a:endParaRPr lang="en-GB" sz="2000" b="1" dirty="0"/>
          </a:p>
        </p:txBody>
      </p:sp>
      <p:sp>
        <p:nvSpPr>
          <p:cNvPr id="10" name="TextBox 9">
            <a:extLst>
              <a:ext uri="{FF2B5EF4-FFF2-40B4-BE49-F238E27FC236}">
                <a16:creationId xmlns:a16="http://schemas.microsoft.com/office/drawing/2014/main" id="{57F886E9-CC06-ECF4-8733-C669B37F0FA7}"/>
              </a:ext>
            </a:extLst>
          </p:cNvPr>
          <p:cNvSpPr txBox="1"/>
          <p:nvPr/>
        </p:nvSpPr>
        <p:spPr>
          <a:xfrm>
            <a:off x="4801855" y="1717491"/>
            <a:ext cx="4108800" cy="1323439"/>
          </a:xfrm>
          <a:prstGeom prst="rect">
            <a:avLst/>
          </a:prstGeom>
          <a:noFill/>
        </p:spPr>
        <p:txBody>
          <a:bodyPr wrap="square">
            <a:spAutoFit/>
          </a:bodyPr>
          <a:lstStyle/>
          <a:p>
            <a:r>
              <a:rPr lang="en-GB" sz="1000" b="1" dirty="0">
                <a:latin typeface="Courier New" panose="02070309020205020404" pitchFamily="49" charset="0"/>
              </a:rPr>
              <a:t>tools = [</a:t>
            </a:r>
          </a:p>
          <a:p>
            <a:r>
              <a:rPr lang="en-GB" sz="1000" b="1" dirty="0">
                <a:latin typeface="Courier New" panose="02070309020205020404" pitchFamily="49" charset="0"/>
              </a:rPr>
              <a:t>	Tool(name=“Search”, </a:t>
            </a:r>
            <a:r>
              <a:rPr lang="en-GB" sz="1000" b="1" dirty="0" err="1">
                <a:latin typeface="Courier New" panose="02070309020205020404" pitchFamily="49" charset="0"/>
              </a:rPr>
              <a:t>func</a:t>
            </a:r>
            <a:r>
              <a:rPr lang="en-GB" sz="1000" b="1" dirty="0">
                <a:latin typeface="Courier New" panose="02070309020205020404" pitchFamily="49" charset="0"/>
              </a:rPr>
              <a:t>=</a:t>
            </a:r>
            <a:r>
              <a:rPr lang="en-GB" sz="1000" b="1" dirty="0" err="1">
                <a:latin typeface="Courier New" panose="02070309020205020404" pitchFamily="49" charset="0"/>
              </a:rPr>
              <a:t>search.run</a:t>
            </a:r>
            <a:r>
              <a:rPr lang="en-GB" sz="1000" b="1" dirty="0">
                <a:latin typeface="Courier New" panose="02070309020205020404" pitchFamily="49" charset="0"/>
              </a:rPr>
              <a:t>,</a:t>
            </a:r>
          </a:p>
          <a:p>
            <a:r>
              <a:rPr lang="en-GB" sz="1000" b="1" dirty="0">
                <a:latin typeface="Courier New" panose="02070309020205020404" pitchFamily="49" charset="0"/>
              </a:rPr>
              <a:t>	     </a:t>
            </a:r>
            <a:r>
              <a:rPr lang="en-GB" sz="1000" b="1" dirty="0">
                <a:solidFill>
                  <a:schemeClr val="accent6">
                    <a:lumMod val="75000"/>
                  </a:schemeClr>
                </a:solidFill>
                <a:latin typeface="Courier New" panose="02070309020205020404" pitchFamily="49" charset="0"/>
              </a:rPr>
              <a:t>description=“Useful for answering 	   	     questions about current events”,</a:t>
            </a:r>
          </a:p>
          <a:p>
            <a:endParaRPr lang="en-GB" sz="1000" b="1" dirty="0">
              <a:latin typeface="Courier New" panose="02070309020205020404" pitchFamily="49" charset="0"/>
            </a:endParaRPr>
          </a:p>
          <a:p>
            <a:r>
              <a:rPr lang="en-GB" sz="1000" b="1" dirty="0">
                <a:latin typeface="Courier New" panose="02070309020205020404" pitchFamily="49" charset="0"/>
              </a:rPr>
              <a:t>	Tool(name=“Math”, </a:t>
            </a:r>
            <a:r>
              <a:rPr lang="en-GB" sz="1000" b="1" dirty="0" err="1">
                <a:latin typeface="Courier New" panose="02070309020205020404" pitchFamily="49" charset="0"/>
              </a:rPr>
              <a:t>func</a:t>
            </a:r>
            <a:r>
              <a:rPr lang="en-GB" sz="1000" b="1" dirty="0">
                <a:latin typeface="Courier New" panose="02070309020205020404" pitchFamily="49" charset="0"/>
              </a:rPr>
              <a:t>=</a:t>
            </a:r>
            <a:r>
              <a:rPr lang="en-GB" sz="1000" b="1" dirty="0" err="1">
                <a:latin typeface="Courier New" panose="02070309020205020404" pitchFamily="49" charset="0"/>
              </a:rPr>
              <a:t>math_chain.run</a:t>
            </a:r>
            <a:r>
              <a:rPr lang="en-GB" sz="1000" b="1" dirty="0">
                <a:latin typeface="Courier New" panose="02070309020205020404" pitchFamily="49" charset="0"/>
              </a:rPr>
              <a:t>		     </a:t>
            </a:r>
            <a:r>
              <a:rPr lang="en-GB" sz="1000" b="1" dirty="0">
                <a:solidFill>
                  <a:schemeClr val="accent6">
                    <a:lumMod val="75000"/>
                  </a:schemeClr>
                </a:solidFill>
                <a:latin typeface="Courier New" panose="02070309020205020404" pitchFamily="49" charset="0"/>
              </a:rPr>
              <a:t>description=“Useful for doing Maths”</a:t>
            </a:r>
          </a:p>
          <a:p>
            <a:r>
              <a:rPr lang="en-GB" sz="10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a:spLocks noGrp="1"/>
          </p:cNvSpPr>
          <p:nvPr>
            <p:ph type="title"/>
          </p:nvPr>
        </p:nvSpPr>
        <p:spPr>
          <a:xfrm>
            <a:off x="1321375" y="184275"/>
            <a:ext cx="729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Agent Thought Sequence </a:t>
            </a:r>
            <a:endParaRPr/>
          </a:p>
          <a:p>
            <a:pPr marL="0" lvl="0" indent="0" algn="l" rtl="0">
              <a:spcBef>
                <a:spcPts val="0"/>
              </a:spcBef>
              <a:spcAft>
                <a:spcPts val="0"/>
              </a:spcAft>
              <a:buNone/>
            </a:pPr>
            <a:r>
              <a:rPr lang="en-GB"/>
              <a:t> </a:t>
            </a:r>
            <a:endParaRPr/>
          </a:p>
          <a:p>
            <a:pPr marL="0" lvl="0" indent="0" algn="l" rtl="0">
              <a:spcBef>
                <a:spcPts val="0"/>
              </a:spcBef>
              <a:spcAft>
                <a:spcPts val="0"/>
              </a:spcAft>
              <a:buNone/>
            </a:pPr>
            <a:endParaRPr/>
          </a:p>
        </p:txBody>
      </p:sp>
      <p:pic>
        <p:nvPicPr>
          <p:cNvPr id="412" name="Google Shape;412;p37"/>
          <p:cNvPicPr preferRelativeResize="0"/>
          <p:nvPr/>
        </p:nvPicPr>
        <p:blipFill rotWithShape="1">
          <a:blip r:embed="rId3">
            <a:alphaModFix/>
          </a:blip>
          <a:srcRect b="10289"/>
          <a:stretch/>
        </p:blipFill>
        <p:spPr>
          <a:xfrm>
            <a:off x="1632275" y="927650"/>
            <a:ext cx="7230499" cy="3260724"/>
          </a:xfrm>
          <a:prstGeom prst="rect">
            <a:avLst/>
          </a:prstGeom>
          <a:noFill/>
          <a:ln>
            <a:noFill/>
          </a:ln>
        </p:spPr>
      </p:pic>
      <p:sp>
        <p:nvSpPr>
          <p:cNvPr id="414" name="Google Shape;414;p37"/>
          <p:cNvSpPr txBox="1"/>
          <p:nvPr/>
        </p:nvSpPr>
        <p:spPr>
          <a:xfrm>
            <a:off x="303654" y="1734233"/>
            <a:ext cx="973200" cy="30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Search</a:t>
            </a:r>
            <a:endParaRPr dirty="0"/>
          </a:p>
        </p:txBody>
      </p:sp>
      <p:sp>
        <p:nvSpPr>
          <p:cNvPr id="415" name="Google Shape;415;p37"/>
          <p:cNvSpPr/>
          <p:nvPr/>
        </p:nvSpPr>
        <p:spPr>
          <a:xfrm>
            <a:off x="1208550" y="1322450"/>
            <a:ext cx="334500" cy="703500"/>
          </a:xfrm>
          <a:prstGeom prst="leftBrace">
            <a:avLst>
              <a:gd name="adj1" fmla="val 3009"/>
              <a:gd name="adj2" fmla="val 50000"/>
            </a:avLst>
          </a:prstGeom>
          <a:noFill/>
          <a:ln w="222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txBox="1"/>
          <p:nvPr/>
        </p:nvSpPr>
        <p:spPr>
          <a:xfrm>
            <a:off x="186732" y="2768700"/>
            <a:ext cx="1204243" cy="30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SQL Tool</a:t>
            </a:r>
            <a:endParaRPr dirty="0"/>
          </a:p>
        </p:txBody>
      </p:sp>
      <p:sp>
        <p:nvSpPr>
          <p:cNvPr id="420" name="Google Shape;420;p37"/>
          <p:cNvSpPr/>
          <p:nvPr/>
        </p:nvSpPr>
        <p:spPr>
          <a:xfrm>
            <a:off x="1208550" y="2220000"/>
            <a:ext cx="334500" cy="854400"/>
          </a:xfrm>
          <a:prstGeom prst="leftBrace">
            <a:avLst>
              <a:gd name="adj1" fmla="val 3009"/>
              <a:gd name="adj2" fmla="val 50000"/>
            </a:avLst>
          </a:prstGeom>
          <a:noFill/>
          <a:ln w="222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208550" y="3312100"/>
            <a:ext cx="334500" cy="939300"/>
          </a:xfrm>
          <a:prstGeom prst="leftBrace">
            <a:avLst>
              <a:gd name="adj1" fmla="val 3009"/>
              <a:gd name="adj2" fmla="val 50000"/>
            </a:avLst>
          </a:prstGeom>
          <a:noFill/>
          <a:ln w="222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txBox="1"/>
          <p:nvPr/>
        </p:nvSpPr>
        <p:spPr>
          <a:xfrm>
            <a:off x="185995" y="3970785"/>
            <a:ext cx="1204243" cy="30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Calculator</a:t>
            </a:r>
            <a:endParaRPr dirty="0"/>
          </a:p>
        </p:txBody>
      </p:sp>
      <p:pic>
        <p:nvPicPr>
          <p:cNvPr id="424" name="Google Shape;424;p37"/>
          <p:cNvPicPr preferRelativeResize="0"/>
          <p:nvPr/>
        </p:nvPicPr>
        <p:blipFill>
          <a:blip r:embed="rId4">
            <a:alphaModFix/>
          </a:blip>
          <a:stretch>
            <a:fillRect/>
          </a:stretch>
        </p:blipFill>
        <p:spPr>
          <a:xfrm>
            <a:off x="1632275" y="4359050"/>
            <a:ext cx="7039443" cy="572700"/>
          </a:xfrm>
          <a:prstGeom prst="rect">
            <a:avLst/>
          </a:prstGeom>
          <a:noFill/>
          <a:ln>
            <a:noFill/>
          </a:ln>
        </p:spPr>
      </p:pic>
      <p:pic>
        <p:nvPicPr>
          <p:cNvPr id="5" name="Graphic 4" descr="Research with solid fill">
            <a:extLst>
              <a:ext uri="{FF2B5EF4-FFF2-40B4-BE49-F238E27FC236}">
                <a16:creationId xmlns:a16="http://schemas.microsoft.com/office/drawing/2014/main" id="{B4E7E191-777A-2A47-A72E-004F39E0EF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9445" y="1229749"/>
            <a:ext cx="621618" cy="621618"/>
          </a:xfrm>
          <a:prstGeom prst="rect">
            <a:avLst/>
          </a:prstGeom>
        </p:spPr>
      </p:pic>
      <p:pic>
        <p:nvPicPr>
          <p:cNvPr id="7" name="Graphic 6" descr="Database with solid fill">
            <a:extLst>
              <a:ext uri="{FF2B5EF4-FFF2-40B4-BE49-F238E27FC236}">
                <a16:creationId xmlns:a16="http://schemas.microsoft.com/office/drawing/2014/main" id="{A55088A6-6650-C0AC-6B9E-38476B25DA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7417" y="2200448"/>
            <a:ext cx="710785" cy="710785"/>
          </a:xfrm>
          <a:prstGeom prst="rect">
            <a:avLst/>
          </a:prstGeom>
        </p:spPr>
      </p:pic>
      <p:pic>
        <p:nvPicPr>
          <p:cNvPr id="9" name="Graphic 8" descr="Calculator with solid fill">
            <a:extLst>
              <a:ext uri="{FF2B5EF4-FFF2-40B4-BE49-F238E27FC236}">
                <a16:creationId xmlns:a16="http://schemas.microsoft.com/office/drawing/2014/main" id="{AAB2303C-6E90-F646-A119-E0F4A126AD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7799" y="3289600"/>
            <a:ext cx="808950" cy="8089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8"/>
          <p:cNvSpPr txBox="1">
            <a:spLocks noGrp="1"/>
          </p:cNvSpPr>
          <p:nvPr>
            <p:ph type="title"/>
          </p:nvPr>
        </p:nvSpPr>
        <p:spPr>
          <a:xfrm>
            <a:off x="1360925" y="243925"/>
            <a:ext cx="729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Agent Observations &amp; Thought</a:t>
            </a:r>
            <a:endParaRPr/>
          </a:p>
          <a:p>
            <a:pPr marL="0" lvl="0" indent="0" algn="l" rtl="0">
              <a:spcBef>
                <a:spcPts val="0"/>
              </a:spcBef>
              <a:spcAft>
                <a:spcPts val="0"/>
              </a:spcAft>
              <a:buNone/>
            </a:pPr>
            <a:r>
              <a:rPr lang="en-GB"/>
              <a:t> </a:t>
            </a:r>
            <a:endParaRPr/>
          </a:p>
          <a:p>
            <a:pPr marL="0" lvl="0" indent="0" algn="l" rtl="0">
              <a:spcBef>
                <a:spcPts val="0"/>
              </a:spcBef>
              <a:spcAft>
                <a:spcPts val="0"/>
              </a:spcAft>
              <a:buNone/>
            </a:pPr>
            <a:endParaRPr/>
          </a:p>
        </p:txBody>
      </p:sp>
      <p:sp>
        <p:nvSpPr>
          <p:cNvPr id="432" name="Google Shape;432;p38"/>
          <p:cNvSpPr txBox="1">
            <a:spLocks noGrp="1"/>
          </p:cNvSpPr>
          <p:nvPr>
            <p:ph type="body" idx="1"/>
          </p:nvPr>
        </p:nvSpPr>
        <p:spPr>
          <a:xfrm>
            <a:off x="574875" y="1124875"/>
            <a:ext cx="7785900" cy="91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chemeClr val="tx1"/>
                </a:solidFill>
              </a:rPr>
              <a:t>- </a:t>
            </a:r>
            <a:r>
              <a:rPr lang="en-GB" dirty="0" err="1">
                <a:solidFill>
                  <a:schemeClr val="tx1"/>
                </a:solidFill>
              </a:rPr>
              <a:t>ReAct</a:t>
            </a:r>
            <a:r>
              <a:rPr lang="en-GB" dirty="0">
                <a:solidFill>
                  <a:schemeClr val="tx1"/>
                </a:solidFill>
              </a:rPr>
              <a:t> framework (Think -&gt; Act -&gt; Observe) helps Agent to recover from mistakes and/or re-evaluate the entire plan</a:t>
            </a:r>
            <a:endParaRPr sz="1400" dirty="0">
              <a:solidFill>
                <a:schemeClr val="tx1"/>
              </a:solidFill>
            </a:endParaRPr>
          </a:p>
        </p:txBody>
      </p:sp>
      <p:pic>
        <p:nvPicPr>
          <p:cNvPr id="430" name="Google Shape;430;p38"/>
          <p:cNvPicPr preferRelativeResize="0"/>
          <p:nvPr/>
        </p:nvPicPr>
        <p:blipFill>
          <a:blip r:embed="rId3">
            <a:alphaModFix/>
          </a:blip>
          <a:stretch>
            <a:fillRect/>
          </a:stretch>
        </p:blipFill>
        <p:spPr>
          <a:xfrm>
            <a:off x="479250" y="117650"/>
            <a:ext cx="825250" cy="825250"/>
          </a:xfrm>
          <a:prstGeom prst="rect">
            <a:avLst/>
          </a:prstGeom>
          <a:noFill/>
          <a:ln>
            <a:noFill/>
          </a:ln>
        </p:spPr>
      </p:pic>
      <p:pic>
        <p:nvPicPr>
          <p:cNvPr id="431" name="Google Shape;431;p38"/>
          <p:cNvPicPr preferRelativeResize="0"/>
          <p:nvPr/>
        </p:nvPicPr>
        <p:blipFill>
          <a:blip r:embed="rId4">
            <a:alphaModFix/>
          </a:blip>
          <a:stretch>
            <a:fillRect/>
          </a:stretch>
        </p:blipFill>
        <p:spPr>
          <a:xfrm>
            <a:off x="241149" y="1890487"/>
            <a:ext cx="8661701" cy="136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 name="Google Shape;158;p21">
            <a:extLst>
              <a:ext uri="{FF2B5EF4-FFF2-40B4-BE49-F238E27FC236}">
                <a16:creationId xmlns:a16="http://schemas.microsoft.com/office/drawing/2014/main" id="{E6447AE9-855F-AE39-0985-B264BAE20C01}"/>
              </a:ext>
            </a:extLst>
          </p:cNvPr>
          <p:cNvSpPr txBox="1">
            <a:spLocks noGrp="1"/>
          </p:cNvSpPr>
          <p:nvPr>
            <p:ph type="title"/>
          </p:nvPr>
        </p:nvSpPr>
        <p:spPr>
          <a:xfrm>
            <a:off x="820605" y="152646"/>
            <a:ext cx="6573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Common GPT applications</a:t>
            </a:r>
            <a:endParaRPr dirty="0"/>
          </a:p>
        </p:txBody>
      </p:sp>
      <p:sp>
        <p:nvSpPr>
          <p:cNvPr id="3" name="Google Shape;117;p18">
            <a:extLst>
              <a:ext uri="{FF2B5EF4-FFF2-40B4-BE49-F238E27FC236}">
                <a16:creationId xmlns:a16="http://schemas.microsoft.com/office/drawing/2014/main" id="{7C999B58-EE03-A527-1938-DA470F89E2FA}"/>
              </a:ext>
            </a:extLst>
          </p:cNvPr>
          <p:cNvSpPr txBox="1">
            <a:spLocks/>
          </p:cNvSpPr>
          <p:nvPr/>
        </p:nvSpPr>
        <p:spPr>
          <a:xfrm>
            <a:off x="672206" y="944178"/>
            <a:ext cx="3994150" cy="3694112"/>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spcAft>
                <a:spcPts val="1200"/>
              </a:spcAft>
            </a:pPr>
            <a:endParaRPr lang="en-GB" sz="1700" dirty="0"/>
          </a:p>
        </p:txBody>
      </p:sp>
      <p:sp>
        <p:nvSpPr>
          <p:cNvPr id="5" name="Google Shape;117;p18">
            <a:extLst>
              <a:ext uri="{FF2B5EF4-FFF2-40B4-BE49-F238E27FC236}">
                <a16:creationId xmlns:a16="http://schemas.microsoft.com/office/drawing/2014/main" id="{DC22F089-19A0-C557-AFB3-8F9D606DA09F}"/>
              </a:ext>
            </a:extLst>
          </p:cNvPr>
          <p:cNvSpPr txBox="1">
            <a:spLocks/>
          </p:cNvSpPr>
          <p:nvPr/>
        </p:nvSpPr>
        <p:spPr>
          <a:xfrm>
            <a:off x="717926" y="1097280"/>
            <a:ext cx="5332354" cy="360172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spcAft>
                <a:spcPts val="1200"/>
              </a:spcAft>
            </a:pPr>
            <a:r>
              <a:rPr lang="en-GB" sz="2200" dirty="0"/>
              <a:t>Data Extraction</a:t>
            </a:r>
          </a:p>
          <a:p>
            <a:pPr>
              <a:spcBef>
                <a:spcPts val="0"/>
              </a:spcBef>
              <a:spcAft>
                <a:spcPts val="1200"/>
              </a:spcAft>
            </a:pPr>
            <a:r>
              <a:rPr lang="en-GB" sz="2200" dirty="0"/>
              <a:t>Text Summarization</a:t>
            </a:r>
          </a:p>
          <a:p>
            <a:pPr>
              <a:spcBef>
                <a:spcPts val="0"/>
              </a:spcBef>
              <a:spcAft>
                <a:spcPts val="1200"/>
              </a:spcAft>
            </a:pPr>
            <a:r>
              <a:rPr lang="en-GB" sz="2200" dirty="0"/>
              <a:t>Questions Answering</a:t>
            </a:r>
          </a:p>
          <a:p>
            <a:pPr>
              <a:spcBef>
                <a:spcPts val="0"/>
              </a:spcBef>
              <a:spcAft>
                <a:spcPts val="1200"/>
              </a:spcAft>
            </a:pPr>
            <a:r>
              <a:rPr lang="en-GB" sz="2200" dirty="0"/>
              <a:t>Conversational Assistant Chatbot</a:t>
            </a:r>
          </a:p>
          <a:p>
            <a:pPr>
              <a:spcBef>
                <a:spcPts val="0"/>
              </a:spcBef>
              <a:spcAft>
                <a:spcPts val="1200"/>
              </a:spcAft>
            </a:pPr>
            <a:r>
              <a:rPr lang="en-GB" sz="2200" dirty="0"/>
              <a:t>Creativity</a:t>
            </a:r>
          </a:p>
          <a:p>
            <a:pPr>
              <a:spcBef>
                <a:spcPts val="0"/>
              </a:spcBef>
              <a:spcAft>
                <a:spcPts val="1200"/>
              </a:spcAft>
            </a:pPr>
            <a:r>
              <a:rPr lang="en-GB" sz="2200" dirty="0"/>
              <a:t>Code &amp; Database Interactions</a:t>
            </a:r>
          </a:p>
          <a:p>
            <a:pPr>
              <a:spcBef>
                <a:spcPts val="0"/>
              </a:spcBef>
              <a:spcAft>
                <a:spcPts val="1200"/>
              </a:spcAft>
            </a:pPr>
            <a:r>
              <a:rPr lang="en-GB" sz="2200" dirty="0"/>
              <a:t>Autonomous Multi-Task Agent</a:t>
            </a:r>
          </a:p>
        </p:txBody>
      </p:sp>
    </p:spTree>
    <p:extLst>
      <p:ext uri="{BB962C8B-B14F-4D97-AF65-F5344CB8AC3E}">
        <p14:creationId xmlns:p14="http://schemas.microsoft.com/office/powerpoint/2010/main" val="95022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0E7D1B1-2068-5BB1-66BA-F64CBAC8C7F1}"/>
              </a:ext>
            </a:extLst>
          </p:cNvPr>
          <p:cNvGraphicFramePr>
            <a:graphicFrameLocks noGrp="1"/>
          </p:cNvGraphicFramePr>
          <p:nvPr>
            <p:extLst>
              <p:ext uri="{D42A27DB-BD31-4B8C-83A1-F6EECF244321}">
                <p14:modId xmlns:p14="http://schemas.microsoft.com/office/powerpoint/2010/main" val="2778663442"/>
              </p:ext>
            </p:extLst>
          </p:nvPr>
        </p:nvGraphicFramePr>
        <p:xfrm>
          <a:off x="820605" y="888689"/>
          <a:ext cx="7672123" cy="3987520"/>
        </p:xfrm>
        <a:graphic>
          <a:graphicData uri="http://schemas.openxmlformats.org/drawingml/2006/table">
            <a:tbl>
              <a:tblPr firstRow="1" bandRow="1">
                <a:tableStyleId>{5C22544A-7EE6-4342-B048-85BDC9FD1C3A}</a:tableStyleId>
              </a:tblPr>
              <a:tblGrid>
                <a:gridCol w="1031902">
                  <a:extLst>
                    <a:ext uri="{9D8B030D-6E8A-4147-A177-3AD203B41FA5}">
                      <a16:colId xmlns:a16="http://schemas.microsoft.com/office/drawing/2014/main" val="319833128"/>
                    </a:ext>
                  </a:extLst>
                </a:gridCol>
                <a:gridCol w="2213407">
                  <a:extLst>
                    <a:ext uri="{9D8B030D-6E8A-4147-A177-3AD203B41FA5}">
                      <a16:colId xmlns:a16="http://schemas.microsoft.com/office/drawing/2014/main" val="1767867498"/>
                    </a:ext>
                  </a:extLst>
                </a:gridCol>
                <a:gridCol w="2213407">
                  <a:extLst>
                    <a:ext uri="{9D8B030D-6E8A-4147-A177-3AD203B41FA5}">
                      <a16:colId xmlns:a16="http://schemas.microsoft.com/office/drawing/2014/main" val="3712108694"/>
                    </a:ext>
                  </a:extLst>
                </a:gridCol>
                <a:gridCol w="2213407">
                  <a:extLst>
                    <a:ext uri="{9D8B030D-6E8A-4147-A177-3AD203B41FA5}">
                      <a16:colId xmlns:a16="http://schemas.microsoft.com/office/drawing/2014/main" val="1054737320"/>
                    </a:ext>
                  </a:extLst>
                </a:gridCol>
              </a:tblGrid>
              <a:tr h="541927">
                <a:tc>
                  <a:txBody>
                    <a:bodyPr/>
                    <a:lstStyle/>
                    <a:p>
                      <a:pPr algn="ctr"/>
                      <a:endParaRPr lang="en-S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Web</a:t>
                      </a:r>
                      <a:endParaRPr lang="en-S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Paid API </a:t>
                      </a:r>
                      <a:endParaRPr lang="en-S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Open-Source models</a:t>
                      </a:r>
                      <a:br>
                        <a:rPr lang="en-US" dirty="0">
                          <a:solidFill>
                            <a:schemeClr val="tx1"/>
                          </a:solidFill>
                        </a:rPr>
                      </a:br>
                      <a:r>
                        <a:rPr lang="en-US" dirty="0">
                          <a:solidFill>
                            <a:schemeClr val="tx1"/>
                          </a:solidFill>
                        </a:rPr>
                        <a:t>(Hugging Face)</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6989246"/>
                  </a:ext>
                </a:extLst>
              </a:tr>
              <a:tr h="612643">
                <a:tc>
                  <a:txBody>
                    <a:bodyPr/>
                    <a:lstStyle/>
                    <a:p>
                      <a:pPr algn="ctr"/>
                      <a:r>
                        <a:rPr lang="en-SG" dirty="0">
                          <a:solidFill>
                            <a:schemeClr val="tx1"/>
                          </a:solidFill>
                        </a:rPr>
                        <a:t>Examples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SG" sz="1200" dirty="0">
                          <a:solidFill>
                            <a:schemeClr val="tx1"/>
                          </a:solidFill>
                        </a:rPr>
                        <a:t>ChatGPT, Bard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SG" sz="1200" dirty="0">
                          <a:solidFill>
                            <a:schemeClr val="tx1"/>
                          </a:solidFill>
                        </a:rPr>
                        <a:t>OpenAI GPT, Google PaLM-2, Claude-2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SG" sz="1200" dirty="0">
                          <a:solidFill>
                            <a:schemeClr val="tx1"/>
                          </a:solidFill>
                        </a:rPr>
                        <a:t>Llama, Falcon</a:t>
                      </a:r>
                    </a:p>
                    <a:p>
                      <a:pPr marL="171450" indent="-171450" algn="l">
                        <a:buFont typeface="Arial" panose="020B0604020202020204" pitchFamily="34" charset="0"/>
                        <a:buChar char="•"/>
                      </a:pPr>
                      <a:r>
                        <a:rPr lang="en-SG" sz="1200" dirty="0">
                          <a:solidFill>
                            <a:schemeClr val="tx1"/>
                          </a:solidFill>
                        </a:rPr>
                        <a:t>GPT4All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6263814"/>
                  </a:ext>
                </a:extLst>
              </a:tr>
              <a:tr h="612643">
                <a:tc>
                  <a:txBody>
                    <a:bodyPr/>
                    <a:lstStyle/>
                    <a:p>
                      <a:pPr algn="ctr"/>
                      <a:r>
                        <a:rPr lang="en-US" dirty="0">
                          <a:solidFill>
                            <a:schemeClr val="tx1"/>
                          </a:solidFill>
                        </a:rPr>
                        <a:t>Audience</a:t>
                      </a:r>
                      <a:endParaRPr lang="en-S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200" dirty="0">
                          <a:solidFill>
                            <a:schemeClr val="tx1"/>
                          </a:solidFill>
                        </a:rPr>
                        <a:t>General Public</a:t>
                      </a:r>
                      <a:endParaRPr lang="en-SG"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200" dirty="0">
                          <a:solidFill>
                            <a:schemeClr val="tx1"/>
                          </a:solidFill>
                        </a:rPr>
                        <a:t>Software Developers</a:t>
                      </a:r>
                    </a:p>
                    <a:p>
                      <a:pPr marL="171450" indent="-171450" algn="l">
                        <a:buFont typeface="Arial" panose="020B0604020202020204" pitchFamily="34" charset="0"/>
                        <a:buChar char="•"/>
                      </a:pPr>
                      <a:r>
                        <a:rPr lang="en-US" sz="1200" dirty="0">
                          <a:solidFill>
                            <a:schemeClr val="tx1"/>
                          </a:solidFill>
                        </a:rPr>
                        <a:t>Data Scientists</a:t>
                      </a:r>
                      <a:endParaRPr lang="en-SG"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200" dirty="0">
                          <a:solidFill>
                            <a:schemeClr val="tx1"/>
                          </a:solidFill>
                        </a:rPr>
                        <a:t>Data Scientists</a:t>
                      </a:r>
                    </a:p>
                    <a:p>
                      <a:pPr marL="171450" indent="-171450" algn="l">
                        <a:buFont typeface="Arial" panose="020B0604020202020204" pitchFamily="34" charset="0"/>
                        <a:buChar char="•"/>
                      </a:pPr>
                      <a:r>
                        <a:rPr lang="en-US" sz="1200" dirty="0">
                          <a:solidFill>
                            <a:schemeClr val="tx1"/>
                          </a:solidFill>
                        </a:rPr>
                        <a:t>Software Developers</a:t>
                      </a:r>
                      <a:endParaRPr lang="en-SG"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7513472"/>
                  </a:ext>
                </a:extLst>
              </a:tr>
              <a:tr h="1083853">
                <a:tc>
                  <a:txBody>
                    <a:bodyPr/>
                    <a:lstStyle/>
                    <a:p>
                      <a:pPr algn="ctr"/>
                      <a:r>
                        <a:rPr lang="en-US" dirty="0">
                          <a:solidFill>
                            <a:schemeClr val="tx1"/>
                          </a:solidFill>
                        </a:rPr>
                        <a:t>PROS</a:t>
                      </a:r>
                      <a:endParaRPr lang="en-S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200" dirty="0">
                          <a:solidFill>
                            <a:schemeClr val="tx1"/>
                          </a:solidFill>
                        </a:rPr>
                        <a:t>User-friendly UI</a:t>
                      </a:r>
                    </a:p>
                    <a:p>
                      <a:pPr marL="171450" indent="-171450" algn="l">
                        <a:buFont typeface="Arial" panose="020B0604020202020204" pitchFamily="34" charset="0"/>
                        <a:buChar char="•"/>
                      </a:pPr>
                      <a:r>
                        <a:rPr lang="en-US" sz="1200" dirty="0">
                          <a:solidFill>
                            <a:schemeClr val="tx1"/>
                          </a:solidFill>
                        </a:rPr>
                        <a:t>No coding required</a:t>
                      </a:r>
                    </a:p>
                    <a:p>
                      <a:pPr marL="171450" indent="-171450" algn="l">
                        <a:buFont typeface="Arial" panose="020B0604020202020204" pitchFamily="34" charset="0"/>
                        <a:buChar char="•"/>
                      </a:pPr>
                      <a:r>
                        <a:rPr lang="en-US" sz="1200" dirty="0">
                          <a:solidFill>
                            <a:schemeClr val="tx1"/>
                          </a:solidFill>
                        </a:rPr>
                        <a:t>Free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200" dirty="0">
                          <a:solidFill>
                            <a:schemeClr val="tx1"/>
                          </a:solidFill>
                        </a:rPr>
                        <a:t>Control of LLM Parameters</a:t>
                      </a:r>
                    </a:p>
                    <a:p>
                      <a:pPr marL="171450" indent="-171450" algn="l">
                        <a:buFont typeface="Arial" panose="020B0604020202020204" pitchFamily="34" charset="0"/>
                        <a:buChar char="•"/>
                      </a:pPr>
                      <a:r>
                        <a:rPr lang="en-US" sz="1200" dirty="0">
                          <a:solidFill>
                            <a:schemeClr val="tx1"/>
                          </a:solidFill>
                        </a:rPr>
                        <a:t>Computations handled by API Distributors</a:t>
                      </a:r>
                    </a:p>
                    <a:p>
                      <a:pPr marL="171450" indent="-171450" algn="l">
                        <a:buFont typeface="Arial" panose="020B0604020202020204" pitchFamily="34" charset="0"/>
                        <a:buChar char="•"/>
                      </a:pPr>
                      <a:r>
                        <a:rPr lang="en-US" sz="1200" dirty="0">
                          <a:solidFill>
                            <a:schemeClr val="tx1"/>
                          </a:solidFill>
                        </a:rPr>
                        <a:t>Low maintenance effort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SG" sz="1200" dirty="0">
                          <a:solidFill>
                            <a:schemeClr val="tx1"/>
                          </a:solidFill>
                        </a:rPr>
                        <a:t>Local storage</a:t>
                      </a:r>
                    </a:p>
                    <a:p>
                      <a:pPr marL="171450" indent="-171450" algn="l">
                        <a:buFont typeface="Arial" panose="020B0604020202020204" pitchFamily="34" charset="0"/>
                        <a:buChar char="•"/>
                      </a:pPr>
                      <a:r>
                        <a:rPr lang="en-SG" sz="1200" dirty="0">
                          <a:solidFill>
                            <a:schemeClr val="tx1"/>
                          </a:solidFill>
                        </a:rPr>
                        <a:t>Flexible &amp; customizable (architecture, fine-tuning)</a:t>
                      </a:r>
                    </a:p>
                    <a:p>
                      <a:pPr marL="171450" indent="-171450" algn="l">
                        <a:buFont typeface="Arial" panose="020B0604020202020204" pitchFamily="34" charset="0"/>
                        <a:buChar char="•"/>
                      </a:pPr>
                      <a:r>
                        <a:rPr lang="en-SG" sz="1200" dirty="0">
                          <a:solidFill>
                            <a:schemeClr val="tx1"/>
                          </a:solidFill>
                        </a:rPr>
                        <a:t>Many open-source models available online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7993748"/>
                  </a:ext>
                </a:extLst>
              </a:tr>
              <a:tr h="1136454">
                <a:tc>
                  <a:txBody>
                    <a:bodyPr/>
                    <a:lstStyle/>
                    <a:p>
                      <a:pPr algn="ctr"/>
                      <a:r>
                        <a:rPr lang="en-US" dirty="0">
                          <a:solidFill>
                            <a:schemeClr val="tx1"/>
                          </a:solidFill>
                        </a:rPr>
                        <a:t>CONS</a:t>
                      </a:r>
                      <a:endParaRPr lang="en-S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SG" sz="1200" dirty="0">
                          <a:solidFill>
                            <a:schemeClr val="tx1"/>
                          </a:solidFill>
                        </a:rPr>
                        <a:t>No control over LLM</a:t>
                      </a:r>
                      <a:br>
                        <a:rPr lang="en-SG" sz="1200" dirty="0">
                          <a:solidFill>
                            <a:schemeClr val="tx1"/>
                          </a:solidFill>
                        </a:rPr>
                      </a:br>
                      <a:r>
                        <a:rPr lang="en-SG" sz="1200" dirty="0">
                          <a:solidFill>
                            <a:schemeClr val="tx1"/>
                          </a:solidFill>
                        </a:rPr>
                        <a:t>(aside from prompting)</a:t>
                      </a:r>
                    </a:p>
                    <a:p>
                      <a:pPr marL="171450" indent="-171450" algn="l">
                        <a:buFont typeface="Arial" panose="020B0604020202020204" pitchFamily="34" charset="0"/>
                        <a:buChar char="•"/>
                      </a:pPr>
                      <a:r>
                        <a:rPr lang="en-SG" sz="1200" dirty="0">
                          <a:solidFill>
                            <a:schemeClr val="tx1"/>
                          </a:solidFill>
                        </a:rPr>
                        <a:t>Difficult to scale &amp; apply to more complex problems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200" dirty="0">
                          <a:solidFill>
                            <a:schemeClr val="tx1"/>
                          </a:solidFill>
                        </a:rPr>
                        <a:t>Security &amp; Data Privacy risks</a:t>
                      </a:r>
                    </a:p>
                    <a:p>
                      <a:pPr marL="171450" indent="-171450" algn="l">
                        <a:buFont typeface="Arial" panose="020B0604020202020204" pitchFamily="34" charset="0"/>
                        <a:buChar char="•"/>
                      </a:pPr>
                      <a:r>
                        <a:rPr lang="en-US" sz="1200" dirty="0">
                          <a:solidFill>
                            <a:schemeClr val="tx1"/>
                          </a:solidFill>
                        </a:rPr>
                        <a:t>High operating (API)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SG" sz="1200" dirty="0">
                          <a:solidFill>
                            <a:schemeClr val="tx1"/>
                          </a:solidFill>
                        </a:rPr>
                        <a:t>High initial cost</a:t>
                      </a:r>
                    </a:p>
                    <a:p>
                      <a:pPr marL="171450" indent="-171450" algn="l">
                        <a:buFont typeface="Arial" panose="020B0604020202020204" pitchFamily="34" charset="0"/>
                        <a:buChar char="•"/>
                      </a:pPr>
                      <a:r>
                        <a:rPr lang="en-SG" sz="1200" dirty="0">
                          <a:solidFill>
                            <a:schemeClr val="tx1"/>
                          </a:solidFill>
                        </a:rPr>
                        <a:t>Needs fine-tuning</a:t>
                      </a:r>
                    </a:p>
                    <a:p>
                      <a:pPr marL="171450" indent="-171450" algn="l">
                        <a:buFont typeface="Arial" panose="020B0604020202020204" pitchFamily="34" charset="0"/>
                        <a:buChar char="•"/>
                      </a:pPr>
                      <a:r>
                        <a:rPr lang="en-SG" sz="1200" dirty="0">
                          <a:solidFill>
                            <a:schemeClr val="tx1"/>
                          </a:solidFill>
                        </a:rPr>
                        <a:t>Additional engineering</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dirty="0">
                          <a:solidFill>
                            <a:schemeClr val="tx1"/>
                          </a:solidFill>
                        </a:rPr>
                        <a:t>Model 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6548276"/>
                  </a:ext>
                </a:extLst>
              </a:tr>
            </a:tbl>
          </a:graphicData>
        </a:graphic>
      </p:graphicFrame>
      <p:sp>
        <p:nvSpPr>
          <p:cNvPr id="7" name="Google Shape;158;p21">
            <a:extLst>
              <a:ext uri="{FF2B5EF4-FFF2-40B4-BE49-F238E27FC236}">
                <a16:creationId xmlns:a16="http://schemas.microsoft.com/office/drawing/2014/main" id="{E6447AE9-855F-AE39-0985-B264BAE20C01}"/>
              </a:ext>
            </a:extLst>
          </p:cNvPr>
          <p:cNvSpPr txBox="1">
            <a:spLocks noGrp="1"/>
          </p:cNvSpPr>
          <p:nvPr>
            <p:ph type="title"/>
          </p:nvPr>
        </p:nvSpPr>
        <p:spPr>
          <a:xfrm>
            <a:off x="820605" y="152646"/>
            <a:ext cx="6573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LLM Interfaces</a:t>
            </a:r>
            <a:endParaRPr dirty="0"/>
          </a:p>
        </p:txBody>
      </p:sp>
    </p:spTree>
    <p:extLst>
      <p:ext uri="{BB962C8B-B14F-4D97-AF65-F5344CB8AC3E}">
        <p14:creationId xmlns:p14="http://schemas.microsoft.com/office/powerpoint/2010/main" val="270913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9">
            <a:extLst>
              <a:ext uri="{FF2B5EF4-FFF2-40B4-BE49-F238E27FC236}">
                <a16:creationId xmlns:a16="http://schemas.microsoft.com/office/drawing/2014/main" id="{033B2E97-CCCE-E110-174E-FE5778DA4384}"/>
              </a:ext>
            </a:extLst>
          </p:cNvPr>
          <p:cNvGraphicFramePr>
            <a:graphicFrameLocks noGrp="1"/>
          </p:cNvGraphicFramePr>
          <p:nvPr>
            <p:extLst>
              <p:ext uri="{D42A27DB-BD31-4B8C-83A1-F6EECF244321}">
                <p14:modId xmlns:p14="http://schemas.microsoft.com/office/powerpoint/2010/main" val="3840378081"/>
              </p:ext>
            </p:extLst>
          </p:nvPr>
        </p:nvGraphicFramePr>
        <p:xfrm>
          <a:off x="63491" y="143932"/>
          <a:ext cx="9017000" cy="4914901"/>
        </p:xfrm>
        <a:graphic>
          <a:graphicData uri="http://schemas.openxmlformats.org/drawingml/2006/table">
            <a:tbl>
              <a:tblPr firstRow="1" bandRow="1">
                <a:tableStyleId>{5C22544A-7EE6-4342-B048-85BDC9FD1C3A}</a:tableStyleId>
              </a:tblPr>
              <a:tblGrid>
                <a:gridCol w="4539810">
                  <a:extLst>
                    <a:ext uri="{9D8B030D-6E8A-4147-A177-3AD203B41FA5}">
                      <a16:colId xmlns:a16="http://schemas.microsoft.com/office/drawing/2014/main" val="4230720662"/>
                    </a:ext>
                  </a:extLst>
                </a:gridCol>
                <a:gridCol w="4477190">
                  <a:extLst>
                    <a:ext uri="{9D8B030D-6E8A-4147-A177-3AD203B41FA5}">
                      <a16:colId xmlns:a16="http://schemas.microsoft.com/office/drawing/2014/main" val="2062249692"/>
                    </a:ext>
                  </a:extLst>
                </a:gridCol>
              </a:tblGrid>
              <a:tr h="692148">
                <a:tc>
                  <a:txBody>
                    <a:bodyPr/>
                    <a:lstStyle/>
                    <a:p>
                      <a:pPr algn="ctr"/>
                      <a:r>
                        <a:rPr lang="en-SG" sz="2800" dirty="0"/>
                        <a:t>In-Context Learning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800" dirty="0"/>
                        <a:t>Fine-Tuning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3235407"/>
                  </a:ext>
                </a:extLst>
              </a:tr>
              <a:tr h="4222753">
                <a:tc>
                  <a:txBody>
                    <a:bodyPr/>
                    <a:lstStyle/>
                    <a:p>
                      <a:endParaRPr lang="en-SG"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SG"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7405317"/>
                  </a:ext>
                </a:extLst>
              </a:tr>
            </a:tbl>
          </a:graphicData>
        </a:graphic>
      </p:graphicFrame>
      <p:cxnSp>
        <p:nvCxnSpPr>
          <p:cNvPr id="21" name="Straight Connector 20">
            <a:extLst>
              <a:ext uri="{FF2B5EF4-FFF2-40B4-BE49-F238E27FC236}">
                <a16:creationId xmlns:a16="http://schemas.microsoft.com/office/drawing/2014/main" id="{7469FE71-E490-9504-2D0E-B8C441EBEEBB}"/>
              </a:ext>
            </a:extLst>
          </p:cNvPr>
          <p:cNvCxnSpPr>
            <a:cxnSpLocks/>
          </p:cNvCxnSpPr>
          <p:nvPr/>
        </p:nvCxnSpPr>
        <p:spPr>
          <a:xfrm>
            <a:off x="4663912" y="0"/>
            <a:ext cx="0" cy="51435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FFF084DB-384A-4C1B-2E9B-4FC89F549A17}"/>
              </a:ext>
            </a:extLst>
          </p:cNvPr>
          <p:cNvPicPr>
            <a:picLocks noChangeAspect="1"/>
          </p:cNvPicPr>
          <p:nvPr/>
        </p:nvPicPr>
        <p:blipFill rotWithShape="1">
          <a:blip r:embed="rId2"/>
          <a:srcRect b="17602"/>
          <a:stretch/>
        </p:blipFill>
        <p:spPr>
          <a:xfrm>
            <a:off x="195952" y="3283894"/>
            <a:ext cx="4281691" cy="1630484"/>
          </a:xfrm>
          <a:prstGeom prst="rect">
            <a:avLst/>
          </a:prstGeom>
        </p:spPr>
      </p:pic>
      <p:pic>
        <p:nvPicPr>
          <p:cNvPr id="32" name="Picture 31">
            <a:extLst>
              <a:ext uri="{FF2B5EF4-FFF2-40B4-BE49-F238E27FC236}">
                <a16:creationId xmlns:a16="http://schemas.microsoft.com/office/drawing/2014/main" id="{C892F110-8EAA-F80C-8F2C-416E35A1FA80}"/>
              </a:ext>
            </a:extLst>
          </p:cNvPr>
          <p:cNvPicPr>
            <a:picLocks noChangeAspect="1"/>
          </p:cNvPicPr>
          <p:nvPr/>
        </p:nvPicPr>
        <p:blipFill>
          <a:blip r:embed="rId3"/>
          <a:stretch>
            <a:fillRect/>
          </a:stretch>
        </p:blipFill>
        <p:spPr>
          <a:xfrm>
            <a:off x="4850179" y="3328476"/>
            <a:ext cx="4097867" cy="1569761"/>
          </a:xfrm>
          <a:prstGeom prst="rect">
            <a:avLst/>
          </a:prstGeom>
        </p:spPr>
      </p:pic>
      <p:sp>
        <p:nvSpPr>
          <p:cNvPr id="33" name="Google Shape;117;p18">
            <a:extLst>
              <a:ext uri="{FF2B5EF4-FFF2-40B4-BE49-F238E27FC236}">
                <a16:creationId xmlns:a16="http://schemas.microsoft.com/office/drawing/2014/main" id="{5CC85427-C906-4DFA-4355-6E1EFC2F367A}"/>
              </a:ext>
            </a:extLst>
          </p:cNvPr>
          <p:cNvSpPr txBox="1">
            <a:spLocks/>
          </p:cNvSpPr>
          <p:nvPr/>
        </p:nvSpPr>
        <p:spPr>
          <a:xfrm>
            <a:off x="483496" y="834762"/>
            <a:ext cx="3994150" cy="3694112"/>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spcAft>
                <a:spcPts val="1200"/>
              </a:spcAft>
            </a:pPr>
            <a:r>
              <a:rPr lang="en-GB" sz="1800" dirty="0"/>
              <a:t>No inner knowledge (weights) update</a:t>
            </a:r>
          </a:p>
          <a:p>
            <a:pPr>
              <a:spcBef>
                <a:spcPts val="0"/>
              </a:spcBef>
              <a:spcAft>
                <a:spcPts val="1200"/>
              </a:spcAft>
            </a:pPr>
            <a:r>
              <a:rPr lang="en-GB" sz="1800" dirty="0"/>
              <a:t>At inference, provide LLM with relevant knowledge via prompts</a:t>
            </a:r>
          </a:p>
          <a:p>
            <a:pPr>
              <a:spcBef>
                <a:spcPts val="0"/>
              </a:spcBef>
              <a:spcAft>
                <a:spcPts val="1200"/>
              </a:spcAft>
            </a:pPr>
            <a:r>
              <a:rPr lang="en-GB" sz="1800" dirty="0"/>
              <a:t>Main components:</a:t>
            </a:r>
          </a:p>
          <a:p>
            <a:pPr lvl="1">
              <a:spcBef>
                <a:spcPts val="0"/>
              </a:spcBef>
              <a:spcAft>
                <a:spcPts val="1200"/>
              </a:spcAft>
              <a:buFontTx/>
              <a:buChar char="-"/>
            </a:pPr>
            <a:r>
              <a:rPr lang="en-GB" sz="1700" dirty="0"/>
              <a:t>LLM API</a:t>
            </a:r>
          </a:p>
          <a:p>
            <a:pPr lvl="1">
              <a:spcBef>
                <a:spcPts val="0"/>
              </a:spcBef>
              <a:spcAft>
                <a:spcPts val="1200"/>
              </a:spcAft>
              <a:buFontTx/>
              <a:buChar char="-"/>
            </a:pPr>
            <a:r>
              <a:rPr lang="en-GB" sz="1700" dirty="0"/>
              <a:t>Knowledge Database </a:t>
            </a:r>
          </a:p>
        </p:txBody>
      </p:sp>
      <p:sp>
        <p:nvSpPr>
          <p:cNvPr id="34" name="Google Shape;117;p18">
            <a:extLst>
              <a:ext uri="{FF2B5EF4-FFF2-40B4-BE49-F238E27FC236}">
                <a16:creationId xmlns:a16="http://schemas.microsoft.com/office/drawing/2014/main" id="{5097B238-FC7C-703B-124C-7A4022BA1819}"/>
              </a:ext>
            </a:extLst>
          </p:cNvPr>
          <p:cNvSpPr txBox="1">
            <a:spLocks/>
          </p:cNvSpPr>
          <p:nvPr/>
        </p:nvSpPr>
        <p:spPr>
          <a:xfrm>
            <a:off x="5020123" y="834762"/>
            <a:ext cx="3994150" cy="3694112"/>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spcAft>
                <a:spcPts val="1200"/>
              </a:spcAft>
            </a:pPr>
            <a:r>
              <a:rPr lang="en-GB" sz="1800" dirty="0"/>
              <a:t>Update Inner Knowledge (weights) during training (fine-tune)</a:t>
            </a:r>
          </a:p>
          <a:p>
            <a:pPr>
              <a:spcBef>
                <a:spcPts val="0"/>
              </a:spcBef>
              <a:spcAft>
                <a:spcPts val="1200"/>
              </a:spcAft>
            </a:pPr>
            <a:r>
              <a:rPr lang="en-GB" sz="1800" dirty="0"/>
              <a:t>At inference, ask LLM to answer the question/execute tasks</a:t>
            </a:r>
          </a:p>
          <a:p>
            <a:pPr>
              <a:spcBef>
                <a:spcPts val="0"/>
              </a:spcBef>
              <a:spcAft>
                <a:spcPts val="1200"/>
              </a:spcAft>
            </a:pPr>
            <a:r>
              <a:rPr lang="en-GB" sz="1800" dirty="0"/>
              <a:t>No additional context info required</a:t>
            </a:r>
          </a:p>
        </p:txBody>
      </p:sp>
      <p:sp>
        <p:nvSpPr>
          <p:cNvPr id="35" name="Rectangle: Rounded Corners 34">
            <a:extLst>
              <a:ext uri="{FF2B5EF4-FFF2-40B4-BE49-F238E27FC236}">
                <a16:creationId xmlns:a16="http://schemas.microsoft.com/office/drawing/2014/main" id="{214C793E-03BD-B11A-87B2-D2854FC5A433}"/>
              </a:ext>
            </a:extLst>
          </p:cNvPr>
          <p:cNvSpPr/>
          <p:nvPr/>
        </p:nvSpPr>
        <p:spPr>
          <a:xfrm>
            <a:off x="84074" y="84667"/>
            <a:ext cx="4487917" cy="4974166"/>
          </a:xfrm>
          <a:prstGeom prst="roundRect">
            <a:avLst>
              <a:gd name="adj" fmla="val 3972"/>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2197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217170" y="3359851"/>
            <a:ext cx="4354830" cy="1880229"/>
          </a:xfrm>
          <a:prstGeom prst="rect">
            <a:avLst/>
          </a:prstGeom>
        </p:spPr>
        <p:txBody>
          <a:bodyPr spcFirstLastPara="1" wrap="square" lIns="91425" tIns="91425" rIns="91425" bIns="91425" anchorCtr="0">
            <a:normAutofit/>
          </a:bodyPr>
          <a:lstStyle/>
          <a:p>
            <a:pPr defTabSz="617220">
              <a:spcBef>
                <a:spcPts val="0"/>
              </a:spcBef>
            </a:pPr>
            <a:r>
              <a:rPr lang="en-GB" sz="6000" b="0" kern="1200" spc="-203" dirty="0">
                <a:effectLst>
                  <a:outerShdw blurRad="469900" dist="342900" dir="5400000" sy="-20000" rotWithShape="0">
                    <a:prstClr val="black">
                      <a:alpha val="66000"/>
                    </a:prstClr>
                  </a:outerShdw>
                </a:effectLst>
              </a:rPr>
              <a:t>Prompts</a:t>
            </a:r>
            <a:endParaRPr lang="en-GB" sz="6000" dirty="0"/>
          </a:p>
        </p:txBody>
      </p:sp>
      <p:pic>
        <p:nvPicPr>
          <p:cNvPr id="66" name="Graphic 65" descr="Teacher">
            <a:extLst>
              <a:ext uri="{FF2B5EF4-FFF2-40B4-BE49-F238E27FC236}">
                <a16:creationId xmlns:a16="http://schemas.microsoft.com/office/drawing/2014/main" id="{A6C97143-9982-194A-BFC4-418F5D999D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1224" y="843534"/>
            <a:ext cx="3456432" cy="3456432"/>
          </a:xfrm>
          <a:prstGeom prst="rect">
            <a:avLst/>
          </a:prstGeom>
        </p:spPr>
      </p:pic>
    </p:spTree>
    <p:extLst>
      <p:ext uri="{BB962C8B-B14F-4D97-AF65-F5344CB8AC3E}">
        <p14:creationId xmlns:p14="http://schemas.microsoft.com/office/powerpoint/2010/main" val="10585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Rectangle 1">
            <a:extLst>
              <a:ext uri="{FF2B5EF4-FFF2-40B4-BE49-F238E27FC236}">
                <a16:creationId xmlns:a16="http://schemas.microsoft.com/office/drawing/2014/main" id="{06605E86-1D8E-306D-4D4E-6E51BB2C737D}"/>
              </a:ext>
            </a:extLst>
          </p:cNvPr>
          <p:cNvSpPr/>
          <p:nvPr/>
        </p:nvSpPr>
        <p:spPr>
          <a:xfrm>
            <a:off x="2966124" y="888180"/>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AI Role</a:t>
            </a:r>
          </a:p>
        </p:txBody>
      </p:sp>
      <p:sp>
        <p:nvSpPr>
          <p:cNvPr id="3" name="Rectangle 2">
            <a:extLst>
              <a:ext uri="{FF2B5EF4-FFF2-40B4-BE49-F238E27FC236}">
                <a16:creationId xmlns:a16="http://schemas.microsoft.com/office/drawing/2014/main" id="{8278BAE8-1FDB-CF5E-B898-68C1FFD26427}"/>
              </a:ext>
            </a:extLst>
          </p:cNvPr>
          <p:cNvSpPr/>
          <p:nvPr/>
        </p:nvSpPr>
        <p:spPr>
          <a:xfrm>
            <a:off x="2966124" y="1450889"/>
            <a:ext cx="2171025" cy="380378"/>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Instructions</a:t>
            </a:r>
          </a:p>
        </p:txBody>
      </p:sp>
      <p:sp>
        <p:nvSpPr>
          <p:cNvPr id="4" name="Rectangle 3">
            <a:extLst>
              <a:ext uri="{FF2B5EF4-FFF2-40B4-BE49-F238E27FC236}">
                <a16:creationId xmlns:a16="http://schemas.microsoft.com/office/drawing/2014/main" id="{16E12BFB-A3F1-FE75-0777-6C143AD113B1}"/>
              </a:ext>
            </a:extLst>
          </p:cNvPr>
          <p:cNvSpPr/>
          <p:nvPr/>
        </p:nvSpPr>
        <p:spPr>
          <a:xfrm>
            <a:off x="2966124" y="2090402"/>
            <a:ext cx="2171025" cy="376449"/>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  </a:t>
            </a:r>
            <a:r>
              <a:rPr lang="en-SG" sz="1600" dirty="0"/>
              <a:t>Contexts</a:t>
            </a:r>
          </a:p>
        </p:txBody>
      </p:sp>
      <p:sp>
        <p:nvSpPr>
          <p:cNvPr id="5" name="Rectangle 4">
            <a:extLst>
              <a:ext uri="{FF2B5EF4-FFF2-40B4-BE49-F238E27FC236}">
                <a16:creationId xmlns:a16="http://schemas.microsoft.com/office/drawing/2014/main" id="{C4A5A541-7511-3630-C751-48BBC8313D99}"/>
              </a:ext>
            </a:extLst>
          </p:cNvPr>
          <p:cNvSpPr/>
          <p:nvPr/>
        </p:nvSpPr>
        <p:spPr>
          <a:xfrm>
            <a:off x="2966122" y="3356055"/>
            <a:ext cx="2171023" cy="472151"/>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&amp; </a:t>
            </a:r>
            <a:r>
              <a:rPr lang="en-SG" sz="1600" dirty="0">
                <a:solidFill>
                  <a:schemeClr val="tx1">
                    <a:lumMod val="65000"/>
                  </a:schemeClr>
                </a:solidFill>
              </a:rPr>
              <a:t>AI)</a:t>
            </a:r>
            <a:r>
              <a:rPr lang="en-SG" sz="1600" dirty="0"/>
              <a:t> Examples/History</a:t>
            </a:r>
          </a:p>
        </p:txBody>
      </p:sp>
      <p:sp>
        <p:nvSpPr>
          <p:cNvPr id="6" name="Rectangle 5">
            <a:extLst>
              <a:ext uri="{FF2B5EF4-FFF2-40B4-BE49-F238E27FC236}">
                <a16:creationId xmlns:a16="http://schemas.microsoft.com/office/drawing/2014/main" id="{15E818C5-2817-571D-02AD-771420FC04BD}"/>
              </a:ext>
            </a:extLst>
          </p:cNvPr>
          <p:cNvSpPr/>
          <p:nvPr/>
        </p:nvSpPr>
        <p:spPr>
          <a:xfrm>
            <a:off x="2966125" y="3995694"/>
            <a:ext cx="2171022" cy="367373"/>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92D050"/>
                </a:solidFill>
              </a:rPr>
              <a:t>(User)</a:t>
            </a:r>
            <a:r>
              <a:rPr lang="en-SG" sz="1600" dirty="0"/>
              <a:t>  Question</a:t>
            </a:r>
          </a:p>
        </p:txBody>
      </p:sp>
      <p:sp>
        <p:nvSpPr>
          <p:cNvPr id="7" name="Rectangle 6">
            <a:extLst>
              <a:ext uri="{FF2B5EF4-FFF2-40B4-BE49-F238E27FC236}">
                <a16:creationId xmlns:a16="http://schemas.microsoft.com/office/drawing/2014/main" id="{E1137562-F3DB-5F08-FAE7-6F3C8436B3A9}"/>
              </a:ext>
            </a:extLst>
          </p:cNvPr>
          <p:cNvSpPr/>
          <p:nvPr/>
        </p:nvSpPr>
        <p:spPr>
          <a:xfrm>
            <a:off x="2966119" y="2652366"/>
            <a:ext cx="2171024" cy="509056"/>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accent6">
                    <a:lumMod val="75000"/>
                  </a:schemeClr>
                </a:solidFill>
              </a:rPr>
              <a:t>(System)</a:t>
            </a:r>
            <a:r>
              <a:rPr lang="en-SG" sz="1600" dirty="0"/>
              <a:t>  Output</a:t>
            </a:r>
            <a:br>
              <a:rPr lang="en-SG" sz="1600" dirty="0"/>
            </a:br>
            <a:r>
              <a:rPr lang="en-SG" sz="1600" dirty="0"/>
              <a:t>Instructions</a:t>
            </a:r>
          </a:p>
        </p:txBody>
      </p:sp>
      <p:cxnSp>
        <p:nvCxnSpPr>
          <p:cNvPr id="9" name="Straight Arrow Connector 8">
            <a:extLst>
              <a:ext uri="{FF2B5EF4-FFF2-40B4-BE49-F238E27FC236}">
                <a16:creationId xmlns:a16="http://schemas.microsoft.com/office/drawing/2014/main" id="{F41DE90E-578B-FEF2-2EA1-5EE948AE432D}"/>
              </a:ext>
            </a:extLst>
          </p:cNvPr>
          <p:cNvCxnSpPr>
            <a:cxnSpLocks/>
            <a:stCxn id="3" idx="2"/>
            <a:endCxn id="4" idx="0"/>
          </p:cNvCxnSpPr>
          <p:nvPr/>
        </p:nvCxnSpPr>
        <p:spPr>
          <a:xfrm>
            <a:off x="4051637" y="1831267"/>
            <a:ext cx="0" cy="25913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9D6E5D-ABDA-C3C2-61D8-9554B8CD40F0}"/>
              </a:ext>
            </a:extLst>
          </p:cNvPr>
          <p:cNvCxnSpPr>
            <a:cxnSpLocks/>
            <a:stCxn id="2" idx="2"/>
            <a:endCxn id="3" idx="0"/>
          </p:cNvCxnSpPr>
          <p:nvPr/>
        </p:nvCxnSpPr>
        <p:spPr>
          <a:xfrm>
            <a:off x="4051637" y="1264629"/>
            <a:ext cx="0" cy="18626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16CFD21-039A-E4C7-66EE-5ADDFD5A448B}"/>
              </a:ext>
            </a:extLst>
          </p:cNvPr>
          <p:cNvCxnSpPr>
            <a:cxnSpLocks/>
            <a:stCxn id="4" idx="2"/>
            <a:endCxn id="7" idx="0"/>
          </p:cNvCxnSpPr>
          <p:nvPr/>
        </p:nvCxnSpPr>
        <p:spPr>
          <a:xfrm flipH="1">
            <a:off x="4051631" y="2466851"/>
            <a:ext cx="6" cy="18551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BC1DA48-D6FA-F2A7-0CAA-FAC99E794CC4}"/>
              </a:ext>
            </a:extLst>
          </p:cNvPr>
          <p:cNvCxnSpPr>
            <a:cxnSpLocks/>
            <a:stCxn id="7" idx="2"/>
            <a:endCxn id="5" idx="0"/>
          </p:cNvCxnSpPr>
          <p:nvPr/>
        </p:nvCxnSpPr>
        <p:spPr>
          <a:xfrm>
            <a:off x="4051631" y="3161422"/>
            <a:ext cx="3" cy="19463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6CCC816-563D-D1A6-4604-328D4697A30C}"/>
              </a:ext>
            </a:extLst>
          </p:cNvPr>
          <p:cNvCxnSpPr>
            <a:cxnSpLocks/>
            <a:stCxn id="5" idx="2"/>
            <a:endCxn id="6" idx="0"/>
          </p:cNvCxnSpPr>
          <p:nvPr/>
        </p:nvCxnSpPr>
        <p:spPr>
          <a:xfrm>
            <a:off x="4051634" y="3828206"/>
            <a:ext cx="2" cy="16748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8BE66C3A-26C5-2AFD-97AE-F851C1EE33BA}"/>
              </a:ext>
            </a:extLst>
          </p:cNvPr>
          <p:cNvSpPr/>
          <p:nvPr/>
        </p:nvSpPr>
        <p:spPr>
          <a:xfrm>
            <a:off x="2966124" y="4645877"/>
            <a:ext cx="2171021" cy="367373"/>
          </a:xfrm>
          <a:prstGeom prst="rect">
            <a:avLst/>
          </a:prstGeom>
          <a:no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lumMod val="75000"/>
                  </a:schemeClr>
                </a:solidFill>
              </a:rPr>
              <a:t>(AI)</a:t>
            </a:r>
            <a:r>
              <a:rPr lang="en-SG" sz="1600" dirty="0"/>
              <a:t>  Answer</a:t>
            </a:r>
          </a:p>
        </p:txBody>
      </p:sp>
      <p:cxnSp>
        <p:nvCxnSpPr>
          <p:cNvPr id="92" name="Straight Arrow Connector 91">
            <a:extLst>
              <a:ext uri="{FF2B5EF4-FFF2-40B4-BE49-F238E27FC236}">
                <a16:creationId xmlns:a16="http://schemas.microsoft.com/office/drawing/2014/main" id="{C944FB0F-954D-3CF0-6204-863D4948589C}"/>
              </a:ext>
            </a:extLst>
          </p:cNvPr>
          <p:cNvCxnSpPr>
            <a:cxnSpLocks/>
            <a:stCxn id="6" idx="2"/>
            <a:endCxn id="90" idx="0"/>
          </p:cNvCxnSpPr>
          <p:nvPr/>
        </p:nvCxnSpPr>
        <p:spPr>
          <a:xfrm flipH="1">
            <a:off x="4051635" y="4363067"/>
            <a:ext cx="1" cy="28281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4450A594-1EC1-CD22-8F42-2958B2C01EFD}"/>
              </a:ext>
            </a:extLst>
          </p:cNvPr>
          <p:cNvSpPr/>
          <p:nvPr/>
        </p:nvSpPr>
        <p:spPr>
          <a:xfrm>
            <a:off x="661753" y="865110"/>
            <a:ext cx="951822"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600" dirty="0">
              <a:solidFill>
                <a:schemeClr val="accent6">
                  <a:lumMod val="75000"/>
                </a:schemeClr>
              </a:solidFill>
            </a:endParaRPr>
          </a:p>
        </p:txBody>
      </p:sp>
      <p:sp>
        <p:nvSpPr>
          <p:cNvPr id="117" name="Rectangle: Rounded Corners 116">
            <a:extLst>
              <a:ext uri="{FF2B5EF4-FFF2-40B4-BE49-F238E27FC236}">
                <a16:creationId xmlns:a16="http://schemas.microsoft.com/office/drawing/2014/main" id="{4404E7A9-E6A7-59E1-634A-23E2A769E4D5}"/>
              </a:ext>
            </a:extLst>
          </p:cNvPr>
          <p:cNvSpPr/>
          <p:nvPr/>
        </p:nvSpPr>
        <p:spPr>
          <a:xfrm>
            <a:off x="450850" y="766872"/>
            <a:ext cx="4965700" cy="3737600"/>
          </a:xfrm>
          <a:prstGeom prst="roundRect">
            <a:avLst>
              <a:gd name="adj" fmla="val 4686"/>
            </a:avLst>
          </a:prstGeom>
          <a:noFill/>
          <a:ln w="22225">
            <a:solidFill>
              <a:schemeClr val="accent6">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Rectangle 118">
            <a:extLst>
              <a:ext uri="{FF2B5EF4-FFF2-40B4-BE49-F238E27FC236}">
                <a16:creationId xmlns:a16="http://schemas.microsoft.com/office/drawing/2014/main" id="{5DEFFB89-E14E-BB01-BDA3-A6872525A213}"/>
              </a:ext>
            </a:extLst>
          </p:cNvPr>
          <p:cNvSpPr/>
          <p:nvPr/>
        </p:nvSpPr>
        <p:spPr>
          <a:xfrm>
            <a:off x="762675" y="868310"/>
            <a:ext cx="2171025"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Define LLM Behaviour</a:t>
            </a:r>
          </a:p>
        </p:txBody>
      </p:sp>
      <p:sp>
        <p:nvSpPr>
          <p:cNvPr id="120" name="Rectangle 119">
            <a:extLst>
              <a:ext uri="{FF2B5EF4-FFF2-40B4-BE49-F238E27FC236}">
                <a16:creationId xmlns:a16="http://schemas.microsoft.com/office/drawing/2014/main" id="{4B40D480-A8AF-6824-C52B-3830C4F84156}"/>
              </a:ext>
            </a:extLst>
          </p:cNvPr>
          <p:cNvSpPr/>
          <p:nvPr/>
        </p:nvSpPr>
        <p:spPr>
          <a:xfrm>
            <a:off x="197524" y="1441924"/>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Planning to tasks execution</a:t>
            </a:r>
          </a:p>
        </p:txBody>
      </p:sp>
      <p:sp>
        <p:nvSpPr>
          <p:cNvPr id="121" name="Rectangle 120">
            <a:extLst>
              <a:ext uri="{FF2B5EF4-FFF2-40B4-BE49-F238E27FC236}">
                <a16:creationId xmlns:a16="http://schemas.microsoft.com/office/drawing/2014/main" id="{C5EB51AA-449B-FD7A-9757-92D9AB39F3C2}"/>
              </a:ext>
            </a:extLst>
          </p:cNvPr>
          <p:cNvSpPr/>
          <p:nvPr/>
        </p:nvSpPr>
        <p:spPr>
          <a:xfrm>
            <a:off x="197520" y="2089355"/>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Grounded Information</a:t>
            </a:r>
          </a:p>
        </p:txBody>
      </p:sp>
      <p:sp>
        <p:nvSpPr>
          <p:cNvPr id="122" name="Rectangle 121">
            <a:extLst>
              <a:ext uri="{FF2B5EF4-FFF2-40B4-BE49-F238E27FC236}">
                <a16:creationId xmlns:a16="http://schemas.microsoft.com/office/drawing/2014/main" id="{48342FB6-F5DD-5DD5-17A0-B683A262797F}"/>
              </a:ext>
            </a:extLst>
          </p:cNvPr>
          <p:cNvSpPr/>
          <p:nvPr/>
        </p:nvSpPr>
        <p:spPr>
          <a:xfrm>
            <a:off x="197520" y="2674661"/>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Structure Output Format</a:t>
            </a:r>
          </a:p>
        </p:txBody>
      </p:sp>
      <p:sp>
        <p:nvSpPr>
          <p:cNvPr id="123" name="Rectangle 122">
            <a:extLst>
              <a:ext uri="{FF2B5EF4-FFF2-40B4-BE49-F238E27FC236}">
                <a16:creationId xmlns:a16="http://schemas.microsoft.com/office/drawing/2014/main" id="{DD96C1F7-C0C4-B77A-C520-0C333BB84291}"/>
              </a:ext>
            </a:extLst>
          </p:cNvPr>
          <p:cNvSpPr/>
          <p:nvPr/>
        </p:nvSpPr>
        <p:spPr>
          <a:xfrm>
            <a:off x="197522" y="3405707"/>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Few Shot Prompting</a:t>
            </a:r>
            <a:br>
              <a:rPr lang="en-SG" sz="1400" dirty="0">
                <a:solidFill>
                  <a:schemeClr val="tx1"/>
                </a:solidFill>
              </a:rPr>
            </a:br>
            <a:r>
              <a:rPr lang="en-SG" sz="1400" dirty="0">
                <a:solidFill>
                  <a:schemeClr val="tx1"/>
                </a:solidFill>
              </a:rPr>
              <a:t>Conversation Memory</a:t>
            </a:r>
          </a:p>
        </p:txBody>
      </p:sp>
      <p:sp>
        <p:nvSpPr>
          <p:cNvPr id="124" name="Rectangle 123">
            <a:extLst>
              <a:ext uri="{FF2B5EF4-FFF2-40B4-BE49-F238E27FC236}">
                <a16:creationId xmlns:a16="http://schemas.microsoft.com/office/drawing/2014/main" id="{E1AFE426-92D2-8E7B-A000-3CB22DF0C0D3}"/>
              </a:ext>
            </a:extLst>
          </p:cNvPr>
          <p:cNvSpPr/>
          <p:nvPr/>
        </p:nvSpPr>
        <p:spPr>
          <a:xfrm>
            <a:off x="197521" y="3984037"/>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 HUMAN QUESTION</a:t>
            </a:r>
          </a:p>
        </p:txBody>
      </p:sp>
      <p:sp>
        <p:nvSpPr>
          <p:cNvPr id="125" name="Rectangle 124">
            <a:extLst>
              <a:ext uri="{FF2B5EF4-FFF2-40B4-BE49-F238E27FC236}">
                <a16:creationId xmlns:a16="http://schemas.microsoft.com/office/drawing/2014/main" id="{72D8AAF6-8652-B7B3-B125-A3C5A7D2DFC0}"/>
              </a:ext>
            </a:extLst>
          </p:cNvPr>
          <p:cNvSpPr/>
          <p:nvPr/>
        </p:nvSpPr>
        <p:spPr>
          <a:xfrm>
            <a:off x="197520" y="4643393"/>
            <a:ext cx="2768599"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SG" sz="1400" dirty="0">
                <a:solidFill>
                  <a:schemeClr val="tx1"/>
                </a:solidFill>
              </a:rPr>
              <a:t>AI ANSWER</a:t>
            </a:r>
          </a:p>
        </p:txBody>
      </p:sp>
      <p:sp>
        <p:nvSpPr>
          <p:cNvPr id="135" name="Rectangle 134">
            <a:extLst>
              <a:ext uri="{FF2B5EF4-FFF2-40B4-BE49-F238E27FC236}">
                <a16:creationId xmlns:a16="http://schemas.microsoft.com/office/drawing/2014/main" id="{0B904551-B86A-B2C9-60F9-42E2BDE1DA89}"/>
              </a:ext>
            </a:extLst>
          </p:cNvPr>
          <p:cNvSpPr/>
          <p:nvPr/>
        </p:nvSpPr>
        <p:spPr>
          <a:xfrm>
            <a:off x="5669875" y="888180"/>
            <a:ext cx="3146671"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are a helpful AI Assistant who does not harm people. You do not patients’ information in your answer.</a:t>
            </a:r>
          </a:p>
        </p:txBody>
      </p:sp>
      <p:cxnSp>
        <p:nvCxnSpPr>
          <p:cNvPr id="136" name="Straight Arrow Connector 135">
            <a:extLst>
              <a:ext uri="{FF2B5EF4-FFF2-40B4-BE49-F238E27FC236}">
                <a16:creationId xmlns:a16="http://schemas.microsoft.com/office/drawing/2014/main" id="{F4D16889-A8CB-937B-451D-823158128DF0}"/>
              </a:ext>
            </a:extLst>
          </p:cNvPr>
          <p:cNvCxnSpPr>
            <a:cxnSpLocks/>
            <a:stCxn id="2" idx="3"/>
            <a:endCxn id="135" idx="1"/>
          </p:cNvCxnSpPr>
          <p:nvPr/>
        </p:nvCxnSpPr>
        <p:spPr>
          <a:xfrm>
            <a:off x="5137149" y="1076405"/>
            <a:ext cx="53272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D5234801-9ED7-160C-FBA0-EEB566A490E7}"/>
              </a:ext>
            </a:extLst>
          </p:cNvPr>
          <p:cNvCxnSpPr>
            <a:cxnSpLocks/>
            <a:stCxn id="3" idx="3"/>
            <a:endCxn id="143" idx="1"/>
          </p:cNvCxnSpPr>
          <p:nvPr/>
        </p:nvCxnSpPr>
        <p:spPr>
          <a:xfrm>
            <a:off x="5137149" y="1641078"/>
            <a:ext cx="532725" cy="1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862F0DD2-2598-1597-0F00-FA9802405D97}"/>
              </a:ext>
            </a:extLst>
          </p:cNvPr>
          <p:cNvSpPr/>
          <p:nvPr/>
        </p:nvSpPr>
        <p:spPr>
          <a:xfrm>
            <a:off x="5669874" y="1454818"/>
            <a:ext cx="3023276"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Your task is to classify patients into risks level based on information given in contexts</a:t>
            </a:r>
          </a:p>
        </p:txBody>
      </p:sp>
      <p:sp>
        <p:nvSpPr>
          <p:cNvPr id="148" name="Rectangle 147">
            <a:extLst>
              <a:ext uri="{FF2B5EF4-FFF2-40B4-BE49-F238E27FC236}">
                <a16:creationId xmlns:a16="http://schemas.microsoft.com/office/drawing/2014/main" id="{D7C7D36A-5C28-28BC-144D-672237815111}"/>
              </a:ext>
            </a:extLst>
          </p:cNvPr>
          <p:cNvSpPr/>
          <p:nvPr/>
        </p:nvSpPr>
        <p:spPr>
          <a:xfrm>
            <a:off x="5669874" y="2089663"/>
            <a:ext cx="3146671"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Patients below 25 years old have low risk, patients below 50 years old have medium risk and patients above 50 years old have high risk</a:t>
            </a:r>
          </a:p>
        </p:txBody>
      </p:sp>
      <p:sp>
        <p:nvSpPr>
          <p:cNvPr id="150" name="Rectangle 149">
            <a:extLst>
              <a:ext uri="{FF2B5EF4-FFF2-40B4-BE49-F238E27FC236}">
                <a16:creationId xmlns:a16="http://schemas.microsoft.com/office/drawing/2014/main" id="{7CF46C57-6A33-A6A5-072E-AFE76D31AB96}"/>
              </a:ext>
            </a:extLst>
          </p:cNvPr>
          <p:cNvSpPr/>
          <p:nvPr/>
        </p:nvSpPr>
        <p:spPr>
          <a:xfrm>
            <a:off x="5669874" y="2721194"/>
            <a:ext cx="3146672"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Output your answer as a single word: Low, Medium or High</a:t>
            </a:r>
          </a:p>
        </p:txBody>
      </p:sp>
      <p:sp>
        <p:nvSpPr>
          <p:cNvPr id="151" name="Rectangle 150">
            <a:extLst>
              <a:ext uri="{FF2B5EF4-FFF2-40B4-BE49-F238E27FC236}">
                <a16:creationId xmlns:a16="http://schemas.microsoft.com/office/drawing/2014/main" id="{0BE5D80A-3971-C1FE-D24E-B3C456320395}"/>
              </a:ext>
            </a:extLst>
          </p:cNvPr>
          <p:cNvSpPr/>
          <p:nvPr/>
        </p:nvSpPr>
        <p:spPr>
          <a:xfrm>
            <a:off x="5669874" y="3403905"/>
            <a:ext cx="3189921"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Human: Patient is a 30-year-old man.</a:t>
            </a:r>
          </a:p>
          <a:p>
            <a:r>
              <a:rPr lang="en-SG" sz="1200" dirty="0">
                <a:solidFill>
                  <a:schemeClr val="tx1"/>
                </a:solidFill>
              </a:rPr>
              <a:t>AI: Medium</a:t>
            </a:r>
          </a:p>
        </p:txBody>
      </p:sp>
      <p:cxnSp>
        <p:nvCxnSpPr>
          <p:cNvPr id="153" name="Straight Arrow Connector 152">
            <a:extLst>
              <a:ext uri="{FF2B5EF4-FFF2-40B4-BE49-F238E27FC236}">
                <a16:creationId xmlns:a16="http://schemas.microsoft.com/office/drawing/2014/main" id="{716ED3B9-1C1D-6685-AA48-3EE5B7C37968}"/>
              </a:ext>
            </a:extLst>
          </p:cNvPr>
          <p:cNvCxnSpPr>
            <a:cxnSpLocks/>
            <a:stCxn id="4" idx="3"/>
            <a:endCxn id="148" idx="1"/>
          </p:cNvCxnSpPr>
          <p:nvPr/>
        </p:nvCxnSpPr>
        <p:spPr>
          <a:xfrm flipV="1">
            <a:off x="5137149" y="2277888"/>
            <a:ext cx="532725" cy="7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39B55CF2-142C-2A0E-A59E-5D8B7DDFAA33}"/>
              </a:ext>
            </a:extLst>
          </p:cNvPr>
          <p:cNvCxnSpPr>
            <a:cxnSpLocks/>
            <a:stCxn id="7" idx="3"/>
            <a:endCxn id="150" idx="1"/>
          </p:cNvCxnSpPr>
          <p:nvPr/>
        </p:nvCxnSpPr>
        <p:spPr>
          <a:xfrm>
            <a:off x="5137143" y="2906894"/>
            <a:ext cx="532731" cy="25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0551BF7D-CE5C-FEC4-5247-B824E4EE7C61}"/>
              </a:ext>
            </a:extLst>
          </p:cNvPr>
          <p:cNvCxnSpPr>
            <a:cxnSpLocks/>
            <a:stCxn id="5" idx="3"/>
            <a:endCxn id="151" idx="1"/>
          </p:cNvCxnSpPr>
          <p:nvPr/>
        </p:nvCxnSpPr>
        <p:spPr>
          <a:xfrm flipV="1">
            <a:off x="5137145" y="3592130"/>
            <a:ext cx="53272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D990A41A-8D97-9269-5681-D0A30C8D67F0}"/>
              </a:ext>
            </a:extLst>
          </p:cNvPr>
          <p:cNvSpPr/>
          <p:nvPr/>
        </p:nvSpPr>
        <p:spPr>
          <a:xfrm>
            <a:off x="5669874" y="3984037"/>
            <a:ext cx="3189921" cy="37644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Human: 85-year-old patient</a:t>
            </a:r>
          </a:p>
        </p:txBody>
      </p:sp>
      <p:cxnSp>
        <p:nvCxnSpPr>
          <p:cNvPr id="185" name="Straight Arrow Connector 184">
            <a:extLst>
              <a:ext uri="{FF2B5EF4-FFF2-40B4-BE49-F238E27FC236}">
                <a16:creationId xmlns:a16="http://schemas.microsoft.com/office/drawing/2014/main" id="{60031511-7563-456F-BFEC-C7EA6896E1CB}"/>
              </a:ext>
            </a:extLst>
          </p:cNvPr>
          <p:cNvCxnSpPr>
            <a:cxnSpLocks/>
            <a:stCxn id="6" idx="3"/>
            <a:endCxn id="184" idx="1"/>
          </p:cNvCxnSpPr>
          <p:nvPr/>
        </p:nvCxnSpPr>
        <p:spPr>
          <a:xfrm flipV="1">
            <a:off x="5137147" y="4172262"/>
            <a:ext cx="532727" cy="71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Google Shape;67;p15">
            <a:extLst>
              <a:ext uri="{FF2B5EF4-FFF2-40B4-BE49-F238E27FC236}">
                <a16:creationId xmlns:a16="http://schemas.microsoft.com/office/drawing/2014/main" id="{EB9B470B-7AFA-9CC1-9F63-FC1EED2386DF}"/>
              </a:ext>
            </a:extLst>
          </p:cNvPr>
          <p:cNvSpPr txBox="1">
            <a:spLocks noGrp="1"/>
          </p:cNvSpPr>
          <p:nvPr>
            <p:ph type="title"/>
          </p:nvPr>
        </p:nvSpPr>
        <p:spPr>
          <a:xfrm>
            <a:off x="661753" y="47773"/>
            <a:ext cx="641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Designing Prompts</a:t>
            </a:r>
          </a:p>
        </p:txBody>
      </p:sp>
    </p:spTree>
    <p:extLst>
      <p:ext uri="{BB962C8B-B14F-4D97-AF65-F5344CB8AC3E}">
        <p14:creationId xmlns:p14="http://schemas.microsoft.com/office/powerpoint/2010/main" val="48248885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5008</TotalTime>
  <Words>3385</Words>
  <Application>Microsoft Office PowerPoint</Application>
  <PresentationFormat>On-screen Show (16:9)</PresentationFormat>
  <Paragraphs>538</Paragraphs>
  <Slides>42</Slides>
  <Notes>35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Corbel</vt:lpstr>
      <vt:lpstr>Courier New</vt:lpstr>
      <vt:lpstr>Depth</vt:lpstr>
      <vt:lpstr>Hands-On Notebook</vt:lpstr>
      <vt:lpstr>Harnessing the Power of LLM in Clinical Medicine  Hands-On Session</vt:lpstr>
      <vt:lpstr>Outline</vt:lpstr>
      <vt:lpstr>Designing LLM Solutions</vt:lpstr>
      <vt:lpstr>Common GPT applications</vt:lpstr>
      <vt:lpstr>LLM Interfaces</vt:lpstr>
      <vt:lpstr>PowerPoint Presentation</vt:lpstr>
      <vt:lpstr>Prompts</vt:lpstr>
      <vt:lpstr>Designing Prompts</vt:lpstr>
      <vt:lpstr>One/Few-Shot Prompting</vt:lpstr>
      <vt:lpstr>Chain-Of-Thought Prompting</vt:lpstr>
      <vt:lpstr>Self-Consistency Sampling</vt:lpstr>
      <vt:lpstr>Hands-on Exercises</vt:lpstr>
      <vt:lpstr>   </vt:lpstr>
      <vt:lpstr>Structured Data Extraction</vt:lpstr>
      <vt:lpstr>Structured Data Extraction</vt:lpstr>
      <vt:lpstr>Prompt</vt:lpstr>
      <vt:lpstr>   </vt:lpstr>
      <vt:lpstr>Text Summarization</vt:lpstr>
      <vt:lpstr>Langchain</vt:lpstr>
      <vt:lpstr>Langchain Main Components</vt:lpstr>
      <vt:lpstr>Summarization Chain</vt:lpstr>
      <vt:lpstr>Custom Summary Prompt</vt:lpstr>
      <vt:lpstr>Token Limits</vt:lpstr>
      <vt:lpstr>STUFF</vt:lpstr>
      <vt:lpstr>PowerPoint Presentation</vt:lpstr>
      <vt:lpstr>   </vt:lpstr>
      <vt:lpstr>Providing LLMs with Contexts</vt:lpstr>
      <vt:lpstr>PowerPoint Presentation</vt:lpstr>
      <vt:lpstr>Retrieval Augmented Generation (RAG) </vt:lpstr>
      <vt:lpstr>PowerPoint Presentation</vt:lpstr>
      <vt:lpstr>PowerPoint Presentation</vt:lpstr>
      <vt:lpstr>Retrieval QA Chain</vt:lpstr>
      <vt:lpstr>Custom Retrieval QA Prompt</vt:lpstr>
      <vt:lpstr>Thank you  </vt:lpstr>
      <vt:lpstr>   </vt:lpstr>
      <vt:lpstr>Agent</vt:lpstr>
      <vt:lpstr>Example: Design Medical Assistant Agent   </vt:lpstr>
      <vt:lpstr>Agent Logic: Reason and Act (ReAct)</vt:lpstr>
      <vt:lpstr>Agent Toolkit and Agent Tool Choices   </vt:lpstr>
      <vt:lpstr>Agent Thought Sequence    </vt:lpstr>
      <vt:lpstr>Agent Observations &amp; Thought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Notebook</dc:title>
  <cp:lastModifiedBy>LE Quan</cp:lastModifiedBy>
  <cp:revision>49</cp:revision>
  <dcterms:modified xsi:type="dcterms:W3CDTF">2023-09-07T17:25:56Z</dcterms:modified>
</cp:coreProperties>
</file>