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7" r:id="rId2"/>
    <p:sldId id="256" r:id="rId3"/>
    <p:sldId id="289" r:id="rId4"/>
    <p:sldId id="290" r:id="rId5"/>
    <p:sldId id="291" r:id="rId6"/>
    <p:sldId id="292" r:id="rId7"/>
    <p:sldId id="285" r:id="rId8"/>
    <p:sldId id="294" r:id="rId9"/>
    <p:sldId id="286" r:id="rId10"/>
    <p:sldId id="287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68" y="4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399dc814ba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399dc814ba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f6b5a362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f6b5a362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f6b5a362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f6b5a362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040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f6b5a362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f6b5a362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9300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f6b5a362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f6b5a362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902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f6b5a362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f6b5a362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480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399dc814b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399dc814b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399dc814b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399dc814b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1491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399dc814b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399dc814b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e.quan@sgh.com.s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daniel.lim@mohh.com.s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i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hyperlink" Target="https://colab.research.google.com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lab.research.google.com/" TargetMode="Externa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957300" y="1085762"/>
            <a:ext cx="7229400" cy="2971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00" dirty="0"/>
              <a:t>Harnessing the Power of </a:t>
            </a:r>
            <a:br>
              <a:rPr lang="en-GB" sz="3900" dirty="0"/>
            </a:br>
            <a:r>
              <a:rPr lang="en-GB" sz="3900" dirty="0"/>
              <a:t>Chat-GPT in Clinical Medicine</a:t>
            </a:r>
            <a:br>
              <a:rPr lang="en-GB" sz="3900" dirty="0"/>
            </a:br>
            <a:br>
              <a:rPr lang="en-GB" sz="3900" dirty="0"/>
            </a:br>
            <a:r>
              <a:rPr lang="en-GB" sz="3200" dirty="0"/>
              <a:t>Pre-Workshop Preparations</a:t>
            </a:r>
            <a:endParaRPr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4"/>
          <p:cNvSpPr txBox="1">
            <a:spLocks noGrp="1"/>
          </p:cNvSpPr>
          <p:nvPr>
            <p:ph type="title"/>
          </p:nvPr>
        </p:nvSpPr>
        <p:spPr>
          <a:xfrm>
            <a:off x="1177000" y="237300"/>
            <a:ext cx="67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Activate GPU resources on </a:t>
            </a:r>
            <a:r>
              <a:rPr lang="en-GB" dirty="0" err="1"/>
              <a:t>Colab</a:t>
            </a:r>
            <a:endParaRPr dirty="0"/>
          </a:p>
        </p:txBody>
      </p:sp>
      <p:pic>
        <p:nvPicPr>
          <p:cNvPr id="497" name="Google Shape;49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00" y="113011"/>
            <a:ext cx="821275" cy="8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44"/>
          <p:cNvPicPr preferRelativeResize="0"/>
          <p:nvPr/>
        </p:nvPicPr>
        <p:blipFill rotWithShape="1">
          <a:blip r:embed="rId4">
            <a:alphaModFix/>
          </a:blip>
          <a:srcRect r="29123"/>
          <a:stretch/>
        </p:blipFill>
        <p:spPr>
          <a:xfrm>
            <a:off x="262100" y="1288750"/>
            <a:ext cx="4469976" cy="3482199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44"/>
          <p:cNvSpPr/>
          <p:nvPr/>
        </p:nvSpPr>
        <p:spPr>
          <a:xfrm>
            <a:off x="1132825" y="1398625"/>
            <a:ext cx="444000" cy="178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44"/>
          <p:cNvSpPr/>
          <p:nvPr/>
        </p:nvSpPr>
        <p:spPr>
          <a:xfrm>
            <a:off x="1177000" y="2684525"/>
            <a:ext cx="1398600" cy="178200"/>
          </a:xfrm>
          <a:prstGeom prst="roundRect">
            <a:avLst>
              <a:gd name="adj" fmla="val 285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44"/>
          <p:cNvSpPr txBox="1">
            <a:spLocks noGrp="1"/>
          </p:cNvSpPr>
          <p:nvPr>
            <p:ph type="body" idx="1"/>
          </p:nvPr>
        </p:nvSpPr>
        <p:spPr>
          <a:xfrm>
            <a:off x="284738" y="934275"/>
            <a:ext cx="442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/>
              <a:t>Select </a:t>
            </a:r>
            <a:r>
              <a:rPr lang="en-GB" sz="1400" b="1"/>
              <a:t>Runtime -&gt; Change Runtime type </a:t>
            </a:r>
            <a:endParaRPr sz="1400" b="1"/>
          </a:p>
        </p:txBody>
      </p:sp>
      <p:pic>
        <p:nvPicPr>
          <p:cNvPr id="502" name="Google Shape;502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1900" y="1291025"/>
            <a:ext cx="4081786" cy="2561449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44"/>
          <p:cNvSpPr txBox="1">
            <a:spLocks noGrp="1"/>
          </p:cNvSpPr>
          <p:nvPr>
            <p:ph type="body" idx="1"/>
          </p:nvPr>
        </p:nvSpPr>
        <p:spPr>
          <a:xfrm>
            <a:off x="4831900" y="934275"/>
            <a:ext cx="442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/>
              <a:t>From Hardware Accelerator, select </a:t>
            </a:r>
            <a:r>
              <a:rPr lang="en-GB" sz="1400" b="1"/>
              <a:t>GPU</a:t>
            </a:r>
            <a:endParaRPr sz="1400" b="1"/>
          </a:p>
        </p:txBody>
      </p:sp>
      <p:sp>
        <p:nvSpPr>
          <p:cNvPr id="504" name="Google Shape;504;p44"/>
          <p:cNvSpPr/>
          <p:nvPr/>
        </p:nvSpPr>
        <p:spPr>
          <a:xfrm>
            <a:off x="4949650" y="2025825"/>
            <a:ext cx="1187100" cy="346200"/>
          </a:xfrm>
          <a:prstGeom prst="roundRect">
            <a:avLst>
              <a:gd name="adj" fmla="val 285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672737" y="389700"/>
            <a:ext cx="40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PRE-WORKSHOP ITEMS</a:t>
            </a:r>
            <a:endParaRPr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672737" y="1162625"/>
            <a:ext cx="7689000" cy="2746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2300" dirty="0"/>
              <a:t>Register for OpenAI Key</a:t>
            </a:r>
            <a:endParaRPr lang="en-GB" sz="22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2200" dirty="0"/>
              <a:t>Register Google Account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2200" dirty="0"/>
              <a:t>Test access on Google </a:t>
            </a:r>
            <a:r>
              <a:rPr lang="en-GB" sz="2200" dirty="0" err="1"/>
              <a:t>Colab</a:t>
            </a:r>
            <a:r>
              <a:rPr lang="en-GB" sz="2200" dirty="0"/>
              <a:t> with your Google Account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2200" dirty="0"/>
              <a:t>If you have any question, please email </a:t>
            </a:r>
            <a:r>
              <a:rPr lang="en-GB" sz="2200" dirty="0">
                <a:hlinkClick r:id="rId3"/>
              </a:rPr>
              <a:t>le.quan@sgh.com.sg</a:t>
            </a:r>
            <a:r>
              <a:rPr lang="en-GB" sz="2200" dirty="0"/>
              <a:t> or </a:t>
            </a:r>
            <a:r>
              <a:rPr lang="en-GB" sz="2200" dirty="0">
                <a:hlinkClick r:id="rId4"/>
              </a:rPr>
              <a:t>daniel.lim@mohh.com.sg</a:t>
            </a:r>
            <a:endParaRPr lang="en-GB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177000" y="237300"/>
            <a:ext cx="40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Register OpenAI Key</a:t>
            </a:r>
            <a:endParaRPr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870450" y="3580675"/>
            <a:ext cx="701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672737" y="934286"/>
            <a:ext cx="7539356" cy="3762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300" dirty="0"/>
              <a:t>Go to </a:t>
            </a:r>
            <a:r>
              <a:rPr lang="en-GB" sz="2300" dirty="0">
                <a:hlinkClick r:id="rId3"/>
              </a:rPr>
              <a:t>https://openai.com/</a:t>
            </a:r>
            <a:endParaRPr lang="en-GB" sz="2300" dirty="0"/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200" dirty="0"/>
              <a:t>Click “Get Started”</a:t>
            </a: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200" dirty="0"/>
              <a:t>Create new account with email address &amp; password</a:t>
            </a: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200" dirty="0"/>
              <a:t>Go to your Email and verify Email Address</a:t>
            </a: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200" dirty="0"/>
              <a:t>Onboarding: Key in Name, DOB &amp; Organization Name (Optional)</a:t>
            </a: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200" dirty="0"/>
              <a:t>Verify your phone number</a:t>
            </a:r>
          </a:p>
        </p:txBody>
      </p:sp>
      <p:pic>
        <p:nvPicPr>
          <p:cNvPr id="1026" name="Picture 2" descr="Open Ai Logo PNG Vectors Free Download">
            <a:extLst>
              <a:ext uri="{FF2B5EF4-FFF2-40B4-BE49-F238E27FC236}">
                <a16:creationId xmlns:a16="http://schemas.microsoft.com/office/drawing/2014/main" id="{361CE965-8D68-7798-2554-DB34C0A72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93" y="169148"/>
            <a:ext cx="678968" cy="68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41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177000" y="237300"/>
            <a:ext cx="40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Register OpenAI Key</a:t>
            </a:r>
            <a:endParaRPr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870450" y="3580675"/>
            <a:ext cx="701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57;p13">
            <a:extLst>
              <a:ext uri="{FF2B5EF4-FFF2-40B4-BE49-F238E27FC236}">
                <a16:creationId xmlns:a16="http://schemas.microsoft.com/office/drawing/2014/main" id="{02C2741E-8F42-3630-A1A5-70398B9D914A}"/>
              </a:ext>
            </a:extLst>
          </p:cNvPr>
          <p:cNvSpPr txBox="1"/>
          <p:nvPr/>
        </p:nvSpPr>
        <p:spPr>
          <a:xfrm>
            <a:off x="736281" y="903788"/>
            <a:ext cx="7539356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 startAt="7"/>
            </a:pPr>
            <a:r>
              <a:rPr lang="en-GB" sz="2300" dirty="0"/>
              <a:t>Log in to created OpenAI Account</a:t>
            </a: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 startAt="7"/>
            </a:pPr>
            <a:r>
              <a:rPr lang="en-GB" sz="2300" dirty="0"/>
              <a:t>Choose API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CCADAD-8C0C-CB62-C9FF-E1466A42D1A6}"/>
              </a:ext>
            </a:extLst>
          </p:cNvPr>
          <p:cNvGrpSpPr/>
          <p:nvPr/>
        </p:nvGrpSpPr>
        <p:grpSpPr>
          <a:xfrm>
            <a:off x="2149903" y="2150253"/>
            <a:ext cx="4712111" cy="2852391"/>
            <a:chOff x="1983329" y="1811307"/>
            <a:chExt cx="5045261" cy="30832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AC3E135-07CE-69A7-6AF4-9D501D505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3329" y="1811307"/>
              <a:ext cx="5045261" cy="3050980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C309F69-8322-1CC2-FF9E-B8947F09E1EC}"/>
                </a:ext>
              </a:extLst>
            </p:cNvPr>
            <p:cNvSpPr/>
            <p:nvPr/>
          </p:nvSpPr>
          <p:spPr>
            <a:xfrm>
              <a:off x="5357270" y="2489200"/>
              <a:ext cx="1671320" cy="2405351"/>
            </a:xfrm>
            <a:prstGeom prst="roundRect">
              <a:avLst>
                <a:gd name="adj" fmla="val 6382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7" name="Picture 2" descr="Open Ai Logo PNG Vectors Free Download">
            <a:extLst>
              <a:ext uri="{FF2B5EF4-FFF2-40B4-BE49-F238E27FC236}">
                <a16:creationId xmlns:a16="http://schemas.microsoft.com/office/drawing/2014/main" id="{3451DC4D-D962-A30A-18CC-2ED08952A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93" y="169148"/>
            <a:ext cx="678968" cy="68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732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177000" y="237300"/>
            <a:ext cx="40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Register OpenAI Key</a:t>
            </a:r>
            <a:endParaRPr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870450" y="3580675"/>
            <a:ext cx="701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57;p13">
            <a:extLst>
              <a:ext uri="{FF2B5EF4-FFF2-40B4-BE49-F238E27FC236}">
                <a16:creationId xmlns:a16="http://schemas.microsoft.com/office/drawing/2014/main" id="{02C2741E-8F42-3630-A1A5-70398B9D914A}"/>
              </a:ext>
            </a:extLst>
          </p:cNvPr>
          <p:cNvSpPr txBox="1"/>
          <p:nvPr/>
        </p:nvSpPr>
        <p:spPr>
          <a:xfrm>
            <a:off x="672737" y="944428"/>
            <a:ext cx="7539356" cy="1546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 startAt="9"/>
            </a:pPr>
            <a:r>
              <a:rPr lang="en-GB" sz="1800" dirty="0"/>
              <a:t>Navigate to Personal -&gt; View API Keys</a:t>
            </a: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 startAt="9"/>
            </a:pPr>
            <a:r>
              <a:rPr lang="en-GB" sz="1800" dirty="0"/>
              <a:t>Create new secret key -&gt; Enter Name -&gt; Create secret key</a:t>
            </a: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 startAt="9"/>
            </a:pPr>
            <a:endParaRPr lang="en-GB" sz="23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0A3695-C1D1-1358-771F-386BE00D7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623" y="2023986"/>
            <a:ext cx="3887095" cy="16250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0D1F7F-3F60-B31A-1451-EA7FBDF24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594" y="3830612"/>
            <a:ext cx="2873490" cy="119484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B63CAF0-753D-9941-4C2A-D272C5DFEBF1}"/>
              </a:ext>
            </a:extLst>
          </p:cNvPr>
          <p:cNvSpPr/>
          <p:nvPr/>
        </p:nvSpPr>
        <p:spPr>
          <a:xfrm>
            <a:off x="5027070" y="3392727"/>
            <a:ext cx="880970" cy="187947"/>
          </a:xfrm>
          <a:prstGeom prst="roundRect">
            <a:avLst>
              <a:gd name="adj" fmla="val 638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D7DF43-BC3F-0F10-DD60-D1B12F7AE4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424" y="2231338"/>
            <a:ext cx="4273666" cy="2322777"/>
          </a:xfrm>
          <a:prstGeom prst="rect">
            <a:avLst/>
          </a:prstGeom>
        </p:spPr>
      </p:pic>
      <p:pic>
        <p:nvPicPr>
          <p:cNvPr id="15" name="Picture 2" descr="Open Ai Logo PNG Vectors Free Download">
            <a:extLst>
              <a:ext uri="{FF2B5EF4-FFF2-40B4-BE49-F238E27FC236}">
                <a16:creationId xmlns:a16="http://schemas.microsoft.com/office/drawing/2014/main" id="{3248D660-F20C-9A25-6A6F-9532874F4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93" y="169148"/>
            <a:ext cx="678968" cy="68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39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177000" y="237300"/>
            <a:ext cx="40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Register OpenAI Key</a:t>
            </a:r>
            <a:endParaRPr dirty="0"/>
          </a:p>
        </p:txBody>
      </p:sp>
      <p:sp>
        <p:nvSpPr>
          <p:cNvPr id="2" name="Google Shape;57;p13">
            <a:extLst>
              <a:ext uri="{FF2B5EF4-FFF2-40B4-BE49-F238E27FC236}">
                <a16:creationId xmlns:a16="http://schemas.microsoft.com/office/drawing/2014/main" id="{02C2741E-8F42-3630-A1A5-70398B9D914A}"/>
              </a:ext>
            </a:extLst>
          </p:cNvPr>
          <p:cNvSpPr txBox="1"/>
          <p:nvPr/>
        </p:nvSpPr>
        <p:spPr>
          <a:xfrm>
            <a:off x="672737" y="1045785"/>
            <a:ext cx="7539356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/>
              <a:t>11. Copy Secret Key to secret and accessible location.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/>
              <a:t>12. Don’t share your API Keys with others </a:t>
            </a:r>
            <a:endParaRPr lang="en-GB" sz="23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581EBA-7E05-B751-3CEF-F858DCF18C25}"/>
              </a:ext>
            </a:extLst>
          </p:cNvPr>
          <p:cNvGrpSpPr/>
          <p:nvPr/>
        </p:nvGrpSpPr>
        <p:grpSpPr>
          <a:xfrm>
            <a:off x="1177000" y="2271797"/>
            <a:ext cx="3948720" cy="1825918"/>
            <a:chOff x="692312" y="2531126"/>
            <a:chExt cx="3073443" cy="162503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E05B8D0-F590-C8A1-DC08-44B805C5A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312" y="2531126"/>
              <a:ext cx="3073443" cy="1625039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B63CAF0-753D-9941-4C2A-D272C5DFEBF1}"/>
                </a:ext>
              </a:extLst>
            </p:cNvPr>
            <p:cNvSpPr/>
            <p:nvPr/>
          </p:nvSpPr>
          <p:spPr>
            <a:xfrm>
              <a:off x="3349195" y="3409418"/>
              <a:ext cx="298245" cy="263422"/>
            </a:xfrm>
            <a:prstGeom prst="roundRect">
              <a:avLst>
                <a:gd name="adj" fmla="val 6382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pic>
        <p:nvPicPr>
          <p:cNvPr id="10" name="Picture 2" descr="Open Ai Logo PNG Vectors Free Download">
            <a:extLst>
              <a:ext uri="{FF2B5EF4-FFF2-40B4-BE49-F238E27FC236}">
                <a16:creationId xmlns:a16="http://schemas.microsoft.com/office/drawing/2014/main" id="{85087ACB-D89A-ED5D-697F-D17A500D4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93" y="169148"/>
            <a:ext cx="678968" cy="68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89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2"/>
          <p:cNvSpPr txBox="1">
            <a:spLocks noGrp="1"/>
          </p:cNvSpPr>
          <p:nvPr>
            <p:ph type="title"/>
          </p:nvPr>
        </p:nvSpPr>
        <p:spPr>
          <a:xfrm>
            <a:off x="1177000" y="237300"/>
            <a:ext cx="40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Google Colaboratory</a:t>
            </a:r>
            <a:endParaRPr/>
          </a:p>
        </p:txBody>
      </p:sp>
      <p:sp>
        <p:nvSpPr>
          <p:cNvPr id="464" name="Google Shape;464;p42"/>
          <p:cNvSpPr txBox="1">
            <a:spLocks noGrp="1"/>
          </p:cNvSpPr>
          <p:nvPr>
            <p:ph type="body" idx="1"/>
          </p:nvPr>
        </p:nvSpPr>
        <p:spPr>
          <a:xfrm>
            <a:off x="454075" y="1148107"/>
            <a:ext cx="5320500" cy="3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Write and Execute Python code in browser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- Pre-built working environment with rich library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- Connection to Google Drive Storage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- Easy sharing of codes for collaboration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- </a:t>
            </a:r>
            <a:r>
              <a:rPr lang="en-GB" b="1" dirty="0"/>
              <a:t>Free GPU Resources for training DL models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- Create a Google Account to get started</a:t>
            </a:r>
            <a:endParaRPr dirty="0"/>
          </a:p>
        </p:txBody>
      </p:sp>
      <p:pic>
        <p:nvPicPr>
          <p:cNvPr id="465" name="Google Shape;4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00" y="113011"/>
            <a:ext cx="821275" cy="8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3150" y="1148097"/>
            <a:ext cx="1013800" cy="10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5975" y="1187667"/>
            <a:ext cx="1521623" cy="8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42"/>
          <p:cNvPicPr preferRelativeResize="0"/>
          <p:nvPr/>
        </p:nvPicPr>
        <p:blipFill rotWithShape="1">
          <a:blip r:embed="rId6">
            <a:alphaModFix/>
          </a:blip>
          <a:srcRect t="17403"/>
          <a:stretch/>
        </p:blipFill>
        <p:spPr>
          <a:xfrm>
            <a:off x="5715225" y="2254475"/>
            <a:ext cx="1521600" cy="125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42"/>
          <p:cNvPicPr preferRelativeResize="0"/>
          <p:nvPr/>
        </p:nvPicPr>
        <p:blipFill rotWithShape="1">
          <a:blip r:embed="rId7">
            <a:alphaModFix/>
          </a:blip>
          <a:srcRect t="16814" b="18785"/>
          <a:stretch/>
        </p:blipFill>
        <p:spPr>
          <a:xfrm>
            <a:off x="6952225" y="2153262"/>
            <a:ext cx="1829125" cy="11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64349" y="3094524"/>
            <a:ext cx="1013800" cy="10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33286" y="3285702"/>
            <a:ext cx="1558698" cy="6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42"/>
          <p:cNvSpPr txBox="1"/>
          <p:nvPr/>
        </p:nvSpPr>
        <p:spPr>
          <a:xfrm>
            <a:off x="614680" y="4108324"/>
            <a:ext cx="447425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 dirty="0">
                <a:solidFill>
                  <a:schemeClr val="hlink"/>
                </a:solidFill>
                <a:hlinkClick r:id="rId10"/>
              </a:rPr>
              <a:t>https://colab.research.google.com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3"/>
          <p:cNvSpPr txBox="1">
            <a:spLocks noGrp="1"/>
          </p:cNvSpPr>
          <p:nvPr>
            <p:ph type="title"/>
          </p:nvPr>
        </p:nvSpPr>
        <p:spPr>
          <a:xfrm>
            <a:off x="1177000" y="237300"/>
            <a:ext cx="67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Sign in Google </a:t>
            </a:r>
            <a:r>
              <a:rPr lang="en-GB" dirty="0" err="1"/>
              <a:t>Colab</a:t>
            </a:r>
            <a:endParaRPr dirty="0"/>
          </a:p>
        </p:txBody>
      </p:sp>
      <p:pic>
        <p:nvPicPr>
          <p:cNvPr id="480" name="Google Shape;48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00" y="113011"/>
            <a:ext cx="821275" cy="821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78ED4BD-C7E5-3347-1050-0CE2B59F3B08}"/>
              </a:ext>
            </a:extLst>
          </p:cNvPr>
          <p:cNvGrpSpPr/>
          <p:nvPr/>
        </p:nvGrpSpPr>
        <p:grpSpPr>
          <a:xfrm>
            <a:off x="1697700" y="1877923"/>
            <a:ext cx="5973100" cy="3028277"/>
            <a:chOff x="1316700" y="1312862"/>
            <a:chExt cx="6385850" cy="3239415"/>
          </a:xfrm>
        </p:grpSpPr>
        <p:sp>
          <p:nvSpPr>
            <p:cNvPr id="9" name="Google Shape;485;p43">
              <a:extLst>
                <a:ext uri="{FF2B5EF4-FFF2-40B4-BE49-F238E27FC236}">
                  <a16:creationId xmlns:a16="http://schemas.microsoft.com/office/drawing/2014/main" id="{946D9670-C5FF-E0DC-DA1C-672EFAE56E8A}"/>
                </a:ext>
              </a:extLst>
            </p:cNvPr>
            <p:cNvSpPr txBox="1">
              <a:spLocks/>
            </p:cNvSpPr>
            <p:nvPr/>
          </p:nvSpPr>
          <p:spPr>
            <a:xfrm>
              <a:off x="6368001" y="1953755"/>
              <a:ext cx="1081200" cy="39811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 algn="ctr">
                <a:spcAft>
                  <a:spcPts val="1200"/>
                </a:spcAft>
                <a:buFont typeface="Arial"/>
                <a:buNone/>
              </a:pPr>
              <a:r>
                <a:rPr lang="en-GB" sz="1400" dirty="0">
                  <a:solidFill>
                    <a:schemeClr val="bg1"/>
                  </a:solidFill>
                </a:rPr>
                <a:t>Workspace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82FA408-3E12-24A0-F5F4-147E1DFD6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16700" y="1312862"/>
              <a:ext cx="6385850" cy="3239415"/>
            </a:xfrm>
            <a:prstGeom prst="rect">
              <a:avLst/>
            </a:prstGeom>
          </p:spPr>
        </p:pic>
        <p:sp>
          <p:nvSpPr>
            <p:cNvPr id="11" name="Google Shape;484;p43">
              <a:extLst>
                <a:ext uri="{FF2B5EF4-FFF2-40B4-BE49-F238E27FC236}">
                  <a16:creationId xmlns:a16="http://schemas.microsoft.com/office/drawing/2014/main" id="{F8B3B4FA-8417-1F37-2016-AC01DEB75DC9}"/>
                </a:ext>
              </a:extLst>
            </p:cNvPr>
            <p:cNvSpPr/>
            <p:nvPr/>
          </p:nvSpPr>
          <p:spPr>
            <a:xfrm>
              <a:off x="7050738" y="1371330"/>
              <a:ext cx="575611" cy="266970"/>
            </a:xfrm>
            <a:prstGeom prst="roundRect">
              <a:avLst>
                <a:gd name="adj" fmla="val 2857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464;p42">
            <a:extLst>
              <a:ext uri="{FF2B5EF4-FFF2-40B4-BE49-F238E27FC236}">
                <a16:creationId xmlns:a16="http://schemas.microsoft.com/office/drawing/2014/main" id="{224154AC-2BB7-B1F5-5E91-F9627E7E28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4437" y="826710"/>
            <a:ext cx="8689925" cy="3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Navigate to Google </a:t>
            </a:r>
            <a:r>
              <a:rPr lang="en-GB" dirty="0" err="1">
                <a:solidFill>
                  <a:schemeClr val="tx1"/>
                </a:solidFill>
              </a:rPr>
              <a:t>Colab</a:t>
            </a:r>
            <a:r>
              <a:rPr lang="en-GB" dirty="0">
                <a:solidFill>
                  <a:schemeClr val="tx1"/>
                </a:solidFill>
              </a:rPr>
              <a:t> homepage: </a:t>
            </a:r>
            <a:r>
              <a:rPr lang="en-GB" sz="1800" u="sng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</a:t>
            </a:r>
            <a:endParaRPr lang="en-GB" sz="1800" u="sng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dirty="0">
                <a:solidFill>
                  <a:schemeClr val="tx1"/>
                </a:solidFill>
              </a:rPr>
              <a:t>-   Sign In with Google Account credentials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06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3"/>
          <p:cNvSpPr txBox="1">
            <a:spLocks noGrp="1"/>
          </p:cNvSpPr>
          <p:nvPr>
            <p:ph type="title"/>
          </p:nvPr>
        </p:nvSpPr>
        <p:spPr>
          <a:xfrm>
            <a:off x="1177000" y="237300"/>
            <a:ext cx="67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Getting Started with Google Colab</a:t>
            </a:r>
            <a:endParaRPr/>
          </a:p>
        </p:txBody>
      </p:sp>
      <p:pic>
        <p:nvPicPr>
          <p:cNvPr id="480" name="Google Shape;48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00" y="113011"/>
            <a:ext cx="821275" cy="8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3113" y="1100100"/>
            <a:ext cx="6966799" cy="3857599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43"/>
          <p:cNvSpPr/>
          <p:nvPr/>
        </p:nvSpPr>
        <p:spPr>
          <a:xfrm>
            <a:off x="2508713" y="1644050"/>
            <a:ext cx="5252400" cy="3264300"/>
          </a:xfrm>
          <a:prstGeom prst="roundRect">
            <a:avLst>
              <a:gd name="adj" fmla="val 285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43"/>
          <p:cNvSpPr/>
          <p:nvPr/>
        </p:nvSpPr>
        <p:spPr>
          <a:xfrm>
            <a:off x="1111775" y="1845900"/>
            <a:ext cx="1400400" cy="2973300"/>
          </a:xfrm>
          <a:prstGeom prst="roundRect">
            <a:avLst>
              <a:gd name="adj" fmla="val 285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43"/>
          <p:cNvSpPr txBox="1">
            <a:spLocks noGrp="1"/>
          </p:cNvSpPr>
          <p:nvPr>
            <p:ph type="body" idx="1"/>
          </p:nvPr>
        </p:nvSpPr>
        <p:spPr>
          <a:xfrm>
            <a:off x="1269644" y="4266610"/>
            <a:ext cx="1081200" cy="39811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dirty="0">
                <a:solidFill>
                  <a:schemeClr val="bg1"/>
                </a:solidFill>
              </a:rPr>
              <a:t>Directories</a:t>
            </a:r>
            <a:endParaRPr sz="1400" dirty="0">
              <a:solidFill>
                <a:schemeClr val="bg1"/>
              </a:solidFill>
            </a:endParaRPr>
          </a:p>
        </p:txBody>
      </p:sp>
      <p:cxnSp>
        <p:nvCxnSpPr>
          <p:cNvPr id="488" name="Google Shape;488;p43"/>
          <p:cNvCxnSpPr>
            <a:cxnSpLocks/>
          </p:cNvCxnSpPr>
          <p:nvPr/>
        </p:nvCxnSpPr>
        <p:spPr>
          <a:xfrm flipH="1">
            <a:off x="672737" y="4884400"/>
            <a:ext cx="170176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9" name="Google Shape;489;p43"/>
          <p:cNvSpPr txBox="1">
            <a:spLocks noGrp="1"/>
          </p:cNvSpPr>
          <p:nvPr>
            <p:ph type="body" idx="1"/>
          </p:nvPr>
        </p:nvSpPr>
        <p:spPr>
          <a:xfrm>
            <a:off x="-62778" y="4684250"/>
            <a:ext cx="8214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 dirty="0"/>
              <a:t>Terminal</a:t>
            </a:r>
            <a:endParaRPr sz="1200" dirty="0"/>
          </a:p>
        </p:txBody>
      </p:sp>
      <p:cxnSp>
        <p:nvCxnSpPr>
          <p:cNvPr id="490" name="Google Shape;490;p43"/>
          <p:cNvCxnSpPr>
            <a:cxnSpLocks/>
          </p:cNvCxnSpPr>
          <p:nvPr/>
        </p:nvCxnSpPr>
        <p:spPr>
          <a:xfrm>
            <a:off x="7630200" y="1511450"/>
            <a:ext cx="43684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1" name="Google Shape;491;p43"/>
          <p:cNvSpPr txBox="1">
            <a:spLocks noGrp="1"/>
          </p:cNvSpPr>
          <p:nvPr>
            <p:ph type="body" idx="1"/>
          </p:nvPr>
        </p:nvSpPr>
        <p:spPr>
          <a:xfrm>
            <a:off x="7854308" y="1303680"/>
            <a:ext cx="1400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dirty="0"/>
              <a:t>Resources</a:t>
            </a:r>
            <a:endParaRPr sz="1400" dirty="0"/>
          </a:p>
        </p:txBody>
      </p:sp>
      <p:sp>
        <p:nvSpPr>
          <p:cNvPr id="9" name="Google Shape;485;p43">
            <a:extLst>
              <a:ext uri="{FF2B5EF4-FFF2-40B4-BE49-F238E27FC236}">
                <a16:creationId xmlns:a16="http://schemas.microsoft.com/office/drawing/2014/main" id="{946D9670-C5FF-E0DC-DA1C-672EFAE56E8A}"/>
              </a:ext>
            </a:extLst>
          </p:cNvPr>
          <p:cNvSpPr txBox="1">
            <a:spLocks/>
          </p:cNvSpPr>
          <p:nvPr/>
        </p:nvSpPr>
        <p:spPr>
          <a:xfrm>
            <a:off x="6368001" y="1953755"/>
            <a:ext cx="1081200" cy="39811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Aft>
                <a:spcPts val="1200"/>
              </a:spcAft>
              <a:buFont typeface="Arial"/>
              <a:buNone/>
            </a:pPr>
            <a:r>
              <a:rPr lang="en-GB" sz="1400" dirty="0">
                <a:solidFill>
                  <a:schemeClr val="bg1"/>
                </a:solidFill>
              </a:rPr>
              <a:t>Workspace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270</Words>
  <Application>Microsoft Office PowerPoint</Application>
  <PresentationFormat>On-screen Show (16:9)</PresentationFormat>
  <Paragraphs>42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Harnessing the Power of  Chat-GPT in Clinical Medicine  Pre-Workshop Preparations</vt:lpstr>
      <vt:lpstr>PRE-WORKSHOP ITEMS</vt:lpstr>
      <vt:lpstr>Register OpenAI Key</vt:lpstr>
      <vt:lpstr>Register OpenAI Key</vt:lpstr>
      <vt:lpstr>Register OpenAI Key</vt:lpstr>
      <vt:lpstr>Register OpenAI Key</vt:lpstr>
      <vt:lpstr>Google Colaboratory</vt:lpstr>
      <vt:lpstr>Sign in Google Colab</vt:lpstr>
      <vt:lpstr>Getting Started with Google Colab</vt:lpstr>
      <vt:lpstr>Activate GPU resources on Colab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Harnessing the Power of  Chat-GPT in Clinical Medicine</dc:title>
  <cp:lastModifiedBy>LE Quan</cp:lastModifiedBy>
  <cp:revision>4</cp:revision>
  <dcterms:modified xsi:type="dcterms:W3CDTF">2023-08-28T13:50:05Z</dcterms:modified>
</cp:coreProperties>
</file>