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>
        <p:scale>
          <a:sx n="90" d="100"/>
          <a:sy n="90" d="100"/>
        </p:scale>
        <p:origin x="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2C50-9596-05CD-FCB3-1A8822794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15631-F9E1-A2FC-22A9-09851743A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D6D5-3815-7CC0-0239-C70E8F8A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D93C-5A9C-56EF-5C9E-38CC539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400E-07E1-396C-9834-06E791AD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76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4D51-E569-EE56-DDBB-BB8518D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BE93D-6772-8604-2302-74438D47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FCA6-771B-9FCF-C76F-96D70451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9F29-7140-3C9C-AD4E-04218F6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CFF8-CD69-9845-5FFF-158AB67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1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3F699-201B-7630-3AA9-1951BFEB9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DF153-062D-D3A7-11DA-6E522B38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8D38-6D8A-B3E6-CFDD-E7615388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3AE2-2827-A3EB-CA9F-C610098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E3B5-3EA0-AFA4-E9F9-05DD78F3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6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B7C-B6E7-548E-3B32-484BEA11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3128-9B10-AEA0-E002-D6CF4F29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B065-A825-AAF5-59F9-D5F7E4A8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E5F3-5AB4-51A3-7345-95A9BF4D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29FB-0ED9-9103-8C82-12057323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D48C-7CFD-C40D-84E0-8BF71665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9ED1-4DC1-DECC-6E46-CF4549C2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D306-D70B-E890-C807-82F4F6E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C385-B04F-4970-4882-7A433FE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AEB8-DF26-981A-57C7-21DCF223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8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4148-C0D8-7A4A-B84B-F5AF4F51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896E-5E2E-D2DE-3482-D3D1AFC97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3320D-AF98-A69F-3382-E3537613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548F-C751-A27E-FBE9-4DBDEDE3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79E0-D074-670D-2006-C24C565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07F1A-CDE2-F755-C56F-7BD8010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6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ACBF-1601-A952-3325-756B258A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1587C-E825-CAFD-2CC5-C3809D27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BE40A-A02C-C762-3D79-90D72972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0C082-C533-0F6B-5695-41FF35EFA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80F9-9F14-497F-43CE-708E8220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00D3-FAF7-A712-2C62-EC926F8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8C935-AA1E-95B3-CE1A-68ED48C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AF01-C27E-0491-16A9-7F77D6FE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3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62AE-1295-0C88-5240-E16A3C6C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51EB6-C73D-0206-4509-820C7115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676B0-8CF6-5DD2-C731-8FFA8F9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4095-E3A7-D736-B555-79466791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5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0EF76-4B55-4845-FED6-EBAD53B1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93B95-17EB-78CD-4A47-7CE64D3E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0350-77E0-23B7-A84E-96C5C6A4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34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2EA8-D475-10A0-881A-66A38783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765C-8842-52C2-E9CE-0E8C3DF9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1F8F-CBD1-C67B-B306-9BC36673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2741-2764-84A6-38F8-6240C12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D137-6587-A15A-253C-31D03480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DF2EB-B326-9440-C729-FBF6745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DEEA-C4CB-9B60-5E6F-6C8F3AAB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D953B-3438-7360-1C05-A2EB39101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CC9DA-ED3C-6E07-1FC5-9B1ACBE9A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E4A6-C8D9-005A-AE00-E160FFBB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8F071-0318-65B6-D9C0-EE70A702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83C7-9B43-D769-7B75-5FC3A8F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21013-8A4B-A21F-1469-D835B362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93E64-43C4-1E7D-4A35-E43B50FD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C460-3CA3-691E-7C1F-EDD636F2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C9AB0-FD65-4FBD-82C2-4636AE9CFE8E}" type="datetimeFigureOut">
              <a:rPr lang="en-SG" smtClean="0"/>
              <a:t>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D5F1-E034-90A5-5DD0-86357F04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02C3-46B0-C138-292B-BD7E7473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E070A-322F-4E5E-A348-E1956FAB75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9C105-9594-3531-DFE9-A54ABC402C2D}"/>
              </a:ext>
            </a:extLst>
          </p:cNvPr>
          <p:cNvSpPr txBox="1"/>
          <p:nvPr/>
        </p:nvSpPr>
        <p:spPr>
          <a:xfrm>
            <a:off x="7227991" y="1325113"/>
            <a:ext cx="40808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i="1" u="sng" dirty="0"/>
              <a:t>Condition</a:t>
            </a:r>
            <a:r>
              <a:rPr lang="en-SG" sz="1400" dirty="0"/>
              <a:t>: chronic wrist pain</a:t>
            </a:r>
          </a:p>
          <a:p>
            <a:r>
              <a:rPr lang="en-SG" sz="1400" b="1" i="1" u="sng" dirty="0"/>
              <a:t>Description</a:t>
            </a:r>
            <a:r>
              <a:rPr lang="en-SG" sz="1400" dirty="0"/>
              <a:t>:  </a:t>
            </a:r>
            <a:r>
              <a:rPr lang="en-GB" sz="1400" dirty="0"/>
              <a:t>Ulnar-sided chronic wrist pain. Radiographs normal or nonspecific. Next study.</a:t>
            </a:r>
            <a:endParaRPr lang="en-SG" sz="1400" dirty="0"/>
          </a:p>
          <a:p>
            <a:endParaRPr lang="en-SG" sz="1400" dirty="0"/>
          </a:p>
          <a:p>
            <a:r>
              <a:rPr lang="en-SG" sz="1400" b="1" i="1" u="sng" dirty="0"/>
              <a:t>Content:</a:t>
            </a:r>
          </a:p>
          <a:p>
            <a:r>
              <a:rPr lang="en-SG" sz="1400" dirty="0"/>
              <a:t>| Procedure | Appropriateness Category |</a:t>
            </a:r>
          </a:p>
          <a:p>
            <a:r>
              <a:rPr lang="en-SG" sz="1400" dirty="0"/>
              <a:t>|---|---|</a:t>
            </a:r>
          </a:p>
          <a:p>
            <a:r>
              <a:rPr lang="en-SG" sz="1400" dirty="0"/>
              <a:t>| MRI wrist without IV contrast | UA/MBA |</a:t>
            </a:r>
          </a:p>
          <a:p>
            <a:r>
              <a:rPr lang="en-SG" sz="1400" dirty="0"/>
              <a:t>| MR arthrography wrist | UA/MBA |</a:t>
            </a:r>
          </a:p>
          <a:p>
            <a:r>
              <a:rPr lang="en-SG" sz="1400" dirty="0"/>
              <a:t>| CT arthrography wrist | UA/MBA |</a:t>
            </a:r>
          </a:p>
          <a:p>
            <a:r>
              <a:rPr lang="en-SG" sz="1400" dirty="0"/>
              <a:t>| MRI wrist without and with IV contrast | UNA |</a:t>
            </a:r>
          </a:p>
          <a:p>
            <a:r>
              <a:rPr lang="en-SG" sz="1400" dirty="0"/>
              <a:t>| US wrist | UNA |</a:t>
            </a:r>
          </a:p>
          <a:p>
            <a:r>
              <a:rPr lang="en-SG" sz="1400" dirty="0"/>
              <a:t>| Radiographic arthrography wrist | UNA |</a:t>
            </a:r>
          </a:p>
          <a:p>
            <a:r>
              <a:rPr lang="en-SG" sz="1400" dirty="0"/>
              <a:t>| CT wrist without IV contrast | UNA |</a:t>
            </a:r>
          </a:p>
          <a:p>
            <a:r>
              <a:rPr lang="en-SG" sz="1400" dirty="0"/>
              <a:t>| CT wrist with IV contrast | UNA |</a:t>
            </a:r>
          </a:p>
          <a:p>
            <a:r>
              <a:rPr lang="en-SG" sz="1400" dirty="0"/>
              <a:t>| CT wrist without and with IV contrast | UNA |</a:t>
            </a:r>
          </a:p>
          <a:p>
            <a:r>
              <a:rPr lang="en-SG" sz="1400" dirty="0"/>
              <a:t>| Bone scan wrist | UNA |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90E81A-566C-F924-AE93-97A41BBC810F}"/>
              </a:ext>
            </a:extLst>
          </p:cNvPr>
          <p:cNvGrpSpPr/>
          <p:nvPr/>
        </p:nvGrpSpPr>
        <p:grpSpPr>
          <a:xfrm>
            <a:off x="542232" y="1431029"/>
            <a:ext cx="5553767" cy="3216471"/>
            <a:chOff x="413972" y="1379516"/>
            <a:chExt cx="4834898" cy="28314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D71054-A492-9931-26CC-01761265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72" y="1996499"/>
              <a:ext cx="4834898" cy="22144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75AFB4-AF17-1610-147E-0E2F0D5D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509" y="1379516"/>
              <a:ext cx="1979670" cy="554076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B27DE-2179-A753-39B2-E22685B36887}"/>
              </a:ext>
            </a:extLst>
          </p:cNvPr>
          <p:cNvSpPr/>
          <p:nvPr/>
        </p:nvSpPr>
        <p:spPr>
          <a:xfrm>
            <a:off x="7132741" y="1325112"/>
            <a:ext cx="3900488" cy="73228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A74E6B-447F-671D-2430-1E4955474C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00962" y="1485900"/>
            <a:ext cx="2980901" cy="25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B54B91-0FC6-34F0-2003-99277BB14824}"/>
              </a:ext>
            </a:extLst>
          </p:cNvPr>
          <p:cNvCxnSpPr>
            <a:cxnSpLocks/>
          </p:cNvCxnSpPr>
          <p:nvPr/>
        </p:nvCxnSpPr>
        <p:spPr>
          <a:xfrm flipV="1">
            <a:off x="5500688" y="1695450"/>
            <a:ext cx="1781175" cy="57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877365-5461-EA43-66FF-4B18E5B082F7}"/>
              </a:ext>
            </a:extLst>
          </p:cNvPr>
          <p:cNvCxnSpPr>
            <a:cxnSpLocks/>
          </p:cNvCxnSpPr>
          <p:nvPr/>
        </p:nvCxnSpPr>
        <p:spPr>
          <a:xfrm>
            <a:off x="6141396" y="3625174"/>
            <a:ext cx="1037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66B71-57E9-66FE-E8ED-E9EDBFCF4B73}"/>
              </a:ext>
            </a:extLst>
          </p:cNvPr>
          <p:cNvSpPr/>
          <p:nvPr/>
        </p:nvSpPr>
        <p:spPr>
          <a:xfrm>
            <a:off x="6977974" y="1147865"/>
            <a:ext cx="4330885" cy="40146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C9BB43-41E3-5DD7-B29A-CCCDB02B56CF}"/>
              </a:ext>
            </a:extLst>
          </p:cNvPr>
          <p:cNvSpPr/>
          <p:nvPr/>
        </p:nvSpPr>
        <p:spPr>
          <a:xfrm>
            <a:off x="7872920" y="488182"/>
            <a:ext cx="2425430" cy="498871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00B050"/>
                </a:solidFill>
              </a:rPr>
              <a:t>Embedding Content</a:t>
            </a:r>
            <a:br>
              <a:rPr lang="en-SG" sz="1400" b="1" dirty="0">
                <a:solidFill>
                  <a:srgbClr val="00B050"/>
                </a:solidFill>
              </a:rPr>
            </a:br>
            <a:r>
              <a:rPr lang="en-SG" sz="1400" b="1" dirty="0">
                <a:solidFill>
                  <a:srgbClr val="00B050"/>
                </a:solidFill>
              </a:rPr>
              <a:t>(Table Documents)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751DE1-3384-8798-0414-35463E306C02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9082985" y="987053"/>
            <a:ext cx="2650" cy="33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2958B2-16DD-5C5C-BB3E-E8D8D734BACF}"/>
              </a:ext>
            </a:extLst>
          </p:cNvPr>
          <p:cNvSpPr/>
          <p:nvPr/>
        </p:nvSpPr>
        <p:spPr>
          <a:xfrm>
            <a:off x="7689427" y="5460699"/>
            <a:ext cx="2907977" cy="498871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Markdown texts provided to LLM as retrieved contexts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60B4F-69C4-7598-8AAB-B06F164384FA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9143416" y="5162551"/>
            <a:ext cx="1" cy="298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</dc:creator>
  <cp:lastModifiedBy>LE Quan</cp:lastModifiedBy>
  <cp:revision>2</cp:revision>
  <dcterms:created xsi:type="dcterms:W3CDTF">2024-05-07T01:59:51Z</dcterms:created>
  <dcterms:modified xsi:type="dcterms:W3CDTF">2024-05-07T02:44:11Z</dcterms:modified>
</cp:coreProperties>
</file>