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4" r:id="rId5"/>
    <p:sldId id="260" r:id="rId6"/>
    <p:sldId id="265" r:id="rId7"/>
    <p:sldId id="257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8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2121-E31D-0E45-B44E-47C5FAE5E13C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44A1D-A0EF-484A-9794-0D612F65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plt.plot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(x,-x*np.log2(x)-(1-x)*np.log2(1-x))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44A1D-A0EF-484A-9794-0D612F656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Whiteboard calculation</a:t>
            </a:r>
            <a:r>
              <a:rPr lang="en-US" baseline="0" dirty="0" smtClean="0"/>
              <a:t> of entropy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44A1D-A0EF-484A-9794-0D612F656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Whiteboard calculation</a:t>
            </a:r>
            <a:r>
              <a:rPr lang="en-US" baseline="0" dirty="0" smtClean="0"/>
              <a:t> of entropy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44A1D-A0EF-484A-9794-0D612F656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1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3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271A-2F0B-D640-997A-2A48BF69CBCF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4485-1057-874D-8597-23ECAF3B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file:///\\localhost\Users\scott\Downloads\Document1!OLE_LINK1" TargetMode="External"/><Relationship Id="rId5" Type="http://schemas.openxmlformats.org/officeDocument/2006/relationships/image" Target="../media/image1.emf"/><Relationship Id="rId6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file:///\\localhost\Users\scott\Downloads\Document2!OLE_LINK2" TargetMode="External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3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48" y="1600200"/>
            <a:ext cx="871430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BuildTree</a:t>
            </a:r>
            <a:r>
              <a:rPr lang="en-US" dirty="0"/>
              <a:t>: </a:t>
            </a:r>
            <a:endParaRPr lang="en-US" dirty="0" smtClean="0">
              <a:effectLst/>
            </a:endParaRPr>
          </a:p>
          <a:p>
            <a:pPr marL="457200" lvl="1" indent="0">
              <a:buNone/>
            </a:pPr>
            <a:r>
              <a:rPr lang="en-US" dirty="0"/>
              <a:t>If every item in the dataset is in the same class or there is no feature </a:t>
            </a:r>
            <a:r>
              <a:rPr lang="en-US" dirty="0" smtClean="0"/>
              <a:t>left </a:t>
            </a:r>
            <a:r>
              <a:rPr lang="en-US" dirty="0"/>
              <a:t>to split the data: </a:t>
            </a:r>
            <a:endParaRPr lang="en-US" dirty="0" smtClean="0">
              <a:effectLst/>
            </a:endParaRPr>
          </a:p>
          <a:p>
            <a:pPr marL="457200" lvl="1" indent="0">
              <a:buNone/>
            </a:pPr>
            <a:r>
              <a:rPr lang="en-US" dirty="0" smtClean="0"/>
              <a:t>	return </a:t>
            </a:r>
            <a:r>
              <a:rPr lang="en-US" dirty="0"/>
              <a:t>a leaf node with the class </a:t>
            </a:r>
            <a:r>
              <a:rPr lang="en-US" dirty="0" smtClean="0"/>
              <a:t>label</a:t>
            </a:r>
          </a:p>
          <a:p>
            <a:pPr marL="457200" lvl="1" indent="0">
              <a:buNone/>
            </a:pPr>
            <a:r>
              <a:rPr lang="en-US" dirty="0" smtClean="0"/>
              <a:t>Else: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find the best feature and value to split the data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split the dataset</a:t>
            </a:r>
            <a:br>
              <a:rPr lang="en-US" dirty="0" smtClean="0"/>
            </a:br>
            <a:r>
              <a:rPr lang="en-US" dirty="0" smtClean="0"/>
              <a:t>	create a node</a:t>
            </a:r>
            <a:br>
              <a:rPr lang="en-US" dirty="0" smtClean="0"/>
            </a:br>
            <a:r>
              <a:rPr lang="en-US" dirty="0" smtClean="0"/>
              <a:t>	for each split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call </a:t>
            </a:r>
            <a:r>
              <a:rPr lang="en-US" dirty="0" err="1" smtClean="0"/>
              <a:t>BuildTree</a:t>
            </a:r>
            <a:r>
              <a:rPr lang="en-US" dirty="0" smtClean="0"/>
              <a:t> and add the result as a child of the node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node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5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472" y="1927412"/>
            <a:ext cx="80443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 smtClean="0"/>
              <a:t>Advantages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Easy to show results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Works on categorical data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Fits nonlinear data well</a:t>
            </a:r>
          </a:p>
          <a:p>
            <a:endParaRPr lang="en-US" sz="3200" dirty="0" smtClean="0"/>
          </a:p>
          <a:p>
            <a:r>
              <a:rPr lang="en-US" sz="3200" u="sng" dirty="0" smtClean="0"/>
              <a:t>Disadvantages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Can be computationally intense to train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Overfitting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58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Grandparents?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4384638" y="1623826"/>
            <a:ext cx="1442421" cy="1093694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Has kids?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583627" y="3048000"/>
            <a:ext cx="1621716" cy="1050962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&gt; 65 ?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5827059" y="3048000"/>
            <a:ext cx="1621716" cy="1050962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88000" y="2717520"/>
            <a:ext cx="418352" cy="330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35345" y="2607852"/>
            <a:ext cx="498586" cy="440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854635" y="4455459"/>
            <a:ext cx="1621716" cy="1050962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27058" y="4069996"/>
            <a:ext cx="498586" cy="440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4205343" y="4176656"/>
            <a:ext cx="1621716" cy="1050962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96167" y="3933722"/>
            <a:ext cx="418352" cy="330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1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ID3 (</a:t>
            </a:r>
            <a:r>
              <a:rPr lang="en-US" dirty="0" smtClean="0"/>
              <a:t>Iterative </a:t>
            </a:r>
            <a:r>
              <a:rPr lang="en-US" dirty="0" err="1"/>
              <a:t>Dichotomiser</a:t>
            </a:r>
            <a:r>
              <a:rPr lang="en-US" dirty="0"/>
              <a:t> 3)</a:t>
            </a:r>
            <a:br>
              <a:rPr lang="en-US" dirty="0"/>
            </a:br>
            <a:r>
              <a:rPr lang="en-US" dirty="0"/>
              <a:t>- Designed for only categorical features</a:t>
            </a:r>
            <a:br>
              <a:rPr lang="en-US" dirty="0"/>
            </a:br>
            <a:r>
              <a:rPr lang="en-US" dirty="0"/>
              <a:t>- Splits categorical features completely</a:t>
            </a:r>
            <a:br>
              <a:rPr lang="en-US" dirty="0"/>
            </a:br>
            <a:r>
              <a:rPr lang="en-US" dirty="0"/>
              <a:t>- Uses entropy and </a:t>
            </a:r>
            <a:r>
              <a:rPr lang="en-US" dirty="0" smtClean="0"/>
              <a:t>information </a:t>
            </a:r>
            <a:r>
              <a:rPr lang="en-US" dirty="0"/>
              <a:t>gain to pick the best split 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• CART </a:t>
            </a:r>
            <a:r>
              <a:rPr lang="en-US" dirty="0" smtClean="0"/>
              <a:t>(Classification </a:t>
            </a:r>
            <a:r>
              <a:rPr lang="en-US" dirty="0"/>
              <a:t>and Regression Tree)</a:t>
            </a:r>
            <a:br>
              <a:rPr lang="en-US" dirty="0"/>
            </a:br>
            <a:r>
              <a:rPr lang="en-US" dirty="0"/>
              <a:t>- Handles both categorical and </a:t>
            </a:r>
            <a:r>
              <a:rPr lang="en-US" dirty="0" smtClean="0"/>
              <a:t>continuous </a:t>
            </a:r>
            <a:r>
              <a:rPr lang="en-US" dirty="0"/>
              <a:t>data - Always uses binary </a:t>
            </a:r>
            <a:r>
              <a:rPr lang="en-US" dirty="0" smtClean="0"/>
              <a:t>splits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Uses </a:t>
            </a:r>
            <a:r>
              <a:rPr lang="en-US" dirty="0" err="1"/>
              <a:t>gini</a:t>
            </a:r>
            <a:r>
              <a:rPr lang="en-US" dirty="0"/>
              <a:t> impurity to pick the best split 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• C4.5</a:t>
            </a:r>
            <a:br>
              <a:rPr lang="en-US" dirty="0"/>
            </a:br>
            <a:r>
              <a:rPr lang="en-US" dirty="0"/>
              <a:t>- Handles </a:t>
            </a:r>
            <a:r>
              <a:rPr lang="en-US" dirty="0" smtClean="0"/>
              <a:t>continuous </a:t>
            </a:r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- Implements pruning to reduce </a:t>
            </a:r>
            <a:r>
              <a:rPr lang="en-US" dirty="0" err="1" smtClean="0"/>
              <a:t>overfiting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• C5.0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Proprietary, </a:t>
            </a:r>
            <a:r>
              <a:rPr lang="en-US" dirty="0"/>
              <a:t>do not have access to the specifics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2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and Information Gain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08715"/>
              </p:ext>
            </p:extLst>
          </p:nvPr>
        </p:nvGraphicFramePr>
        <p:xfrm>
          <a:off x="-2280069" y="1072745"/>
          <a:ext cx="12923906" cy="272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5486400" imgH="1231900" progId="Word.Document.12">
                  <p:link updateAutomatic="1"/>
                </p:oleObj>
              </mc:Choice>
              <mc:Fallback>
                <p:oleObj name="Document" r:id="rId4" imgW="5486400" imgH="1231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280069" y="1072745"/>
                        <a:ext cx="12923906" cy="272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Shot 2015-10-14 at 12.14.2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88" y="2276964"/>
            <a:ext cx="5221819" cy="39498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04911" y="6226801"/>
            <a:ext cx="4134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plt.plot</a:t>
            </a:r>
            <a:r>
              <a:rPr lang="pl-PL" dirty="0"/>
              <a:t>(x,-x*np.log2(x)-(1-x)*np.log2(1-x))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3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a measure of this probability: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- Take random element from the set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- Label it randomly according to the </a:t>
            </a:r>
            <a:r>
              <a:rPr lang="en-US" dirty="0" smtClean="0"/>
              <a:t>distribution </a:t>
            </a:r>
            <a:r>
              <a:rPr lang="en-US" dirty="0"/>
              <a:t>of labels in the set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- What is the probability that is it labeled incorrectly?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59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Golf?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36883"/>
              </p:ext>
            </p:extLst>
          </p:nvPr>
        </p:nvGraphicFramePr>
        <p:xfrm>
          <a:off x="657410" y="1223410"/>
          <a:ext cx="8029390" cy="5320592"/>
        </p:xfrm>
        <a:graphic>
          <a:graphicData uri="http://schemas.openxmlformats.org/drawingml/2006/table">
            <a:tbl>
              <a:tblPr/>
              <a:tblGrid>
                <a:gridCol w="1605878"/>
                <a:gridCol w="1605878"/>
                <a:gridCol w="1605878"/>
                <a:gridCol w="1605878"/>
                <a:gridCol w="1605878"/>
              </a:tblGrid>
              <a:tr h="55809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Outlook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Temperature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Humidity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l-PL" sz="2000" b="1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Windy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Play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Nominal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Nominal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overcast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hot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overcast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cool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normal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overcast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mild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overcast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hot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normal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mild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cool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normal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cool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normal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mild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normal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mild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hot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hot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mild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cool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normal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mild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normal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59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Golf?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29217"/>
              </p:ext>
            </p:extLst>
          </p:nvPr>
        </p:nvGraphicFramePr>
        <p:xfrm>
          <a:off x="657410" y="1223410"/>
          <a:ext cx="1605878" cy="5290202"/>
        </p:xfrm>
        <a:graphic>
          <a:graphicData uri="http://schemas.openxmlformats.org/drawingml/2006/table">
            <a:tbl>
              <a:tblPr/>
              <a:tblGrid>
                <a:gridCol w="1605878"/>
              </a:tblGrid>
              <a:tr h="845202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Outlook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overcast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overcast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overcast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overcast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rainy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1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sunny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57410" y="1223410"/>
            <a:ext cx="0" cy="532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63288" y="1223410"/>
            <a:ext cx="0" cy="532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607839"/>
              </p:ext>
            </p:extLst>
          </p:nvPr>
        </p:nvGraphicFramePr>
        <p:xfrm>
          <a:off x="2576513" y="2497325"/>
          <a:ext cx="7123112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5486400" imgH="2489200" progId="Word.Document.12">
                  <p:link updateAutomatic="1"/>
                </p:oleObj>
              </mc:Choice>
              <mc:Fallback>
                <p:oleObj name="Document" r:id="rId4" imgW="5486400" imgH="2489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6513" y="2497325"/>
                        <a:ext cx="7123112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60470" y="1869230"/>
            <a:ext cx="210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before split: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48942" y="3087452"/>
            <a:ext cx="220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split on Outlook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88447" y="4839768"/>
            <a:ext cx="5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Entropy = 5/14 (0.97) + </a:t>
            </a:r>
            <a:r>
              <a:rPr lang="en-US" dirty="0" smtClean="0"/>
              <a:t>5/14 (0.97) + 4/14 (0) = 0.69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8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by hand entropy and information gain if we split on “temperature nominal”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331</Words>
  <Application>Microsoft Macintosh PowerPoint</Application>
  <PresentationFormat>On-screen Show (4:3)</PresentationFormat>
  <Paragraphs>146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\\localhost\Users\scott\Downloads\Document1!OLE_LINK1</vt:lpstr>
      <vt:lpstr>\\localhost\Users\scott\Downloads\Document2!OLE_LINK2</vt:lpstr>
      <vt:lpstr>Decision Trees</vt:lpstr>
      <vt:lpstr>Advantages and Disadvantages</vt:lpstr>
      <vt:lpstr>Grandparents?</vt:lpstr>
      <vt:lpstr>Kinds of Decision Trees</vt:lpstr>
      <vt:lpstr>Entropy and Information Gain</vt:lpstr>
      <vt:lpstr>Gini Impurity </vt:lpstr>
      <vt:lpstr>Play Golf?</vt:lpstr>
      <vt:lpstr>Play Golf?</vt:lpstr>
      <vt:lpstr>Your turn</vt:lpstr>
      <vt:lpstr>Decision Tree Pseudocode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Student</dc:creator>
  <cp:lastModifiedBy>Student</cp:lastModifiedBy>
  <cp:revision>12</cp:revision>
  <dcterms:created xsi:type="dcterms:W3CDTF">2015-10-14T01:46:03Z</dcterms:created>
  <dcterms:modified xsi:type="dcterms:W3CDTF">2015-10-14T17:38:03Z</dcterms:modified>
</cp:coreProperties>
</file>